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92" r:id="rId9"/>
    <p:sldId id="300" r:id="rId10"/>
    <p:sldId id="273" r:id="rId11"/>
    <p:sldId id="270" r:id="rId12"/>
    <p:sldId id="274" r:id="rId13"/>
    <p:sldId id="293" r:id="rId14"/>
    <p:sldId id="272" r:id="rId15"/>
    <p:sldId id="282" r:id="rId16"/>
    <p:sldId id="283" r:id="rId17"/>
    <p:sldId id="276" r:id="rId18"/>
    <p:sldId id="278" r:id="rId19"/>
    <p:sldId id="279" r:id="rId20"/>
    <p:sldId id="298" r:id="rId21"/>
    <p:sldId id="277" r:id="rId22"/>
    <p:sldId id="280" r:id="rId23"/>
    <p:sldId id="294" r:id="rId24"/>
    <p:sldId id="281" r:id="rId25"/>
    <p:sldId id="269" r:id="rId26"/>
    <p:sldId id="284" r:id="rId27"/>
    <p:sldId id="285" r:id="rId28"/>
    <p:sldId id="287" r:id="rId29"/>
    <p:sldId id="295" r:id="rId30"/>
    <p:sldId id="288" r:id="rId31"/>
    <p:sldId id="289" r:id="rId32"/>
    <p:sldId id="297" r:id="rId33"/>
  </p:sldIdLst>
  <p:sldSz cx="12188825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6" autoAdjust="0"/>
    <p:restoredTop sz="94660"/>
  </p:normalViewPr>
  <p:slideViewPr>
    <p:cSldViewPr>
      <p:cViewPr varScale="1">
        <p:scale>
          <a:sx n="80" d="100"/>
          <a:sy n="80" d="100"/>
        </p:scale>
        <p:origin x="67" y="18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0D0EA1-186D-42BB-AE6D-92D862308D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2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3863" y="704850"/>
            <a:ext cx="62547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917422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9BEBA-59C9-44F8-B95F-7ABF5350FF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91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19268-0D2F-41CA-B37C-CE675E3046C9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8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brand ppt_M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>
            <a:lvl1pPr>
              <a:defRPr sz="43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A0E7D5-2386-4BF2-BEDB-F9EEAF3E0F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6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718" y="274639"/>
            <a:ext cx="281866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721" y="274639"/>
            <a:ext cx="82528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75397B-C1FD-409D-84CA-BDF98B2340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58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721" y="274639"/>
            <a:ext cx="11274663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3147" y="6381750"/>
            <a:ext cx="711015" cy="476250"/>
          </a:xfrm>
        </p:spPr>
        <p:txBody>
          <a:bodyPr/>
          <a:lstStyle>
            <a:lvl1pPr>
              <a:defRPr/>
            </a:lvl1pPr>
          </a:lstStyle>
          <a:p>
            <a:fld id="{543AB522-D0C9-4EC7-8854-1D98DD263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1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25531C-F3B7-4618-9A07-E14445AD4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3742C1-DE04-44DB-9E21-73AB9B4297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9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21" y="1600201"/>
            <a:ext cx="553575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3626" y="1600201"/>
            <a:ext cx="553575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23272A-A81E-4761-AEE7-A2A50D1A82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21EA65-0E8D-4E87-9D3C-61AC39E0E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9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5EB041-ED23-4471-A775-3B165D8EC5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7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02E7CB-E5B4-4522-BFE5-D1AB0BA01E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6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85F8A9-A22B-4E52-9689-D1C790C4C3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6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C07190-35DA-4B4D-80A9-BB848C9A26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2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rand ppt_INTERIO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721" y="274638"/>
            <a:ext cx="11274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721" y="1600201"/>
            <a:ext cx="1127466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3147" y="6381750"/>
            <a:ext cx="71101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40AFF801-4D52-4516-B766-8E24031359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spp.gouv.ht/site/downloads/Rapport%20des%20CNS%202012-2013%20compressed.pdf" TargetMode="External"/><Relationship Id="rId2" Type="http://schemas.openxmlformats.org/officeDocument/2006/relationships/hyperlink" Target="http://www.who.int/countries/hti/e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200" dirty="0" smtClean="0"/>
              <a:t>Implementing a Family Medicine Residency Program in a Low-resource Country through Collaborative Work</a:t>
            </a:r>
            <a:endParaRPr lang="en-US" sz="4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Kerling Israel, MD, MPH</a:t>
            </a:r>
          </a:p>
          <a:p>
            <a:r>
              <a:rPr lang="en-US" dirty="0" smtClean="0"/>
              <a:t>Rodney Destine, MD</a:t>
            </a:r>
          </a:p>
          <a:p>
            <a:r>
              <a:rPr lang="en-US" dirty="0" smtClean="0"/>
              <a:t>Emmanuel Fabrice </a:t>
            </a:r>
            <a:r>
              <a:rPr lang="en-US" dirty="0" err="1" smtClean="0"/>
              <a:t>Julceus</a:t>
            </a:r>
            <a:r>
              <a:rPr lang="en-US" dirty="0" smtClean="0"/>
              <a:t>, MD</a:t>
            </a:r>
          </a:p>
          <a:p>
            <a:r>
              <a:rPr lang="en-US" dirty="0" smtClean="0"/>
              <a:t>10/6/2017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What </a:t>
            </a:r>
            <a:r>
              <a:rPr lang="en-US" dirty="0"/>
              <a:t>could be the steps in designing the program?</a:t>
            </a:r>
            <a:endParaRPr lang="fr-FR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711200" cy="476250"/>
          </a:xfrm>
        </p:spPr>
        <p:txBody>
          <a:bodyPr/>
          <a:lstStyle/>
          <a:p>
            <a:fld id="{BF25531C-F3B7-4618-9A07-E14445AD441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152400"/>
            <a:ext cx="11274663" cy="1143000"/>
          </a:xfrm>
        </p:spPr>
        <p:txBody>
          <a:bodyPr/>
          <a:lstStyle/>
          <a:p>
            <a:r>
              <a:rPr lang="en-US" dirty="0" smtClean="0"/>
              <a:t>What we did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417637"/>
            <a:ext cx="11274663" cy="4525963"/>
          </a:xfrm>
        </p:spPr>
        <p:txBody>
          <a:bodyPr/>
          <a:lstStyle/>
          <a:p>
            <a:r>
              <a:rPr lang="en-US" dirty="0" smtClean="0"/>
              <a:t>Seized the momentum</a:t>
            </a:r>
          </a:p>
          <a:p>
            <a:r>
              <a:rPr lang="en-US" dirty="0" smtClean="0"/>
              <a:t>Conducted a needs assessment</a:t>
            </a:r>
          </a:p>
          <a:p>
            <a:r>
              <a:rPr lang="en-US" dirty="0" smtClean="0"/>
              <a:t>Identified the leaders for the project</a:t>
            </a:r>
          </a:p>
          <a:p>
            <a:r>
              <a:rPr lang="en-US" dirty="0" smtClean="0"/>
              <a:t>Refined goals and objectives</a:t>
            </a:r>
          </a:p>
          <a:p>
            <a:r>
              <a:rPr lang="en-US" dirty="0" smtClean="0"/>
              <a:t>Developed strategies with stakeholders</a:t>
            </a:r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2800" dirty="0"/>
              <a:t>- Learning and working environment and support</a:t>
            </a:r>
          </a:p>
          <a:p>
            <a:pPr marL="0" indent="0">
              <a:buNone/>
            </a:pPr>
            <a:r>
              <a:rPr lang="en-US" sz="2800" dirty="0" smtClean="0"/>
              <a:t>   - Policies and curriculum development</a:t>
            </a:r>
          </a:p>
          <a:p>
            <a:pPr marL="0" indent="0">
              <a:buNone/>
            </a:pPr>
            <a:r>
              <a:rPr lang="en-US" sz="2800" dirty="0" smtClean="0"/>
              <a:t>   - Academic partnership management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9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76200"/>
            <a:ext cx="11274663" cy="944562"/>
          </a:xfrm>
        </p:spPr>
        <p:txBody>
          <a:bodyPr/>
          <a:lstStyle/>
          <a:p>
            <a:r>
              <a:rPr lang="en-US" dirty="0" smtClean="0"/>
              <a:t>Goal and objectives of the project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066800"/>
            <a:ext cx="11274663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Goal: </a:t>
            </a:r>
          </a:p>
          <a:p>
            <a:r>
              <a:rPr lang="en-US" dirty="0" smtClean="0"/>
              <a:t>Contribute to the improvement of the health system through stronger graduate medical education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Objectives:</a:t>
            </a:r>
          </a:p>
          <a:p>
            <a:r>
              <a:rPr lang="en-US" dirty="0" smtClean="0"/>
              <a:t>Improve quality of care at the hospital</a:t>
            </a:r>
          </a:p>
          <a:p>
            <a:r>
              <a:rPr lang="en-US" dirty="0"/>
              <a:t>Pilot a new system of residency program in a remote </a:t>
            </a:r>
            <a:r>
              <a:rPr lang="en-US" dirty="0" smtClean="0"/>
              <a:t>area</a:t>
            </a:r>
          </a:p>
          <a:p>
            <a:r>
              <a:rPr lang="en-US" dirty="0" smtClean="0"/>
              <a:t>Graduate qualified </a:t>
            </a:r>
            <a:r>
              <a:rPr lang="en-US" dirty="0"/>
              <a:t>family doctors who are agents of change </a:t>
            </a:r>
            <a:r>
              <a:rPr lang="en-US" dirty="0" smtClean="0"/>
              <a:t> from </a:t>
            </a:r>
            <a:r>
              <a:rPr lang="en-US" dirty="0"/>
              <a:t>a sound medical education </a:t>
            </a:r>
            <a:r>
              <a:rPr lang="en-US" dirty="0" smtClean="0"/>
              <a:t>system</a:t>
            </a:r>
            <a:endParaRPr lang="en-US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1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strategies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international standards?</a:t>
            </a:r>
          </a:p>
          <a:p>
            <a:r>
              <a:rPr lang="en-US" dirty="0" smtClean="0"/>
              <a:t>What are the national standards?</a:t>
            </a:r>
          </a:p>
          <a:p>
            <a:r>
              <a:rPr lang="en-US" dirty="0" smtClean="0"/>
              <a:t>What international approach should be integrated? How? and why? </a:t>
            </a:r>
          </a:p>
          <a:p>
            <a:r>
              <a:rPr lang="en-US" dirty="0" smtClean="0"/>
              <a:t>What could be anticipated as unintended consequences?</a:t>
            </a:r>
          </a:p>
          <a:p>
            <a:pPr marL="0" indent="0">
              <a:buNone/>
            </a:pPr>
            <a:endParaRPr lang="en-US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962" y="2130426"/>
            <a:ext cx="10742850" cy="1470025"/>
          </a:xfrm>
        </p:spPr>
        <p:txBody>
          <a:bodyPr/>
          <a:lstStyle/>
          <a:p>
            <a:r>
              <a:rPr lang="en-US" dirty="0" smtClean="0"/>
              <a:t>2. What </a:t>
            </a:r>
            <a:r>
              <a:rPr lang="en-US" dirty="0"/>
              <a:t>would you suggest to implement the program?</a:t>
            </a:r>
            <a:endParaRPr lang="fr-FR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711200" cy="476250"/>
          </a:xfrm>
        </p:spPr>
        <p:txBody>
          <a:bodyPr/>
          <a:lstStyle/>
          <a:p>
            <a:fld id="{BF25531C-F3B7-4618-9A07-E14445AD441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process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371600"/>
            <a:ext cx="11274663" cy="4525963"/>
          </a:xfrm>
        </p:spPr>
        <p:txBody>
          <a:bodyPr/>
          <a:lstStyle/>
          <a:p>
            <a:r>
              <a:rPr lang="en-US" dirty="0" smtClean="0"/>
              <a:t>Evaluate all resources (available, potential)</a:t>
            </a:r>
          </a:p>
          <a:p>
            <a:r>
              <a:rPr lang="en-US" dirty="0" smtClean="0"/>
              <a:t>Use your professional network to seek for help</a:t>
            </a:r>
          </a:p>
          <a:p>
            <a:r>
              <a:rPr lang="en-US" dirty="0"/>
              <a:t>Set priorities and identify core activities to ensure quality of the system being built</a:t>
            </a:r>
          </a:p>
          <a:p>
            <a:r>
              <a:rPr lang="en-US" dirty="0" smtClean="0"/>
              <a:t>Develop </a:t>
            </a:r>
            <a:r>
              <a:rPr lang="en-US" dirty="0"/>
              <a:t>plan B for </a:t>
            </a:r>
            <a:r>
              <a:rPr lang="en-US" dirty="0" smtClean="0"/>
              <a:t>essential parts </a:t>
            </a:r>
            <a:r>
              <a:rPr lang="en-US" dirty="0"/>
              <a:t>of curriculum </a:t>
            </a:r>
            <a:r>
              <a:rPr lang="en-US" dirty="0" smtClean="0"/>
              <a:t>that have inadequate </a:t>
            </a:r>
            <a:r>
              <a:rPr lang="en-US" dirty="0"/>
              <a:t>resources (creativity)</a:t>
            </a:r>
          </a:p>
          <a:p>
            <a:r>
              <a:rPr lang="en-US" dirty="0" smtClean="0"/>
              <a:t>Be at the workplace</a:t>
            </a:r>
          </a:p>
          <a:p>
            <a:r>
              <a:rPr lang="en-US" dirty="0" smtClean="0"/>
              <a:t>Reassess regularly and adjust accordingly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274638"/>
            <a:ext cx="11274663" cy="868362"/>
          </a:xfrm>
        </p:spPr>
        <p:txBody>
          <a:bodyPr/>
          <a:lstStyle/>
          <a:p>
            <a:r>
              <a:rPr lang="en-US" dirty="0" smtClean="0"/>
              <a:t>Implementation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295400"/>
            <a:ext cx="11274663" cy="4525963"/>
          </a:xfrm>
        </p:spPr>
        <p:txBody>
          <a:bodyPr/>
          <a:lstStyle/>
          <a:p>
            <a:r>
              <a:rPr lang="en-US" dirty="0" smtClean="0"/>
              <a:t>Transform the facility into a teaching </a:t>
            </a:r>
            <a:r>
              <a:rPr lang="en-US" dirty="0" smtClean="0">
                <a:solidFill>
                  <a:schemeClr val="tx1"/>
                </a:solidFill>
              </a:rPr>
              <a:t>hospital (4’S)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- Space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- Staff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- Stuff - Equipment and materials (clinical and educ</a:t>
            </a:r>
            <a:r>
              <a:rPr lang="en-US" sz="2800" dirty="0" smtClean="0"/>
              <a:t>ational)</a:t>
            </a:r>
          </a:p>
          <a:p>
            <a:pPr marL="0" indent="0">
              <a:buNone/>
            </a:pPr>
            <a:r>
              <a:rPr lang="en-US" sz="2800" dirty="0" smtClean="0"/>
              <a:t>     - Systems </a:t>
            </a:r>
          </a:p>
          <a:p>
            <a:r>
              <a:rPr lang="en-US" dirty="0" smtClean="0"/>
              <a:t>Create a learning environment</a:t>
            </a:r>
          </a:p>
          <a:p>
            <a:r>
              <a:rPr lang="en-US" dirty="0" smtClean="0"/>
              <a:t>Establish strong communication system with all stakeholders</a:t>
            </a:r>
          </a:p>
          <a:p>
            <a:r>
              <a:rPr lang="en-US" dirty="0" smtClean="0"/>
              <a:t>Monitor regularly and adjust as needed then evaluate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and structure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Staffing </a:t>
            </a:r>
            <a:endParaRPr lang="en-US" dirty="0"/>
          </a:p>
          <a:p>
            <a:r>
              <a:rPr lang="en-US" dirty="0" smtClean="0"/>
              <a:t>Structure of the residency program and residents’ support</a:t>
            </a:r>
          </a:p>
          <a:p>
            <a:r>
              <a:rPr lang="en-US" dirty="0" smtClean="0"/>
              <a:t>Policies regarding the education system (admission, graduation, etc.)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6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143000"/>
            <a:ext cx="11274663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Clinical rotations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Didactic activities /seminars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Community activities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Quality improvement and research projects</a:t>
            </a:r>
          </a:p>
          <a:p>
            <a:r>
              <a:rPr lang="en-US" dirty="0">
                <a:solidFill>
                  <a:schemeClr val="tx1"/>
                </a:solidFill>
              </a:rPr>
              <a:t>Supervision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Evaluation system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ACGME-I competencies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Requirements for promotion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emediation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1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to </a:t>
            </a:r>
            <a:r>
              <a:rPr lang="en-US" dirty="0" smtClean="0"/>
              <a:t>residents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Housing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Stipends </a:t>
            </a:r>
          </a:p>
          <a:p>
            <a:r>
              <a:rPr lang="en-US" dirty="0" smtClean="0"/>
              <a:t>Psychologic </a:t>
            </a:r>
            <a:r>
              <a:rPr lang="en-US" dirty="0"/>
              <a:t>s</a:t>
            </a:r>
            <a:r>
              <a:rPr lang="en-US" dirty="0" smtClean="0"/>
              <a:t>upport when necessary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9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financial interest to disclose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Our faculty members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Full-time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Clinical expertise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Interest in medical education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CME and professional development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Support (Housing)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Visiting </a:t>
            </a:r>
            <a:r>
              <a:rPr lang="en-US" dirty="0">
                <a:solidFill>
                  <a:schemeClr val="tx1"/>
                </a:solidFill>
              </a:rPr>
              <a:t>faculty program </a:t>
            </a:r>
            <a:r>
              <a:rPr lang="en-US" dirty="0"/>
              <a:t>(local, international)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7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Academic partnership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Seeking resources </a:t>
            </a:r>
          </a:p>
          <a:p>
            <a:r>
              <a:rPr lang="en-US" dirty="0"/>
              <a:t>Addressing requests</a:t>
            </a:r>
          </a:p>
          <a:p>
            <a:r>
              <a:rPr lang="en-US" dirty="0" smtClean="0"/>
              <a:t>Creating synergy </a:t>
            </a:r>
          </a:p>
          <a:p>
            <a:r>
              <a:rPr lang="en-US" dirty="0" smtClean="0"/>
              <a:t>Filling gaps / support for curriculum implementation</a:t>
            </a:r>
          </a:p>
          <a:p>
            <a:pPr marL="0" indent="0">
              <a:buNone/>
            </a:pPr>
            <a:r>
              <a:rPr lang="en-US" sz="2800" dirty="0" smtClean="0"/>
              <a:t>    - Ultrasound training</a:t>
            </a:r>
          </a:p>
          <a:p>
            <a:pPr marL="0" indent="0">
              <a:buNone/>
            </a:pPr>
            <a:r>
              <a:rPr lang="en-US" sz="2800" dirty="0" smtClean="0"/>
              <a:t>    - Faculty development program</a:t>
            </a:r>
          </a:p>
          <a:p>
            <a:pPr marL="0" indent="0">
              <a:buNone/>
            </a:pPr>
            <a:r>
              <a:rPr lang="en-US" sz="2800" dirty="0" smtClean="0"/>
              <a:t>    - Research training</a:t>
            </a:r>
            <a:endParaRPr lang="fr-F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</a:t>
            </a:r>
            <a:r>
              <a:rPr lang="en-US" dirty="0" smtClean="0"/>
              <a:t>system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21" y="1600201"/>
            <a:ext cx="11733291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Program director met:</a:t>
            </a:r>
          </a:p>
          <a:p>
            <a:r>
              <a:rPr lang="en-US" sz="2800" dirty="0" smtClean="0"/>
              <a:t>Weekly with the director of the hospital (MOH)</a:t>
            </a:r>
          </a:p>
          <a:p>
            <a:r>
              <a:rPr lang="en-US" sz="2800" dirty="0" smtClean="0"/>
              <a:t>Monthly with residents</a:t>
            </a:r>
          </a:p>
          <a:p>
            <a:r>
              <a:rPr lang="en-US" sz="2800" dirty="0" smtClean="0"/>
              <a:t>Monthly with faculty</a:t>
            </a:r>
          </a:p>
          <a:p>
            <a:r>
              <a:rPr lang="en-US" sz="2800" dirty="0" smtClean="0"/>
              <a:t>Regularly with the leadership of ZL </a:t>
            </a:r>
            <a:r>
              <a:rPr lang="en-US" sz="2800" dirty="0" smtClean="0">
                <a:solidFill>
                  <a:schemeClr val="tx1"/>
                </a:solidFill>
              </a:rPr>
              <a:t>and Medical Education Department</a:t>
            </a:r>
          </a:p>
          <a:p>
            <a:r>
              <a:rPr lang="en-US" sz="2800" dirty="0" smtClean="0"/>
              <a:t>Quarterly with the national medical school</a:t>
            </a:r>
          </a:p>
          <a:p>
            <a:pPr marL="0" indent="0">
              <a:buNone/>
            </a:pPr>
            <a:r>
              <a:rPr lang="en-US" dirty="0" smtClean="0"/>
              <a:t>Program director implemented changes based on feedback, observations and data analysis</a:t>
            </a:r>
          </a:p>
          <a:p>
            <a:endParaRPr lang="en-US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8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152400"/>
            <a:ext cx="11274663" cy="1143000"/>
          </a:xfrm>
        </p:spPr>
        <p:txBody>
          <a:bodyPr/>
          <a:lstStyle/>
          <a:p>
            <a:r>
              <a:rPr lang="en-US" dirty="0" smtClean="0"/>
              <a:t>FMR program at Hospital Saint Nicolas </a:t>
            </a:r>
            <a:br>
              <a:rPr lang="en-US" dirty="0" smtClean="0"/>
            </a:br>
            <a:r>
              <a:rPr lang="en-US" dirty="0" smtClean="0"/>
              <a:t>in Saint Marc, Haiti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828800"/>
            <a:ext cx="11274663" cy="4114800"/>
          </a:xfrm>
        </p:spPr>
        <p:txBody>
          <a:bodyPr/>
          <a:lstStyle/>
          <a:p>
            <a:r>
              <a:rPr lang="en-US" dirty="0" smtClean="0"/>
              <a:t>Start 2012 </a:t>
            </a:r>
            <a:r>
              <a:rPr lang="en-US" dirty="0" smtClean="0">
                <a:solidFill>
                  <a:schemeClr val="tx1"/>
                </a:solidFill>
              </a:rPr>
              <a:t>- Implemented by Zanmi Lasante/PIH</a:t>
            </a:r>
          </a:p>
          <a:p>
            <a:r>
              <a:rPr lang="en-US" dirty="0" smtClean="0"/>
              <a:t>Aligned with Ministry of Health’s priorities</a:t>
            </a:r>
          </a:p>
          <a:p>
            <a:r>
              <a:rPr lang="en-US" dirty="0" smtClean="0"/>
              <a:t>Three-year program with 6 residents per class</a:t>
            </a:r>
          </a:p>
          <a:p>
            <a:r>
              <a:rPr lang="en-US" dirty="0" smtClean="0"/>
              <a:t>Innovations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2800" dirty="0" smtClean="0"/>
              <a:t>- ACGME-I standards</a:t>
            </a:r>
          </a:p>
          <a:p>
            <a:pPr marL="0" indent="0">
              <a:buNone/>
            </a:pPr>
            <a:r>
              <a:rPr lang="en-US" sz="2800" dirty="0" smtClean="0"/>
              <a:t>  - </a:t>
            </a:r>
            <a:r>
              <a:rPr lang="en-US" sz="2800" dirty="0"/>
              <a:t>S</a:t>
            </a:r>
            <a:r>
              <a:rPr lang="en-US" sz="2800" dirty="0" smtClean="0"/>
              <a:t>ocial </a:t>
            </a:r>
            <a:r>
              <a:rPr lang="en-US" sz="2800" dirty="0"/>
              <a:t>and community </a:t>
            </a:r>
            <a:r>
              <a:rPr lang="en-US" sz="2800" dirty="0" smtClean="0"/>
              <a:t>medicine, research and quality improvement</a:t>
            </a:r>
          </a:p>
          <a:p>
            <a:pPr marL="0" indent="0">
              <a:buNone/>
            </a:pPr>
            <a:r>
              <a:rPr lang="en-US" sz="2800" dirty="0" smtClean="0"/>
              <a:t>  - Evaluation system</a:t>
            </a:r>
          </a:p>
          <a:p>
            <a:endParaRPr lang="en-US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8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0812" y="1825626"/>
            <a:ext cx="11962050" cy="3051174"/>
          </a:xfrm>
        </p:spPr>
        <p:txBody>
          <a:bodyPr/>
          <a:lstStyle/>
          <a:p>
            <a:pPr algn="l"/>
            <a:r>
              <a:rPr lang="en-US" dirty="0" smtClean="0"/>
              <a:t>3. How would you measure success?</a:t>
            </a:r>
            <a:br>
              <a:rPr lang="en-US" dirty="0" smtClean="0"/>
            </a:br>
            <a:r>
              <a:rPr lang="en-US" dirty="0" smtClean="0"/>
              <a:t>4. How would you address the sustainability issue?</a:t>
            </a:r>
            <a:endParaRPr lang="fr-FR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828324" y="5410200"/>
            <a:ext cx="8532178" cy="2286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711200" cy="476250"/>
          </a:xfrm>
        </p:spPr>
        <p:txBody>
          <a:bodyPr/>
          <a:lstStyle/>
          <a:p>
            <a:fld id="{BF25531C-F3B7-4618-9A07-E14445AD441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FMR </a:t>
            </a:r>
            <a:r>
              <a:rPr lang="en-US" dirty="0" smtClean="0"/>
              <a:t>program in </a:t>
            </a:r>
            <a:r>
              <a:rPr lang="en-US" dirty="0"/>
              <a:t>Saint </a:t>
            </a:r>
            <a:r>
              <a:rPr lang="en-US" dirty="0" smtClean="0"/>
              <a:t>Marc is successful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657091" cy="4525963"/>
          </a:xfrm>
        </p:spPr>
        <p:txBody>
          <a:bodyPr/>
          <a:lstStyle/>
          <a:p>
            <a:r>
              <a:rPr lang="en-US" dirty="0" smtClean="0"/>
              <a:t>Strong education system</a:t>
            </a:r>
          </a:p>
          <a:p>
            <a:r>
              <a:rPr lang="en-US" dirty="0" smtClean="0"/>
              <a:t>Graduates’ satisfaction</a:t>
            </a:r>
          </a:p>
          <a:p>
            <a:r>
              <a:rPr lang="en-US" dirty="0" smtClean="0"/>
              <a:t>Graduates’ current work (clinical and systems change)</a:t>
            </a:r>
          </a:p>
          <a:p>
            <a:pPr marL="742950" lvl="2" indent="-342900"/>
            <a:r>
              <a:rPr lang="en-US" dirty="0">
                <a:solidFill>
                  <a:srgbClr val="FF0000"/>
                </a:solidFill>
              </a:rPr>
              <a:t># </a:t>
            </a:r>
            <a:r>
              <a:rPr lang="en-US" dirty="0" smtClean="0">
                <a:solidFill>
                  <a:srgbClr val="FF0000"/>
                </a:solidFill>
              </a:rPr>
              <a:t>of graduates</a:t>
            </a:r>
            <a:r>
              <a:rPr lang="en-US" dirty="0">
                <a:solidFill>
                  <a:srgbClr val="FF0000"/>
                </a:solidFill>
              </a:rPr>
              <a:t>: 16 </a:t>
            </a:r>
          </a:p>
          <a:p>
            <a:r>
              <a:rPr lang="en-US" dirty="0" smtClean="0"/>
              <a:t>Lifelong learner attitude of the graduates</a:t>
            </a:r>
          </a:p>
          <a:p>
            <a:r>
              <a:rPr lang="en-US" dirty="0" smtClean="0"/>
              <a:t>Informal national recognition as the best residency program in the country</a:t>
            </a:r>
          </a:p>
          <a:p>
            <a:r>
              <a:rPr lang="en-US" dirty="0"/>
              <a:t>C</a:t>
            </a:r>
            <a:r>
              <a:rPr lang="en-US" dirty="0" smtClean="0"/>
              <a:t>omfortable to be cared for by our former residents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sustainability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is part of the public system</a:t>
            </a:r>
          </a:p>
          <a:p>
            <a:r>
              <a:rPr lang="en-US" dirty="0" smtClean="0"/>
              <a:t>Commitment of stakeholders</a:t>
            </a:r>
          </a:p>
          <a:p>
            <a:r>
              <a:rPr lang="en-US" dirty="0" smtClean="0"/>
              <a:t>Accreditation from ACGME-I</a:t>
            </a:r>
          </a:p>
          <a:p>
            <a:r>
              <a:rPr lang="en-US" dirty="0" smtClean="0"/>
              <a:t>Design and implementation of a business plan</a:t>
            </a:r>
          </a:p>
          <a:p>
            <a:pPr marL="0" indent="0">
              <a:buNone/>
            </a:pPr>
            <a:r>
              <a:rPr lang="en-US" sz="2800" dirty="0" smtClean="0"/>
              <a:t>    - Seek for more financial support from MOH</a:t>
            </a:r>
          </a:p>
          <a:p>
            <a:pPr marL="0" indent="0">
              <a:buNone/>
            </a:pPr>
            <a:r>
              <a:rPr lang="en-US" sz="2800" dirty="0" smtClean="0"/>
              <a:t>    - Engage private foundations / health insurance companies</a:t>
            </a:r>
          </a:p>
          <a:p>
            <a:pPr marL="0" indent="0">
              <a:buNone/>
            </a:pPr>
            <a:r>
              <a:rPr lang="en-US" sz="2800" dirty="0" smtClean="0"/>
              <a:t>    - Develop robust partnership with international institution</a:t>
            </a:r>
            <a:endParaRPr lang="fr-F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7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5. Why is strong public /private  and academic partnership needed ?</a:t>
            </a:r>
            <a:endParaRPr lang="fr-FR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711200" cy="476250"/>
          </a:xfrm>
        </p:spPr>
        <p:txBody>
          <a:bodyPr/>
          <a:lstStyle/>
          <a:p>
            <a:fld id="{BF25531C-F3B7-4618-9A07-E14445AD441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6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partnership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limited resource-settings, we tend to lower standards and don’t strive for quality.</a:t>
            </a:r>
          </a:p>
          <a:p>
            <a:r>
              <a:rPr lang="en-US" dirty="0" smtClean="0"/>
              <a:t>Strong partnerships with private/public and academic sectors create a situation where quality promotion is an answer to scarcity.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partnership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Trust</a:t>
            </a:r>
          </a:p>
          <a:p>
            <a:r>
              <a:rPr lang="en-US" sz="2800" dirty="0" smtClean="0"/>
              <a:t>Shared vision and goals</a:t>
            </a:r>
          </a:p>
          <a:p>
            <a:r>
              <a:rPr lang="en-US" sz="2800" dirty="0" smtClean="0"/>
              <a:t>Common understanding of each partner’s:</a:t>
            </a:r>
          </a:p>
          <a:p>
            <a:pPr marL="0" indent="0">
              <a:buNone/>
            </a:pPr>
            <a:r>
              <a:rPr lang="en-US" sz="2800" dirty="0" smtClean="0"/>
              <a:t>   - Interests </a:t>
            </a:r>
          </a:p>
          <a:p>
            <a:pPr marL="0" indent="0">
              <a:buNone/>
            </a:pPr>
            <a:r>
              <a:rPr lang="en-US" sz="2800" dirty="0" smtClean="0"/>
              <a:t>   - Concerns</a:t>
            </a:r>
          </a:p>
          <a:p>
            <a:pPr marL="0" indent="0">
              <a:buNone/>
            </a:pPr>
            <a:r>
              <a:rPr lang="en-US" sz="2800" dirty="0" smtClean="0"/>
              <a:t>   - Level of engagement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Accountability </a:t>
            </a:r>
          </a:p>
          <a:p>
            <a:r>
              <a:rPr lang="en-US" sz="2800" dirty="0" smtClean="0"/>
              <a:t>Expertise and resources </a:t>
            </a:r>
            <a:endParaRPr lang="fr-F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6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5212" y="92075"/>
            <a:ext cx="9144000" cy="58515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US" sz="22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1"/>
                </a:solidFill>
              </a:rPr>
              <a:t>It's </a:t>
            </a:r>
            <a:r>
              <a:rPr lang="en-US" dirty="0">
                <a:solidFill>
                  <a:schemeClr val="tx1"/>
                </a:solidFill>
              </a:rPr>
              <a:t>important to have a sound idea, but the really important thing is the implementation.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en-US" sz="2200" i="1" dirty="0" smtClean="0">
                <a:solidFill>
                  <a:schemeClr val="tx1"/>
                </a:solidFill>
              </a:rPr>
              <a:t>Wilbur Ross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AB522-D0C9-4EC7-8854-1D98DD2637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 points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local champion (trustful, competent, passionate)</a:t>
            </a:r>
          </a:p>
          <a:p>
            <a:r>
              <a:rPr lang="en-US" dirty="0" smtClean="0"/>
              <a:t>Define specific goals and objectives</a:t>
            </a:r>
          </a:p>
          <a:p>
            <a:r>
              <a:rPr lang="en-US" dirty="0" smtClean="0"/>
              <a:t>Evaluate all resources and determine feasibility of activities</a:t>
            </a:r>
          </a:p>
          <a:p>
            <a:r>
              <a:rPr lang="en-US" dirty="0" smtClean="0"/>
              <a:t>Set priorities and non-negotiables to maintain quality</a:t>
            </a:r>
          </a:p>
          <a:p>
            <a:r>
              <a:rPr lang="en-US" dirty="0" smtClean="0"/>
              <a:t>Engage stakeholders</a:t>
            </a:r>
          </a:p>
          <a:p>
            <a:r>
              <a:rPr lang="en-US" dirty="0" smtClean="0"/>
              <a:t>Monitor, seek feedback and adjust accordingly </a:t>
            </a:r>
          </a:p>
          <a:p>
            <a:r>
              <a:rPr lang="en-US" dirty="0" smtClean="0"/>
              <a:t>Regularly assess partner’s engagement and share information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3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 points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innovations to improve the system</a:t>
            </a:r>
          </a:p>
          <a:p>
            <a:r>
              <a:rPr lang="en-US" dirty="0" smtClean="0"/>
              <a:t>Determine qualitative indicators to measure success</a:t>
            </a:r>
          </a:p>
          <a:p>
            <a:r>
              <a:rPr lang="en-US" dirty="0" smtClean="0"/>
              <a:t>Deal with uncertainty while keeping commitment </a:t>
            </a:r>
          </a:p>
          <a:p>
            <a:r>
              <a:rPr lang="en-US" dirty="0" smtClean="0"/>
              <a:t>Build trustful long-term relationships</a:t>
            </a:r>
          </a:p>
          <a:p>
            <a:pPr marL="0" indent="0">
              <a:buNone/>
            </a:pPr>
            <a:r>
              <a:rPr lang="en-US" dirty="0" smtClean="0"/>
              <a:t>   - Remember </a:t>
            </a:r>
            <a:r>
              <a:rPr lang="en-US" dirty="0"/>
              <a:t>expertise in the culture and </a:t>
            </a:r>
            <a:r>
              <a:rPr lang="en-US" dirty="0" smtClean="0"/>
              <a:t>local </a:t>
            </a:r>
            <a:r>
              <a:rPr lang="en-US" dirty="0"/>
              <a:t>environment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matters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- Be </a:t>
            </a:r>
            <a:r>
              <a:rPr lang="en-US" dirty="0"/>
              <a:t>creative, </a:t>
            </a:r>
            <a:r>
              <a:rPr lang="en-US" dirty="0" smtClean="0"/>
              <a:t>respectful, humble</a:t>
            </a:r>
          </a:p>
          <a:p>
            <a:pPr marL="0" indent="0">
              <a:buNone/>
            </a:pPr>
            <a:r>
              <a:rPr lang="en-US" dirty="0" smtClean="0"/>
              <a:t>   - Display </a:t>
            </a:r>
            <a:r>
              <a:rPr lang="en-US" dirty="0"/>
              <a:t>a sense of </a:t>
            </a:r>
            <a:r>
              <a:rPr lang="en-US" dirty="0" smtClean="0"/>
              <a:t>solidarity and equity</a:t>
            </a:r>
            <a:endParaRPr lang="en-US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0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/>
            <a:r>
              <a:rPr lang="en-US" sz="4400" dirty="0"/>
              <a:t>Thank You 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711200" cy="476250"/>
          </a:xfrm>
        </p:spPr>
        <p:txBody>
          <a:bodyPr/>
          <a:lstStyle/>
          <a:p>
            <a:fld id="{BF25531C-F3B7-4618-9A07-E14445AD441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3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the </a:t>
            </a:r>
            <a:r>
              <a:rPr lang="en-US" dirty="0" smtClean="0"/>
              <a:t>session</a:t>
            </a:r>
            <a:endParaRPr lang="fr-F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 key steps in the process of designing and implementing an FMR program in a low-resource setting</a:t>
            </a:r>
          </a:p>
          <a:p>
            <a:r>
              <a:rPr lang="en-US" dirty="0" smtClean="0"/>
              <a:t>Describe the characteristics of a successful and sustainable program </a:t>
            </a:r>
          </a:p>
          <a:p>
            <a:r>
              <a:rPr lang="en-US" dirty="0" smtClean="0"/>
              <a:t>Explain the need for strong public, private, and academic partnership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AB522-D0C9-4EC7-8854-1D98DD2637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Haiti and its health system</a:t>
            </a:r>
            <a:br>
              <a:rPr lang="en-US" dirty="0"/>
            </a:br>
            <a:endParaRPr lang="fr-F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21" y="1295401"/>
            <a:ext cx="11657091" cy="4830764"/>
          </a:xfrm>
        </p:spPr>
        <p:txBody>
          <a:bodyPr/>
          <a:lstStyle/>
          <a:p>
            <a:r>
              <a:rPr lang="fr-FR" dirty="0" smtClean="0"/>
              <a:t>Caribbean </a:t>
            </a:r>
            <a:r>
              <a:rPr lang="fr-FR" dirty="0" err="1"/>
              <a:t>low</a:t>
            </a:r>
            <a:r>
              <a:rPr lang="fr-FR" dirty="0"/>
              <a:t> </a:t>
            </a:r>
            <a:r>
              <a:rPr lang="fr-FR" dirty="0" err="1"/>
              <a:t>income</a:t>
            </a:r>
            <a:r>
              <a:rPr lang="fr-FR" dirty="0"/>
              <a:t> country </a:t>
            </a:r>
            <a:r>
              <a:rPr lang="fr-FR" dirty="0" err="1" smtClean="0"/>
              <a:t>with</a:t>
            </a:r>
            <a:r>
              <a:rPr lang="fr-FR" dirty="0" smtClean="0"/>
              <a:t> 10.7 million population</a:t>
            </a:r>
            <a:endParaRPr lang="fr-FR" dirty="0"/>
          </a:p>
          <a:p>
            <a:r>
              <a:rPr lang="fr-FR" dirty="0" smtClean="0"/>
              <a:t>Life </a:t>
            </a:r>
            <a:r>
              <a:rPr lang="fr-FR" dirty="0" err="1"/>
              <a:t>expectancy</a:t>
            </a:r>
            <a:r>
              <a:rPr lang="fr-FR" dirty="0"/>
              <a:t>: 62 and 66 </a:t>
            </a:r>
            <a:r>
              <a:rPr lang="fr-FR" dirty="0" err="1"/>
              <a:t>years</a:t>
            </a:r>
            <a:endParaRPr lang="fr-FR" dirty="0"/>
          </a:p>
          <a:p>
            <a:r>
              <a:rPr lang="fr-FR" dirty="0" err="1"/>
              <a:t>Maternal</a:t>
            </a:r>
            <a:r>
              <a:rPr lang="fr-FR" dirty="0"/>
              <a:t> </a:t>
            </a:r>
            <a:r>
              <a:rPr lang="fr-FR" dirty="0" err="1"/>
              <a:t>mortality</a:t>
            </a:r>
            <a:r>
              <a:rPr lang="fr-FR" dirty="0"/>
              <a:t>: 359/100,000 live </a:t>
            </a:r>
            <a:r>
              <a:rPr lang="fr-FR" dirty="0" err="1"/>
              <a:t>births</a:t>
            </a:r>
            <a:r>
              <a:rPr lang="fr-FR" dirty="0"/>
              <a:t> </a:t>
            </a:r>
          </a:p>
          <a:p>
            <a:r>
              <a:rPr lang="fr-FR" dirty="0"/>
              <a:t>Total </a:t>
            </a:r>
            <a:r>
              <a:rPr lang="fr-FR" dirty="0" err="1"/>
              <a:t>expenditure</a:t>
            </a:r>
            <a:r>
              <a:rPr lang="fr-FR" dirty="0"/>
              <a:t> on </a:t>
            </a:r>
            <a:r>
              <a:rPr lang="fr-FR" dirty="0" err="1"/>
              <a:t>health</a:t>
            </a:r>
            <a:r>
              <a:rPr lang="fr-FR" dirty="0"/>
              <a:t> per Capita in 2013: USD 64**</a:t>
            </a:r>
          </a:p>
          <a:p>
            <a:r>
              <a:rPr lang="fr-FR" dirty="0" err="1"/>
              <a:t>Generalist</a:t>
            </a:r>
            <a:r>
              <a:rPr lang="fr-FR" dirty="0"/>
              <a:t> </a:t>
            </a:r>
            <a:r>
              <a:rPr lang="fr-FR" dirty="0" err="1"/>
              <a:t>physicians</a:t>
            </a:r>
            <a:r>
              <a:rPr lang="fr-FR" dirty="0"/>
              <a:t>: 50%*</a:t>
            </a:r>
          </a:p>
          <a:p>
            <a:r>
              <a:rPr lang="fr-FR" dirty="0"/>
              <a:t>West </a:t>
            </a:r>
            <a:r>
              <a:rPr lang="fr-FR" dirty="0" err="1"/>
              <a:t>Department</a:t>
            </a:r>
            <a:r>
              <a:rPr lang="fr-FR" dirty="0"/>
              <a:t>: 35% </a:t>
            </a:r>
            <a:r>
              <a:rPr lang="fr-FR" dirty="0" smtClean="0"/>
              <a:t>population, </a:t>
            </a:r>
            <a:r>
              <a:rPr lang="fr-FR" dirty="0"/>
              <a:t>85% </a:t>
            </a:r>
            <a:r>
              <a:rPr lang="fr-FR" dirty="0" err="1"/>
              <a:t>specialist</a:t>
            </a:r>
            <a:r>
              <a:rPr lang="fr-FR" dirty="0"/>
              <a:t> </a:t>
            </a:r>
            <a:r>
              <a:rPr lang="fr-FR" dirty="0" err="1"/>
              <a:t>physicians</a:t>
            </a:r>
            <a:r>
              <a:rPr lang="fr-FR" dirty="0"/>
              <a:t>*</a:t>
            </a:r>
          </a:p>
          <a:p>
            <a:pPr marL="0" lvl="0" indent="0">
              <a:buNone/>
            </a:pPr>
            <a:endParaRPr lang="fr-FR" sz="900" dirty="0" smtClean="0">
              <a:solidFill>
                <a:prstClr val="black"/>
              </a:solidFill>
              <a:hlinkClick r:id="rId2"/>
            </a:endParaRPr>
          </a:p>
          <a:p>
            <a:pPr marL="0" lvl="0" indent="0">
              <a:buNone/>
            </a:pPr>
            <a:r>
              <a:rPr lang="fr-FR" sz="900" dirty="0" smtClean="0">
                <a:solidFill>
                  <a:prstClr val="black"/>
                </a:solidFill>
                <a:hlinkClick r:id="rId2"/>
              </a:rPr>
              <a:t>http</a:t>
            </a:r>
            <a:r>
              <a:rPr lang="fr-FR" sz="900" dirty="0">
                <a:solidFill>
                  <a:prstClr val="black"/>
                </a:solidFill>
                <a:hlinkClick r:id="rId2"/>
              </a:rPr>
              <a:t>://www.who.int/countries/hti/en/</a:t>
            </a:r>
            <a:r>
              <a:rPr lang="fr-FR" sz="900" dirty="0">
                <a:solidFill>
                  <a:prstClr val="black"/>
                </a:solidFill>
              </a:rPr>
              <a:t> </a:t>
            </a:r>
            <a:r>
              <a:rPr lang="fr-FR" sz="900" dirty="0" err="1">
                <a:solidFill>
                  <a:prstClr val="black"/>
                </a:solidFill>
              </a:rPr>
              <a:t>retrieved</a:t>
            </a:r>
            <a:r>
              <a:rPr lang="fr-FR" sz="900" dirty="0">
                <a:solidFill>
                  <a:prstClr val="black"/>
                </a:solidFill>
              </a:rPr>
              <a:t> 02/01/2017</a:t>
            </a:r>
          </a:p>
          <a:p>
            <a:pPr marL="0" lvl="0" indent="0">
              <a:buNone/>
            </a:pPr>
            <a:r>
              <a:rPr lang="fr-FR" sz="900" dirty="0">
                <a:solidFill>
                  <a:prstClr val="black"/>
                </a:solidFill>
              </a:rPr>
              <a:t>*Dubois CA, Brunelle .F &amp; Rousseau C. 2007. Analyses et Projection: Recensement des Ressources Humaines en Sante en </a:t>
            </a:r>
            <a:r>
              <a:rPr lang="fr-FR" sz="900" dirty="0" err="1">
                <a:solidFill>
                  <a:prstClr val="black"/>
                </a:solidFill>
              </a:rPr>
              <a:t>Haiti</a:t>
            </a:r>
            <a:r>
              <a:rPr lang="fr-FR" sz="900" dirty="0">
                <a:solidFill>
                  <a:prstClr val="black"/>
                </a:solidFill>
              </a:rPr>
              <a:t> Projet.2007 Projet PARC. </a:t>
            </a:r>
            <a:r>
              <a:rPr lang="fr-FR" sz="900" dirty="0" err="1">
                <a:solidFill>
                  <a:prstClr val="black"/>
                </a:solidFill>
              </a:rPr>
              <a:t>Universite</a:t>
            </a:r>
            <a:r>
              <a:rPr lang="fr-FR" sz="900" dirty="0">
                <a:solidFill>
                  <a:prstClr val="black"/>
                </a:solidFill>
              </a:rPr>
              <a:t> de </a:t>
            </a:r>
            <a:r>
              <a:rPr lang="fr-FR" sz="900" dirty="0" err="1">
                <a:solidFill>
                  <a:prstClr val="black"/>
                </a:solidFill>
              </a:rPr>
              <a:t>Montreal</a:t>
            </a:r>
            <a:r>
              <a:rPr lang="fr-FR" sz="900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</a:pPr>
            <a:r>
              <a:rPr lang="fr-FR" sz="900" dirty="0">
                <a:solidFill>
                  <a:prstClr val="black"/>
                </a:solidFill>
              </a:rPr>
              <a:t>**Rapports de Comptes Nationaux de Sante 2013-2014 </a:t>
            </a:r>
            <a:r>
              <a:rPr lang="fr-FR" sz="900" dirty="0">
                <a:solidFill>
                  <a:prstClr val="black"/>
                </a:solidFill>
                <a:hlinkClick r:id="rId3"/>
              </a:rPr>
              <a:t>http://mspp.gouv.ht/site/downloads/Rapport%20des%20CNS%202012-2013%20compressed.pdf</a:t>
            </a:r>
            <a:r>
              <a:rPr lang="fr-FR" sz="900" dirty="0">
                <a:solidFill>
                  <a:prstClr val="black"/>
                </a:solidFill>
              </a:rPr>
              <a:t> </a:t>
            </a:r>
            <a:r>
              <a:rPr lang="fr-FR" sz="900" dirty="0" err="1">
                <a:solidFill>
                  <a:prstClr val="black"/>
                </a:solidFill>
              </a:rPr>
              <a:t>retrieved</a:t>
            </a:r>
            <a:r>
              <a:rPr lang="fr-FR" sz="900" dirty="0">
                <a:solidFill>
                  <a:prstClr val="black"/>
                </a:solidFill>
              </a:rPr>
              <a:t> 02/10/17</a:t>
            </a:r>
          </a:p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AB522-D0C9-4EC7-8854-1D98DD2637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2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Content Placeholder 3" descr="fig_density.pdf"/>
          <p:cNvPicPr>
            <a:picLocks noChangeAspect="1"/>
          </p:cNvPicPr>
          <p:nvPr/>
        </p:nvPicPr>
        <p:blipFill rotWithShape="1">
          <a:blip r:embed="rId2"/>
          <a:srcRect l="-1929" r="-1612"/>
          <a:stretch/>
        </p:blipFill>
        <p:spPr>
          <a:xfrm>
            <a:off x="1827212" y="76200"/>
            <a:ext cx="6705600" cy="630555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1827212" y="4267200"/>
            <a:ext cx="17526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54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medical education in Haiti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274663" cy="3962399"/>
          </a:xfrm>
        </p:spPr>
        <p:txBody>
          <a:bodyPr/>
          <a:lstStyle/>
          <a:p>
            <a:r>
              <a:rPr lang="en-US" dirty="0"/>
              <a:t>Teaching hospitals: 6</a:t>
            </a:r>
          </a:p>
          <a:p>
            <a:r>
              <a:rPr lang="en-US" dirty="0" smtClean="0"/>
              <a:t>Residency </a:t>
            </a:r>
            <a:r>
              <a:rPr lang="en-US" dirty="0"/>
              <a:t>programs: 29</a:t>
            </a:r>
          </a:p>
          <a:p>
            <a:r>
              <a:rPr lang="en-US" dirty="0" smtClean="0"/>
              <a:t>Faculty and educational resources in teaching hospitals</a:t>
            </a:r>
            <a:endParaRPr lang="en-US" dirty="0"/>
          </a:p>
          <a:p>
            <a:pPr lvl="1">
              <a:buFontTx/>
              <a:buChar char="-"/>
            </a:pPr>
            <a:r>
              <a:rPr lang="en-US" sz="2400" dirty="0" smtClean="0"/>
              <a:t>Part-time teaching faculty: 82.5%</a:t>
            </a:r>
          </a:p>
          <a:p>
            <a:pPr lvl="1">
              <a:buFontTx/>
              <a:buChar char="-"/>
            </a:pPr>
            <a:r>
              <a:rPr lang="en-US" sz="2400" dirty="0" smtClean="0"/>
              <a:t>Internet access: </a:t>
            </a:r>
            <a:r>
              <a:rPr lang="en-US" sz="2400" dirty="0"/>
              <a:t>45% </a:t>
            </a:r>
            <a:endParaRPr lang="en-US" sz="2400" dirty="0" smtClean="0"/>
          </a:p>
          <a:p>
            <a:pPr lvl="1">
              <a:buFontTx/>
              <a:buChar char="-"/>
            </a:pPr>
            <a:r>
              <a:rPr lang="en-US" sz="2400" dirty="0" smtClean="0"/>
              <a:t>medical library: 50</a:t>
            </a:r>
            <a:r>
              <a:rPr lang="en-US" sz="2400" dirty="0"/>
              <a:t>% </a:t>
            </a:r>
          </a:p>
          <a:p>
            <a:r>
              <a:rPr lang="en-US" dirty="0"/>
              <a:t>Outdated legislation on graduate medical </a:t>
            </a:r>
            <a:r>
              <a:rPr lang="en-US" dirty="0" smtClean="0"/>
              <a:t>education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162" y="5575300"/>
            <a:ext cx="10514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solidFill>
                  <a:prstClr val="black"/>
                </a:solidFill>
                <a:latin typeface="Arial" panose="020B0604020202020204"/>
              </a:rPr>
              <a:t>Morse, M., Franciska , L., &amp; Pierre, P. (2012). </a:t>
            </a:r>
            <a:r>
              <a:rPr lang="en-US" sz="1200" i="1" dirty="0">
                <a:solidFill>
                  <a:prstClr val="black"/>
                </a:solidFill>
                <a:latin typeface="Arial" panose="020B0604020202020204"/>
              </a:rPr>
              <a:t>Graduate Medical Education Needs Assessment in Haiti: Opportunities for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prstClr val="black"/>
                </a:solidFill>
                <a:latin typeface="Arial" panose="020B0604020202020204"/>
              </a:rPr>
              <a:t> Strengthening Health Workforce Development and Retention Through Academic Partnerships</a:t>
            </a:r>
            <a:r>
              <a:rPr lang="en-US" sz="1200" dirty="0">
                <a:solidFill>
                  <a:prstClr val="black"/>
                </a:solidFill>
                <a:latin typeface="Arial" panose="020B0604020202020204"/>
              </a:rPr>
              <a:t>. Unpublished work</a:t>
            </a:r>
          </a:p>
        </p:txBody>
      </p:sp>
    </p:spTree>
    <p:extLst>
      <p:ext uri="{BB962C8B-B14F-4D97-AF65-F5344CB8AC3E}">
        <p14:creationId xmlns:p14="http://schemas.microsoft.com/office/powerpoint/2010/main" val="262876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Saint Nicolas of Saint Marc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08" y="1570037"/>
            <a:ext cx="11884104" cy="4525963"/>
          </a:xfrm>
        </p:spPr>
        <p:txBody>
          <a:bodyPr/>
          <a:lstStyle/>
          <a:p>
            <a:r>
              <a:rPr lang="en-US" dirty="0" smtClean="0"/>
              <a:t>Public referral community hospital </a:t>
            </a:r>
            <a:endParaRPr lang="en-US" dirty="0"/>
          </a:p>
          <a:p>
            <a:r>
              <a:rPr lang="en-US" dirty="0" smtClean="0"/>
              <a:t>Support from Zanmi Lasante/Partners in Health since 2006</a:t>
            </a:r>
          </a:p>
          <a:p>
            <a:r>
              <a:rPr lang="en-US" dirty="0" smtClean="0"/>
              <a:t>Capacity: 170 beds</a:t>
            </a:r>
          </a:p>
          <a:p>
            <a:r>
              <a:rPr lang="en-US" dirty="0" smtClean="0"/>
              <a:t>Services: </a:t>
            </a:r>
            <a:r>
              <a:rPr lang="en-US" sz="2800" dirty="0" smtClean="0"/>
              <a:t>OBGYN, Pediatrics, Internal Medicine, Surgery/Orthopedics, Emergency care, Dental care</a:t>
            </a:r>
            <a:r>
              <a:rPr lang="en-US" sz="2800" dirty="0" smtClean="0">
                <a:solidFill>
                  <a:schemeClr val="tx1"/>
                </a:solidFill>
              </a:rPr>
              <a:t>, Ophthalmology, Outpatient clinic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Catchment area of  </a:t>
            </a:r>
            <a:r>
              <a:rPr lang="en-US" dirty="0" smtClean="0"/>
              <a:t>443</a:t>
            </a:r>
            <a:r>
              <a:rPr lang="en-US" dirty="0" smtClean="0"/>
              <a:t>,007 population (IHSI census 2015)</a:t>
            </a:r>
            <a:endParaRPr lang="en-US" dirty="0" smtClean="0"/>
          </a:p>
          <a:p>
            <a:r>
              <a:rPr lang="en-US" dirty="0" smtClean="0"/>
              <a:t>High bed occupancy</a:t>
            </a:r>
          </a:p>
          <a:p>
            <a:r>
              <a:rPr lang="en-US" dirty="0" smtClean="0"/>
              <a:t>High volume patients in clinics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partners involved in the residency project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Ministry of Health (MOH)</a:t>
            </a:r>
          </a:p>
          <a:p>
            <a:r>
              <a:rPr lang="en-US" dirty="0" smtClean="0"/>
              <a:t>Zanmi Lasante (ZL) / Partners in Health (PIH)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2800" dirty="0" smtClean="0"/>
              <a:t>- Over 30 years in supporting health system in Haiti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- Preferential option for the poor</a:t>
            </a:r>
          </a:p>
          <a:p>
            <a:r>
              <a:rPr lang="en-US" dirty="0" smtClean="0"/>
              <a:t>Faculty of Medicine and Pharmacy (FMP)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2800" dirty="0" smtClean="0"/>
              <a:t>- </a:t>
            </a:r>
            <a:r>
              <a:rPr lang="en-US" sz="2800" dirty="0"/>
              <a:t>C</a:t>
            </a:r>
            <a:r>
              <a:rPr lang="en-US" sz="2800" dirty="0" smtClean="0"/>
              <a:t>ollaboration with ZL on other education projects</a:t>
            </a:r>
          </a:p>
          <a:p>
            <a:pPr marL="0" indent="0">
              <a:buNone/>
            </a:pPr>
            <a:r>
              <a:rPr lang="en-US" sz="2800" dirty="0" smtClean="0"/>
              <a:t>  - Managing all public residency programs with MOH</a:t>
            </a:r>
            <a:endParaRPr lang="fr-F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">
  <a:themeElements>
    <a:clrScheme name="Champion se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mpion seal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mpion se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6699</TotalTime>
  <Words>1219</Words>
  <Application>Microsoft Office PowerPoint</Application>
  <PresentationFormat>Custom</PresentationFormat>
  <Paragraphs>225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Garamond</vt:lpstr>
      <vt:lpstr>PowerPoint</vt:lpstr>
      <vt:lpstr>Implementing a Family Medicine Residency Program in a Low-resource Country through Collaborative Work</vt:lpstr>
      <vt:lpstr>Disclaimer</vt:lpstr>
      <vt:lpstr>PowerPoint Presentation</vt:lpstr>
      <vt:lpstr>Objectives of the session</vt:lpstr>
      <vt:lpstr>Haiti and its health system </vt:lpstr>
      <vt:lpstr>PowerPoint Presentation</vt:lpstr>
      <vt:lpstr>Graduate medical education in Haiti</vt:lpstr>
      <vt:lpstr>Hospital Saint Nicolas of Saint Marc</vt:lpstr>
      <vt:lpstr>Key partners involved in the residency project</vt:lpstr>
      <vt:lpstr>1. What could be the steps in designing the program?</vt:lpstr>
      <vt:lpstr>What we did</vt:lpstr>
      <vt:lpstr>Goal and objectives of the project</vt:lpstr>
      <vt:lpstr>Development of strategies </vt:lpstr>
      <vt:lpstr>2. What would you suggest to implement the program?</vt:lpstr>
      <vt:lpstr>Implementation process</vt:lpstr>
      <vt:lpstr>Implementation</vt:lpstr>
      <vt:lpstr>Policies and structure</vt:lpstr>
      <vt:lpstr>Curriculum</vt:lpstr>
      <vt:lpstr>Support to residents</vt:lpstr>
      <vt:lpstr>Our faculty members</vt:lpstr>
      <vt:lpstr>Academic partnership management</vt:lpstr>
      <vt:lpstr>Communication system</vt:lpstr>
      <vt:lpstr>FMR program at Hospital Saint Nicolas  in Saint Marc, Haiti</vt:lpstr>
      <vt:lpstr>3. How would you measure success? 4. How would you address the sustainability issue?</vt:lpstr>
      <vt:lpstr>FMR program in Saint Marc is successful</vt:lpstr>
      <vt:lpstr>Addressing sustainability</vt:lpstr>
      <vt:lpstr>5. Why is strong public /private  and academic partnership needed ?</vt:lpstr>
      <vt:lpstr>Strong partnership</vt:lpstr>
      <vt:lpstr>Strong partnership</vt:lpstr>
      <vt:lpstr>Take away points</vt:lpstr>
      <vt:lpstr>Take away points</vt:lpstr>
      <vt:lpstr>Thank You !!!</vt:lpstr>
    </vt:vector>
  </TitlesOfParts>
  <Company>AAFP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Rover</dc:creator>
  <cp:lastModifiedBy>Kerling Israel</cp:lastModifiedBy>
  <cp:revision>103</cp:revision>
  <cp:lastPrinted>2017-08-13T11:43:55Z</cp:lastPrinted>
  <dcterms:created xsi:type="dcterms:W3CDTF">2013-05-20T16:20:33Z</dcterms:created>
  <dcterms:modified xsi:type="dcterms:W3CDTF">2017-08-15T23:39:48Z</dcterms:modified>
</cp:coreProperties>
</file>