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300" r:id="rId2"/>
    <p:sldId id="257" r:id="rId3"/>
    <p:sldId id="302" r:id="rId4"/>
    <p:sldId id="283" r:id="rId5"/>
    <p:sldId id="261" r:id="rId6"/>
    <p:sldId id="269" r:id="rId7"/>
    <p:sldId id="286" r:id="rId8"/>
    <p:sldId id="287" r:id="rId9"/>
    <p:sldId id="288" r:id="rId10"/>
    <p:sldId id="289" r:id="rId11"/>
    <p:sldId id="290" r:id="rId12"/>
    <p:sldId id="301" r:id="rId13"/>
    <p:sldId id="303"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114" d="100"/>
          <a:sy n="114" d="100"/>
        </p:scale>
        <p:origin x="50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885C4E50-8EF3-4657-A0FF-5F1FAEFEAE6D}" type="datetimeFigureOut">
              <a:rPr lang="en-US" smtClean="0"/>
              <a:t>10/25/2017</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696D752F-13E1-4066-9125-D7CC0315B93F}" type="slidenum">
              <a:rPr lang="en-US" smtClean="0"/>
              <a:t>‹#›</a:t>
            </a:fld>
            <a:endParaRPr lang="en-US"/>
          </a:p>
        </p:txBody>
      </p:sp>
    </p:spTree>
    <p:extLst>
      <p:ext uri="{BB962C8B-B14F-4D97-AF65-F5344CB8AC3E}">
        <p14:creationId xmlns:p14="http://schemas.microsoft.com/office/powerpoint/2010/main" val="285553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43" eaLnBrk="0" hangingPunct="0">
              <a:defRPr sz="1400">
                <a:solidFill>
                  <a:schemeClr val="tx1"/>
                </a:solidFill>
                <a:latin typeface="Times New Roman" pitchFamily="18" charset="0"/>
              </a:defRPr>
            </a:lvl1pPr>
            <a:lvl2pPr marL="749651" indent="-288328" defTabSz="919443" eaLnBrk="0" hangingPunct="0">
              <a:defRPr sz="1400">
                <a:solidFill>
                  <a:schemeClr val="tx1"/>
                </a:solidFill>
                <a:latin typeface="Times New Roman" pitchFamily="18" charset="0"/>
              </a:defRPr>
            </a:lvl2pPr>
            <a:lvl3pPr marL="1153310" indent="-230660" defTabSz="919443" eaLnBrk="0" hangingPunct="0">
              <a:defRPr sz="1400">
                <a:solidFill>
                  <a:schemeClr val="tx1"/>
                </a:solidFill>
                <a:latin typeface="Times New Roman" pitchFamily="18" charset="0"/>
              </a:defRPr>
            </a:lvl3pPr>
            <a:lvl4pPr marL="1614631" indent="-230660" defTabSz="919443" eaLnBrk="0" hangingPunct="0">
              <a:defRPr sz="1400">
                <a:solidFill>
                  <a:schemeClr val="tx1"/>
                </a:solidFill>
                <a:latin typeface="Times New Roman" pitchFamily="18" charset="0"/>
              </a:defRPr>
            </a:lvl4pPr>
            <a:lvl5pPr marL="2075956" indent="-230660" defTabSz="919443" eaLnBrk="0" hangingPunct="0">
              <a:defRPr sz="1400">
                <a:solidFill>
                  <a:schemeClr val="tx1"/>
                </a:solidFill>
                <a:latin typeface="Times New Roman" pitchFamily="18" charset="0"/>
              </a:defRPr>
            </a:lvl5pPr>
            <a:lvl6pPr marL="2537280" indent="-230660" algn="r" defTabSz="919443" eaLnBrk="0" fontAlgn="base" hangingPunct="0">
              <a:spcBef>
                <a:spcPct val="0"/>
              </a:spcBef>
              <a:spcAft>
                <a:spcPct val="0"/>
              </a:spcAft>
              <a:defRPr sz="1400">
                <a:solidFill>
                  <a:schemeClr val="tx1"/>
                </a:solidFill>
                <a:latin typeface="Times New Roman" pitchFamily="18" charset="0"/>
              </a:defRPr>
            </a:lvl6pPr>
            <a:lvl7pPr marL="2998599" indent="-230660" algn="r" defTabSz="919443" eaLnBrk="0" fontAlgn="base" hangingPunct="0">
              <a:spcBef>
                <a:spcPct val="0"/>
              </a:spcBef>
              <a:spcAft>
                <a:spcPct val="0"/>
              </a:spcAft>
              <a:defRPr sz="1400">
                <a:solidFill>
                  <a:schemeClr val="tx1"/>
                </a:solidFill>
                <a:latin typeface="Times New Roman" pitchFamily="18" charset="0"/>
              </a:defRPr>
            </a:lvl7pPr>
            <a:lvl8pPr marL="3459926" indent="-230660" algn="r" defTabSz="919443" eaLnBrk="0" fontAlgn="base" hangingPunct="0">
              <a:spcBef>
                <a:spcPct val="0"/>
              </a:spcBef>
              <a:spcAft>
                <a:spcPct val="0"/>
              </a:spcAft>
              <a:defRPr sz="1400">
                <a:solidFill>
                  <a:schemeClr val="tx1"/>
                </a:solidFill>
                <a:latin typeface="Times New Roman" pitchFamily="18" charset="0"/>
              </a:defRPr>
            </a:lvl8pPr>
            <a:lvl9pPr marL="3921250" indent="-230660" algn="r" defTabSz="919443"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3</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434975" y="709613"/>
            <a:ext cx="6326188" cy="3559175"/>
          </a:xfrm>
          <a:ln/>
        </p:spPr>
      </p:sp>
      <p:sp>
        <p:nvSpPr>
          <p:cNvPr id="102404" name="Rectangle 3"/>
          <p:cNvSpPr>
            <a:spLocks noGrp="1" noChangeArrowheads="1"/>
          </p:cNvSpPr>
          <p:nvPr>
            <p:ph type="body" idx="1"/>
          </p:nvPr>
        </p:nvSpPr>
        <p:spPr>
          <a:xfrm>
            <a:off x="720228" y="4504106"/>
            <a:ext cx="5755304" cy="426584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269409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309" eaLnBrk="0" hangingPunct="0">
              <a:defRPr sz="1400">
                <a:solidFill>
                  <a:schemeClr val="tx1"/>
                </a:solidFill>
                <a:latin typeface="Times New Roman" pitchFamily="18" charset="0"/>
              </a:defRPr>
            </a:lvl1pPr>
            <a:lvl2pPr marL="741389" indent="-285149" defTabSz="909309" eaLnBrk="0" hangingPunct="0">
              <a:defRPr sz="1400">
                <a:solidFill>
                  <a:schemeClr val="tx1"/>
                </a:solidFill>
                <a:latin typeface="Times New Roman" pitchFamily="18" charset="0"/>
              </a:defRPr>
            </a:lvl2pPr>
            <a:lvl3pPr marL="1140598" indent="-228119" defTabSz="909309" eaLnBrk="0" hangingPunct="0">
              <a:defRPr sz="1400">
                <a:solidFill>
                  <a:schemeClr val="tx1"/>
                </a:solidFill>
                <a:latin typeface="Times New Roman" pitchFamily="18" charset="0"/>
              </a:defRPr>
            </a:lvl3pPr>
            <a:lvl4pPr marL="1596835" indent="-228119" defTabSz="909309" eaLnBrk="0" hangingPunct="0">
              <a:defRPr sz="1400">
                <a:solidFill>
                  <a:schemeClr val="tx1"/>
                </a:solidFill>
                <a:latin typeface="Times New Roman" pitchFamily="18" charset="0"/>
              </a:defRPr>
            </a:lvl4pPr>
            <a:lvl5pPr marL="2053076" indent="-228119" defTabSz="909309" eaLnBrk="0" hangingPunct="0">
              <a:defRPr sz="1400">
                <a:solidFill>
                  <a:schemeClr val="tx1"/>
                </a:solidFill>
                <a:latin typeface="Times New Roman" pitchFamily="18" charset="0"/>
              </a:defRPr>
            </a:lvl5pPr>
            <a:lvl6pPr marL="2509315" indent="-228119" algn="r" defTabSz="909309" eaLnBrk="0" fontAlgn="base" hangingPunct="0">
              <a:spcBef>
                <a:spcPct val="0"/>
              </a:spcBef>
              <a:spcAft>
                <a:spcPct val="0"/>
              </a:spcAft>
              <a:defRPr sz="1400">
                <a:solidFill>
                  <a:schemeClr val="tx1"/>
                </a:solidFill>
                <a:latin typeface="Times New Roman" pitchFamily="18" charset="0"/>
              </a:defRPr>
            </a:lvl6pPr>
            <a:lvl7pPr marL="2965552" indent="-228119" algn="r" defTabSz="909309" eaLnBrk="0" fontAlgn="base" hangingPunct="0">
              <a:spcBef>
                <a:spcPct val="0"/>
              </a:spcBef>
              <a:spcAft>
                <a:spcPct val="0"/>
              </a:spcAft>
              <a:defRPr sz="1400">
                <a:solidFill>
                  <a:schemeClr val="tx1"/>
                </a:solidFill>
                <a:latin typeface="Times New Roman" pitchFamily="18" charset="0"/>
              </a:defRPr>
            </a:lvl7pPr>
            <a:lvl8pPr marL="3421793" indent="-228119" algn="r" defTabSz="909309" eaLnBrk="0" fontAlgn="base" hangingPunct="0">
              <a:spcBef>
                <a:spcPct val="0"/>
              </a:spcBef>
              <a:spcAft>
                <a:spcPct val="0"/>
              </a:spcAft>
              <a:defRPr sz="1400">
                <a:solidFill>
                  <a:schemeClr val="tx1"/>
                </a:solidFill>
                <a:latin typeface="Times New Roman" pitchFamily="18" charset="0"/>
              </a:defRPr>
            </a:lvl8pPr>
            <a:lvl9pPr marL="3878032" indent="-228119" algn="r" defTabSz="909309"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5</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620713" y="703263"/>
            <a:ext cx="4645025" cy="2613025"/>
          </a:xfrm>
          <a:ln/>
        </p:spPr>
      </p:sp>
      <p:sp>
        <p:nvSpPr>
          <p:cNvPr id="102404" name="Rectangle 3"/>
          <p:cNvSpPr>
            <a:spLocks noGrp="1" noChangeArrowheads="1"/>
          </p:cNvSpPr>
          <p:nvPr>
            <p:ph type="body" idx="1"/>
          </p:nvPr>
        </p:nvSpPr>
        <p:spPr>
          <a:xfrm>
            <a:off x="710891" y="3350948"/>
            <a:ext cx="5848569" cy="572443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1513912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309" eaLnBrk="0" hangingPunct="0">
              <a:defRPr sz="1400">
                <a:solidFill>
                  <a:schemeClr val="tx1"/>
                </a:solidFill>
                <a:latin typeface="Times New Roman" pitchFamily="18" charset="0"/>
              </a:defRPr>
            </a:lvl1pPr>
            <a:lvl2pPr marL="741389" indent="-285149" defTabSz="909309" eaLnBrk="0" hangingPunct="0">
              <a:defRPr sz="1400">
                <a:solidFill>
                  <a:schemeClr val="tx1"/>
                </a:solidFill>
                <a:latin typeface="Times New Roman" pitchFamily="18" charset="0"/>
              </a:defRPr>
            </a:lvl2pPr>
            <a:lvl3pPr marL="1140598" indent="-228119" defTabSz="909309" eaLnBrk="0" hangingPunct="0">
              <a:defRPr sz="1400">
                <a:solidFill>
                  <a:schemeClr val="tx1"/>
                </a:solidFill>
                <a:latin typeface="Times New Roman" pitchFamily="18" charset="0"/>
              </a:defRPr>
            </a:lvl3pPr>
            <a:lvl4pPr marL="1596835" indent="-228119" defTabSz="909309" eaLnBrk="0" hangingPunct="0">
              <a:defRPr sz="1400">
                <a:solidFill>
                  <a:schemeClr val="tx1"/>
                </a:solidFill>
                <a:latin typeface="Times New Roman" pitchFamily="18" charset="0"/>
              </a:defRPr>
            </a:lvl4pPr>
            <a:lvl5pPr marL="2053076" indent="-228119" defTabSz="909309" eaLnBrk="0" hangingPunct="0">
              <a:defRPr sz="1400">
                <a:solidFill>
                  <a:schemeClr val="tx1"/>
                </a:solidFill>
                <a:latin typeface="Times New Roman" pitchFamily="18" charset="0"/>
              </a:defRPr>
            </a:lvl5pPr>
            <a:lvl6pPr marL="2509315" indent="-228119" algn="r" defTabSz="909309" eaLnBrk="0" fontAlgn="base" hangingPunct="0">
              <a:spcBef>
                <a:spcPct val="0"/>
              </a:spcBef>
              <a:spcAft>
                <a:spcPct val="0"/>
              </a:spcAft>
              <a:defRPr sz="1400">
                <a:solidFill>
                  <a:schemeClr val="tx1"/>
                </a:solidFill>
                <a:latin typeface="Times New Roman" pitchFamily="18" charset="0"/>
              </a:defRPr>
            </a:lvl6pPr>
            <a:lvl7pPr marL="2965552" indent="-228119" algn="r" defTabSz="909309" eaLnBrk="0" fontAlgn="base" hangingPunct="0">
              <a:spcBef>
                <a:spcPct val="0"/>
              </a:spcBef>
              <a:spcAft>
                <a:spcPct val="0"/>
              </a:spcAft>
              <a:defRPr sz="1400">
                <a:solidFill>
                  <a:schemeClr val="tx1"/>
                </a:solidFill>
                <a:latin typeface="Times New Roman" pitchFamily="18" charset="0"/>
              </a:defRPr>
            </a:lvl7pPr>
            <a:lvl8pPr marL="3421793" indent="-228119" algn="r" defTabSz="909309" eaLnBrk="0" fontAlgn="base" hangingPunct="0">
              <a:spcBef>
                <a:spcPct val="0"/>
              </a:spcBef>
              <a:spcAft>
                <a:spcPct val="0"/>
              </a:spcAft>
              <a:defRPr sz="1400">
                <a:solidFill>
                  <a:schemeClr val="tx1"/>
                </a:solidFill>
                <a:latin typeface="Times New Roman" pitchFamily="18" charset="0"/>
              </a:defRPr>
            </a:lvl8pPr>
            <a:lvl9pPr marL="3878032" indent="-228119" algn="r" defTabSz="909309"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6</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419100" y="703263"/>
            <a:ext cx="6265863" cy="3524250"/>
          </a:xfrm>
          <a:ln/>
        </p:spPr>
      </p:sp>
      <p:sp>
        <p:nvSpPr>
          <p:cNvPr id="102404" name="Rectangle 3"/>
          <p:cNvSpPr>
            <a:spLocks noGrp="1" noChangeArrowheads="1"/>
          </p:cNvSpPr>
          <p:nvPr>
            <p:ph type="body" idx="1"/>
          </p:nvPr>
        </p:nvSpPr>
        <p:spPr>
          <a:xfrm>
            <a:off x="710891" y="4459933"/>
            <a:ext cx="5680693" cy="42240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4157254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259" eaLnBrk="0" hangingPunct="0">
              <a:defRPr sz="1400">
                <a:solidFill>
                  <a:schemeClr val="tx1"/>
                </a:solidFill>
                <a:latin typeface="Times New Roman" pitchFamily="18" charset="0"/>
              </a:defRPr>
            </a:lvl1pPr>
            <a:lvl2pPr marL="741348" indent="-285134" defTabSz="909259" eaLnBrk="0" hangingPunct="0">
              <a:defRPr sz="1400">
                <a:solidFill>
                  <a:schemeClr val="tx1"/>
                </a:solidFill>
                <a:latin typeface="Times New Roman" pitchFamily="18" charset="0"/>
              </a:defRPr>
            </a:lvl2pPr>
            <a:lvl3pPr marL="1140536" indent="-228105" defTabSz="909259" eaLnBrk="0" hangingPunct="0">
              <a:defRPr sz="1400">
                <a:solidFill>
                  <a:schemeClr val="tx1"/>
                </a:solidFill>
                <a:latin typeface="Times New Roman" pitchFamily="18" charset="0"/>
              </a:defRPr>
            </a:lvl3pPr>
            <a:lvl4pPr marL="1596747" indent="-228105" defTabSz="909259" eaLnBrk="0" hangingPunct="0">
              <a:defRPr sz="1400">
                <a:solidFill>
                  <a:schemeClr val="tx1"/>
                </a:solidFill>
                <a:latin typeface="Times New Roman" pitchFamily="18" charset="0"/>
              </a:defRPr>
            </a:lvl4pPr>
            <a:lvl5pPr marL="2052963" indent="-228105" defTabSz="909259" eaLnBrk="0" hangingPunct="0">
              <a:defRPr sz="1400">
                <a:solidFill>
                  <a:schemeClr val="tx1"/>
                </a:solidFill>
                <a:latin typeface="Times New Roman" pitchFamily="18" charset="0"/>
              </a:defRPr>
            </a:lvl5pPr>
            <a:lvl6pPr marL="2509177" indent="-228105" algn="r" defTabSz="909259" eaLnBrk="0" fontAlgn="base" hangingPunct="0">
              <a:spcBef>
                <a:spcPct val="0"/>
              </a:spcBef>
              <a:spcAft>
                <a:spcPct val="0"/>
              </a:spcAft>
              <a:defRPr sz="1400">
                <a:solidFill>
                  <a:schemeClr val="tx1"/>
                </a:solidFill>
                <a:latin typeface="Times New Roman" pitchFamily="18" charset="0"/>
              </a:defRPr>
            </a:lvl6pPr>
            <a:lvl7pPr marL="2965387" indent="-228105" algn="r" defTabSz="909259" eaLnBrk="0" fontAlgn="base" hangingPunct="0">
              <a:spcBef>
                <a:spcPct val="0"/>
              </a:spcBef>
              <a:spcAft>
                <a:spcPct val="0"/>
              </a:spcAft>
              <a:defRPr sz="1400">
                <a:solidFill>
                  <a:schemeClr val="tx1"/>
                </a:solidFill>
                <a:latin typeface="Times New Roman" pitchFamily="18" charset="0"/>
              </a:defRPr>
            </a:lvl7pPr>
            <a:lvl8pPr marL="3421604" indent="-228105" algn="r" defTabSz="909259" eaLnBrk="0" fontAlgn="base" hangingPunct="0">
              <a:spcBef>
                <a:spcPct val="0"/>
              </a:spcBef>
              <a:spcAft>
                <a:spcPct val="0"/>
              </a:spcAft>
              <a:defRPr sz="1400">
                <a:solidFill>
                  <a:schemeClr val="tx1"/>
                </a:solidFill>
                <a:latin typeface="Times New Roman" pitchFamily="18" charset="0"/>
              </a:defRPr>
            </a:lvl8pPr>
            <a:lvl9pPr marL="3877818" indent="-228105" algn="r" defTabSz="909259"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7</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620713" y="703263"/>
            <a:ext cx="4645025" cy="2613025"/>
          </a:xfrm>
          <a:ln/>
        </p:spPr>
      </p:sp>
      <p:sp>
        <p:nvSpPr>
          <p:cNvPr id="102404" name="Rectangle 3"/>
          <p:cNvSpPr>
            <a:spLocks noGrp="1" noChangeArrowheads="1"/>
          </p:cNvSpPr>
          <p:nvPr>
            <p:ph type="body" idx="1"/>
          </p:nvPr>
        </p:nvSpPr>
        <p:spPr>
          <a:xfrm>
            <a:off x="710892" y="3350949"/>
            <a:ext cx="5848569" cy="572443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151391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259" eaLnBrk="0" hangingPunct="0">
              <a:defRPr sz="1400">
                <a:solidFill>
                  <a:schemeClr val="tx1"/>
                </a:solidFill>
                <a:latin typeface="Times New Roman" pitchFamily="18" charset="0"/>
              </a:defRPr>
            </a:lvl1pPr>
            <a:lvl2pPr marL="741348" indent="-285134" defTabSz="909259" eaLnBrk="0" hangingPunct="0">
              <a:defRPr sz="1400">
                <a:solidFill>
                  <a:schemeClr val="tx1"/>
                </a:solidFill>
                <a:latin typeface="Times New Roman" pitchFamily="18" charset="0"/>
              </a:defRPr>
            </a:lvl2pPr>
            <a:lvl3pPr marL="1140536" indent="-228105" defTabSz="909259" eaLnBrk="0" hangingPunct="0">
              <a:defRPr sz="1400">
                <a:solidFill>
                  <a:schemeClr val="tx1"/>
                </a:solidFill>
                <a:latin typeface="Times New Roman" pitchFamily="18" charset="0"/>
              </a:defRPr>
            </a:lvl3pPr>
            <a:lvl4pPr marL="1596747" indent="-228105" defTabSz="909259" eaLnBrk="0" hangingPunct="0">
              <a:defRPr sz="1400">
                <a:solidFill>
                  <a:schemeClr val="tx1"/>
                </a:solidFill>
                <a:latin typeface="Times New Roman" pitchFamily="18" charset="0"/>
              </a:defRPr>
            </a:lvl4pPr>
            <a:lvl5pPr marL="2052963" indent="-228105" defTabSz="909259" eaLnBrk="0" hangingPunct="0">
              <a:defRPr sz="1400">
                <a:solidFill>
                  <a:schemeClr val="tx1"/>
                </a:solidFill>
                <a:latin typeface="Times New Roman" pitchFamily="18" charset="0"/>
              </a:defRPr>
            </a:lvl5pPr>
            <a:lvl6pPr marL="2509177" indent="-228105" algn="r" defTabSz="909259" eaLnBrk="0" fontAlgn="base" hangingPunct="0">
              <a:spcBef>
                <a:spcPct val="0"/>
              </a:spcBef>
              <a:spcAft>
                <a:spcPct val="0"/>
              </a:spcAft>
              <a:defRPr sz="1400">
                <a:solidFill>
                  <a:schemeClr val="tx1"/>
                </a:solidFill>
                <a:latin typeface="Times New Roman" pitchFamily="18" charset="0"/>
              </a:defRPr>
            </a:lvl6pPr>
            <a:lvl7pPr marL="2965387" indent="-228105" algn="r" defTabSz="909259" eaLnBrk="0" fontAlgn="base" hangingPunct="0">
              <a:spcBef>
                <a:spcPct val="0"/>
              </a:spcBef>
              <a:spcAft>
                <a:spcPct val="0"/>
              </a:spcAft>
              <a:defRPr sz="1400">
                <a:solidFill>
                  <a:schemeClr val="tx1"/>
                </a:solidFill>
                <a:latin typeface="Times New Roman" pitchFamily="18" charset="0"/>
              </a:defRPr>
            </a:lvl7pPr>
            <a:lvl8pPr marL="3421604" indent="-228105" algn="r" defTabSz="909259" eaLnBrk="0" fontAlgn="base" hangingPunct="0">
              <a:spcBef>
                <a:spcPct val="0"/>
              </a:spcBef>
              <a:spcAft>
                <a:spcPct val="0"/>
              </a:spcAft>
              <a:defRPr sz="1400">
                <a:solidFill>
                  <a:schemeClr val="tx1"/>
                </a:solidFill>
                <a:latin typeface="Times New Roman" pitchFamily="18" charset="0"/>
              </a:defRPr>
            </a:lvl8pPr>
            <a:lvl9pPr marL="3877818" indent="-228105" algn="r" defTabSz="909259"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9</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419100" y="703263"/>
            <a:ext cx="6265863" cy="3524250"/>
          </a:xfrm>
          <a:ln/>
        </p:spPr>
      </p:sp>
      <p:sp>
        <p:nvSpPr>
          <p:cNvPr id="102404" name="Rectangle 3"/>
          <p:cNvSpPr>
            <a:spLocks noGrp="1" noChangeArrowheads="1"/>
          </p:cNvSpPr>
          <p:nvPr>
            <p:ph type="body" idx="1"/>
          </p:nvPr>
        </p:nvSpPr>
        <p:spPr>
          <a:xfrm>
            <a:off x="710891" y="4459933"/>
            <a:ext cx="5680693" cy="42240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415725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259" eaLnBrk="0" hangingPunct="0">
              <a:defRPr sz="1400">
                <a:solidFill>
                  <a:schemeClr val="tx1"/>
                </a:solidFill>
                <a:latin typeface="Times New Roman" pitchFamily="18" charset="0"/>
              </a:defRPr>
            </a:lvl1pPr>
            <a:lvl2pPr marL="741348" indent="-285134" defTabSz="909259" eaLnBrk="0" hangingPunct="0">
              <a:defRPr sz="1400">
                <a:solidFill>
                  <a:schemeClr val="tx1"/>
                </a:solidFill>
                <a:latin typeface="Times New Roman" pitchFamily="18" charset="0"/>
              </a:defRPr>
            </a:lvl2pPr>
            <a:lvl3pPr marL="1140536" indent="-228105" defTabSz="909259" eaLnBrk="0" hangingPunct="0">
              <a:defRPr sz="1400">
                <a:solidFill>
                  <a:schemeClr val="tx1"/>
                </a:solidFill>
                <a:latin typeface="Times New Roman" pitchFamily="18" charset="0"/>
              </a:defRPr>
            </a:lvl3pPr>
            <a:lvl4pPr marL="1596747" indent="-228105" defTabSz="909259" eaLnBrk="0" hangingPunct="0">
              <a:defRPr sz="1400">
                <a:solidFill>
                  <a:schemeClr val="tx1"/>
                </a:solidFill>
                <a:latin typeface="Times New Roman" pitchFamily="18" charset="0"/>
              </a:defRPr>
            </a:lvl4pPr>
            <a:lvl5pPr marL="2052963" indent="-228105" defTabSz="909259" eaLnBrk="0" hangingPunct="0">
              <a:defRPr sz="1400">
                <a:solidFill>
                  <a:schemeClr val="tx1"/>
                </a:solidFill>
                <a:latin typeface="Times New Roman" pitchFamily="18" charset="0"/>
              </a:defRPr>
            </a:lvl5pPr>
            <a:lvl6pPr marL="2509177" indent="-228105" algn="r" defTabSz="909259" eaLnBrk="0" fontAlgn="base" hangingPunct="0">
              <a:spcBef>
                <a:spcPct val="0"/>
              </a:spcBef>
              <a:spcAft>
                <a:spcPct val="0"/>
              </a:spcAft>
              <a:defRPr sz="1400">
                <a:solidFill>
                  <a:schemeClr val="tx1"/>
                </a:solidFill>
                <a:latin typeface="Times New Roman" pitchFamily="18" charset="0"/>
              </a:defRPr>
            </a:lvl6pPr>
            <a:lvl7pPr marL="2965387" indent="-228105" algn="r" defTabSz="909259" eaLnBrk="0" fontAlgn="base" hangingPunct="0">
              <a:spcBef>
                <a:spcPct val="0"/>
              </a:spcBef>
              <a:spcAft>
                <a:spcPct val="0"/>
              </a:spcAft>
              <a:defRPr sz="1400">
                <a:solidFill>
                  <a:schemeClr val="tx1"/>
                </a:solidFill>
                <a:latin typeface="Times New Roman" pitchFamily="18" charset="0"/>
              </a:defRPr>
            </a:lvl7pPr>
            <a:lvl8pPr marL="3421604" indent="-228105" algn="r" defTabSz="909259" eaLnBrk="0" fontAlgn="base" hangingPunct="0">
              <a:spcBef>
                <a:spcPct val="0"/>
              </a:spcBef>
              <a:spcAft>
                <a:spcPct val="0"/>
              </a:spcAft>
              <a:defRPr sz="1400">
                <a:solidFill>
                  <a:schemeClr val="tx1"/>
                </a:solidFill>
                <a:latin typeface="Times New Roman" pitchFamily="18" charset="0"/>
              </a:defRPr>
            </a:lvl8pPr>
            <a:lvl9pPr marL="3877818" indent="-228105" algn="r" defTabSz="909259"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11</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419100" y="703263"/>
            <a:ext cx="6265863" cy="3524250"/>
          </a:xfrm>
          <a:ln/>
        </p:spPr>
      </p:sp>
      <p:sp>
        <p:nvSpPr>
          <p:cNvPr id="102404" name="Rectangle 3"/>
          <p:cNvSpPr>
            <a:spLocks noGrp="1" noChangeArrowheads="1"/>
          </p:cNvSpPr>
          <p:nvPr>
            <p:ph type="body" idx="1"/>
          </p:nvPr>
        </p:nvSpPr>
        <p:spPr>
          <a:xfrm>
            <a:off x="710891" y="4459933"/>
            <a:ext cx="5680693" cy="42240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415725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43" eaLnBrk="0" hangingPunct="0">
              <a:defRPr sz="1400">
                <a:solidFill>
                  <a:schemeClr val="tx1"/>
                </a:solidFill>
                <a:latin typeface="Times New Roman" pitchFamily="18" charset="0"/>
              </a:defRPr>
            </a:lvl1pPr>
            <a:lvl2pPr marL="749651" indent="-288328" defTabSz="919443" eaLnBrk="0" hangingPunct="0">
              <a:defRPr sz="1400">
                <a:solidFill>
                  <a:schemeClr val="tx1"/>
                </a:solidFill>
                <a:latin typeface="Times New Roman" pitchFamily="18" charset="0"/>
              </a:defRPr>
            </a:lvl2pPr>
            <a:lvl3pPr marL="1153310" indent="-230660" defTabSz="919443" eaLnBrk="0" hangingPunct="0">
              <a:defRPr sz="1400">
                <a:solidFill>
                  <a:schemeClr val="tx1"/>
                </a:solidFill>
                <a:latin typeface="Times New Roman" pitchFamily="18" charset="0"/>
              </a:defRPr>
            </a:lvl3pPr>
            <a:lvl4pPr marL="1614631" indent="-230660" defTabSz="919443" eaLnBrk="0" hangingPunct="0">
              <a:defRPr sz="1400">
                <a:solidFill>
                  <a:schemeClr val="tx1"/>
                </a:solidFill>
                <a:latin typeface="Times New Roman" pitchFamily="18" charset="0"/>
              </a:defRPr>
            </a:lvl4pPr>
            <a:lvl5pPr marL="2075956" indent="-230660" defTabSz="919443" eaLnBrk="0" hangingPunct="0">
              <a:defRPr sz="1400">
                <a:solidFill>
                  <a:schemeClr val="tx1"/>
                </a:solidFill>
                <a:latin typeface="Times New Roman" pitchFamily="18" charset="0"/>
              </a:defRPr>
            </a:lvl5pPr>
            <a:lvl6pPr marL="2537280" indent="-230660" algn="r" defTabSz="919443" eaLnBrk="0" fontAlgn="base" hangingPunct="0">
              <a:spcBef>
                <a:spcPct val="0"/>
              </a:spcBef>
              <a:spcAft>
                <a:spcPct val="0"/>
              </a:spcAft>
              <a:defRPr sz="1400">
                <a:solidFill>
                  <a:schemeClr val="tx1"/>
                </a:solidFill>
                <a:latin typeface="Times New Roman" pitchFamily="18" charset="0"/>
              </a:defRPr>
            </a:lvl6pPr>
            <a:lvl7pPr marL="2998599" indent="-230660" algn="r" defTabSz="919443" eaLnBrk="0" fontAlgn="base" hangingPunct="0">
              <a:spcBef>
                <a:spcPct val="0"/>
              </a:spcBef>
              <a:spcAft>
                <a:spcPct val="0"/>
              </a:spcAft>
              <a:defRPr sz="1400">
                <a:solidFill>
                  <a:schemeClr val="tx1"/>
                </a:solidFill>
                <a:latin typeface="Times New Roman" pitchFamily="18" charset="0"/>
              </a:defRPr>
            </a:lvl7pPr>
            <a:lvl8pPr marL="3459926" indent="-230660" algn="r" defTabSz="919443" eaLnBrk="0" fontAlgn="base" hangingPunct="0">
              <a:spcBef>
                <a:spcPct val="0"/>
              </a:spcBef>
              <a:spcAft>
                <a:spcPct val="0"/>
              </a:spcAft>
              <a:defRPr sz="1400">
                <a:solidFill>
                  <a:schemeClr val="tx1"/>
                </a:solidFill>
                <a:latin typeface="Times New Roman" pitchFamily="18" charset="0"/>
              </a:defRPr>
            </a:lvl8pPr>
            <a:lvl9pPr marL="3921250" indent="-230660" algn="r" defTabSz="919443" eaLnBrk="0" fontAlgn="base" hangingPunct="0">
              <a:spcBef>
                <a:spcPct val="0"/>
              </a:spcBef>
              <a:spcAft>
                <a:spcPct val="0"/>
              </a:spcAft>
              <a:defRPr sz="1400">
                <a:solidFill>
                  <a:schemeClr val="tx1"/>
                </a:solidFill>
                <a:latin typeface="Times New Roman" pitchFamily="18" charset="0"/>
              </a:defRPr>
            </a:lvl9pPr>
          </a:lstStyle>
          <a:p>
            <a:pPr eaLnBrk="1" hangingPunct="1">
              <a:buClr>
                <a:srgbClr val="000000"/>
              </a:buClr>
            </a:pPr>
            <a:fld id="{D730A94C-8EB1-4788-B494-C55C82D463D0}" type="slidenum">
              <a:rPr lang="en-US" sz="1100">
                <a:solidFill>
                  <a:srgbClr val="000000"/>
                </a:solidFill>
              </a:rPr>
              <a:pPr eaLnBrk="1" hangingPunct="1">
                <a:buClr>
                  <a:srgbClr val="000000"/>
                </a:buClr>
              </a:pPr>
              <a:t>13</a:t>
            </a:fld>
            <a:endParaRPr lang="en-US" sz="1100" dirty="0">
              <a:solidFill>
                <a:srgbClr val="000000"/>
              </a:solidFill>
            </a:endParaRPr>
          </a:p>
        </p:txBody>
      </p:sp>
      <p:sp>
        <p:nvSpPr>
          <p:cNvPr id="102403" name="Rectangle 2"/>
          <p:cNvSpPr>
            <a:spLocks noGrp="1" noRot="1" noChangeAspect="1" noChangeArrowheads="1" noTextEdit="1"/>
          </p:cNvSpPr>
          <p:nvPr>
            <p:ph type="sldImg"/>
          </p:nvPr>
        </p:nvSpPr>
        <p:spPr>
          <a:xfrm>
            <a:off x="434975" y="709613"/>
            <a:ext cx="6326188" cy="3559175"/>
          </a:xfrm>
          <a:ln/>
        </p:spPr>
      </p:sp>
      <p:sp>
        <p:nvSpPr>
          <p:cNvPr id="102404" name="Rectangle 3"/>
          <p:cNvSpPr>
            <a:spLocks noGrp="1" noChangeArrowheads="1"/>
          </p:cNvSpPr>
          <p:nvPr>
            <p:ph type="body" idx="1"/>
          </p:nvPr>
        </p:nvSpPr>
        <p:spPr>
          <a:xfrm>
            <a:off x="720228" y="4504106"/>
            <a:ext cx="5755304" cy="426584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Tree>
    <p:extLst>
      <p:ext uri="{BB962C8B-B14F-4D97-AF65-F5344CB8AC3E}">
        <p14:creationId xmlns:p14="http://schemas.microsoft.com/office/powerpoint/2010/main" val="3226514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1422400" y="2101850"/>
            <a:ext cx="10363200" cy="4114800"/>
          </a:xfrm>
        </p:spPr>
        <p:txBody>
          <a:bodyPr/>
          <a:lstStyle/>
          <a:p>
            <a:pPr lvl="0"/>
            <a:endParaRPr lang="en-US" noProof="0" dirty="0"/>
          </a:p>
        </p:txBody>
      </p:sp>
      <p:sp>
        <p:nvSpPr>
          <p:cNvPr id="4"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9652000" y="6400800"/>
            <a:ext cx="2540000" cy="457200"/>
          </a:xfrm>
          <a:prstGeom prst="rect">
            <a:avLst/>
          </a:prstGeom>
          <a:ln/>
        </p:spPr>
        <p:txBody>
          <a:bodyPr/>
          <a:lstStyle>
            <a:lvl1pPr>
              <a:defRPr/>
            </a:lvl1pPr>
          </a:lstStyle>
          <a:p>
            <a:pPr>
              <a:defRPr/>
            </a:pPr>
            <a:fld id="{DC0E0C35-1291-4216-817B-348172D6994D}" type="slidenum">
              <a:rPr lang="en-US"/>
              <a:pPr>
                <a:defRPr/>
              </a:pPr>
              <a:t>‹#›</a:t>
            </a:fld>
            <a:endParaRPr lang="en-US" dirty="0"/>
          </a:p>
        </p:txBody>
      </p:sp>
    </p:spTree>
    <p:extLst>
      <p:ext uri="{BB962C8B-B14F-4D97-AF65-F5344CB8AC3E}">
        <p14:creationId xmlns:p14="http://schemas.microsoft.com/office/powerpoint/2010/main" val="35489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10/25/2017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 id="214748366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70C0"/>
                </a:solidFill>
              </a:rPr>
              <a:t>Kentucky and the ACA</a:t>
            </a:r>
          </a:p>
        </p:txBody>
      </p:sp>
      <p:sp>
        <p:nvSpPr>
          <p:cNvPr id="3" name="Subtitle 2"/>
          <p:cNvSpPr>
            <a:spLocks noGrp="1"/>
          </p:cNvSpPr>
          <p:nvPr>
            <p:ph type="subTitle" idx="1"/>
          </p:nvPr>
        </p:nvSpPr>
        <p:spPr>
          <a:xfrm>
            <a:off x="1507067" y="4050833"/>
            <a:ext cx="7766936" cy="1425628"/>
          </a:xfrm>
        </p:spPr>
        <p:txBody>
          <a:bodyPr>
            <a:noAutofit/>
          </a:bodyPr>
          <a:lstStyle/>
          <a:p>
            <a:r>
              <a:rPr lang="en-US" sz="2400" dirty="0">
                <a:solidFill>
                  <a:srgbClr val="002060"/>
                </a:solidFill>
              </a:rPr>
              <a:t>Steven L. Beshear</a:t>
            </a:r>
          </a:p>
          <a:p>
            <a:r>
              <a:rPr lang="en-US" sz="2400" dirty="0">
                <a:solidFill>
                  <a:srgbClr val="002060"/>
                </a:solidFill>
              </a:rPr>
              <a:t>Governor of Kentucky</a:t>
            </a:r>
          </a:p>
          <a:p>
            <a:r>
              <a:rPr lang="en-US" sz="2400" dirty="0">
                <a:solidFill>
                  <a:srgbClr val="002060"/>
                </a:solidFill>
              </a:rPr>
              <a:t>2007-2015 </a:t>
            </a:r>
          </a:p>
        </p:txBody>
      </p:sp>
    </p:spTree>
    <p:extLst>
      <p:ext uri="{BB962C8B-B14F-4D97-AF65-F5344CB8AC3E}">
        <p14:creationId xmlns:p14="http://schemas.microsoft.com/office/powerpoint/2010/main" val="1096764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Impact on Health</a:t>
            </a:r>
          </a:p>
        </p:txBody>
      </p:sp>
      <p:sp>
        <p:nvSpPr>
          <p:cNvPr id="3" name="Content Placeholder 2"/>
          <p:cNvSpPr>
            <a:spLocks noGrp="1"/>
          </p:cNvSpPr>
          <p:nvPr>
            <p:ph idx="1"/>
          </p:nvPr>
        </p:nvSpPr>
        <p:spPr>
          <a:xfrm>
            <a:off x="677334" y="1492251"/>
            <a:ext cx="8596668" cy="4549112"/>
          </a:xfrm>
        </p:spPr>
        <p:txBody>
          <a:bodyPr>
            <a:normAutofit fontScale="92500" lnSpcReduction="10000"/>
          </a:bodyPr>
          <a:lstStyle/>
          <a:p>
            <a:pPr marL="0" indent="0">
              <a:spcBef>
                <a:spcPts val="0"/>
              </a:spcBef>
              <a:buNone/>
            </a:pPr>
            <a:r>
              <a:rPr lang="en-US" sz="2800" dirty="0"/>
              <a:t>1.	Kentucky’s uninsured rate dropped from more than 	20% to 7.5%</a:t>
            </a:r>
          </a:p>
          <a:p>
            <a:pPr>
              <a:spcBef>
                <a:spcPts val="0"/>
              </a:spcBef>
            </a:pPr>
            <a:endParaRPr lang="en-US" sz="2800" dirty="0"/>
          </a:p>
          <a:p>
            <a:pPr marL="0" indent="0">
              <a:spcBef>
                <a:spcPts val="0"/>
              </a:spcBef>
              <a:buNone/>
            </a:pPr>
            <a:r>
              <a:rPr lang="en-US" sz="2800" dirty="0"/>
              <a:t>2.	Uncompensated care rate dropped from</a:t>
            </a:r>
          </a:p>
          <a:p>
            <a:pPr marL="0" indent="0">
              <a:spcBef>
                <a:spcPts val="0"/>
              </a:spcBef>
              <a:buNone/>
            </a:pPr>
            <a:r>
              <a:rPr lang="en-US" sz="2800" dirty="0"/>
              <a:t>	approximately 25% to less than 5%</a:t>
            </a:r>
          </a:p>
          <a:p>
            <a:pPr marL="0" indent="0">
              <a:spcBef>
                <a:spcPts val="0"/>
              </a:spcBef>
              <a:buNone/>
            </a:pPr>
            <a:endParaRPr lang="en-US" sz="2800" dirty="0"/>
          </a:p>
          <a:p>
            <a:pPr marL="0" indent="0">
              <a:spcBef>
                <a:spcPts val="0"/>
              </a:spcBef>
              <a:buNone/>
            </a:pPr>
            <a:r>
              <a:rPr lang="en-US" sz="2800" dirty="0"/>
              <a:t>3.	Kentucky vs. Texas (Harvard’s School of Public 	Health Study) – low-income Kentuckians in better 	health, more likely have a doctor, to have their 	chronic disease or condition treated, and to have 	been screened for things like high blood sugar and 	high cholesterol</a:t>
            </a:r>
            <a:endParaRPr lang="en-US" sz="2800" dirty="0">
              <a:latin typeface="Arial" charset="0"/>
            </a:endParaRPr>
          </a:p>
          <a:p>
            <a:pPr marL="0" indent="0">
              <a:buNone/>
            </a:pPr>
            <a:endParaRPr lang="en-US" sz="2800" dirty="0"/>
          </a:p>
        </p:txBody>
      </p:sp>
    </p:spTree>
    <p:extLst>
      <p:ext uri="{BB962C8B-B14F-4D97-AF65-F5344CB8AC3E}">
        <p14:creationId xmlns:p14="http://schemas.microsoft.com/office/powerpoint/2010/main" val="276681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477838" y="-3175"/>
            <a:ext cx="10266362" cy="669097"/>
          </a:xfrm>
        </p:spPr>
        <p:txBody>
          <a:bodyPr>
            <a:noAutofit/>
          </a:bodyPr>
          <a:lstStyle/>
          <a:p>
            <a:br>
              <a:rPr lang="en-US" sz="1800" dirty="0">
                <a:solidFill>
                  <a:schemeClr val="tx1"/>
                </a:solidFill>
              </a:rPr>
            </a:br>
            <a:r>
              <a:rPr lang="en-US" sz="3200" dirty="0">
                <a:solidFill>
                  <a:schemeClr val="tx1"/>
                </a:solidFill>
              </a:rPr>
              <a:t>Impact on Health (continued)</a:t>
            </a:r>
            <a:br>
              <a:rPr lang="en-US" sz="1800" dirty="0">
                <a:solidFill>
                  <a:schemeClr val="tx1"/>
                </a:solidFill>
              </a:rPr>
            </a:br>
            <a:br>
              <a:rPr lang="en-US" sz="1800" dirty="0">
                <a:solidFill>
                  <a:schemeClr val="tx1"/>
                </a:solidFill>
              </a:rPr>
            </a:br>
            <a:br>
              <a:rPr lang="en-US" sz="1800" dirty="0">
                <a:solidFill>
                  <a:schemeClr val="tx1"/>
                </a:solidFill>
              </a:rPr>
            </a:br>
            <a:r>
              <a:rPr lang="en-US" sz="1800" dirty="0">
                <a:solidFill>
                  <a:schemeClr val="tx1"/>
                </a:solidFill>
              </a:rPr>
              <a:t>Dramatic increases in preventive health care by Kentucky Medicaid recipients between </a:t>
            </a:r>
            <a:br>
              <a:rPr lang="en-US" sz="1800" dirty="0">
                <a:solidFill>
                  <a:schemeClr val="tx1"/>
                </a:solidFill>
              </a:rPr>
            </a:br>
            <a:r>
              <a:rPr lang="en-US" sz="1800" dirty="0">
                <a:solidFill>
                  <a:schemeClr val="tx1"/>
                </a:solidFill>
              </a:rPr>
              <a:t>2013 and 2014:</a:t>
            </a:r>
            <a:br>
              <a:rPr lang="en-US" sz="1800" dirty="0">
                <a:solidFill>
                  <a:schemeClr val="tx1"/>
                </a:solidFill>
              </a:rPr>
            </a:br>
            <a:br>
              <a:rPr lang="en-US" sz="1800" dirty="0">
                <a:solidFill>
                  <a:schemeClr val="tx1"/>
                </a:solidFill>
              </a:rPr>
            </a:br>
            <a:r>
              <a:rPr lang="en-US" sz="1800" dirty="0">
                <a:solidFill>
                  <a:schemeClr val="tx1"/>
                </a:solidFill>
              </a:rPr>
              <a:t>	Breast cancer screenings rose 111%</a:t>
            </a:r>
            <a:br>
              <a:rPr lang="en-US" sz="1800" dirty="0">
                <a:solidFill>
                  <a:schemeClr val="tx1"/>
                </a:solidFill>
              </a:rPr>
            </a:br>
            <a:br>
              <a:rPr lang="en-US" sz="1800" dirty="0">
                <a:solidFill>
                  <a:schemeClr val="tx1"/>
                </a:solidFill>
              </a:rPr>
            </a:br>
            <a:r>
              <a:rPr lang="en-US" sz="1800" dirty="0">
                <a:solidFill>
                  <a:schemeClr val="tx1"/>
                </a:solidFill>
              </a:rPr>
              <a:t>	Cervical cancer screenings rose 88 %</a:t>
            </a:r>
            <a:br>
              <a:rPr lang="en-US" sz="1800" dirty="0">
                <a:solidFill>
                  <a:schemeClr val="tx1"/>
                </a:solidFill>
              </a:rPr>
            </a:br>
            <a:br>
              <a:rPr lang="en-US" sz="1800" dirty="0">
                <a:solidFill>
                  <a:schemeClr val="tx1"/>
                </a:solidFill>
              </a:rPr>
            </a:br>
            <a:r>
              <a:rPr lang="en-US" sz="1800" dirty="0">
                <a:solidFill>
                  <a:schemeClr val="tx1"/>
                </a:solidFill>
              </a:rPr>
              <a:t>	Colorectal cancer screenings rose 108%</a:t>
            </a:r>
            <a:br>
              <a:rPr lang="en-US" sz="1800" dirty="0">
                <a:solidFill>
                  <a:schemeClr val="tx1"/>
                </a:solidFill>
              </a:rPr>
            </a:br>
            <a:br>
              <a:rPr lang="en-US" sz="1800" dirty="0">
                <a:solidFill>
                  <a:schemeClr val="tx1"/>
                </a:solidFill>
              </a:rPr>
            </a:br>
            <a:r>
              <a:rPr lang="en-US" sz="1800" dirty="0">
                <a:solidFill>
                  <a:schemeClr val="tx1"/>
                </a:solidFill>
              </a:rPr>
              <a:t>	Preventive dental services up 116%</a:t>
            </a:r>
            <a:br>
              <a:rPr lang="en-US" sz="1800" dirty="0">
                <a:solidFill>
                  <a:schemeClr val="tx1"/>
                </a:solidFill>
              </a:rPr>
            </a:br>
            <a:br>
              <a:rPr lang="en-US" sz="1800" dirty="0">
                <a:solidFill>
                  <a:schemeClr val="tx1"/>
                </a:solidFill>
              </a:rPr>
            </a:br>
            <a:r>
              <a:rPr lang="en-US" sz="1800" dirty="0">
                <a:solidFill>
                  <a:schemeClr val="tx1"/>
                </a:solidFill>
              </a:rPr>
              <a:t>	Physical exams up 187%</a:t>
            </a:r>
            <a:br>
              <a:rPr lang="en-US" sz="1800" dirty="0">
                <a:solidFill>
                  <a:schemeClr val="tx1"/>
                </a:solidFill>
              </a:rPr>
            </a:br>
            <a:br>
              <a:rPr lang="en-US" sz="1800" dirty="0">
                <a:solidFill>
                  <a:schemeClr val="tx1"/>
                </a:solidFill>
              </a:rPr>
            </a:br>
            <a:r>
              <a:rPr lang="en-US" sz="1800" dirty="0">
                <a:solidFill>
                  <a:schemeClr val="tx1"/>
                </a:solidFill>
              </a:rPr>
              <a:t>	Cholesterol screenings up 111%</a:t>
            </a:r>
            <a:br>
              <a:rPr lang="en-US" sz="1800" dirty="0"/>
            </a:br>
            <a:br>
              <a:rPr lang="en-US" sz="1800" dirty="0">
                <a:solidFill>
                  <a:schemeClr val="tx1"/>
                </a:solidFill>
              </a:rPr>
            </a:br>
            <a:r>
              <a:rPr lang="en-US" sz="1800" dirty="0">
                <a:solidFill>
                  <a:schemeClr val="tx1"/>
                </a:solidFill>
              </a:rPr>
              <a:t>	Flu vaccines up 143%</a:t>
            </a:r>
            <a:br>
              <a:rPr lang="en-US" sz="1800" dirty="0">
                <a:solidFill>
                  <a:schemeClr val="tx1"/>
                </a:solidFill>
              </a:rPr>
            </a:br>
            <a:r>
              <a:rPr lang="en-US" sz="1800" dirty="0">
                <a:solidFill>
                  <a:schemeClr val="tx1"/>
                </a:solidFill>
              </a:rPr>
              <a:t>	</a:t>
            </a:r>
            <a:br>
              <a:rPr lang="en-US" sz="1800" dirty="0">
                <a:solidFill>
                  <a:schemeClr val="tx1"/>
                </a:solidFill>
              </a:rPr>
            </a:br>
            <a:r>
              <a:rPr lang="en-US" sz="1800" dirty="0">
                <a:solidFill>
                  <a:schemeClr val="tx1"/>
                </a:solidFill>
              </a:rPr>
              <a:t>	Diabetic screenings up 55%</a:t>
            </a:r>
            <a:br>
              <a:rPr lang="en-US" sz="1800" dirty="0">
                <a:solidFill>
                  <a:schemeClr val="tx1"/>
                </a:solidFill>
              </a:rPr>
            </a:br>
            <a:endParaRPr lang="en-US" sz="1800" dirty="0">
              <a:solidFill>
                <a:schemeClr val="tx1"/>
              </a:solidFill>
            </a:endParaRPr>
          </a:p>
        </p:txBody>
      </p:sp>
    </p:spTree>
    <p:extLst>
      <p:ext uri="{BB962C8B-B14F-4D97-AF65-F5344CB8AC3E}">
        <p14:creationId xmlns:p14="http://schemas.microsoft.com/office/powerpoint/2010/main" val="107612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243"/>
          </a:xfrm>
        </p:spPr>
        <p:txBody>
          <a:bodyPr>
            <a:normAutofit/>
          </a:bodyPr>
          <a:lstStyle/>
          <a:p>
            <a:r>
              <a:rPr lang="en-US" dirty="0">
                <a:solidFill>
                  <a:srgbClr val="002060"/>
                </a:solidFill>
              </a:rPr>
              <a:t>Essential Health Benefits</a:t>
            </a:r>
          </a:p>
        </p:txBody>
      </p:sp>
      <p:sp>
        <p:nvSpPr>
          <p:cNvPr id="3" name="Content Placeholder 2"/>
          <p:cNvSpPr>
            <a:spLocks noGrp="1"/>
          </p:cNvSpPr>
          <p:nvPr>
            <p:ph idx="1"/>
          </p:nvPr>
        </p:nvSpPr>
        <p:spPr>
          <a:xfrm>
            <a:off x="677334" y="1967947"/>
            <a:ext cx="8596668" cy="4073415"/>
          </a:xfrm>
        </p:spPr>
        <p:txBody>
          <a:bodyPr>
            <a:normAutofit fontScale="92500" lnSpcReduction="20000"/>
          </a:bodyPr>
          <a:lstStyle/>
          <a:p>
            <a:pPr marL="0" indent="0">
              <a:buNone/>
            </a:pPr>
            <a:r>
              <a:rPr lang="en-US" sz="2200" dirty="0"/>
              <a:t>1.	Ambulatory patient services</a:t>
            </a:r>
          </a:p>
          <a:p>
            <a:pPr marL="0" indent="0">
              <a:buNone/>
            </a:pPr>
            <a:r>
              <a:rPr lang="en-US" sz="2200" dirty="0"/>
              <a:t>2.	Emergency services</a:t>
            </a:r>
          </a:p>
          <a:p>
            <a:pPr marL="0" indent="0">
              <a:buNone/>
            </a:pPr>
            <a:r>
              <a:rPr lang="en-US" sz="2200" dirty="0"/>
              <a:t>3.	Hospitalization</a:t>
            </a:r>
          </a:p>
          <a:p>
            <a:pPr marL="0" indent="0">
              <a:buNone/>
            </a:pPr>
            <a:r>
              <a:rPr lang="en-US" sz="2200" dirty="0"/>
              <a:t>4.	Maternity and newborn care</a:t>
            </a:r>
          </a:p>
          <a:p>
            <a:pPr marL="0" indent="0">
              <a:buNone/>
            </a:pPr>
            <a:r>
              <a:rPr lang="en-US" sz="2200" dirty="0"/>
              <a:t>5.	Mental health and substance use disorder services including 	behavioral health treatment</a:t>
            </a:r>
          </a:p>
          <a:p>
            <a:pPr marL="0" indent="0">
              <a:buNone/>
            </a:pPr>
            <a:r>
              <a:rPr lang="en-US" sz="2200" dirty="0"/>
              <a:t>6.	Prescription drugs</a:t>
            </a:r>
          </a:p>
          <a:p>
            <a:pPr marL="0" indent="0">
              <a:buNone/>
            </a:pPr>
            <a:r>
              <a:rPr lang="en-US" sz="2200" dirty="0"/>
              <a:t>7.	Rehabilitative and </a:t>
            </a:r>
            <a:r>
              <a:rPr lang="en-US" sz="2200" dirty="0" err="1"/>
              <a:t>habilitative</a:t>
            </a:r>
            <a:r>
              <a:rPr lang="en-US" sz="2200" dirty="0"/>
              <a:t> services and devices</a:t>
            </a:r>
          </a:p>
          <a:p>
            <a:pPr marL="0" indent="0">
              <a:buNone/>
            </a:pPr>
            <a:r>
              <a:rPr lang="en-US" sz="2200" dirty="0"/>
              <a:t>8.	Laboratory Services</a:t>
            </a:r>
          </a:p>
          <a:p>
            <a:pPr marL="0" indent="0">
              <a:buNone/>
            </a:pPr>
            <a:r>
              <a:rPr lang="en-US" sz="2200" dirty="0"/>
              <a:t>9.	Preventive and wellness services and chronic disease management</a:t>
            </a:r>
          </a:p>
          <a:p>
            <a:pPr marL="0" indent="0">
              <a:buNone/>
            </a:pPr>
            <a:r>
              <a:rPr lang="en-US" sz="2200" dirty="0"/>
              <a:t>10.	Pediatric services, including oral and vision care</a:t>
            </a:r>
          </a:p>
          <a:p>
            <a:pPr marL="0" indent="0">
              <a:buNone/>
            </a:pPr>
            <a:endParaRPr lang="en-US" sz="2800" dirty="0"/>
          </a:p>
        </p:txBody>
      </p:sp>
    </p:spTree>
    <p:extLst>
      <p:ext uri="{BB962C8B-B14F-4D97-AF65-F5344CB8AC3E}">
        <p14:creationId xmlns:p14="http://schemas.microsoft.com/office/powerpoint/2010/main" val="237775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477838" y="-3175"/>
            <a:ext cx="10266362" cy="669097"/>
          </a:xfrm>
        </p:spPr>
        <p:txBody>
          <a:bodyPr>
            <a:noAutofit/>
          </a:bodyPr>
          <a:lstStyle/>
          <a:p>
            <a:pPr>
              <a:lnSpc>
                <a:spcPct val="150000"/>
              </a:lnSpc>
            </a:pPr>
            <a:br>
              <a:rPr lang="en-US" sz="1800" dirty="0">
                <a:solidFill>
                  <a:schemeClr val="tx1"/>
                </a:solidFill>
              </a:rPr>
            </a:br>
            <a:br>
              <a:rPr lang="en-US" sz="1800" dirty="0">
                <a:solidFill>
                  <a:schemeClr val="tx1"/>
                </a:solidFill>
              </a:rPr>
            </a:br>
            <a:br>
              <a:rPr lang="en-US" sz="1800" dirty="0">
                <a:solidFill>
                  <a:schemeClr val="tx1"/>
                </a:solidFill>
              </a:rPr>
            </a:br>
            <a:br>
              <a:rPr lang="en-US" sz="1800">
                <a:solidFill>
                  <a:schemeClr val="tx1"/>
                </a:solidFill>
              </a:rPr>
            </a:br>
            <a:br>
              <a:rPr lang="en-US" sz="1800">
                <a:solidFill>
                  <a:schemeClr val="tx1"/>
                </a:solidFill>
              </a:rPr>
            </a:br>
            <a:br>
              <a:rPr lang="en-US" sz="1800">
                <a:solidFill>
                  <a:schemeClr val="tx1"/>
                </a:solidFill>
              </a:rPr>
            </a:br>
            <a:r>
              <a:rPr lang="en-US" sz="1800">
                <a:solidFill>
                  <a:schemeClr val="tx1"/>
                </a:solidFill>
              </a:rPr>
              <a:t>                    </a:t>
            </a:r>
            <a:r>
              <a:rPr lang="en-US" sz="7200">
                <a:solidFill>
                  <a:schemeClr val="tx1"/>
                </a:solidFill>
              </a:rPr>
              <a:t>WHAT’S </a:t>
            </a:r>
            <a:r>
              <a:rPr lang="en-US" sz="7200" dirty="0">
                <a:solidFill>
                  <a:schemeClr val="tx1"/>
                </a:solidFill>
              </a:rPr>
              <a:t>NEXT?</a:t>
            </a:r>
          </a:p>
        </p:txBody>
      </p:sp>
    </p:spTree>
    <p:extLst>
      <p:ext uri="{BB962C8B-B14F-4D97-AF65-F5344CB8AC3E}">
        <p14:creationId xmlns:p14="http://schemas.microsoft.com/office/powerpoint/2010/main" val="134945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Kentucky at a Glance</a:t>
            </a:r>
          </a:p>
        </p:txBody>
      </p:sp>
      <p:sp>
        <p:nvSpPr>
          <p:cNvPr id="3" name="Content Placeholder 2"/>
          <p:cNvSpPr>
            <a:spLocks noGrp="1"/>
          </p:cNvSpPr>
          <p:nvPr>
            <p:ph idx="1"/>
          </p:nvPr>
        </p:nvSpPr>
        <p:spPr>
          <a:xfrm>
            <a:off x="677334" y="1492251"/>
            <a:ext cx="8596668" cy="4549112"/>
          </a:xfrm>
        </p:spPr>
        <p:txBody>
          <a:bodyPr/>
          <a:lstStyle/>
          <a:p>
            <a:r>
              <a:rPr lang="en-US" sz="2800" dirty="0"/>
              <a:t> 120 Counties</a:t>
            </a:r>
          </a:p>
          <a:p>
            <a:r>
              <a:rPr lang="en-US" sz="2800" dirty="0"/>
              <a:t> Median Household Income $43,399 </a:t>
            </a:r>
          </a:p>
          <a:p>
            <a:r>
              <a:rPr lang="en-US" sz="2800" dirty="0"/>
              <a:t> 4.3 million Kentuckians </a:t>
            </a:r>
          </a:p>
          <a:p>
            <a:r>
              <a:rPr lang="en-US" sz="2800" dirty="0"/>
              <a:t> Abysmal health rankings</a:t>
            </a:r>
          </a:p>
          <a:p>
            <a:pPr marL="0" indent="0">
              <a:buNone/>
            </a:pPr>
            <a:endParaRPr lang="en-US" sz="2800" dirty="0"/>
          </a:p>
        </p:txBody>
      </p:sp>
    </p:spTree>
    <p:extLst>
      <p:ext uri="{BB962C8B-B14F-4D97-AF65-F5344CB8AC3E}">
        <p14:creationId xmlns:p14="http://schemas.microsoft.com/office/powerpoint/2010/main" val="400164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477838" y="-3175"/>
            <a:ext cx="10266362" cy="669097"/>
          </a:xfrm>
        </p:spPr>
        <p:txBody>
          <a:bodyPr>
            <a:noAutofit/>
          </a:bodyPr>
          <a:lstStyle/>
          <a:p>
            <a:pPr>
              <a:lnSpc>
                <a:spcPct val="150000"/>
              </a:lnSpc>
            </a:pPr>
            <a:br>
              <a:rPr lang="en-US" sz="1800" dirty="0">
                <a:solidFill>
                  <a:schemeClr val="tx1"/>
                </a:solidFill>
              </a:rPr>
            </a:br>
            <a:r>
              <a:rPr lang="en-US" sz="3200" dirty="0">
                <a:solidFill>
                  <a:schemeClr val="tx1"/>
                </a:solidFill>
              </a:rPr>
              <a:t>Kentucky’s Health Status in 2012</a:t>
            </a:r>
            <a:br>
              <a:rPr lang="en-US" sz="1800">
                <a:solidFill>
                  <a:schemeClr val="tx1"/>
                </a:solidFill>
              </a:rPr>
            </a:br>
            <a:r>
              <a:rPr lang="en-US" sz="1800" dirty="0">
                <a:solidFill>
                  <a:schemeClr val="tx1"/>
                </a:solidFill>
              </a:rPr>
              <a:t>			</a:t>
            </a:r>
            <a:r>
              <a:rPr lang="en-US" sz="2000" dirty="0">
                <a:solidFill>
                  <a:schemeClr val="tx1"/>
                </a:solidFill>
              </a:rPr>
              <a:t>50</a:t>
            </a:r>
            <a:r>
              <a:rPr lang="en-US" sz="2000" baseline="30000" dirty="0">
                <a:solidFill>
                  <a:schemeClr val="tx1"/>
                </a:solidFill>
              </a:rPr>
              <a:t>th</a:t>
            </a:r>
            <a:r>
              <a:rPr lang="en-US" sz="2000" dirty="0">
                <a:solidFill>
                  <a:schemeClr val="tx1"/>
                </a:solidFill>
              </a:rPr>
              <a:t> in smoking</a:t>
            </a:r>
            <a:br>
              <a:rPr lang="en-US" sz="2000" dirty="0">
                <a:solidFill>
                  <a:schemeClr val="tx1"/>
                </a:solidFill>
              </a:rPr>
            </a:br>
            <a:r>
              <a:rPr lang="en-US" sz="2000" dirty="0">
                <a:solidFill>
                  <a:schemeClr val="tx1"/>
                </a:solidFill>
              </a:rPr>
              <a:t>			40</a:t>
            </a:r>
            <a:r>
              <a:rPr lang="en-US" sz="2000" baseline="30000" dirty="0">
                <a:solidFill>
                  <a:schemeClr val="tx1"/>
                </a:solidFill>
              </a:rPr>
              <a:t>th</a:t>
            </a:r>
            <a:r>
              <a:rPr lang="en-US" sz="2000" dirty="0">
                <a:solidFill>
                  <a:schemeClr val="tx1"/>
                </a:solidFill>
              </a:rPr>
              <a:t> in obesity</a:t>
            </a:r>
            <a:br>
              <a:rPr lang="en-US" sz="2000" dirty="0">
                <a:solidFill>
                  <a:schemeClr val="tx1"/>
                </a:solidFill>
              </a:rPr>
            </a:br>
            <a:r>
              <a:rPr lang="en-US" sz="2000" dirty="0">
                <a:solidFill>
                  <a:schemeClr val="tx1"/>
                </a:solidFill>
              </a:rPr>
              <a:t>			43</a:t>
            </a:r>
            <a:r>
              <a:rPr lang="en-US" sz="2000" baseline="30000" dirty="0">
                <a:solidFill>
                  <a:schemeClr val="tx1"/>
                </a:solidFill>
              </a:rPr>
              <a:t>rd</a:t>
            </a:r>
            <a:r>
              <a:rPr lang="en-US" sz="2000" dirty="0">
                <a:solidFill>
                  <a:schemeClr val="tx1"/>
                </a:solidFill>
              </a:rPr>
              <a:t> in sedentary lifestyles</a:t>
            </a:r>
            <a:br>
              <a:rPr lang="en-US" sz="2000" dirty="0">
                <a:solidFill>
                  <a:schemeClr val="tx1"/>
                </a:solidFill>
              </a:rPr>
            </a:br>
            <a:r>
              <a:rPr lang="en-US" sz="2000" dirty="0">
                <a:solidFill>
                  <a:schemeClr val="tx1"/>
                </a:solidFill>
              </a:rPr>
              <a:t>			41</a:t>
            </a:r>
            <a:r>
              <a:rPr lang="en-US" sz="2000" baseline="30000" dirty="0">
                <a:solidFill>
                  <a:schemeClr val="tx1"/>
                </a:solidFill>
              </a:rPr>
              <a:t>st</a:t>
            </a:r>
            <a:r>
              <a:rPr lang="en-US" sz="2000" dirty="0">
                <a:solidFill>
                  <a:schemeClr val="tx1"/>
                </a:solidFill>
              </a:rPr>
              <a:t> in diabetes</a:t>
            </a:r>
            <a:br>
              <a:rPr lang="en-US" sz="2000" dirty="0">
                <a:solidFill>
                  <a:schemeClr val="tx1"/>
                </a:solidFill>
              </a:rPr>
            </a:br>
            <a:r>
              <a:rPr lang="en-US" sz="2000" dirty="0">
                <a:solidFill>
                  <a:schemeClr val="tx1"/>
                </a:solidFill>
              </a:rPr>
              <a:t>			48</a:t>
            </a:r>
            <a:r>
              <a:rPr lang="en-US" sz="2000" baseline="30000" dirty="0">
                <a:solidFill>
                  <a:schemeClr val="tx1"/>
                </a:solidFill>
              </a:rPr>
              <a:t>th</a:t>
            </a:r>
            <a:r>
              <a:rPr lang="en-US" sz="2000" dirty="0">
                <a:solidFill>
                  <a:schemeClr val="tx1"/>
                </a:solidFill>
              </a:rPr>
              <a:t> in poor mental health days</a:t>
            </a:r>
            <a:br>
              <a:rPr lang="en-US" sz="2000" dirty="0">
                <a:solidFill>
                  <a:schemeClr val="tx1"/>
                </a:solidFill>
              </a:rPr>
            </a:br>
            <a:r>
              <a:rPr lang="en-US" sz="2000" dirty="0">
                <a:solidFill>
                  <a:schemeClr val="tx1"/>
                </a:solidFill>
              </a:rPr>
              <a:t>			49</a:t>
            </a:r>
            <a:r>
              <a:rPr lang="en-US" sz="2000" baseline="30000" dirty="0">
                <a:solidFill>
                  <a:schemeClr val="tx1"/>
                </a:solidFill>
              </a:rPr>
              <a:t>th</a:t>
            </a:r>
            <a:r>
              <a:rPr lang="en-US" sz="2000" dirty="0">
                <a:solidFill>
                  <a:schemeClr val="tx1"/>
                </a:solidFill>
              </a:rPr>
              <a:t> in poor physical health days</a:t>
            </a:r>
            <a:br>
              <a:rPr lang="en-US" sz="2000" dirty="0">
                <a:solidFill>
                  <a:schemeClr val="tx1"/>
                </a:solidFill>
              </a:rPr>
            </a:br>
            <a:r>
              <a:rPr lang="en-US" sz="2000" dirty="0">
                <a:solidFill>
                  <a:schemeClr val="tx1"/>
                </a:solidFill>
              </a:rPr>
              <a:t>			50</a:t>
            </a:r>
            <a:r>
              <a:rPr lang="en-US" sz="2000" baseline="30000" dirty="0">
                <a:solidFill>
                  <a:schemeClr val="tx1"/>
                </a:solidFill>
              </a:rPr>
              <a:t>th</a:t>
            </a:r>
            <a:r>
              <a:rPr lang="en-US" sz="2000" dirty="0">
                <a:solidFill>
                  <a:schemeClr val="tx1"/>
                </a:solidFill>
              </a:rPr>
              <a:t> in cancer deaths</a:t>
            </a:r>
            <a:br>
              <a:rPr lang="en-US" sz="2000" dirty="0">
                <a:solidFill>
                  <a:schemeClr val="tx1"/>
                </a:solidFill>
              </a:rPr>
            </a:br>
            <a:r>
              <a:rPr lang="en-US" sz="2000" dirty="0">
                <a:solidFill>
                  <a:schemeClr val="tx1"/>
                </a:solidFill>
              </a:rPr>
              <a:t>			49</a:t>
            </a:r>
            <a:r>
              <a:rPr lang="en-US" sz="2000" baseline="30000" dirty="0">
                <a:solidFill>
                  <a:schemeClr val="tx1"/>
                </a:solidFill>
              </a:rPr>
              <a:t>th</a:t>
            </a:r>
            <a:r>
              <a:rPr lang="en-US" sz="2000" dirty="0">
                <a:solidFill>
                  <a:schemeClr val="tx1"/>
                </a:solidFill>
              </a:rPr>
              <a:t> in cardiac heart disease</a:t>
            </a:r>
            <a:br>
              <a:rPr lang="en-US" sz="2000" dirty="0">
                <a:solidFill>
                  <a:schemeClr val="tx1"/>
                </a:solidFill>
              </a:rPr>
            </a:br>
            <a:r>
              <a:rPr lang="en-US" sz="2000" dirty="0">
                <a:solidFill>
                  <a:schemeClr val="tx1"/>
                </a:solidFill>
              </a:rPr>
              <a:t>			43</a:t>
            </a:r>
            <a:r>
              <a:rPr lang="en-US" sz="2000" baseline="30000" dirty="0">
                <a:solidFill>
                  <a:schemeClr val="tx1"/>
                </a:solidFill>
              </a:rPr>
              <a:t>rd</a:t>
            </a:r>
            <a:r>
              <a:rPr lang="en-US" sz="2000" dirty="0">
                <a:solidFill>
                  <a:schemeClr val="tx1"/>
                </a:solidFill>
              </a:rPr>
              <a:t> in high cholesterol</a:t>
            </a:r>
            <a:br>
              <a:rPr lang="en-US" sz="2000" dirty="0">
                <a:solidFill>
                  <a:schemeClr val="tx1"/>
                </a:solidFill>
              </a:rPr>
            </a:br>
            <a:r>
              <a:rPr lang="en-US" sz="2000" dirty="0">
                <a:solidFill>
                  <a:schemeClr val="tx1"/>
                </a:solidFill>
              </a:rPr>
              <a:t>			48</a:t>
            </a:r>
            <a:r>
              <a:rPr lang="en-US" sz="2000" baseline="30000" dirty="0">
                <a:solidFill>
                  <a:schemeClr val="tx1"/>
                </a:solidFill>
              </a:rPr>
              <a:t>th</a:t>
            </a:r>
            <a:r>
              <a:rPr lang="en-US" sz="2000" dirty="0">
                <a:solidFill>
                  <a:schemeClr val="tx1"/>
                </a:solidFill>
              </a:rPr>
              <a:t> in heart attacks</a:t>
            </a:r>
            <a:br>
              <a:rPr lang="en-US" sz="2000" dirty="0">
                <a:solidFill>
                  <a:schemeClr val="tx1"/>
                </a:solidFill>
              </a:rPr>
            </a:br>
            <a:r>
              <a:rPr lang="en-US" sz="2000" dirty="0">
                <a:solidFill>
                  <a:schemeClr val="tx1"/>
                </a:solidFill>
              </a:rPr>
              <a:t>			44</a:t>
            </a:r>
            <a:r>
              <a:rPr lang="en-US" sz="2000" baseline="30000" dirty="0">
                <a:solidFill>
                  <a:schemeClr val="tx1"/>
                </a:solidFill>
              </a:rPr>
              <a:t>th</a:t>
            </a:r>
            <a:r>
              <a:rPr lang="en-US" sz="2000" dirty="0">
                <a:solidFill>
                  <a:schemeClr val="tx1"/>
                </a:solidFill>
              </a:rPr>
              <a:t> in annual dental visits</a:t>
            </a:r>
          </a:p>
        </p:txBody>
      </p:sp>
    </p:spTree>
    <p:extLst>
      <p:ext uri="{BB962C8B-B14F-4D97-AF65-F5344CB8AC3E}">
        <p14:creationId xmlns:p14="http://schemas.microsoft.com/office/powerpoint/2010/main" val="266546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2013 PwC Study</a:t>
            </a:r>
          </a:p>
        </p:txBody>
      </p:sp>
      <p:sp>
        <p:nvSpPr>
          <p:cNvPr id="3" name="Content Placeholder 2"/>
          <p:cNvSpPr>
            <a:spLocks noGrp="1"/>
          </p:cNvSpPr>
          <p:nvPr>
            <p:ph idx="1"/>
          </p:nvPr>
        </p:nvSpPr>
        <p:spPr>
          <a:xfrm>
            <a:off x="677334" y="1540565"/>
            <a:ext cx="8596668" cy="4987235"/>
          </a:xfrm>
        </p:spPr>
        <p:txBody>
          <a:bodyPr>
            <a:normAutofit/>
          </a:bodyPr>
          <a:lstStyle/>
          <a:p>
            <a:pPr marL="0" indent="0">
              <a:buNone/>
            </a:pPr>
            <a:r>
              <a:rPr lang="en-US" sz="2800" dirty="0"/>
              <a:t>1.	Will create 17,000 new jobs over 8 years</a:t>
            </a:r>
          </a:p>
          <a:p>
            <a:pPr marL="0" indent="0">
              <a:buNone/>
            </a:pPr>
            <a:r>
              <a:rPr lang="en-US" sz="2800" dirty="0"/>
              <a:t>2.	Inject $15.6 billion into Kentucky’s economy over 	8 years</a:t>
            </a:r>
          </a:p>
          <a:p>
            <a:pPr marL="0" indent="0">
              <a:buNone/>
            </a:pPr>
            <a:r>
              <a:rPr lang="en-US" sz="2800" dirty="0"/>
              <a:t>3.	Protect Kentucky hospitals from impact of cuts in 	indigent care funding</a:t>
            </a:r>
          </a:p>
          <a:p>
            <a:pPr marL="0" indent="0">
              <a:buNone/>
            </a:pPr>
            <a:r>
              <a:rPr lang="en-US" sz="2800" dirty="0"/>
              <a:t>4.	Have $802 million positive budget impact</a:t>
            </a:r>
          </a:p>
          <a:p>
            <a:endParaRPr lang="en-US" sz="2800" dirty="0"/>
          </a:p>
          <a:p>
            <a:endParaRPr lang="en-US" sz="2800" dirty="0"/>
          </a:p>
        </p:txBody>
      </p:sp>
    </p:spTree>
    <p:extLst>
      <p:ext uri="{BB962C8B-B14F-4D97-AF65-F5344CB8AC3E}">
        <p14:creationId xmlns:p14="http://schemas.microsoft.com/office/powerpoint/2010/main" val="145632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524001" y="76200"/>
            <a:ext cx="9142413" cy="731838"/>
          </a:xfrm>
        </p:spPr>
        <p:txBody>
          <a:bodyPr anchor="t" anchorCtr="1"/>
          <a:lstStyle/>
          <a:p>
            <a:r>
              <a:rPr lang="en-US" sz="1800" dirty="0">
                <a:solidFill>
                  <a:srgbClr val="FFFFFF"/>
                </a:solidFill>
                <a:latin typeface="Calibri" pitchFamily="34" charset="0"/>
              </a:rPr>
              <a:t>How Did We Get Here?</a:t>
            </a:r>
          </a:p>
        </p:txBody>
      </p:sp>
      <p:sp>
        <p:nvSpPr>
          <p:cNvPr id="4" name="Title 1"/>
          <p:cNvSpPr>
            <a:spLocks noGrp="1"/>
          </p:cNvSpPr>
          <p:nvPr>
            <p:ph type="title"/>
          </p:nvPr>
        </p:nvSpPr>
        <p:spPr>
          <a:xfrm>
            <a:off x="2000250" y="-3708"/>
            <a:ext cx="8743950" cy="777240"/>
          </a:xfrm>
        </p:spPr>
        <p:txBody>
          <a:bodyPr/>
          <a:lstStyle/>
          <a:p>
            <a:r>
              <a:rPr lang="en-US" sz="4400" dirty="0">
                <a:solidFill>
                  <a:schemeClr val="tx2">
                    <a:lumMod val="50000"/>
                  </a:schemeClr>
                </a:solidFill>
                <a:latin typeface="Calibri" pitchFamily="34" charset="0"/>
              </a:rPr>
              <a:t>Impact In Kentucky</a:t>
            </a:r>
          </a:p>
        </p:txBody>
      </p:sp>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1550" y="1017538"/>
            <a:ext cx="8534400" cy="517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1826" y="6467476"/>
            <a:ext cx="368617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495801" y="914400"/>
            <a:ext cx="5248809"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a:ln w="50800"/>
                <a:solidFill>
                  <a:srgbClr val="C00000"/>
                </a:solidFill>
                <a:latin typeface="Calibri" panose="020F0502020204030204" pitchFamily="34" charset="0"/>
              </a:rPr>
              <a:t>&gt; 20% Un-Insured</a:t>
            </a:r>
          </a:p>
        </p:txBody>
      </p:sp>
    </p:spTree>
    <p:extLst>
      <p:ext uri="{BB962C8B-B14F-4D97-AF65-F5344CB8AC3E}">
        <p14:creationId xmlns:p14="http://schemas.microsoft.com/office/powerpoint/2010/main" val="405786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500"/>
                                        <p:tgtEl>
                                          <p:spTgt spid="44034"/>
                                        </p:tgtEl>
                                      </p:cBhvr>
                                    </p:animEffect>
                                  </p:childTnLst>
                                </p:cTn>
                              </p:par>
                              <p:par>
                                <p:cTn id="8" presetID="10" presetClass="entr" presetSubtype="0" fill="hold" nodeType="withEffect">
                                  <p:stCondLst>
                                    <p:cond delay="0"/>
                                  </p:stCondLst>
                                  <p:childTnLst>
                                    <p:set>
                                      <p:cBhvr>
                                        <p:cTn id="9" dur="1" fill="hold">
                                          <p:stCondLst>
                                            <p:cond delay="0"/>
                                          </p:stCondLst>
                                        </p:cTn>
                                        <p:tgtEl>
                                          <p:spTgt spid="44035"/>
                                        </p:tgtEl>
                                        <p:attrNameLst>
                                          <p:attrName>style.visibility</p:attrName>
                                        </p:attrNameLst>
                                      </p:cBhvr>
                                      <p:to>
                                        <p:strVal val="visible"/>
                                      </p:to>
                                    </p:set>
                                    <p:animEffect transition="in" filter="fade">
                                      <p:cBhvr>
                                        <p:cTn id="10" dur="500"/>
                                        <p:tgtEl>
                                          <p:spTgt spid="4403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524001" y="76200"/>
            <a:ext cx="9142413" cy="731838"/>
          </a:xfrm>
        </p:spPr>
        <p:txBody>
          <a:bodyPr anchor="t" anchorCtr="1"/>
          <a:lstStyle/>
          <a:p>
            <a:r>
              <a:rPr lang="en-US" sz="1800" dirty="0">
                <a:solidFill>
                  <a:srgbClr val="FFFFFF"/>
                </a:solidFill>
                <a:latin typeface="Calibri" pitchFamily="34" charset="0"/>
              </a:rPr>
              <a:t>How Did We Get Here?</a:t>
            </a:r>
          </a:p>
        </p:txBody>
      </p:sp>
      <p:sp>
        <p:nvSpPr>
          <p:cNvPr id="6" name="Title 1"/>
          <p:cNvSpPr>
            <a:spLocks noGrp="1"/>
          </p:cNvSpPr>
          <p:nvPr>
            <p:ph type="title"/>
          </p:nvPr>
        </p:nvSpPr>
        <p:spPr>
          <a:xfrm>
            <a:off x="2000250" y="-3708"/>
            <a:ext cx="8743950" cy="777240"/>
          </a:xfrm>
        </p:spPr>
        <p:txBody>
          <a:bodyPr/>
          <a:lstStyle/>
          <a:p>
            <a:r>
              <a:rPr lang="en-US" sz="4400" dirty="0">
                <a:solidFill>
                  <a:schemeClr val="tx2">
                    <a:lumMod val="50000"/>
                  </a:schemeClr>
                </a:solidFill>
                <a:latin typeface="Calibri" pitchFamily="34" charset="0"/>
              </a:rPr>
              <a:t>After year 1 ACA</a:t>
            </a:r>
          </a:p>
        </p:txBody>
      </p:sp>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60" y="914400"/>
            <a:ext cx="856985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5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0876" y="6486526"/>
            <a:ext cx="36671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495801" y="914400"/>
            <a:ext cx="5248809"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a:ln w="50800"/>
                <a:solidFill>
                  <a:srgbClr val="C00000"/>
                </a:solidFill>
                <a:latin typeface="Calibri" panose="020F0502020204030204" pitchFamily="34" charset="0"/>
              </a:rPr>
              <a:t>&lt; 12% Un-Insured</a:t>
            </a:r>
          </a:p>
        </p:txBody>
      </p:sp>
    </p:spTree>
    <p:extLst>
      <p:ext uri="{BB962C8B-B14F-4D97-AF65-F5344CB8AC3E}">
        <p14:creationId xmlns:p14="http://schemas.microsoft.com/office/powerpoint/2010/main" val="185987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1750"/>
                                        <p:tgtEl>
                                          <p:spTgt spid="45058"/>
                                        </p:tgtEl>
                                      </p:cBhvr>
                                    </p:animEffect>
                                  </p:childTnLst>
                                </p:cTn>
                              </p:par>
                              <p:par>
                                <p:cTn id="8" presetID="10" presetClass="entr" presetSubtype="0" fill="hold" nodeType="withEffect">
                                  <p:stCondLst>
                                    <p:cond delay="0"/>
                                  </p:stCondLst>
                                  <p:childTnLst>
                                    <p:set>
                                      <p:cBhvr>
                                        <p:cTn id="9" dur="1" fill="hold">
                                          <p:stCondLst>
                                            <p:cond delay="0"/>
                                          </p:stCondLst>
                                        </p:cTn>
                                        <p:tgtEl>
                                          <p:spTgt spid="45059"/>
                                        </p:tgtEl>
                                        <p:attrNameLst>
                                          <p:attrName>style.visibility</p:attrName>
                                        </p:attrNameLst>
                                      </p:cBhvr>
                                      <p:to>
                                        <p:strVal val="visible"/>
                                      </p:to>
                                    </p:set>
                                    <p:animEffect transition="in" filter="fade">
                                      <p:cBhvr>
                                        <p:cTn id="10" dur="500"/>
                                        <p:tgtEl>
                                          <p:spTgt spid="45059"/>
                                        </p:tgtEl>
                                      </p:cBhvr>
                                    </p:animEffect>
                                  </p:childTnLst>
                                </p:cTn>
                              </p:par>
                            </p:childTnLst>
                          </p:cTn>
                        </p:par>
                        <p:par>
                          <p:cTn id="11" fill="hold">
                            <p:stCondLst>
                              <p:cond delay="1750"/>
                            </p:stCondLst>
                            <p:childTnLst>
                              <p:par>
                                <p:cTn id="12" presetID="5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 fill="hold"/>
                                        <p:tgtEl>
                                          <p:spTgt spid="7"/>
                                        </p:tgtEl>
                                        <p:attrNameLst>
                                          <p:attrName>ppt_w</p:attrName>
                                        </p:attrNameLst>
                                      </p:cBhvr>
                                      <p:tavLst>
                                        <p:tav tm="0">
                                          <p:val>
                                            <p:fltVal val="0"/>
                                          </p:val>
                                        </p:tav>
                                        <p:tav tm="100000">
                                          <p:val>
                                            <p:strVal val="#ppt_w"/>
                                          </p:val>
                                        </p:tav>
                                      </p:tavLst>
                                    </p:anim>
                                    <p:anim calcmode="lin" valueType="num">
                                      <p:cBhvr>
                                        <p:cTn id="15" dur="10" fill="hold"/>
                                        <p:tgtEl>
                                          <p:spTgt spid="7"/>
                                        </p:tgtEl>
                                        <p:attrNameLst>
                                          <p:attrName>ppt_h</p:attrName>
                                        </p:attrNameLst>
                                      </p:cBhvr>
                                      <p:tavLst>
                                        <p:tav tm="0">
                                          <p:val>
                                            <p:fltVal val="0"/>
                                          </p:val>
                                        </p:tav>
                                        <p:tav tm="100000">
                                          <p:val>
                                            <p:strVal val="#ppt_h"/>
                                          </p:val>
                                        </p:tav>
                                      </p:tavLst>
                                    </p:anim>
                                    <p:animEffect transition="in" filter="fade">
                                      <p:cBhvr>
                                        <p:cTn id="16"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445203" y="235055"/>
            <a:ext cx="9142412" cy="991524"/>
          </a:xfrm>
        </p:spPr>
        <p:txBody>
          <a:bodyPr anchor="t" anchorCtr="1"/>
          <a:lstStyle/>
          <a:p>
            <a:r>
              <a:rPr lang="en-US" sz="1800" dirty="0">
                <a:solidFill>
                  <a:srgbClr val="FFFFFF"/>
                </a:solidFill>
                <a:latin typeface="Calibri" pitchFamily="34" charset="0"/>
              </a:rPr>
              <a:t>How Did We Get Here?</a:t>
            </a:r>
          </a:p>
        </p:txBody>
      </p:sp>
      <p:sp>
        <p:nvSpPr>
          <p:cNvPr id="4" name="Title 1"/>
          <p:cNvSpPr>
            <a:spLocks noGrp="1"/>
          </p:cNvSpPr>
          <p:nvPr>
            <p:ph type="title"/>
          </p:nvPr>
        </p:nvSpPr>
        <p:spPr>
          <a:xfrm>
            <a:off x="1939333" y="211015"/>
            <a:ext cx="8743950" cy="566225"/>
          </a:xfrm>
        </p:spPr>
        <p:txBody>
          <a:bodyPr>
            <a:normAutofit fontScale="90000"/>
          </a:bodyPr>
          <a:lstStyle/>
          <a:p>
            <a:r>
              <a:rPr lang="en-US" sz="4000" dirty="0">
                <a:solidFill>
                  <a:schemeClr val="tx2">
                    <a:lumMod val="50000"/>
                  </a:schemeClr>
                </a:solidFill>
                <a:latin typeface="Calibri" pitchFamily="34" charset="0"/>
              </a:rPr>
              <a:t>Impact In Kentucky </a:t>
            </a:r>
            <a:r>
              <a:rPr lang="en-US" sz="4000" b="1" dirty="0">
                <a:ln w="50800"/>
                <a:solidFill>
                  <a:srgbClr val="C00000"/>
                </a:solidFill>
                <a:latin typeface="Calibri" panose="020F0502020204030204" pitchFamily="34" charset="0"/>
              </a:rPr>
              <a:t>&gt; 20% Un-Insured</a:t>
            </a:r>
            <a:br>
              <a:rPr lang="en-US" sz="4000" b="1" dirty="0">
                <a:ln w="50800"/>
                <a:solidFill>
                  <a:srgbClr val="C00000"/>
                </a:solidFill>
                <a:latin typeface="Calibri" panose="020F0502020204030204" pitchFamily="34" charset="0"/>
              </a:rPr>
            </a:br>
            <a:endParaRPr lang="en-US" sz="4000" dirty="0">
              <a:solidFill>
                <a:schemeClr val="tx2">
                  <a:lumMod val="50000"/>
                </a:schemeClr>
              </a:solidFill>
              <a:latin typeface="Calibri" pitchFamily="34" charset="0"/>
            </a:endParaRPr>
          </a:p>
        </p:txBody>
      </p:sp>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291" y="1037822"/>
            <a:ext cx="6873970" cy="2439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60" y="4052653"/>
            <a:ext cx="6873970" cy="251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rot="10800000" flipV="1">
            <a:off x="1748412" y="2921169"/>
            <a:ext cx="8190717" cy="1754326"/>
          </a:xfrm>
          <a:prstGeom prst="rect">
            <a:avLst/>
          </a:prstGeom>
        </p:spPr>
        <p:txBody>
          <a:bodyPr wrap="square">
            <a:spAutoFit/>
          </a:bodyPr>
          <a:lstStyle/>
          <a:p>
            <a:endParaRPr lang="en-US" sz="3600" dirty="0">
              <a:solidFill>
                <a:schemeClr val="tx2">
                  <a:lumMod val="50000"/>
                </a:schemeClr>
              </a:solidFill>
              <a:latin typeface="Calibri" pitchFamily="34" charset="0"/>
            </a:endParaRPr>
          </a:p>
          <a:p>
            <a:r>
              <a:rPr lang="en-US" sz="3600" dirty="0">
                <a:solidFill>
                  <a:schemeClr val="tx2">
                    <a:lumMod val="50000"/>
                  </a:schemeClr>
                </a:solidFill>
                <a:latin typeface="Calibri" pitchFamily="34" charset="0"/>
              </a:rPr>
              <a:t>After year 1 ACA </a:t>
            </a:r>
            <a:r>
              <a:rPr lang="en-US" sz="3600" b="1" dirty="0">
                <a:ln w="50800"/>
                <a:solidFill>
                  <a:srgbClr val="C00000"/>
                </a:solidFill>
                <a:latin typeface="Calibri" panose="020F0502020204030204" pitchFamily="34" charset="0"/>
              </a:rPr>
              <a:t>&lt; 12% Un-Insured</a:t>
            </a:r>
          </a:p>
          <a:p>
            <a:r>
              <a:rPr lang="en-US" sz="3600" dirty="0">
                <a:solidFill>
                  <a:schemeClr val="tx2">
                    <a:lumMod val="50000"/>
                  </a:schemeClr>
                </a:solidFill>
                <a:latin typeface="Calibri" pitchFamily="34" charset="0"/>
              </a:rPr>
              <a:t> </a:t>
            </a:r>
          </a:p>
        </p:txBody>
      </p:sp>
    </p:spTree>
    <p:extLst>
      <p:ext uri="{BB962C8B-B14F-4D97-AF65-F5344CB8AC3E}">
        <p14:creationId xmlns:p14="http://schemas.microsoft.com/office/powerpoint/2010/main" val="163677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500"/>
                                        <p:tgtEl>
                                          <p:spTgt spid="44034"/>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2013 PwC Study</a:t>
            </a:r>
          </a:p>
        </p:txBody>
      </p:sp>
      <p:sp>
        <p:nvSpPr>
          <p:cNvPr id="3" name="Content Placeholder 2"/>
          <p:cNvSpPr>
            <a:spLocks noGrp="1"/>
          </p:cNvSpPr>
          <p:nvPr>
            <p:ph idx="1"/>
          </p:nvPr>
        </p:nvSpPr>
        <p:spPr>
          <a:xfrm>
            <a:off x="677334" y="1540565"/>
            <a:ext cx="8596668" cy="4987235"/>
          </a:xfrm>
        </p:spPr>
        <p:txBody>
          <a:bodyPr>
            <a:normAutofit/>
          </a:bodyPr>
          <a:lstStyle/>
          <a:p>
            <a:pPr marL="0" indent="0">
              <a:buNone/>
            </a:pPr>
            <a:r>
              <a:rPr lang="en-US" sz="2800" dirty="0"/>
              <a:t>1.	Will create 17,000 new jobs over 8 years</a:t>
            </a:r>
          </a:p>
          <a:p>
            <a:pPr marL="0" indent="0">
              <a:buNone/>
            </a:pPr>
            <a:r>
              <a:rPr lang="en-US" sz="2800" dirty="0"/>
              <a:t>2.	Inject $15.6 billion into Kentucky’s economy over 	8 years</a:t>
            </a:r>
          </a:p>
          <a:p>
            <a:pPr marL="0" indent="0">
              <a:buNone/>
            </a:pPr>
            <a:r>
              <a:rPr lang="en-US" sz="2800" dirty="0"/>
              <a:t>3.	Protect Kentucky hospitals from impact of cuts in 	indigent care funding</a:t>
            </a:r>
          </a:p>
          <a:p>
            <a:pPr marL="0" indent="0">
              <a:buNone/>
            </a:pPr>
            <a:r>
              <a:rPr lang="en-US" sz="2800" dirty="0"/>
              <a:t>4.	Have $802 million positive budget impact</a:t>
            </a:r>
          </a:p>
          <a:p>
            <a:endParaRPr lang="en-US" sz="2800" dirty="0"/>
          </a:p>
          <a:p>
            <a:endParaRPr lang="en-US" sz="2800" dirty="0"/>
          </a:p>
        </p:txBody>
      </p:sp>
    </p:spTree>
    <p:extLst>
      <p:ext uri="{BB962C8B-B14F-4D97-AF65-F5344CB8AC3E}">
        <p14:creationId xmlns:p14="http://schemas.microsoft.com/office/powerpoint/2010/main" val="1564139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477838" y="-3175"/>
            <a:ext cx="10266362" cy="1305201"/>
          </a:xfrm>
        </p:spPr>
        <p:txBody>
          <a:bodyPr>
            <a:noAutofit/>
          </a:bodyPr>
          <a:lstStyle/>
          <a:p>
            <a:pPr marL="0" indent="0">
              <a:spcBef>
                <a:spcPts val="0"/>
              </a:spcBef>
            </a:pPr>
            <a:br>
              <a:rPr lang="en-US" sz="1800" dirty="0">
                <a:solidFill>
                  <a:schemeClr val="tx1"/>
                </a:solidFill>
              </a:rPr>
            </a:br>
            <a:r>
              <a:rPr lang="en-US" sz="3200" dirty="0">
                <a:solidFill>
                  <a:schemeClr val="tx1"/>
                </a:solidFill>
              </a:rPr>
              <a:t>2015 Deloitte Study – 8-year Projections </a:t>
            </a:r>
            <a:br>
              <a:rPr lang="en-US" sz="3200" dirty="0">
                <a:solidFill>
                  <a:schemeClr val="tx1"/>
                </a:solidFill>
              </a:rPr>
            </a:br>
            <a:r>
              <a:rPr lang="en-US" sz="3200" dirty="0">
                <a:solidFill>
                  <a:schemeClr val="tx1"/>
                </a:solidFill>
              </a:rPr>
              <a:t>Based on First Year Actual Numbers</a:t>
            </a:r>
            <a:br>
              <a:rPr lang="en-US" sz="1800" dirty="0">
                <a:solidFill>
                  <a:schemeClr val="tx1"/>
                </a:solidFill>
              </a:rPr>
            </a:br>
            <a:br>
              <a:rPr lang="en-US" sz="2000" dirty="0">
                <a:solidFill>
                  <a:schemeClr val="tx1"/>
                </a:solidFill>
                <a:latin typeface="+mn-lt"/>
              </a:rPr>
            </a:br>
            <a:r>
              <a:rPr lang="en-US" sz="2000" dirty="0">
                <a:solidFill>
                  <a:schemeClr val="tx1"/>
                </a:solidFill>
                <a:latin typeface="+mn-lt"/>
              </a:rPr>
              <a:t>1.	12,000 actual new jobs created in first year – project 40,000 over 	</a:t>
            </a:r>
            <a:br>
              <a:rPr lang="en-US" sz="2000" dirty="0">
                <a:solidFill>
                  <a:schemeClr val="tx1"/>
                </a:solidFill>
                <a:latin typeface="+mn-lt"/>
              </a:rPr>
            </a:br>
            <a:r>
              <a:rPr lang="en-US" sz="2000" dirty="0">
                <a:solidFill>
                  <a:schemeClr val="tx1"/>
                </a:solidFill>
                <a:latin typeface="+mn-lt"/>
              </a:rPr>
              <a:t>	8 years</a:t>
            </a:r>
            <a:br>
              <a:rPr lang="en-US" sz="2000" dirty="0">
                <a:solidFill>
                  <a:schemeClr val="tx1"/>
                </a:solidFill>
                <a:latin typeface="+mn-lt"/>
              </a:rPr>
            </a:br>
            <a:br>
              <a:rPr lang="en-US" sz="2000" dirty="0">
                <a:solidFill>
                  <a:schemeClr val="tx1"/>
                </a:solidFill>
                <a:latin typeface="+mn-lt"/>
              </a:rPr>
            </a:br>
            <a:r>
              <a:rPr lang="en-US" sz="2000" dirty="0">
                <a:solidFill>
                  <a:schemeClr val="tx1"/>
                </a:solidFill>
                <a:latin typeface="+mn-lt"/>
              </a:rPr>
              <a:t>2.	Almost $3 billion in new revenues for providers in first 18 months </a:t>
            </a:r>
            <a:br>
              <a:rPr lang="en-US" sz="2000" dirty="0">
                <a:solidFill>
                  <a:schemeClr val="tx1"/>
                </a:solidFill>
                <a:latin typeface="+mn-lt"/>
              </a:rPr>
            </a:br>
            <a:r>
              <a:rPr lang="en-US" sz="2000" dirty="0">
                <a:solidFill>
                  <a:schemeClr val="tx1"/>
                </a:solidFill>
                <a:latin typeface="+mn-lt"/>
              </a:rPr>
              <a:t>	plus substantially less uncompensated care costs</a:t>
            </a:r>
            <a:br>
              <a:rPr lang="en-US" sz="2000" dirty="0">
                <a:solidFill>
                  <a:schemeClr val="tx1"/>
                </a:solidFill>
                <a:latin typeface="+mn-lt"/>
              </a:rPr>
            </a:br>
            <a:br>
              <a:rPr lang="en-US" sz="2000" dirty="0">
                <a:solidFill>
                  <a:schemeClr val="tx1"/>
                </a:solidFill>
                <a:latin typeface="+mn-lt"/>
              </a:rPr>
            </a:br>
            <a:r>
              <a:rPr lang="en-US" sz="2000" dirty="0">
                <a:solidFill>
                  <a:schemeClr val="tx1"/>
                </a:solidFill>
                <a:latin typeface="+mn-lt"/>
              </a:rPr>
              <a:t>3.	$30 billion positive impact on Kentucky economy over 8 years</a:t>
            </a:r>
            <a:br>
              <a:rPr lang="en-US" sz="2000" dirty="0">
                <a:solidFill>
                  <a:schemeClr val="tx1"/>
                </a:solidFill>
                <a:latin typeface="+mn-lt"/>
              </a:rPr>
            </a:br>
            <a:br>
              <a:rPr lang="en-US" sz="2000" dirty="0">
                <a:solidFill>
                  <a:schemeClr val="tx1"/>
                </a:solidFill>
                <a:latin typeface="+mn-lt"/>
              </a:rPr>
            </a:br>
            <a:r>
              <a:rPr lang="en-US" sz="2000" dirty="0">
                <a:solidFill>
                  <a:schemeClr val="tx1"/>
                </a:solidFill>
                <a:latin typeface="+mn-lt"/>
              </a:rPr>
              <a:t>4.	$300 million positive impact on the state General Fund in next 	</a:t>
            </a:r>
            <a:br>
              <a:rPr lang="en-US" sz="2000" dirty="0">
                <a:solidFill>
                  <a:schemeClr val="tx1"/>
                </a:solidFill>
                <a:latin typeface="+mn-lt"/>
              </a:rPr>
            </a:br>
            <a:r>
              <a:rPr lang="en-US" sz="2000" dirty="0">
                <a:solidFill>
                  <a:schemeClr val="tx1"/>
                </a:solidFill>
                <a:latin typeface="+mn-lt"/>
              </a:rPr>
              <a:t>	two- year budget and positive net impact of $820 million over 8 years </a:t>
            </a:r>
            <a:br>
              <a:rPr lang="en-US" sz="2000" dirty="0">
                <a:solidFill>
                  <a:schemeClr val="tx1"/>
                </a:solidFill>
                <a:latin typeface="+mn-lt"/>
              </a:rPr>
            </a:br>
            <a:r>
              <a:rPr lang="en-US" sz="2000" dirty="0">
                <a:solidFill>
                  <a:schemeClr val="tx1"/>
                </a:solidFill>
                <a:latin typeface="+mn-lt"/>
              </a:rPr>
              <a:t>	on state and local government</a:t>
            </a:r>
            <a:br>
              <a:rPr lang="en-US" sz="2000" dirty="0">
                <a:solidFill>
                  <a:schemeClr val="tx1"/>
                </a:solidFill>
                <a:latin typeface="+mn-lt"/>
              </a:rPr>
            </a:br>
            <a:br>
              <a:rPr lang="en-US" sz="1800" dirty="0">
                <a:solidFill>
                  <a:schemeClr val="tx1"/>
                </a:solidFill>
              </a:rPr>
            </a:br>
            <a:endParaRPr lang="en-US" sz="1800" dirty="0">
              <a:solidFill>
                <a:schemeClr val="tx1"/>
              </a:solidFill>
            </a:endParaRPr>
          </a:p>
        </p:txBody>
      </p:sp>
    </p:spTree>
    <p:extLst>
      <p:ext uri="{BB962C8B-B14F-4D97-AF65-F5344CB8AC3E}">
        <p14:creationId xmlns:p14="http://schemas.microsoft.com/office/powerpoint/2010/main" val="3444644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358</TotalTime>
  <Words>109</Words>
  <Application>Microsoft Office PowerPoint</Application>
  <PresentationFormat>Widescreen</PresentationFormat>
  <Paragraphs>59</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Times New Roman</vt:lpstr>
      <vt:lpstr>Trebuchet MS</vt:lpstr>
      <vt:lpstr>Wingdings 3</vt:lpstr>
      <vt:lpstr>Facet</vt:lpstr>
      <vt:lpstr>Kentucky and the ACA</vt:lpstr>
      <vt:lpstr>Kentucky at a Glance</vt:lpstr>
      <vt:lpstr> Kentucky’s Health Status in 2012    50th in smoking    40th in obesity    43rd in sedentary lifestyles    41st in diabetes    48th in poor mental health days    49th in poor physical health days    50th in cancer deaths    49th in cardiac heart disease    43rd in high cholesterol    48th in heart attacks    44th in annual dental visits</vt:lpstr>
      <vt:lpstr>2013 PwC Study</vt:lpstr>
      <vt:lpstr>How Did We Get Here?</vt:lpstr>
      <vt:lpstr>How Did We Get Here?</vt:lpstr>
      <vt:lpstr>How Did We Get Here?</vt:lpstr>
      <vt:lpstr>2013 PwC Study</vt:lpstr>
      <vt:lpstr> 2015 Deloitte Study – 8-year Projections  Based on First Year Actual Numbers  1. 12,000 actual new jobs created in first year – project 40,000 over    8 years  2. Almost $3 billion in new revenues for providers in first 18 months   plus substantially less uncompensated care costs  3. $30 billion positive impact on Kentucky economy over 8 years  4. $300 million positive impact on the state General Fund in next    two- year budget and positive net impact of $820 million over 8 years   on state and local government  </vt:lpstr>
      <vt:lpstr>Impact on Health</vt:lpstr>
      <vt:lpstr> Impact on Health (continued)   Dramatic increases in preventive health care by Kentucky Medicaid recipients between  2013 and 2014:   Breast cancer screenings rose 111%   Cervical cancer screenings rose 88 %   Colorectal cancer screenings rose 108%   Preventive dental services up 116%   Physical exams up 187%   Cholesterol screenings up 111%   Flu vaccines up 143%    Diabetic screenings up 55% </vt:lpstr>
      <vt:lpstr>Essential Health Benefits</vt:lpstr>
      <vt:lpstr>                          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Kentucky Experience with the ACA</dc:title>
  <dc:creator>Audrey Haynes</dc:creator>
  <cp:lastModifiedBy>Sally Flynn</cp:lastModifiedBy>
  <cp:revision>47</cp:revision>
  <cp:lastPrinted>2017-10-26T01:04:06Z</cp:lastPrinted>
  <dcterms:created xsi:type="dcterms:W3CDTF">2016-03-09T19:12:02Z</dcterms:created>
  <dcterms:modified xsi:type="dcterms:W3CDTF">2017-10-26T01:04:56Z</dcterms:modified>
</cp:coreProperties>
</file>