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9" r:id="rId3"/>
    <p:sldId id="260" r:id="rId4"/>
    <p:sldId id="276" r:id="rId5"/>
    <p:sldId id="269" r:id="rId6"/>
    <p:sldId id="277" r:id="rId7"/>
    <p:sldId id="262" r:id="rId8"/>
    <p:sldId id="278" r:id="rId9"/>
    <p:sldId id="263" r:id="rId10"/>
    <p:sldId id="267" r:id="rId11"/>
    <p:sldId id="270" r:id="rId12"/>
    <p:sldId id="272" r:id="rId13"/>
    <p:sldId id="273" r:id="rId14"/>
    <p:sldId id="274" r:id="rId15"/>
    <p:sldId id="279" r:id="rId16"/>
    <p:sldId id="275" r:id="rId17"/>
    <p:sldId id="280" r:id="rId18"/>
    <p:sldId id="281" r:id="rId19"/>
    <p:sldId id="296" r:id="rId20"/>
    <p:sldId id="282" r:id="rId21"/>
    <p:sldId id="283" r:id="rId22"/>
    <p:sldId id="284" r:id="rId23"/>
    <p:sldId id="285" r:id="rId24"/>
    <p:sldId id="286" r:id="rId25"/>
    <p:sldId id="288" r:id="rId26"/>
    <p:sldId id="287" r:id="rId27"/>
    <p:sldId id="289" r:id="rId28"/>
    <p:sldId id="290" r:id="rId29"/>
    <p:sldId id="291" r:id="rId30"/>
    <p:sldId id="292" r:id="rId31"/>
    <p:sldId id="293" r:id="rId32"/>
    <p:sldId id="300" r:id="rId33"/>
    <p:sldId id="301" r:id="rId34"/>
    <p:sldId id="294" r:id="rId35"/>
    <p:sldId id="302" r:id="rId36"/>
    <p:sldId id="303" r:id="rId37"/>
    <p:sldId id="295" r:id="rId38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67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0D0EA1-186D-42BB-AE6D-92D862308D4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2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9BEBA-59C9-44F8-B95F-7ABF5350FF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91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19268-0D2F-41CA-B37C-CE675E3046C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67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41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43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827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30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03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24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03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15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49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076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055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959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443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39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3217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584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134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943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53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582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84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226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828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688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729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729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51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50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24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63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51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07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9BEBA-59C9-44F8-B95F-7ABF5350FF9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25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brand ppt_MAI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162" y="2130434"/>
            <a:ext cx="10360501" cy="1470025"/>
          </a:xfrm>
        </p:spPr>
        <p:txBody>
          <a:bodyPr/>
          <a:lstStyle>
            <a:lvl1pPr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0E7D5-2386-4BF2-BEDB-F9EEAF3E0F3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6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718" y="274647"/>
            <a:ext cx="281866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721" y="274647"/>
            <a:ext cx="82528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75397B-C1FD-409D-84CA-BDF98B23402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58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722" y="274647"/>
            <a:ext cx="11274663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3147" y="6381750"/>
            <a:ext cx="711015" cy="476250"/>
          </a:xfrm>
        </p:spPr>
        <p:txBody>
          <a:bodyPr/>
          <a:lstStyle>
            <a:lvl1pPr>
              <a:defRPr/>
            </a:lvl1pPr>
          </a:lstStyle>
          <a:p>
            <a:fld id="{543AB522-D0C9-4EC7-8854-1D98DD2637B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1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25531C-F3B7-4618-9A07-E14445AD44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9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3742C1-DE04-44DB-9E21-73AB9B4297C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9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21" y="1600206"/>
            <a:ext cx="5535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3626" y="1600206"/>
            <a:ext cx="5535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23272A-A81E-4761-AEE7-A2A50D1A82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21EA65-0E8D-4E87-9D3C-61AC39E0E52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9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5EB041-ED23-4471-A775-3B165D8EC50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7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02E7CB-E5B4-4522-BFE5-D1AB0BA01E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6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7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9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7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85F8A9-A22B-4E52-9689-D1C790C4C3D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6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C07190-35DA-4B4D-80A9-BB848C9A260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2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rand ppt_INTERIOR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722" y="274638"/>
            <a:ext cx="11274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722" y="1600206"/>
            <a:ext cx="112746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3147" y="6381750"/>
            <a:ext cx="71101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40AFF801-4D52-4516-B766-8E24031359A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8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library.stfm.org/viewdocument/aim-to-act?CommunityKey=2751b51d-483f-45e2-81de-4faced0a290a&amp;tab=librarydocuments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9015" y="762001"/>
            <a:ext cx="10210800" cy="2286000"/>
          </a:xfrm>
        </p:spPr>
        <p:txBody>
          <a:bodyPr/>
          <a:lstStyle/>
          <a:p>
            <a:r>
              <a:rPr lang="en-US" dirty="0"/>
              <a:t>Promoting Patient Safety </a:t>
            </a:r>
            <a:br>
              <a:rPr lang="en-US" dirty="0"/>
            </a:br>
            <a:r>
              <a:rPr lang="en-US" dirty="0"/>
              <a:t>and Quality Improvement  </a:t>
            </a:r>
            <a:br>
              <a:rPr lang="en-US" dirty="0"/>
            </a:br>
            <a:r>
              <a:rPr lang="en-US" dirty="0"/>
              <a:t>Through </a:t>
            </a:r>
            <a:br>
              <a:rPr lang="en-US" dirty="0"/>
            </a:br>
            <a:r>
              <a:rPr lang="en-US" dirty="0"/>
              <a:t>Collaborative Faculty Development: </a:t>
            </a:r>
            <a:br>
              <a:rPr lang="en-US" dirty="0"/>
            </a:br>
            <a:r>
              <a:rPr lang="en-US" dirty="0"/>
              <a:t>A Success Story From Nigeria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324" y="3733800"/>
            <a:ext cx="8532178" cy="1905000"/>
          </a:xfrm>
        </p:spPr>
        <p:txBody>
          <a:bodyPr/>
          <a:lstStyle/>
          <a:p>
            <a:r>
              <a:rPr lang="en-US" b="1" dirty="0"/>
              <a:t>Dr. Greg K Kirschner MD, MPH, FAAFP, FWACP</a:t>
            </a:r>
          </a:p>
          <a:p>
            <a:r>
              <a:rPr lang="en-US" dirty="0"/>
              <a:t>Advocate Lutheran General Hospital , Park Ridge, IL USA</a:t>
            </a:r>
          </a:p>
          <a:p>
            <a:r>
              <a:rPr lang="en-US" b="1" dirty="0"/>
              <a:t>Dr. George Chima, MBBS, FMCFM</a:t>
            </a:r>
          </a:p>
          <a:p>
            <a:r>
              <a:rPr lang="en-US" dirty="0"/>
              <a:t>College of Medicine and Health Sciences; Bingham University</a:t>
            </a:r>
          </a:p>
          <a:p>
            <a:r>
              <a:rPr lang="en-US" dirty="0"/>
              <a:t>Jos, Plateau State, Nigeria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IMG_1052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9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Medical Practice in Nigeria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institutions</a:t>
            </a:r>
          </a:p>
          <a:p>
            <a:pPr lvl="1"/>
            <a:r>
              <a:rPr lang="en-US" dirty="0"/>
              <a:t>Medical Officers</a:t>
            </a:r>
          </a:p>
          <a:p>
            <a:pPr lvl="1"/>
            <a:r>
              <a:rPr lang="en-US" dirty="0"/>
              <a:t>Specialty Hospitals</a:t>
            </a:r>
          </a:p>
          <a:p>
            <a:pPr lvl="1"/>
            <a:r>
              <a:rPr lang="en-US" dirty="0"/>
              <a:t>Training Programs</a:t>
            </a:r>
          </a:p>
          <a:p>
            <a:r>
              <a:rPr lang="en-US" dirty="0"/>
              <a:t>Private Medical Practice</a:t>
            </a:r>
          </a:p>
          <a:p>
            <a:pPr lvl="1"/>
            <a:r>
              <a:rPr lang="en-US" dirty="0"/>
              <a:t>Private Hospitals </a:t>
            </a:r>
          </a:p>
          <a:p>
            <a:pPr lvl="1"/>
            <a:r>
              <a:rPr lang="en-US" dirty="0"/>
              <a:t>Private Clinics</a:t>
            </a:r>
          </a:p>
          <a:p>
            <a:pPr marL="457200" lvl="1" indent="0">
              <a:buNone/>
            </a:pPr>
            <a:r>
              <a:rPr lang="en-US" dirty="0"/>
              <a:t>A Requirement for Continuing Medical Education for Registration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2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Collaborating At A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Helping to bring resource people, and resource materials, to the training setting</a:t>
            </a:r>
          </a:p>
          <a:p>
            <a:r>
              <a:rPr lang="en-US" dirty="0"/>
              <a:t>Helping to affirm the faculty development program of the Bingham University Teaching Hospital/Bingham University</a:t>
            </a:r>
          </a:p>
          <a:p>
            <a:pPr lvl="1"/>
            <a:r>
              <a:rPr lang="en-US" dirty="0"/>
              <a:t>Undergraduate and Postgraduate teaching</a:t>
            </a:r>
          </a:p>
          <a:p>
            <a:r>
              <a:rPr lang="en-US" dirty="0"/>
              <a:t>Helping to establish the CME program that Bingham University can sponsor for area doctors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09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relevant topics and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the university sources:</a:t>
            </a:r>
          </a:p>
          <a:p>
            <a:pPr lvl="1"/>
            <a:r>
              <a:rPr lang="en-US" dirty="0"/>
              <a:t>Director of the CME program</a:t>
            </a:r>
          </a:p>
          <a:p>
            <a:pPr lvl="1"/>
            <a:r>
              <a:rPr lang="en-US" dirty="0"/>
              <a:t>Provost</a:t>
            </a:r>
          </a:p>
          <a:p>
            <a:r>
              <a:rPr lang="en-US" dirty="0"/>
              <a:t>Survey Attendees at conferences</a:t>
            </a:r>
          </a:p>
          <a:p>
            <a:r>
              <a:rPr lang="en-US" dirty="0"/>
              <a:t>Suggest topics from what WE are learning now in the U.S. as current issues and “gaps” in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58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 the CME planners a listing: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Relevant topics that can be accepted, rejected, modified</a:t>
            </a:r>
          </a:p>
          <a:p>
            <a:r>
              <a:rPr lang="en-US" dirty="0"/>
              <a:t>Something that could be relevant “on both sides of the ocean”</a:t>
            </a:r>
          </a:p>
          <a:p>
            <a:r>
              <a:rPr lang="en-US" dirty="0"/>
              <a:t> A “modified” needs assessment</a:t>
            </a:r>
          </a:p>
          <a:p>
            <a:r>
              <a:rPr lang="en-US" dirty="0"/>
              <a:t>Begin a dialogue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30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of course there are challenges….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at a distance by e-mail…	</a:t>
            </a:r>
          </a:p>
          <a:p>
            <a:pPr lvl="1"/>
            <a:r>
              <a:rPr lang="en-US" dirty="0"/>
              <a:t>Busy schedules</a:t>
            </a:r>
          </a:p>
          <a:p>
            <a:pPr lvl="1"/>
            <a:r>
              <a:rPr lang="en-US" dirty="0"/>
              <a:t>Unstable access to internet</a:t>
            </a:r>
          </a:p>
          <a:p>
            <a:r>
              <a:rPr lang="en-US" dirty="0"/>
              <a:t>Across the years: political instability, economic instability, terrorist activity, Ebola epidemic….</a:t>
            </a:r>
          </a:p>
          <a:p>
            <a:r>
              <a:rPr lang="en-US" dirty="0"/>
              <a:t>Financing</a:t>
            </a:r>
          </a:p>
          <a:p>
            <a:r>
              <a:rPr lang="en-US" dirty="0"/>
              <a:t>Logistics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11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 Development</a:t>
            </a:r>
          </a:p>
          <a:p>
            <a:r>
              <a:rPr lang="en-US" dirty="0"/>
              <a:t>Mentoring</a:t>
            </a:r>
          </a:p>
          <a:p>
            <a:r>
              <a:rPr lang="en-US" dirty="0"/>
              <a:t>Patient Safety</a:t>
            </a:r>
          </a:p>
          <a:p>
            <a:r>
              <a:rPr lang="en-US" dirty="0"/>
              <a:t>Quality Improvement</a:t>
            </a:r>
          </a:p>
          <a:p>
            <a:r>
              <a:rPr lang="en-US" dirty="0"/>
              <a:t>Activated Learning</a:t>
            </a:r>
          </a:p>
          <a:p>
            <a:r>
              <a:rPr lang="en-US" dirty="0"/>
              <a:t>Physician Burnout/TEAM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47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 Development</a:t>
            </a:r>
          </a:p>
          <a:p>
            <a:r>
              <a:rPr lang="en-US" dirty="0"/>
              <a:t>Mentoring</a:t>
            </a:r>
          </a:p>
          <a:p>
            <a:r>
              <a:rPr lang="en-US" sz="4000" b="1" dirty="0"/>
              <a:t>Quality Improvement</a:t>
            </a:r>
          </a:p>
          <a:p>
            <a:r>
              <a:rPr lang="en-US" sz="4000" b="1" dirty="0"/>
              <a:t>Patient Safety</a:t>
            </a:r>
          </a:p>
          <a:p>
            <a:r>
              <a:rPr lang="en-US" dirty="0"/>
              <a:t>Activated Learning</a:t>
            </a:r>
          </a:p>
          <a:p>
            <a:r>
              <a:rPr lang="en-US" dirty="0"/>
              <a:t>Physician Burnout/TEAM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11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2" y="1219200"/>
            <a:ext cx="11274663" cy="4525963"/>
          </a:xfrm>
        </p:spPr>
        <p:txBody>
          <a:bodyPr/>
          <a:lstStyle/>
          <a:p>
            <a:r>
              <a:rPr lang="en-US" dirty="0"/>
              <a:t>Workshops presented over two days each</a:t>
            </a:r>
          </a:p>
          <a:p>
            <a:r>
              <a:rPr lang="en-US" dirty="0"/>
              <a:t>Department of Family Medicine serving as sponsor/host</a:t>
            </a:r>
          </a:p>
          <a:p>
            <a:r>
              <a:rPr lang="en-US" dirty="0"/>
              <a:t>CME accredited by the institution needed for annual practice license renewal</a:t>
            </a:r>
          </a:p>
          <a:p>
            <a:r>
              <a:rPr lang="en-US" dirty="0"/>
              <a:t>Expatriate facilitator/speaker and Nigerian speakers</a:t>
            </a:r>
          </a:p>
          <a:p>
            <a:pPr lvl="1"/>
            <a:r>
              <a:rPr lang="en-US" dirty="0"/>
              <a:t>Many alumni of the FM training program</a:t>
            </a:r>
          </a:p>
          <a:p>
            <a:r>
              <a:rPr lang="en-US" dirty="0"/>
              <a:t>Included Patient Voice!</a:t>
            </a:r>
          </a:p>
          <a:p>
            <a:r>
              <a:rPr lang="en-US" dirty="0"/>
              <a:t>Participants were charged—funds turned back for future CME endeavors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71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Activated Learning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Brain Rules” reviewed and used</a:t>
            </a:r>
          </a:p>
          <a:p>
            <a:pPr lvl="1"/>
            <a:r>
              <a:rPr lang="en-US" dirty="0"/>
              <a:t> Used repetition</a:t>
            </a:r>
          </a:p>
          <a:p>
            <a:pPr lvl="1"/>
            <a:r>
              <a:rPr lang="en-US" dirty="0"/>
              <a:t> Kept sessions a bit shorter</a:t>
            </a:r>
          </a:p>
          <a:p>
            <a:pPr lvl="1"/>
            <a:r>
              <a:rPr lang="en-US" dirty="0"/>
              <a:t>Used visuals, cases</a:t>
            </a:r>
          </a:p>
          <a:p>
            <a:r>
              <a:rPr lang="en-US" dirty="0"/>
              <a:t>Frequently sought participant input</a:t>
            </a:r>
          </a:p>
          <a:p>
            <a:r>
              <a:rPr lang="en-US" dirty="0"/>
              <a:t>Some group work, although limited</a:t>
            </a:r>
          </a:p>
          <a:p>
            <a:r>
              <a:rPr lang="en-US" dirty="0"/>
              <a:t>Action Plan for each participant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1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financial disclosures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94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2" y="1295400"/>
            <a:ext cx="11274663" cy="1143000"/>
          </a:xfrm>
        </p:spPr>
        <p:txBody>
          <a:bodyPr/>
          <a:lstStyle/>
          <a:p>
            <a:r>
              <a:rPr lang="en-US" dirty="0"/>
              <a:t>EMBRACING </a:t>
            </a:r>
            <a:br>
              <a:rPr lang="en-US" dirty="0"/>
            </a:br>
            <a:r>
              <a:rPr lang="en-US" dirty="0"/>
              <a:t>QUALITY IMPROVEMENT </a:t>
            </a:r>
            <a:br>
              <a:rPr lang="en-US" dirty="0"/>
            </a:br>
            <a:r>
              <a:rPr lang="en-US" dirty="0"/>
              <a:t>IN NIGERIAN HEALTH CARE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AN INTERNATIONAL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 descr="Bingham-University-Teaching-Hospital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4611" y="3886200"/>
            <a:ext cx="3048001" cy="2151378"/>
          </a:xfrm>
          <a:prstGeom prst="rect">
            <a:avLst/>
          </a:prstGeom>
        </p:spPr>
      </p:pic>
      <p:pic>
        <p:nvPicPr>
          <p:cNvPr id="6" name="Picture 5" descr="Advocate_logo.jpg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7964" y="4471638"/>
            <a:ext cx="4290848" cy="670919"/>
          </a:xfrm>
          <a:prstGeom prst="rect">
            <a:avLst/>
          </a:prstGeom>
        </p:spPr>
      </p:pic>
      <p:pic>
        <p:nvPicPr>
          <p:cNvPr id="7" name="Picture 5" descr="G:\workshop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236" y="3886200"/>
            <a:ext cx="2743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214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4212" y="0"/>
            <a:ext cx="11353800" cy="674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Quality Disasters and Quality Successes </a:t>
            </a:r>
          </a:p>
          <a:p>
            <a:r>
              <a:rPr lang="en-US" sz="2400" dirty="0"/>
              <a:t>The Pursuit of Quality in Health Care</a:t>
            </a:r>
          </a:p>
          <a:p>
            <a:r>
              <a:rPr lang="en-US" sz="2400" dirty="0"/>
              <a:t>Challenges to Quality in the Nigerian Context—and around the world</a:t>
            </a:r>
          </a:p>
          <a:p>
            <a:r>
              <a:rPr lang="en-US" sz="2400" dirty="0"/>
              <a:t>Individual and Community Responsibility for Quality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The Centrality Of Measurement and The Use Of Data</a:t>
            </a:r>
          </a:p>
          <a:p>
            <a:r>
              <a:rPr lang="en-US" sz="2400" dirty="0"/>
              <a:t>The Science of Quality</a:t>
            </a:r>
          </a:p>
          <a:p>
            <a:r>
              <a:rPr lang="en-US" sz="2400" dirty="0"/>
              <a:t>Implementing Quality Improvement:  The Test Of Small Change</a:t>
            </a:r>
          </a:p>
          <a:p>
            <a:r>
              <a:rPr lang="en-US" sz="2400" dirty="0"/>
              <a:t>Local Stories in Quality Improvement </a:t>
            </a:r>
          </a:p>
          <a:p>
            <a:r>
              <a:rPr lang="en-US" sz="2400" dirty="0"/>
              <a:t>Teams and the Pursuit of Quality</a:t>
            </a:r>
          </a:p>
          <a:p>
            <a:r>
              <a:rPr lang="en-US" sz="2400" dirty="0"/>
              <a:t>A Tool Box of Quality Improvement Tools</a:t>
            </a:r>
          </a:p>
          <a:p>
            <a:r>
              <a:rPr lang="en-US" sz="2400" dirty="0"/>
              <a:t>	Quality Improvement Forum/Panel</a:t>
            </a:r>
          </a:p>
          <a:p>
            <a:r>
              <a:rPr lang="en-US" sz="2400" dirty="0"/>
              <a:t>	</a:t>
            </a:r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dirty="0"/>
              <a:t>The Importance of Pursuing Quality in the Academic Medical Center</a:t>
            </a:r>
          </a:p>
          <a:p>
            <a:r>
              <a:rPr lang="en-US" sz="2400" dirty="0"/>
              <a:t>Teaching Methods in Quality Improvement</a:t>
            </a:r>
          </a:p>
          <a:p>
            <a:r>
              <a:rPr lang="en-US" sz="2400" dirty="0"/>
              <a:t>The Relationship between Quality Improvement and Research</a:t>
            </a:r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01876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2E7CB-E5B4-4522-BFE5-D1AB0BA01EA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4213" y="533402"/>
            <a:ext cx="11125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Problem of MONEY </a:t>
            </a:r>
          </a:p>
          <a:p>
            <a:r>
              <a:rPr lang="en-US" sz="2400" dirty="0"/>
              <a:t>The Connection Between Quality and Cost</a:t>
            </a:r>
          </a:p>
          <a:p>
            <a:r>
              <a:rPr lang="en-US" sz="2400" dirty="0"/>
              <a:t>Patient Satisfaction and Quality Improvement</a:t>
            </a:r>
          </a:p>
          <a:p>
            <a:r>
              <a:rPr lang="en-US" sz="2400" dirty="0"/>
              <a:t>Lining Up The Incentives For Quality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Patient Education and Quality Improvement</a:t>
            </a:r>
          </a:p>
          <a:p>
            <a:r>
              <a:rPr lang="en-US" sz="2400" dirty="0"/>
              <a:t>Engaging patients in the Quality Journey</a:t>
            </a:r>
          </a:p>
          <a:p>
            <a:r>
              <a:rPr lang="en-US" sz="2400" dirty="0"/>
              <a:t>Glimmers of Hope:  Current International and Local Stories</a:t>
            </a:r>
          </a:p>
          <a:p>
            <a:r>
              <a:rPr lang="en-US" sz="2400" dirty="0"/>
              <a:t>	VVF Program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Engaging Leadership On The Quality Journey</a:t>
            </a:r>
          </a:p>
          <a:p>
            <a:r>
              <a:rPr lang="en-US" sz="2400" dirty="0"/>
              <a:t>Key Clinical Opportunities for Quality Improvement in Nigeria</a:t>
            </a:r>
          </a:p>
          <a:p>
            <a:r>
              <a:rPr lang="en-US" sz="2400" dirty="0"/>
              <a:t>Review:  Culture Change For The Sake Of Patients and For Ourselves</a:t>
            </a:r>
          </a:p>
        </p:txBody>
      </p:sp>
    </p:spTree>
    <p:extLst>
      <p:ext uri="{BB962C8B-B14F-4D97-AF65-F5344CB8AC3E}">
        <p14:creationId xmlns:p14="http://schemas.microsoft.com/office/powerpoint/2010/main" val="4046734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features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room for stories from area colleagues</a:t>
            </a:r>
          </a:p>
          <a:p>
            <a:r>
              <a:rPr lang="en-US" dirty="0"/>
              <a:t>Highlight the work of alumni from the program</a:t>
            </a:r>
          </a:p>
          <a:p>
            <a:r>
              <a:rPr lang="en-US" dirty="0"/>
              <a:t>Patient Voice was brought in by Nigerian colleagues</a:t>
            </a:r>
          </a:p>
          <a:p>
            <a:r>
              <a:rPr lang="en-US" dirty="0"/>
              <a:t>All participants were encouraged to fill out “Action Plans” along the way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2E7CB-E5B4-4522-BFE5-D1AB0BA01EA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85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3" y="228602"/>
            <a:ext cx="11352374" cy="5897569"/>
          </a:xfrm>
        </p:spPr>
        <p:txBody>
          <a:bodyPr/>
          <a:lstStyle/>
          <a:p>
            <a:r>
              <a:rPr lang="en-US" b="1" dirty="0"/>
              <a:t>QUALITY IMPROVEMENT ACTION PLAN</a:t>
            </a:r>
            <a:endParaRPr lang="en-US" dirty="0"/>
          </a:p>
          <a:p>
            <a:r>
              <a:rPr lang="en-US" b="1" dirty="0"/>
              <a:t>My definition of quality is</a:t>
            </a:r>
            <a:endParaRPr lang="en-US" dirty="0"/>
          </a:p>
          <a:p>
            <a:r>
              <a:rPr lang="en-US" b="1" dirty="0"/>
              <a:t>My Commitment To Quality Improvement Is:</a:t>
            </a:r>
            <a:endParaRPr lang="en-US" dirty="0"/>
          </a:p>
          <a:p>
            <a:r>
              <a:rPr lang="en-US" b="1" dirty="0"/>
              <a:t>I will work with</a:t>
            </a:r>
            <a:endParaRPr lang="en-US" dirty="0"/>
          </a:p>
          <a:p>
            <a:r>
              <a:rPr lang="en-US" b="1" dirty="0"/>
              <a:t>When I see the word “Quality” I will think of </a:t>
            </a:r>
            <a:endParaRPr lang="en-US" dirty="0"/>
          </a:p>
          <a:p>
            <a:r>
              <a:rPr lang="en-US" b="1" dirty="0"/>
              <a:t>Possible areas for quality improvement</a:t>
            </a:r>
          </a:p>
          <a:p>
            <a:endParaRPr lang="en-US" dirty="0"/>
          </a:p>
          <a:p>
            <a:r>
              <a:rPr lang="en-US" b="1" dirty="0"/>
              <a:t>I will focus on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Specific Skills I will pursue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45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157" y="725715"/>
            <a:ext cx="10597506" cy="2874736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COMMITTING TO PATIENT SAFETY IN NIGERIAN HEALTH CARE:</a:t>
            </a:r>
            <a:br>
              <a:rPr lang="en-US" sz="4800" dirty="0"/>
            </a:br>
            <a:r>
              <a:rPr lang="en-US" sz="4800" b="1" i="1" dirty="0"/>
              <a:t>THE TIME IS NOW</a:t>
            </a:r>
            <a:br>
              <a:rPr lang="en-US" i="1" dirty="0"/>
            </a:br>
            <a:br>
              <a:rPr lang="en-US" dirty="0"/>
            </a:br>
            <a:endParaRPr lang="en-US" i="1" dirty="0"/>
          </a:p>
        </p:txBody>
      </p:sp>
      <p:pic>
        <p:nvPicPr>
          <p:cNvPr id="4" name="Picture 3" descr="Bingham-University-Teaching-Hospital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1571" y="3976369"/>
            <a:ext cx="5245547" cy="2754630"/>
          </a:xfrm>
          <a:prstGeom prst="rect">
            <a:avLst/>
          </a:prstGeom>
        </p:spPr>
      </p:pic>
      <p:pic>
        <p:nvPicPr>
          <p:cNvPr id="5" name="Picture 4" descr="Advocate_logo.jpg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969" y="4688029"/>
            <a:ext cx="5807583" cy="670919"/>
          </a:xfrm>
          <a:prstGeom prst="rect">
            <a:avLst/>
          </a:prstGeom>
        </p:spPr>
      </p:pic>
      <p:pic>
        <p:nvPicPr>
          <p:cNvPr id="6" name="Picture 5" descr="G:\workshop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1572" y="3976370"/>
            <a:ext cx="5245546" cy="275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908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3" y="228602"/>
            <a:ext cx="11352374" cy="5897569"/>
          </a:xfrm>
        </p:spPr>
        <p:txBody>
          <a:bodyPr/>
          <a:lstStyle/>
          <a:p>
            <a:r>
              <a:rPr lang="en-US" sz="1800" dirty="0"/>
              <a:t>Safety in the Nigerian And International Context</a:t>
            </a:r>
          </a:p>
          <a:p>
            <a:r>
              <a:rPr lang="en-US" sz="1800" dirty="0"/>
              <a:t>The Particular Problem of Safety in the Nigerian Health Care Sector</a:t>
            </a:r>
          </a:p>
          <a:p>
            <a:r>
              <a:rPr lang="en-US" sz="1800" dirty="0"/>
              <a:t>Improving quality, reducing medical errors</a:t>
            </a:r>
          </a:p>
          <a:p>
            <a:r>
              <a:rPr lang="en-US" sz="1800" dirty="0"/>
              <a:t>First Do No Harm</a:t>
            </a:r>
          </a:p>
          <a:p>
            <a:r>
              <a:rPr lang="en-US" sz="1800" dirty="0"/>
              <a:t>Terms and Definitions</a:t>
            </a:r>
          </a:p>
          <a:p>
            <a:r>
              <a:rPr lang="en-US" sz="1800" dirty="0"/>
              <a:t>Understanding Medical Error:  Basic Concepts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Creating a Culture of Safety:</a:t>
            </a:r>
          </a:p>
          <a:p>
            <a:r>
              <a:rPr lang="en-US" sz="1800" dirty="0"/>
              <a:t>The Concept of “Just Culture”</a:t>
            </a:r>
          </a:p>
          <a:p>
            <a:r>
              <a:rPr lang="en-US" sz="1800" dirty="0"/>
              <a:t>Patient Safety in the Nigerian Theatre</a:t>
            </a:r>
          </a:p>
          <a:p>
            <a:r>
              <a:rPr lang="en-US" sz="1800" dirty="0"/>
              <a:t>International Stories in Patient Safety </a:t>
            </a:r>
          </a:p>
          <a:p>
            <a:r>
              <a:rPr lang="en-US" sz="1800" dirty="0"/>
              <a:t>Nigerian Stories in Patient Safety </a:t>
            </a:r>
          </a:p>
          <a:p>
            <a:r>
              <a:rPr lang="en-US" sz="1800" dirty="0"/>
              <a:t>Open Patient Safety Forum:  Panel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Health Care Associated Infection</a:t>
            </a:r>
          </a:p>
          <a:p>
            <a:r>
              <a:rPr lang="en-US" sz="1800" dirty="0"/>
              <a:t>	Patient Safety in the Private Sector, Government Sector, and Academic Medical Center</a:t>
            </a:r>
          </a:p>
          <a:p>
            <a:r>
              <a:rPr lang="en-US" sz="1800" dirty="0"/>
              <a:t>Patient Safety in the Government Sector</a:t>
            </a:r>
          </a:p>
          <a:p>
            <a:r>
              <a:rPr lang="en-US" sz="1800" dirty="0"/>
              <a:t>Patient Safety in the Academic Medical Center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04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3" y="228602"/>
            <a:ext cx="11352374" cy="5897569"/>
          </a:xfrm>
        </p:spPr>
        <p:txBody>
          <a:bodyPr/>
          <a:lstStyle/>
          <a:p>
            <a:r>
              <a:rPr lang="en-US" sz="1800" dirty="0"/>
              <a:t>Tools in Patient Safety</a:t>
            </a:r>
          </a:p>
          <a:p>
            <a:r>
              <a:rPr lang="en-US" sz="1800" dirty="0"/>
              <a:t>The Role Of ALL Health Care Personnel In Creating Patient Safety</a:t>
            </a:r>
          </a:p>
          <a:p>
            <a:r>
              <a:rPr lang="en-US" sz="1800" dirty="0"/>
              <a:t>Teaching Patient Safety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Reporting Patient Safety</a:t>
            </a:r>
          </a:p>
          <a:p>
            <a:r>
              <a:rPr lang="en-US" sz="1800" dirty="0"/>
              <a:t>Challenging Concepts:</a:t>
            </a:r>
          </a:p>
          <a:p>
            <a:r>
              <a:rPr lang="en-US" sz="1800" dirty="0"/>
              <a:t>The Public Publication of Safety Data</a:t>
            </a:r>
          </a:p>
          <a:p>
            <a:r>
              <a:rPr lang="en-US" sz="1800" dirty="0"/>
              <a:t>Early Disclosure To Patients</a:t>
            </a:r>
          </a:p>
          <a:p>
            <a:r>
              <a:rPr lang="en-US" sz="1800" dirty="0"/>
              <a:t>Medical Malpractice and Patient Safety</a:t>
            </a:r>
          </a:p>
          <a:p>
            <a:r>
              <a:rPr lang="en-US" sz="1800" dirty="0"/>
              <a:t>Resident Workload and Supervision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Safety from the Patients Perspective</a:t>
            </a:r>
          </a:p>
          <a:p>
            <a:r>
              <a:rPr lang="en-US" sz="1800" dirty="0"/>
              <a:t>Nigeria Stories in Patient Safety </a:t>
            </a:r>
          </a:p>
          <a:p>
            <a:r>
              <a:rPr lang="en-US" sz="1800" dirty="0"/>
              <a:t>Resources</a:t>
            </a:r>
          </a:p>
          <a:p>
            <a:r>
              <a:rPr lang="en-US" sz="1800" dirty="0"/>
              <a:t>Regional Collaboration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The Safe Future Of Health Care in Nigeria</a:t>
            </a:r>
          </a:p>
          <a:p>
            <a:r>
              <a:rPr lang="en-US" sz="1800" dirty="0"/>
              <a:t> 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9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Safety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64 participants from 11 institutions</a:t>
            </a:r>
          </a:p>
          <a:p>
            <a:pPr lvl="1"/>
            <a:r>
              <a:rPr lang="en-US" dirty="0"/>
              <a:t>Private practice physicians</a:t>
            </a:r>
          </a:p>
          <a:p>
            <a:pPr lvl="1"/>
            <a:r>
              <a:rPr lang="en-US" dirty="0"/>
              <a:t>Medical school and residency faculty</a:t>
            </a:r>
          </a:p>
          <a:p>
            <a:pPr lvl="1"/>
            <a:r>
              <a:rPr lang="en-US" dirty="0"/>
              <a:t>Professors and medical students</a:t>
            </a:r>
          </a:p>
          <a:p>
            <a:pPr lvl="1"/>
            <a:r>
              <a:rPr lang="en-US" dirty="0"/>
              <a:t>Chaplains, nurses, hospital administrators</a:t>
            </a:r>
          </a:p>
          <a:p>
            <a:pPr lvl="1"/>
            <a:r>
              <a:rPr lang="en-US" dirty="0"/>
              <a:t>Reported the content was highly relevant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82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Safety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changes participants claimed they would make:</a:t>
            </a:r>
          </a:p>
          <a:p>
            <a:pPr lvl="1"/>
            <a:r>
              <a:rPr lang="en-US" dirty="0"/>
              <a:t>Infection control</a:t>
            </a:r>
          </a:p>
          <a:p>
            <a:pPr lvl="1"/>
            <a:r>
              <a:rPr lang="en-US" dirty="0"/>
              <a:t>Safety checklists</a:t>
            </a:r>
          </a:p>
          <a:p>
            <a:pPr lvl="1"/>
            <a:r>
              <a:rPr lang="en-US" dirty="0"/>
              <a:t>Implementing a safety/just culture</a:t>
            </a:r>
          </a:p>
          <a:p>
            <a:pPr lvl="1"/>
            <a:r>
              <a:rPr lang="en-US" dirty="0"/>
              <a:t>Measuring patient safety</a:t>
            </a:r>
          </a:p>
          <a:p>
            <a:pPr lvl="1"/>
            <a:r>
              <a:rPr lang="en-US" dirty="0"/>
              <a:t>Making safety a priority</a:t>
            </a:r>
          </a:p>
          <a:p>
            <a:pPr lvl="1"/>
            <a:r>
              <a:rPr lang="en-US" dirty="0"/>
              <a:t>Meeting with heads of units</a:t>
            </a:r>
          </a:p>
          <a:p>
            <a:pPr lvl="1"/>
            <a:r>
              <a:rPr lang="en-US" dirty="0"/>
              <a:t>Set up safety committee</a:t>
            </a:r>
          </a:p>
          <a:p>
            <a:pPr lvl="1"/>
            <a:r>
              <a:rPr lang="en-US" dirty="0"/>
              <a:t>Hand washing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8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enjoy working together</a:t>
            </a:r>
          </a:p>
          <a:p>
            <a:r>
              <a:rPr lang="en-US" dirty="0"/>
              <a:t>What we are sharing is built on relationship</a:t>
            </a:r>
          </a:p>
          <a:p>
            <a:r>
              <a:rPr lang="en-US" dirty="0"/>
              <a:t>Anything that is good or lasting is bi-directional</a:t>
            </a:r>
          </a:p>
          <a:p>
            <a:r>
              <a:rPr lang="en-US" dirty="0"/>
              <a:t>What we look to share is what we ourselves are working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845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Safety Initiatives in the US with Nigeria</a:t>
            </a:r>
          </a:p>
        </p:txBody>
      </p:sp>
      <p:pic>
        <p:nvPicPr>
          <p:cNvPr id="5" name="Content Placeholder 4" descr="keep-calm-wash-your-hands-eng.jpg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823" r="-187"/>
          <a:stretch/>
        </p:blipFill>
        <p:spPr>
          <a:xfrm>
            <a:off x="4158394" y="1600206"/>
            <a:ext cx="3510979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9122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Future Workshop Topics </a:t>
            </a:r>
            <a:br>
              <a:rPr lang="en-US" dirty="0"/>
            </a:br>
            <a:r>
              <a:rPr lang="en-US" dirty="0"/>
              <a:t>From 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Ethics and clinical care</a:t>
            </a:r>
          </a:p>
          <a:p>
            <a:r>
              <a:rPr lang="en-US" dirty="0"/>
              <a:t>How research can improve practice</a:t>
            </a:r>
          </a:p>
          <a:p>
            <a:r>
              <a:rPr lang="en-US" dirty="0"/>
              <a:t>Restructuring the  health system </a:t>
            </a:r>
          </a:p>
          <a:p>
            <a:r>
              <a:rPr lang="en-US" dirty="0"/>
              <a:t>Developing team work in view of patient safety</a:t>
            </a:r>
          </a:p>
          <a:p>
            <a:r>
              <a:rPr lang="en-US" dirty="0"/>
              <a:t>Medical legal issues</a:t>
            </a:r>
          </a:p>
          <a:p>
            <a:r>
              <a:rPr lang="en-US" dirty="0"/>
              <a:t>Cost effective care in a country with economic crisis</a:t>
            </a:r>
          </a:p>
          <a:p>
            <a:r>
              <a:rPr lang="en-US" dirty="0"/>
              <a:t>Conflict resolution in the health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41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Larson P, Chege P, Dahlman B, Gibson C, Evensen A, Colon-Gonzalez M, Onguka S, Lamptey R, Cayley W, Nguyen B, Johnson B, Getnet S, Hasnain M. Current Status of Family Medicine Faculty Development in Sub-Saharan Africa . Fam Med 2017;49(3):193-202.</a:t>
            </a:r>
          </a:p>
          <a:p>
            <a:r>
              <a:rPr lang="en-US" sz="2800" dirty="0"/>
              <a:t>Larson PR, Chege P, MD BD, Gibson C, Evensen A, Colon-Gonzalez M, Onguka S, Lamptey R, Jr WEC, Nguyen B, Johnson B, Getnet S, MD MH. Future of Family Medicine Faculty Development in Sub-Saharan Africa . Fam Med 2017;49(3):203-210.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66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2" y="1143000"/>
            <a:ext cx="11274663" cy="4525963"/>
          </a:xfrm>
        </p:spPr>
        <p:txBody>
          <a:bodyPr/>
          <a:lstStyle/>
          <a:p>
            <a:r>
              <a:rPr lang="en-US" sz="2400" dirty="0"/>
              <a:t>Jesse Clark DO, Lisa Johnson MD, Ryan Draper DO, Christina Raguckas DO, Katie Westerfield DO, Lisa Harris DO, Christine Zarza DO, and Stephen Brawley MD  </a:t>
            </a:r>
            <a:r>
              <a:rPr lang="en-US" sz="2400" b="1" dirty="0"/>
              <a:t>AIM to ACT</a:t>
            </a:r>
            <a:r>
              <a:rPr lang="en-US" sz="2400" dirty="0"/>
              <a:t> (Assessing and Improving Medical education through an Active Classroom Toolbox), May 2017 </a:t>
            </a:r>
          </a:p>
          <a:p>
            <a:pPr lvl="1"/>
            <a:r>
              <a:rPr lang="en-US" sz="2400" dirty="0">
                <a:hlinkClick r:id="rId3"/>
              </a:rPr>
              <a:t>https://resourcelibrary.stfm.org/viewdocument/aim-to-act?CommunityKey=2751b51d-483f-45e2-81de-4faced0a290a&amp;tab=librarydocuments</a:t>
            </a:r>
            <a:endParaRPr lang="en-US" sz="2400" dirty="0"/>
          </a:p>
          <a:p>
            <a:r>
              <a:rPr lang="en-US" sz="2400" dirty="0"/>
              <a:t>Maurer, Douglas.  Making Adult Theory Come Alive. PDW Workshop, Kansas City, MO  March 2017</a:t>
            </a:r>
          </a:p>
          <a:p>
            <a:r>
              <a:rPr lang="en-US" sz="2400" dirty="0"/>
              <a:t>Medina, John.  Brain Rules (Updated and Expanded): 12 Principles for Surviving and Thriving at Work, Home, and School , Pear Press. 2014</a:t>
            </a:r>
          </a:p>
          <a:p>
            <a:r>
              <a:rPr lang="en-US" sz="2400" dirty="0"/>
              <a:t>Vella, Jane.  On Teaching and Learning.  Jossey-Bass, 1</a:t>
            </a:r>
            <a:r>
              <a:rPr lang="en-US" sz="2400" baseline="30000" dirty="0"/>
              <a:t>st</a:t>
            </a:r>
            <a:r>
              <a:rPr lang="en-US" sz="2400" dirty="0"/>
              <a:t> edition , 2007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221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Relationships are central to success and sustainability</a:t>
            </a:r>
          </a:p>
          <a:p>
            <a:r>
              <a:rPr lang="en-US" dirty="0"/>
              <a:t>Flexibility needs to be cultivated in international faculty participants</a:t>
            </a:r>
          </a:p>
          <a:p>
            <a:r>
              <a:rPr lang="en-US" dirty="0"/>
              <a:t>Ongoing creative solutions to funding issues need to be explored</a:t>
            </a:r>
          </a:p>
          <a:p>
            <a:r>
              <a:rPr lang="en-US" dirty="0"/>
              <a:t>High-quality faculty development can raise the image of a department and an institution . . .and hopefully increase the quality of their output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857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2" y="1600207"/>
            <a:ext cx="11274663" cy="1219194"/>
          </a:xfrm>
        </p:spPr>
        <p:txBody>
          <a:bodyPr/>
          <a:lstStyle/>
          <a:p>
            <a:r>
              <a:rPr lang="en-US" dirty="0"/>
              <a:t>Faculty Development topics can be developed over years</a:t>
            </a:r>
          </a:p>
          <a:p>
            <a:r>
              <a:rPr lang="en-US" dirty="0"/>
              <a:t>Faculty Development goes beyond the content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857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 Footnote….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recent workshops:</a:t>
            </a:r>
          </a:p>
          <a:p>
            <a:r>
              <a:rPr lang="en-US" dirty="0"/>
              <a:t>Burnout in the Health Professions: In Search of Team Solutions</a:t>
            </a:r>
          </a:p>
          <a:p>
            <a:r>
              <a:rPr lang="en-US" dirty="0"/>
              <a:t>Dynamic Teachers and Activated Learners:  Designing and Implementing Effective Learning Activities in the Health Professions</a:t>
            </a:r>
          </a:p>
          <a:p>
            <a:r>
              <a:rPr lang="en-US" dirty="0"/>
              <a:t>International Perspectives on Leadership and Management: Principles, Pitfalls, and Promises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36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8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Medicine in Nigeria has always been a collaborative endeavor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Involvement of the international community from the early days of training in FM</a:t>
            </a:r>
          </a:p>
          <a:p>
            <a:pPr lvl="1"/>
            <a:r>
              <a:rPr lang="en-US" dirty="0"/>
              <a:t>Government Teaching Hospitals and District/ Mission Hospitals</a:t>
            </a:r>
          </a:p>
          <a:p>
            <a:pPr lvl="1"/>
            <a:r>
              <a:rPr lang="en-US" dirty="0"/>
              <a:t>Father of Family Medicine in Nigeria – Pearson (Pearson Memorial lecture observed every year)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5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Medicine Postgraduate Training in Nigeria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National Postgraduate Medical College of Nigeria</a:t>
            </a:r>
          </a:p>
          <a:p>
            <a:r>
              <a:rPr lang="en-US" dirty="0"/>
              <a:t>The West African College of Physicians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1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2" y="228600"/>
            <a:ext cx="11274663" cy="9906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Collaborative Efforts </a:t>
            </a:r>
            <a:br>
              <a:rPr lang="en-US" dirty="0"/>
            </a:br>
            <a:r>
              <a:rPr lang="en-US" dirty="0"/>
              <a:t>in FM Faculty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2" y="1752605"/>
            <a:ext cx="11274663" cy="3840163"/>
          </a:xfrm>
        </p:spPr>
        <p:txBody>
          <a:bodyPr/>
          <a:lstStyle/>
          <a:p>
            <a:r>
              <a:rPr lang="en-US" sz="2400" dirty="0"/>
              <a:t>Clinical Workshops Conducted by Visitors or Expatriate Workers</a:t>
            </a:r>
          </a:p>
          <a:p>
            <a:r>
              <a:rPr lang="en-US" sz="2400" dirty="0"/>
              <a:t>Training of Trainers Workshops</a:t>
            </a:r>
          </a:p>
          <a:p>
            <a:pPr lvl="1"/>
            <a:r>
              <a:rPr lang="en-US" sz="2400" dirty="0"/>
              <a:t>Annual Research Workshop</a:t>
            </a:r>
          </a:p>
          <a:p>
            <a:pPr lvl="1"/>
            <a:r>
              <a:rPr lang="en-US" sz="2400" dirty="0"/>
              <a:t>Patient Centered Clinical Method</a:t>
            </a:r>
          </a:p>
          <a:p>
            <a:pPr lvl="1"/>
            <a:r>
              <a:rPr lang="en-US" sz="2400" dirty="0"/>
              <a:t>ALSO</a:t>
            </a:r>
          </a:p>
          <a:p>
            <a:r>
              <a:rPr lang="en-US" sz="2400" dirty="0"/>
              <a:t>Visit by Dr. Warren Heffron and other educators</a:t>
            </a:r>
          </a:p>
          <a:p>
            <a:pPr lvl="1"/>
            <a:r>
              <a:rPr lang="en-US" sz="2400" dirty="0"/>
              <a:t>Site visits to Medical Schools and Mission Hospitals</a:t>
            </a:r>
          </a:p>
          <a:p>
            <a:r>
              <a:rPr lang="en-US" sz="2400" dirty="0"/>
              <a:t>Society of Family Physicians of Nigeria</a:t>
            </a:r>
          </a:p>
          <a:p>
            <a:pPr lvl="1"/>
            <a:r>
              <a:rPr lang="en-US" sz="2400" dirty="0"/>
              <a:t>Andrew Clark Pearson Memorial Lecture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5" y="838200"/>
            <a:ext cx="10361772" cy="579438"/>
          </a:xfrm>
        </p:spPr>
        <p:txBody>
          <a:bodyPr/>
          <a:lstStyle/>
          <a:p>
            <a:r>
              <a:rPr lang="en-US" dirty="0"/>
              <a:t>The Bingham University </a:t>
            </a:r>
            <a:br>
              <a:rPr lang="en-US" dirty="0"/>
            </a:br>
            <a:r>
              <a:rPr lang="en-US" dirty="0"/>
              <a:t>College of Medicine and Health Sciences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5" descr="G:\workshop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1082" r="-41082"/>
          <a:stretch>
            <a:fillRect/>
          </a:stretch>
        </p:blipFill>
        <p:spPr bwMode="auto">
          <a:xfrm>
            <a:off x="760412" y="1371600"/>
            <a:ext cx="9753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197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Bingham University </a:t>
            </a:r>
            <a:br>
              <a:rPr lang="en-US" dirty="0"/>
            </a:br>
            <a:r>
              <a:rPr lang="en-US" dirty="0"/>
              <a:t>College of Medicine and Health Sciences</a:t>
            </a:r>
          </a:p>
        </p:txBody>
      </p:sp>
      <p:pic>
        <p:nvPicPr>
          <p:cNvPr id="6" name="Content Placeholder 5" descr="BUTH pedestal.jpg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669" r="-2325"/>
          <a:stretch/>
        </p:blipFill>
        <p:spPr>
          <a:xfrm>
            <a:off x="3513665" y="1600203"/>
            <a:ext cx="4796025" cy="4525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69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Bingham University Teaching Hospital </a:t>
            </a:r>
            <a:br>
              <a:rPr lang="en-US" dirty="0"/>
            </a:br>
            <a:r>
              <a:rPr lang="en-US" dirty="0"/>
              <a:t>(The former ECWA Evangel Hospital)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94" r="-126"/>
          <a:stretch/>
        </p:blipFill>
        <p:spPr bwMode="auto">
          <a:xfrm>
            <a:off x="2360612" y="1371600"/>
            <a:ext cx="6372428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96974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">
  <a:themeElements>
    <a:clrScheme name="Champion se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mpion sea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mpion se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6533</TotalTime>
  <Words>1183</Words>
  <Application>Microsoft Office PowerPoint</Application>
  <PresentationFormat>Custom</PresentationFormat>
  <Paragraphs>300</Paragraphs>
  <Slides>37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Garamond</vt:lpstr>
      <vt:lpstr>PowerPoint</vt:lpstr>
      <vt:lpstr>Promoting Patient Safety  and Quality Improvement   Through  Collaborative Faculty Development:  A Success Story From Nigeria</vt:lpstr>
      <vt:lpstr>Disclosures</vt:lpstr>
      <vt:lpstr>Biases</vt:lpstr>
      <vt:lpstr>Family Medicine in Nigeria has always been a collaborative endeavor</vt:lpstr>
      <vt:lpstr>Family Medicine Postgraduate Training in Nigeria</vt:lpstr>
      <vt:lpstr> Collaborative Efforts  in FM Faculty Development</vt:lpstr>
      <vt:lpstr>The Bingham University  College of Medicine and Health Sciences  </vt:lpstr>
      <vt:lpstr>Bingham University  College of Medicine and Health Sciences</vt:lpstr>
      <vt:lpstr>Bingham University Teaching Hospital  (The former ECWA Evangel Hospital)</vt:lpstr>
      <vt:lpstr>PowerPoint Presentation</vt:lpstr>
      <vt:lpstr>General Medical Practice in Nigeria</vt:lpstr>
      <vt:lpstr>Collaborating At A Distance</vt:lpstr>
      <vt:lpstr>Identifying relevant topics and resources</vt:lpstr>
      <vt:lpstr>Provide the CME planners a listing:</vt:lpstr>
      <vt:lpstr>And of course there are challenges….</vt:lpstr>
      <vt:lpstr>Topics</vt:lpstr>
      <vt:lpstr>Topics</vt:lpstr>
      <vt:lpstr>FORMAT</vt:lpstr>
      <vt:lpstr>Activated Learning Principles</vt:lpstr>
      <vt:lpstr>EMBRACING  QUALITY IMPROVEMENT  IN NIGERIAN HEALTH CARE  AN INTERNATIONAL PERSPECTIVE</vt:lpstr>
      <vt:lpstr>PowerPoint Presentation</vt:lpstr>
      <vt:lpstr>PowerPoint Presentation</vt:lpstr>
      <vt:lpstr>Special features</vt:lpstr>
      <vt:lpstr>PowerPoint Presentation</vt:lpstr>
      <vt:lpstr>COMMITTING TO PATIENT SAFETY IN NIGERIAN HEALTH CARE: THE TIME IS NOW  </vt:lpstr>
      <vt:lpstr>PowerPoint Presentation</vt:lpstr>
      <vt:lpstr>PowerPoint Presentation</vt:lpstr>
      <vt:lpstr>Patient Safety Workshop</vt:lpstr>
      <vt:lpstr>Patient Safety Workshop</vt:lpstr>
      <vt:lpstr>Linking Safety Initiatives in the US with Nigeria</vt:lpstr>
      <vt:lpstr>Suggested Future Workshop Topics  From Participants</vt:lpstr>
      <vt:lpstr>References</vt:lpstr>
      <vt:lpstr>References</vt:lpstr>
      <vt:lpstr>Additional lessons learned</vt:lpstr>
      <vt:lpstr>Additional lessons learned</vt:lpstr>
      <vt:lpstr> A Footnote….</vt:lpstr>
      <vt:lpstr>Questions and Observations</vt:lpstr>
    </vt:vector>
  </TitlesOfParts>
  <Company>AAFP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Rover</dc:creator>
  <cp:lastModifiedBy>Ashley Poole</cp:lastModifiedBy>
  <cp:revision>48</cp:revision>
  <dcterms:created xsi:type="dcterms:W3CDTF">2013-05-20T16:20:33Z</dcterms:created>
  <dcterms:modified xsi:type="dcterms:W3CDTF">2017-10-11T14:50:56Z</dcterms:modified>
</cp:coreProperties>
</file>