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60" r:id="rId5"/>
    <p:sldId id="261" r:id="rId6"/>
    <p:sldId id="275" r:id="rId7"/>
    <p:sldId id="262" r:id="rId8"/>
    <p:sldId id="263" r:id="rId9"/>
    <p:sldId id="264" r:id="rId10"/>
    <p:sldId id="267" r:id="rId11"/>
    <p:sldId id="269" r:id="rId12"/>
    <p:sldId id="276" r:id="rId13"/>
    <p:sldId id="277" r:id="rId14"/>
    <p:sldId id="278" r:id="rId15"/>
    <p:sldId id="268" r:id="rId16"/>
    <p:sldId id="270" r:id="rId17"/>
    <p:sldId id="271" r:id="rId18"/>
    <p:sldId id="272" r:id="rId19"/>
    <p:sldId id="273" r:id="rId20"/>
    <p:sldId id="258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0" autoAdjust="0"/>
  </p:normalViewPr>
  <p:slideViewPr>
    <p:cSldViewPr snapToGrid="0" snapToObjects="1">
      <p:cViewPr varScale="1">
        <p:scale>
          <a:sx n="93" d="100"/>
          <a:sy n="93" d="100"/>
        </p:scale>
        <p:origin x="8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9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Learning Environment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'C:\Users\ghaines\Desktop\Research Projects\Miller-Deck\Data\[CI for LE All.xlsx]Original'!$K$1:$K$2</c:f>
              <c:strCache>
                <c:ptCount val="1"/>
                <c:pt idx="0">
                  <c:v>All June 2016 *Average Score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[1]Original!$M$3:$M$23</c:f>
                <c:numCache>
                  <c:formatCode>General</c:formatCode>
                  <c:ptCount val="21"/>
                  <c:pt idx="0">
                    <c:v>0.51888888888888873</c:v>
                  </c:pt>
                  <c:pt idx="1">
                    <c:v>0.45444444444444443</c:v>
                  </c:pt>
                  <c:pt idx="2">
                    <c:v>0.31777777777777771</c:v>
                  </c:pt>
                  <c:pt idx="3">
                    <c:v>0.56333333333333346</c:v>
                  </c:pt>
                  <c:pt idx="4">
                    <c:v>0.30666666666666664</c:v>
                  </c:pt>
                  <c:pt idx="5">
                    <c:v>0.42333333333333334</c:v>
                  </c:pt>
                  <c:pt idx="6">
                    <c:v>0.44666666666666632</c:v>
                  </c:pt>
                  <c:pt idx="7">
                    <c:v>0.51823529411764735</c:v>
                  </c:pt>
                  <c:pt idx="8">
                    <c:v>0.45999999999999996</c:v>
                  </c:pt>
                  <c:pt idx="9">
                    <c:v>0.48</c:v>
                  </c:pt>
                  <c:pt idx="10">
                    <c:v>0.45111111111111102</c:v>
                  </c:pt>
                  <c:pt idx="11">
                    <c:v>0.3488888888888888</c:v>
                  </c:pt>
                  <c:pt idx="12">
                    <c:v>0.30444444444444452</c:v>
                  </c:pt>
                  <c:pt idx="13">
                    <c:v>0.4105882352941177</c:v>
                  </c:pt>
                  <c:pt idx="14">
                    <c:v>0.40777777777777757</c:v>
                  </c:pt>
                  <c:pt idx="15">
                    <c:v>0.59117647058823541</c:v>
                  </c:pt>
                  <c:pt idx="16">
                    <c:v>0.59666666666666668</c:v>
                  </c:pt>
                  <c:pt idx="17">
                    <c:v>0.35111111111111137</c:v>
                  </c:pt>
                  <c:pt idx="18">
                    <c:v>0.42444444444444462</c:v>
                  </c:pt>
                  <c:pt idx="19">
                    <c:v>0.39777777777777779</c:v>
                  </c:pt>
                  <c:pt idx="20">
                    <c:v>0.43444444444444485</c:v>
                  </c:pt>
                </c:numCache>
              </c:numRef>
            </c:plus>
            <c:minus>
              <c:numRef>
                <c:f>[1]Original!$L$3:$L$23</c:f>
                <c:numCache>
                  <c:formatCode>General</c:formatCode>
                  <c:ptCount val="21"/>
                  <c:pt idx="0">
                    <c:v>0.51111111111111107</c:v>
                  </c:pt>
                  <c:pt idx="1">
                    <c:v>0.45555555555555527</c:v>
                  </c:pt>
                  <c:pt idx="2">
                    <c:v>0.32222222222222241</c:v>
                  </c:pt>
                  <c:pt idx="3">
                    <c:v>0.56666666666666643</c:v>
                  </c:pt>
                  <c:pt idx="4">
                    <c:v>0.30333333333333368</c:v>
                  </c:pt>
                  <c:pt idx="5">
                    <c:v>0.42666666666666631</c:v>
                  </c:pt>
                  <c:pt idx="6">
                    <c:v>0.45333333333333359</c:v>
                  </c:pt>
                  <c:pt idx="7">
                    <c:v>0.5117647058823529</c:v>
                  </c:pt>
                  <c:pt idx="8">
                    <c:v>0.45999999999999996</c:v>
                  </c:pt>
                  <c:pt idx="9">
                    <c:v>0.48</c:v>
                  </c:pt>
                  <c:pt idx="10">
                    <c:v>0.4588888888888889</c:v>
                  </c:pt>
                  <c:pt idx="11">
                    <c:v>0.35111111111111137</c:v>
                  </c:pt>
                  <c:pt idx="12">
                    <c:v>0.30555555555555536</c:v>
                  </c:pt>
                  <c:pt idx="13">
                    <c:v>0.40941176470588214</c:v>
                  </c:pt>
                  <c:pt idx="14">
                    <c:v>0.41222222222222227</c:v>
                  </c:pt>
                  <c:pt idx="15">
                    <c:v>0.5888235294117643</c:v>
                  </c:pt>
                  <c:pt idx="16">
                    <c:v>0.59333333333333327</c:v>
                  </c:pt>
                  <c:pt idx="17">
                    <c:v>0.3488888888888888</c:v>
                  </c:pt>
                  <c:pt idx="18">
                    <c:v>0.42555555555555546</c:v>
                  </c:pt>
                  <c:pt idx="19">
                    <c:v>0.40222222222222226</c:v>
                  </c:pt>
                  <c:pt idx="20">
                    <c:v>0.43555555555555525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[1]Original!$J$3:$J$123</c:f>
              <c:numCache>
                <c:formatCode>General</c:formatCode>
                <c:ptCount val="12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</c:numCache>
            </c:numRef>
          </c:cat>
          <c:val>
            <c:numRef>
              <c:f>[1]Original!$K$3:$K$23</c:f>
              <c:numCache>
                <c:formatCode>General</c:formatCode>
                <c:ptCount val="21"/>
                <c:pt idx="0">
                  <c:v>2.6111111111111112</c:v>
                </c:pt>
                <c:pt idx="1">
                  <c:v>2.5555555555555554</c:v>
                </c:pt>
                <c:pt idx="2">
                  <c:v>2.2222222222222223</c:v>
                </c:pt>
                <c:pt idx="3">
                  <c:v>2.6666666666666665</c:v>
                </c:pt>
                <c:pt idx="4">
                  <c:v>2.8333333333333335</c:v>
                </c:pt>
                <c:pt idx="5">
                  <c:v>3.1666666666666665</c:v>
                </c:pt>
                <c:pt idx="6">
                  <c:v>3.3333333333333335</c:v>
                </c:pt>
                <c:pt idx="7">
                  <c:v>3.4117647058823528</c:v>
                </c:pt>
                <c:pt idx="8">
                  <c:v>2.5</c:v>
                </c:pt>
                <c:pt idx="9">
                  <c:v>3</c:v>
                </c:pt>
                <c:pt idx="10">
                  <c:v>2.3888888888888888</c:v>
                </c:pt>
                <c:pt idx="11">
                  <c:v>2.6111111111111112</c:v>
                </c:pt>
                <c:pt idx="12">
                  <c:v>2.5555555555555554</c:v>
                </c:pt>
                <c:pt idx="13">
                  <c:v>2.5294117647058822</c:v>
                </c:pt>
                <c:pt idx="14">
                  <c:v>2.7222222222222223</c:v>
                </c:pt>
                <c:pt idx="15">
                  <c:v>3.0588235294117645</c:v>
                </c:pt>
                <c:pt idx="16">
                  <c:v>2.8333333333333335</c:v>
                </c:pt>
                <c:pt idx="17">
                  <c:v>2.3888888888888888</c:v>
                </c:pt>
                <c:pt idx="18">
                  <c:v>2.5555555555555554</c:v>
                </c:pt>
                <c:pt idx="19">
                  <c:v>2.2222222222222223</c:v>
                </c:pt>
                <c:pt idx="20">
                  <c:v>3.0555555555555554</c:v>
                </c:pt>
              </c:numCache>
            </c:numRef>
          </c:val>
        </c:ser>
        <c:ser>
          <c:idx val="1"/>
          <c:order val="1"/>
          <c:tx>
            <c:strRef>
              <c:f>'C:\Users\ghaines\Desktop\Research Projects\Miller-Deck\Data\[CI for LE All.xlsx]Original'!$N$1:$N$2</c:f>
              <c:strCache>
                <c:ptCount val="1"/>
                <c:pt idx="0">
                  <c:v>All Dec 2016 *Average Score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[1]Original!$P$3:$P$23</c:f>
                <c:numCache>
                  <c:formatCode>General</c:formatCode>
                  <c:ptCount val="21"/>
                  <c:pt idx="0">
                    <c:v>0.57000000000000028</c:v>
                  </c:pt>
                  <c:pt idx="1">
                    <c:v>0.44000000000000039</c:v>
                  </c:pt>
                  <c:pt idx="2">
                    <c:v>0.39999999999999991</c:v>
                  </c:pt>
                  <c:pt idx="3">
                    <c:v>0.5900000000000003</c:v>
                  </c:pt>
                  <c:pt idx="4">
                    <c:v>0.4099999999999997</c:v>
                  </c:pt>
                  <c:pt idx="5">
                    <c:v>0.56000000000000005</c:v>
                  </c:pt>
                  <c:pt idx="6">
                    <c:v>0.56000000000000005</c:v>
                  </c:pt>
                  <c:pt idx="7">
                    <c:v>0.66999999999999993</c:v>
                  </c:pt>
                  <c:pt idx="8">
                    <c:v>0.62000000000000011</c:v>
                  </c:pt>
                  <c:pt idx="9">
                    <c:v>0.51000000000000023</c:v>
                  </c:pt>
                  <c:pt idx="10">
                    <c:v>0.54</c:v>
                  </c:pt>
                  <c:pt idx="11">
                    <c:v>0.41999999999999993</c:v>
                  </c:pt>
                  <c:pt idx="12">
                    <c:v>0.49</c:v>
                  </c:pt>
                  <c:pt idx="13">
                    <c:v>0.40000000000000013</c:v>
                  </c:pt>
                  <c:pt idx="14">
                    <c:v>0.44000000000000017</c:v>
                  </c:pt>
                  <c:pt idx="15">
                    <c:v>0.46000000000000019</c:v>
                  </c:pt>
                  <c:pt idx="16">
                    <c:v>0.49999999999999978</c:v>
                  </c:pt>
                  <c:pt idx="17">
                    <c:v>0.29000000000000004</c:v>
                  </c:pt>
                  <c:pt idx="18">
                    <c:v>0.45000000000000018</c:v>
                  </c:pt>
                  <c:pt idx="19">
                    <c:v>0.32999999999999985</c:v>
                  </c:pt>
                  <c:pt idx="20">
                    <c:v>0.4700000000000002</c:v>
                  </c:pt>
                </c:numCache>
              </c:numRef>
            </c:plus>
            <c:minus>
              <c:numRef>
                <c:f>[1]Original!$O$3:$O$23</c:f>
                <c:numCache>
                  <c:formatCode>General</c:formatCode>
                  <c:ptCount val="21"/>
                  <c:pt idx="0">
                    <c:v>0.55999999999999983</c:v>
                  </c:pt>
                  <c:pt idx="1">
                    <c:v>0.43999999999999972</c:v>
                  </c:pt>
                  <c:pt idx="2">
                    <c:v>0.39999999999999991</c:v>
                  </c:pt>
                  <c:pt idx="3">
                    <c:v>0.58000000000000007</c:v>
                  </c:pt>
                  <c:pt idx="4">
                    <c:v>0.40000000000000036</c:v>
                  </c:pt>
                  <c:pt idx="5">
                    <c:v>0.56999999999999984</c:v>
                  </c:pt>
                  <c:pt idx="6">
                    <c:v>0.56000000000000005</c:v>
                  </c:pt>
                  <c:pt idx="7">
                    <c:v>0.67999999999999972</c:v>
                  </c:pt>
                  <c:pt idx="8">
                    <c:v>0.62999999999999989</c:v>
                  </c:pt>
                  <c:pt idx="9">
                    <c:v>0.50999999999999979</c:v>
                  </c:pt>
                  <c:pt idx="10">
                    <c:v>0.53999999999999981</c:v>
                  </c:pt>
                  <c:pt idx="11">
                    <c:v>0.42999999999999994</c:v>
                  </c:pt>
                  <c:pt idx="12">
                    <c:v>0.5</c:v>
                  </c:pt>
                  <c:pt idx="13">
                    <c:v>0.40000000000000013</c:v>
                  </c:pt>
                  <c:pt idx="14">
                    <c:v>0.43999999999999995</c:v>
                  </c:pt>
                  <c:pt idx="15">
                    <c:v>0.44999999999999996</c:v>
                  </c:pt>
                  <c:pt idx="16">
                    <c:v>0.49</c:v>
                  </c:pt>
                  <c:pt idx="17">
                    <c:v>0.30000000000000004</c:v>
                  </c:pt>
                  <c:pt idx="18">
                    <c:v>0.44999999999999996</c:v>
                  </c:pt>
                  <c:pt idx="19">
                    <c:v>0.33000000000000007</c:v>
                  </c:pt>
                  <c:pt idx="20">
                    <c:v>0.47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[1]Original!$J$3:$J$123</c:f>
              <c:numCache>
                <c:formatCode>General</c:formatCode>
                <c:ptCount val="12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</c:numCache>
            </c:numRef>
          </c:cat>
          <c:val>
            <c:numRef>
              <c:f>[1]Original!$N$3:$N$23</c:f>
              <c:numCache>
                <c:formatCode>General</c:formatCode>
                <c:ptCount val="21"/>
                <c:pt idx="0">
                  <c:v>2.0499999999999998</c:v>
                </c:pt>
                <c:pt idx="1">
                  <c:v>2.0499999999999998</c:v>
                </c:pt>
                <c:pt idx="2">
                  <c:v>1.63</c:v>
                </c:pt>
                <c:pt idx="3">
                  <c:v>2.63</c:v>
                </c:pt>
                <c:pt idx="4">
                  <c:v>2.4700000000000002</c:v>
                </c:pt>
                <c:pt idx="5">
                  <c:v>2.5299999999999998</c:v>
                </c:pt>
                <c:pt idx="6">
                  <c:v>2.63</c:v>
                </c:pt>
                <c:pt idx="7">
                  <c:v>3.11</c:v>
                </c:pt>
                <c:pt idx="8">
                  <c:v>2.3199999999999998</c:v>
                </c:pt>
                <c:pt idx="9">
                  <c:v>2.63</c:v>
                </c:pt>
                <c:pt idx="10">
                  <c:v>2.11</c:v>
                </c:pt>
                <c:pt idx="11">
                  <c:v>2.11</c:v>
                </c:pt>
                <c:pt idx="12">
                  <c:v>1.95</c:v>
                </c:pt>
                <c:pt idx="13">
                  <c:v>1.84</c:v>
                </c:pt>
                <c:pt idx="14">
                  <c:v>1.95</c:v>
                </c:pt>
                <c:pt idx="15">
                  <c:v>1.97</c:v>
                </c:pt>
                <c:pt idx="16">
                  <c:v>1.76</c:v>
                </c:pt>
                <c:pt idx="17">
                  <c:v>1.53</c:v>
                </c:pt>
                <c:pt idx="18">
                  <c:v>2</c:v>
                </c:pt>
                <c:pt idx="19">
                  <c:v>1.58</c:v>
                </c:pt>
                <c:pt idx="20">
                  <c:v>2.13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016544"/>
        <c:axId val="171016152"/>
      </c:barChart>
      <c:catAx>
        <c:axId val="1710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16152"/>
        <c:crosses val="autoZero"/>
        <c:auto val="0"/>
        <c:lblAlgn val="ctr"/>
        <c:lblOffset val="100"/>
        <c:noMultiLvlLbl val="0"/>
      </c:catAx>
      <c:valAx>
        <c:axId val="17101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1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0.71449</cdr:x>
      <cdr:y>0.13658</cdr:y>
    </cdr:from>
    <cdr:to>
      <cdr:x>0.75154</cdr:x>
      <cdr:y>0.24539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5880008" y="463550"/>
          <a:ext cx="30489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X</a:t>
          </a:r>
          <a:endParaRPr lang="en-US" dirty="0"/>
        </a:p>
      </cdr:txBody>
    </cdr:sp>
  </cdr:relSizeAnchor>
  <cdr:relSizeAnchor xmlns:cdr="http://schemas.openxmlformats.org/drawingml/2006/chartDrawing">
    <cdr:from>
      <cdr:x>0.81095</cdr:x>
      <cdr:y>0.14967</cdr:y>
    </cdr:from>
    <cdr:to>
      <cdr:x>0.83339</cdr:x>
      <cdr:y>0.22675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6673758" y="508000"/>
          <a:ext cx="184731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0.62459</cdr:x>
      <cdr:y>0.1383</cdr:y>
    </cdr:from>
    <cdr:to>
      <cdr:x>0.66553</cdr:x>
      <cdr:y>0.24711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5140124" y="469384"/>
          <a:ext cx="3369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O</a:t>
          </a:r>
          <a:endParaRPr lang="en-US" dirty="0"/>
        </a:p>
      </cdr:txBody>
    </cdr:sp>
  </cdr:relSizeAnchor>
  <cdr:relSizeAnchor xmlns:cdr="http://schemas.openxmlformats.org/drawingml/2006/chartDrawing">
    <cdr:from>
      <cdr:x>0.6643</cdr:x>
      <cdr:y>0.13658</cdr:y>
    </cdr:from>
    <cdr:to>
      <cdr:x>0.70525</cdr:x>
      <cdr:y>0.24539</cdr:y>
    </cdr:to>
    <cdr:sp macro="" textlink="">
      <cdr:nvSpPr>
        <cdr:cNvPr id="6" name="TextBox 7"/>
        <cdr:cNvSpPr txBox="1"/>
      </cdr:nvSpPr>
      <cdr:spPr>
        <a:xfrm xmlns:a="http://schemas.openxmlformats.org/drawingml/2006/main">
          <a:off x="5466948" y="463550"/>
          <a:ext cx="3369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O</a:t>
          </a:r>
          <a:endParaRPr lang="en-US" dirty="0"/>
        </a:p>
      </cdr:txBody>
    </cdr:sp>
  </cdr:relSizeAnchor>
  <cdr:relSizeAnchor xmlns:cdr="http://schemas.openxmlformats.org/drawingml/2006/chartDrawing">
    <cdr:from>
      <cdr:x>0.8908</cdr:x>
      <cdr:y>0.13658</cdr:y>
    </cdr:from>
    <cdr:to>
      <cdr:x>0.93175</cdr:x>
      <cdr:y>0.24539</cdr:y>
    </cdr:to>
    <cdr:sp macro="" textlink="">
      <cdr:nvSpPr>
        <cdr:cNvPr id="7" name="TextBox 7"/>
        <cdr:cNvSpPr txBox="1"/>
      </cdr:nvSpPr>
      <cdr:spPr>
        <a:xfrm xmlns:a="http://schemas.openxmlformats.org/drawingml/2006/main">
          <a:off x="7330966" y="463550"/>
          <a:ext cx="3369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O</a:t>
          </a:r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175FC-C478-4A27-9B8B-A25DD0BA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73DD5-3CF3-4CB8-AD47-9F0411FE03B9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3429A-C6A8-46A1-8E24-59CCF6CC7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 first: prioritize high functioning team-based ambulatory practice as center-piece of residency by substantially increase time in clinic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Continuity first: organize the residency schedule to enhance continuity between patients and their assigned providers and teams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Resident well-being first: reduce phase shifting and improve resident satisfaction with their experiences in ambulatory practice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Rotations first: strengthen rotations by reducing fragmentation (reduce half day sessions away from rotation from 3-4 per week to one)  and increase resident accountability while on rotations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5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0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429A-C6A8-46A1-8E24-59CCF6CC79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2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8068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2725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161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4778791"/>
            <a:ext cx="2133600" cy="273844"/>
          </a:xfr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E53858-325E-4866-9FF4-D49D596ED4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1705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318485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5810"/>
            <a:ext cx="9144000" cy="5676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8E53858-325E-4866-9FF4-D49D596ED4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3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</p:sldLayoutIdLst>
  <p:transition spd="med">
    <p:pull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700" y="719138"/>
            <a:ext cx="8102600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Revolution in Resident Scheduling: A Mini-Block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28850"/>
            <a:ext cx="6400800" cy="16458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Barbara H. Miller, MD</a:t>
            </a:r>
          </a:p>
          <a:p>
            <a:r>
              <a:rPr lang="en-US" dirty="0" smtClean="0"/>
              <a:t>Program Director, </a:t>
            </a:r>
          </a:p>
          <a:p>
            <a:r>
              <a:rPr lang="en-US" dirty="0" smtClean="0"/>
              <a:t>OU-Tulsa Dept. of Family &amp; Community Medicine</a:t>
            </a:r>
          </a:p>
          <a:p>
            <a:endParaRPr lang="en-US" dirty="0"/>
          </a:p>
          <a:p>
            <a:r>
              <a:rPr lang="en-US" sz="2300" dirty="0"/>
              <a:t>w</a:t>
            </a:r>
            <a:r>
              <a:rPr lang="en-US" sz="2300" dirty="0" smtClean="0"/>
              <a:t>ith Frances Wen, </a:t>
            </a:r>
            <a:r>
              <a:rPr lang="en-US" sz="2300" dirty="0" smtClean="0"/>
              <a:t>PhD </a:t>
            </a:r>
            <a:r>
              <a:rPr lang="en-US" sz="2300" dirty="0" smtClean="0"/>
              <a:t>and Ronald Saizow, MD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1374322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VA LPS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132592"/>
              </p:ext>
            </p:extLst>
          </p:nvPr>
        </p:nvGraphicFramePr>
        <p:xfrm>
          <a:off x="457200" y="119380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91500" y="165735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7073854" y="166318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X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165735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4970" y="166318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102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Ability to focus in clinic without interruption</a:t>
            </a:r>
          </a:p>
          <a:p>
            <a:r>
              <a:rPr lang="en-US" dirty="0" smtClean="0"/>
              <a:t>Ownership/personal responsibility for patient’s care</a:t>
            </a:r>
          </a:p>
          <a:p>
            <a:r>
              <a:rPr lang="en-US" dirty="0" smtClean="0"/>
              <a:t>Overall satisfaction with the learning environment!</a:t>
            </a:r>
          </a:p>
          <a:p>
            <a:r>
              <a:rPr lang="en-US" sz="2200" dirty="0" smtClean="0"/>
              <a:t>Near-significant: autonomy, spectrum of patient problems, diversity of patients, balanced clinic/IP duties, relationship with patients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265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Environment as primary endpoint</a:t>
            </a:r>
          </a:p>
          <a:p>
            <a:pPr lvl="1"/>
            <a:r>
              <a:rPr lang="en-US" dirty="0" smtClean="0"/>
              <a:t>Q35 = “Overall satisfaction with learning environment”</a:t>
            </a:r>
          </a:p>
          <a:p>
            <a:pPr lvl="1"/>
            <a:r>
              <a:rPr lang="en-US" dirty="0" smtClean="0"/>
              <a:t>Composite = average of 20 items, excl. Q35</a:t>
            </a:r>
          </a:p>
          <a:p>
            <a:r>
              <a:rPr lang="en-US" dirty="0" smtClean="0"/>
              <a:t>Compared </a:t>
            </a:r>
            <a:r>
              <a:rPr lang="en-US" dirty="0" smtClean="0"/>
              <a:t>PGY-1 vs. PGY-2/3 classes</a:t>
            </a:r>
            <a:endParaRPr lang="en-US" dirty="0" smtClean="0"/>
          </a:p>
          <a:p>
            <a:r>
              <a:rPr lang="en-US" dirty="0" smtClean="0"/>
              <a:t>Student’s t-test, one-tailed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174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Overall Satisfaction with LE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002803"/>
              </p:ext>
            </p:extLst>
          </p:nvPr>
        </p:nvGraphicFramePr>
        <p:xfrm>
          <a:off x="1113396" y="1230229"/>
          <a:ext cx="691720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302"/>
                <a:gridCol w="1729302"/>
                <a:gridCol w="1729302"/>
                <a:gridCol w="172930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Class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Mean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PGY-1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1.57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0.54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PGY-2/3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2.82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0.97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z="2400" smtClean="0"/>
              <a:t>13</a:t>
            </a:fld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2851073" y="3134589"/>
            <a:ext cx="3441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t(35)=-3.26, p&lt;.001 </a:t>
            </a:r>
          </a:p>
        </p:txBody>
      </p:sp>
    </p:spTree>
    <p:extLst>
      <p:ext uri="{BB962C8B-B14F-4D97-AF65-F5344CB8AC3E}">
        <p14:creationId xmlns:p14="http://schemas.microsoft.com/office/powerpoint/2010/main" val="25767473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Composite Satisfaction with LE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888512"/>
              </p:ext>
            </p:extLst>
          </p:nvPr>
        </p:nvGraphicFramePr>
        <p:xfrm>
          <a:off x="1064058" y="1242448"/>
          <a:ext cx="701588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971"/>
                <a:gridCol w="1753971"/>
                <a:gridCol w="1753971"/>
                <a:gridCol w="17539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Class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Mean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PGY-1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1.61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0.49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PGY-2/3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2.61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0.58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z="2400" smtClean="0"/>
              <a:t>14</a:t>
            </a:fld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2729373" y="3162289"/>
            <a:ext cx="368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t(35</a:t>
            </a:r>
            <a:r>
              <a:rPr lang="en-US" sz="3200" dirty="0" smtClean="0"/>
              <a:t>)=-4.18, </a:t>
            </a:r>
            <a:r>
              <a:rPr lang="en-US" sz="3200" dirty="0"/>
              <a:t>p&lt;.</a:t>
            </a:r>
            <a:r>
              <a:rPr lang="en-US" sz="3200" dirty="0" smtClean="0"/>
              <a:t>0005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95263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Results-MNGT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18729"/>
              </p:ext>
            </p:extLst>
          </p:nvPr>
        </p:nvGraphicFramePr>
        <p:xfrm>
          <a:off x="2333625" y="1296987"/>
          <a:ext cx="4562477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2557"/>
                <a:gridCol w="290110"/>
                <a:gridCol w="283363"/>
                <a:gridCol w="281677"/>
                <a:gridCol w="296856"/>
                <a:gridCol w="276615"/>
                <a:gridCol w="671299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Strengths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Quality of Life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Continuity of AMB Care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Competency in AMB Care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Focused Learning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Smaller Learning Chunks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Friday Sessions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Areas for Improvement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Limited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Inpatient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15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Straight Working Days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Senior Call/Post-Call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Low Diversity of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Attendings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Limited OB 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Relation with Other Programs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Big Care Transitions/ Decreased IP Continuity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881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Results-Continuity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956211"/>
              </p:ext>
            </p:extLst>
          </p:nvPr>
        </p:nvGraphicFramePr>
        <p:xfrm>
          <a:off x="2387601" y="1320800"/>
          <a:ext cx="425449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8166"/>
                <a:gridCol w="1418166"/>
                <a:gridCol w="14181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12/2016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PGY-1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PGY-2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58.03%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71991"/>
              </p:ext>
            </p:extLst>
          </p:nvPr>
        </p:nvGraphicFramePr>
        <p:xfrm>
          <a:off x="2387601" y="2957674"/>
          <a:ext cx="42544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166"/>
                <a:gridCol w="1418166"/>
                <a:gridCol w="14181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12/2016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PGY-1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58.60%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PGY-2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48.24%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9844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Initial</a:t>
            </a:r>
            <a:r>
              <a:rPr lang="en-US" dirty="0" smtClean="0"/>
              <a:t>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satisfaction in the learning environment for residents overall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4432"/>
              </p:ext>
            </p:extLst>
          </p:nvPr>
        </p:nvGraphicFramePr>
        <p:xfrm>
          <a:off x="2054802" y="2295592"/>
          <a:ext cx="5034395" cy="2139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2454"/>
                <a:gridCol w="821941"/>
              </a:tblGrid>
              <a:tr h="426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Survey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Δ in value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Ability to focus during clinic without interruption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Ability to balance ward/IP duties on clinic days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Overall satisfaction with the learning environment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Diversity of patients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Spectrum of patient problems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Relationship with patients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Degree of autonomy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116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Initial</a:t>
            </a:r>
            <a:r>
              <a:rPr lang="en-US" dirty="0" smtClean="0"/>
              <a:t> 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PGY-1 class describes improved quality of life, continuity/competency in AMB care</a:t>
            </a:r>
          </a:p>
          <a:p>
            <a:r>
              <a:rPr lang="en-US" dirty="0" smtClean="0"/>
              <a:t>Improved </a:t>
            </a:r>
            <a:r>
              <a:rPr lang="en-US" dirty="0"/>
              <a:t>patient-oriented continuity of </a:t>
            </a:r>
            <a:r>
              <a:rPr lang="en-US" dirty="0" smtClean="0"/>
              <a:t>care</a:t>
            </a:r>
          </a:p>
          <a:p>
            <a:r>
              <a:rPr lang="en-US" dirty="0"/>
              <a:t>Need to closely monitor in-hospital competencies, allow diversification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534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AY 2017-18…</a:t>
            </a:r>
          </a:p>
          <a:p>
            <a:pPr lvl="1"/>
            <a:r>
              <a:rPr lang="en-US" dirty="0" smtClean="0"/>
              <a:t>Scale the model to all residents!</a:t>
            </a:r>
          </a:p>
          <a:p>
            <a:r>
              <a:rPr lang="en-US" dirty="0" smtClean="0"/>
              <a:t>Patient-learner-faculty preceptor teams</a:t>
            </a:r>
          </a:p>
          <a:p>
            <a:pPr lvl="1"/>
            <a:r>
              <a:rPr lang="en-US" dirty="0" smtClean="0"/>
              <a:t>Clear line of educational/clinical responsibility</a:t>
            </a:r>
          </a:p>
          <a:p>
            <a:r>
              <a:rPr lang="en-US" dirty="0" smtClean="0"/>
              <a:t>Weave in other longitudinal pieces…</a:t>
            </a:r>
          </a:p>
          <a:p>
            <a:pPr lvl="1"/>
            <a:r>
              <a:rPr lang="en-US" dirty="0" smtClean="0"/>
              <a:t>Thinking population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49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we were…</a:t>
            </a:r>
          </a:p>
          <a:p>
            <a:pPr lvl="1"/>
            <a:r>
              <a:rPr lang="en-US" dirty="0" smtClean="0"/>
              <a:t>Everything else prioritized BUT clinic</a:t>
            </a:r>
          </a:p>
          <a:p>
            <a:pPr lvl="1"/>
            <a:r>
              <a:rPr lang="en-US" dirty="0" smtClean="0"/>
              <a:t>Living in the “training gap”</a:t>
            </a:r>
          </a:p>
          <a:p>
            <a:pPr lvl="1"/>
            <a:r>
              <a:rPr lang="en-US" dirty="0" smtClean="0"/>
              <a:t>Chaos in the ambulatory center</a:t>
            </a:r>
          </a:p>
          <a:p>
            <a:pPr lvl="1"/>
            <a:r>
              <a:rPr lang="en-US" dirty="0" smtClean="0"/>
              <a:t>Poor patient continuity</a:t>
            </a:r>
          </a:p>
          <a:p>
            <a:pPr lvl="1"/>
            <a:r>
              <a:rPr lang="en-US" dirty="0" smtClean="0"/>
              <a:t>Poor resident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8" name="Picture 4" descr="Image result for images cha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" t="16079" b="43241"/>
          <a:stretch/>
        </p:blipFill>
        <p:spPr bwMode="auto">
          <a:xfrm>
            <a:off x="6604731" y="315764"/>
            <a:ext cx="1993260" cy="132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06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4924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551"/>
            <a:ext cx="8229600" cy="85725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900"/>
            <a:ext cx="8229600" cy="3394472"/>
          </a:xfrm>
        </p:spPr>
        <p:txBody>
          <a:bodyPr/>
          <a:lstStyle/>
          <a:p>
            <a:r>
              <a:rPr lang="en-US" dirty="0" smtClean="0"/>
              <a:t>Where we wanted to be…</a:t>
            </a:r>
          </a:p>
          <a:p>
            <a:pPr lvl="1"/>
            <a:r>
              <a:rPr lang="en-US" dirty="0" smtClean="0"/>
              <a:t>“Clinic First”</a:t>
            </a:r>
          </a:p>
          <a:p>
            <a:pPr lvl="2"/>
            <a:r>
              <a:rPr lang="en-US" dirty="0" smtClean="0"/>
              <a:t>Complementary service/education missions</a:t>
            </a:r>
          </a:p>
          <a:p>
            <a:pPr lvl="1"/>
            <a:r>
              <a:rPr lang="en-US" dirty="0" smtClean="0"/>
              <a:t>Continuity prioritized</a:t>
            </a:r>
          </a:p>
          <a:p>
            <a:pPr lvl="1"/>
            <a:r>
              <a:rPr lang="en-US" dirty="0" smtClean="0"/>
              <a:t>Resident wellbeing enhanced</a:t>
            </a:r>
          </a:p>
          <a:p>
            <a:pPr lvl="1"/>
            <a:r>
              <a:rPr lang="en-US" dirty="0" smtClean="0"/>
              <a:t>Rotations strengthened/de-fragmented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129" y="214551"/>
            <a:ext cx="1493837" cy="186422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7200" y="4078984"/>
            <a:ext cx="8387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Gupta</a:t>
            </a:r>
            <a:r>
              <a:rPr lang="en-US" sz="1600" dirty="0"/>
              <a:t>, </a:t>
            </a:r>
            <a:r>
              <a:rPr lang="en-US" sz="1600" dirty="0" err="1" smtClean="0"/>
              <a:t>Dube</a:t>
            </a:r>
            <a:r>
              <a:rPr lang="en-US" sz="1600" dirty="0" smtClean="0"/>
              <a:t>, Bodenheimer. </a:t>
            </a:r>
            <a:r>
              <a:rPr lang="en-US" sz="1600" dirty="0"/>
              <a:t>The Road to Excellence in Primary Care </a:t>
            </a:r>
            <a:r>
              <a:rPr lang="en-US" sz="1600" dirty="0" smtClean="0"/>
              <a:t>Resident Teaching Clinics. </a:t>
            </a:r>
            <a:r>
              <a:rPr lang="en-US" sz="1600" dirty="0" err="1" smtClean="0"/>
              <a:t>Acad</a:t>
            </a:r>
            <a:r>
              <a:rPr lang="en-US" sz="1600" dirty="0" smtClean="0"/>
              <a:t> Med 2106;91(4):458-61.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678934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began the journey…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resident cycling: “2+2”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61728"/>
              </p:ext>
            </p:extLst>
          </p:nvPr>
        </p:nvGraphicFramePr>
        <p:xfrm>
          <a:off x="28578" y="2225755"/>
          <a:ext cx="90868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988"/>
                <a:gridCol w="698988"/>
                <a:gridCol w="698988"/>
                <a:gridCol w="698988"/>
                <a:gridCol w="698988"/>
                <a:gridCol w="698988"/>
                <a:gridCol w="698988"/>
                <a:gridCol w="698988"/>
                <a:gridCol w="698988"/>
                <a:gridCol w="698988"/>
                <a:gridCol w="698988"/>
                <a:gridCol w="698988"/>
                <a:gridCol w="69898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½ mo.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½ mo.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1072" y="1027511"/>
            <a:ext cx="1912783" cy="92333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AY 2016-17:</a:t>
            </a:r>
          </a:p>
          <a:p>
            <a:r>
              <a:rPr lang="en-US" dirty="0" smtClean="0"/>
              <a:t>PGY-1 – all</a:t>
            </a:r>
          </a:p>
          <a:p>
            <a:r>
              <a:rPr lang="en-US" dirty="0" smtClean="0"/>
              <a:t>PGY-2/3 </a:t>
            </a:r>
            <a:r>
              <a:rPr lang="en-US" dirty="0" smtClean="0"/>
              <a:t>– </a:t>
            </a:r>
            <a:r>
              <a:rPr lang="en-US" dirty="0" smtClean="0"/>
              <a:t>IP </a:t>
            </a:r>
            <a:r>
              <a:rPr lang="en-US" dirty="0" smtClean="0"/>
              <a:t>only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5438" y="3980855"/>
            <a:ext cx="8773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Rosenblum M, et al. Rapid resident cycling: the 14-day mini-block. </a:t>
            </a:r>
            <a:r>
              <a:rPr lang="en-US" dirty="0" err="1"/>
              <a:t>Acad</a:t>
            </a:r>
            <a:r>
              <a:rPr lang="en-US" dirty="0"/>
              <a:t> Intern Med Insight </a:t>
            </a:r>
            <a:r>
              <a:rPr lang="en-US" dirty="0" smtClean="0"/>
              <a:t>2009;7(4</a:t>
            </a:r>
            <a:r>
              <a:rPr lang="en-US" dirty="0"/>
              <a:t>):10-11.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912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AMB Mini-Block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354289"/>
              </p:ext>
            </p:extLst>
          </p:nvPr>
        </p:nvGraphicFramePr>
        <p:xfrm>
          <a:off x="457200" y="1200150"/>
          <a:ext cx="8229600" cy="165100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Continuity</a:t>
                      </a:r>
                      <a:r>
                        <a:rPr lang="en-US" baseline="0" dirty="0" smtClean="0"/>
                        <a:t>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Continuity</a:t>
                      </a:r>
                      <a:r>
                        <a:rPr lang="en-US" baseline="0" dirty="0" smtClean="0"/>
                        <a:t>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Continuity</a:t>
                      </a:r>
                      <a:r>
                        <a:rPr lang="en-US" baseline="0" dirty="0" smtClean="0"/>
                        <a:t>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Continuity</a:t>
                      </a:r>
                      <a:r>
                        <a:rPr lang="en-US" baseline="0" dirty="0" smtClean="0"/>
                        <a:t>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Continuity</a:t>
                      </a:r>
                      <a:r>
                        <a:rPr lang="en-US" baseline="0" dirty="0" smtClean="0"/>
                        <a:t>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Academic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Afternoon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Continuity</a:t>
                      </a:r>
                      <a:r>
                        <a:rPr lang="en-US" baseline="0" smtClean="0"/>
                        <a:t>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Continuity</a:t>
                      </a:r>
                      <a:r>
                        <a:rPr lang="en-US" baseline="0" dirty="0" smtClean="0"/>
                        <a:t> 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Practice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Mgmt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3111500"/>
            <a:ext cx="44928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Themes:	Q1-Professionalism/Communication</a:t>
            </a:r>
          </a:p>
          <a:p>
            <a:r>
              <a:rPr lang="en-US" dirty="0"/>
              <a:t>	</a:t>
            </a:r>
            <a:r>
              <a:rPr lang="en-US" dirty="0" smtClean="0"/>
              <a:t>Q2-Leadership Development</a:t>
            </a:r>
          </a:p>
          <a:p>
            <a:r>
              <a:rPr lang="en-US" dirty="0"/>
              <a:t>	</a:t>
            </a:r>
            <a:r>
              <a:rPr lang="en-US" dirty="0" smtClean="0"/>
              <a:t>Q3-Behavioral Health/Wellness</a:t>
            </a:r>
          </a:p>
          <a:p>
            <a:r>
              <a:rPr lang="en-US" dirty="0"/>
              <a:t>	</a:t>
            </a:r>
            <a:r>
              <a:rPr lang="en-US" dirty="0" smtClean="0"/>
              <a:t>Q4-Team Dynamics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721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Rotation Mini-Block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570990"/>
              </p:ext>
            </p:extLst>
          </p:nvPr>
        </p:nvGraphicFramePr>
        <p:xfrm>
          <a:off x="457200" y="1807806"/>
          <a:ext cx="82296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Rotation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93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the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Eliminate phase-shifting</a:t>
            </a:r>
          </a:p>
          <a:p>
            <a:r>
              <a:rPr lang="en-US" dirty="0" smtClean="0"/>
              <a:t>Reduce clinic schedule variability </a:t>
            </a:r>
          </a:p>
          <a:p>
            <a:r>
              <a:rPr lang="en-US" dirty="0" smtClean="0"/>
              <a:t>Increase ambulatory time in clinic</a:t>
            </a:r>
          </a:p>
          <a:p>
            <a:r>
              <a:rPr lang="en-US" dirty="0" smtClean="0"/>
              <a:t>Simplify the scheduling matrix</a:t>
            </a:r>
          </a:p>
          <a:p>
            <a:r>
              <a:rPr lang="en-US" dirty="0" smtClean="0"/>
              <a:t>Potentiate stable patient-learner-faculty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11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Hypothesized Impacts…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residents’ perception of the clinical learning environment</a:t>
            </a:r>
          </a:p>
          <a:p>
            <a:r>
              <a:rPr lang="en-US" dirty="0"/>
              <a:t>I</a:t>
            </a:r>
            <a:r>
              <a:rPr lang="en-US" dirty="0" smtClean="0"/>
              <a:t>mprove continuity of care for patients</a:t>
            </a:r>
          </a:p>
          <a:p>
            <a:r>
              <a:rPr lang="en-US" dirty="0" smtClean="0"/>
              <a:t>Improve perception and observation of fluency in the ambulatory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127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Study/Analysis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 Learner’s Perception Survey (all)</a:t>
            </a:r>
          </a:p>
          <a:p>
            <a:r>
              <a:rPr lang="en-US" dirty="0" smtClean="0"/>
              <a:t>Modified Nominal Group Technique (R1)</a:t>
            </a:r>
          </a:p>
          <a:p>
            <a:r>
              <a:rPr lang="en-US" dirty="0" smtClean="0"/>
              <a:t>Continuity</a:t>
            </a:r>
          </a:p>
          <a:p>
            <a:pPr lvl="1"/>
            <a:r>
              <a:rPr lang="en-US" dirty="0" smtClean="0"/>
              <a:t>UPC: % visits patients seen by PCP</a:t>
            </a:r>
          </a:p>
          <a:p>
            <a:pPr lvl="1"/>
            <a:r>
              <a:rPr lang="en-US" dirty="0" smtClean="0"/>
              <a:t>PHY: % visits residents see their patients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3858-325E-4866-9FF4-D49D596ED4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51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FPPowerPointTemplate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AAFPPowerPointTemplate16x9</Template>
  <TotalTime>269</TotalTime>
  <Words>847</Words>
  <Application>Microsoft Office PowerPoint</Application>
  <PresentationFormat>On-screen Show (16:9)</PresentationFormat>
  <Paragraphs>350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AAFPPowerPointTemplate16x9</vt:lpstr>
      <vt:lpstr>Revolution in Resident Scheduling: A Mini-Block Model</vt:lpstr>
      <vt:lpstr>Introduction</vt:lpstr>
      <vt:lpstr>Introduction</vt:lpstr>
      <vt:lpstr>How we began the journey…</vt:lpstr>
      <vt:lpstr>The AMB Mini-Block</vt:lpstr>
      <vt:lpstr>The Rotation Mini-Block</vt:lpstr>
      <vt:lpstr>Objectives for the Innovation</vt:lpstr>
      <vt:lpstr>Hypothesized Impacts…</vt:lpstr>
      <vt:lpstr>Methods for Study/Analysis</vt:lpstr>
      <vt:lpstr>Results: VA LPS</vt:lpstr>
      <vt:lpstr>Significant Improvement</vt:lpstr>
      <vt:lpstr>Hypothesis Testing</vt:lpstr>
      <vt:lpstr>Overall Satisfaction with LE</vt:lpstr>
      <vt:lpstr>Composite Satisfaction with LE</vt:lpstr>
      <vt:lpstr>Results-MNGT</vt:lpstr>
      <vt:lpstr>Results-Continuity</vt:lpstr>
      <vt:lpstr>Initial Conclusions</vt:lpstr>
      <vt:lpstr>Initial Conclusions </vt:lpstr>
      <vt:lpstr>Next Steps…</vt:lpstr>
      <vt:lpstr>PowerPoint Presentation</vt:lpstr>
    </vt:vector>
  </TitlesOfParts>
  <Company>OU Tulsa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 in Resident Scheduling – A Mini-Block Model</dc:title>
  <dc:creator>Barbara Miller</dc:creator>
  <cp:lastModifiedBy>Barbara Miller</cp:lastModifiedBy>
  <cp:revision>30</cp:revision>
  <dcterms:created xsi:type="dcterms:W3CDTF">2017-02-01T20:38:57Z</dcterms:created>
  <dcterms:modified xsi:type="dcterms:W3CDTF">2017-02-03T18:15:37Z</dcterms:modified>
</cp:coreProperties>
</file>