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9" r:id="rId6"/>
    <p:sldId id="260" r:id="rId7"/>
    <p:sldId id="261" r:id="rId8"/>
    <p:sldId id="270" r:id="rId9"/>
    <p:sldId id="263" r:id="rId10"/>
    <p:sldId id="266" r:id="rId11"/>
    <p:sldId id="267" r:id="rId12"/>
    <p:sldId id="262" r:id="rId13"/>
    <p:sldId id="268" r:id="rId14"/>
    <p:sldId id="264"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1" autoAdjust="0"/>
    <p:restoredTop sz="94654" autoAdjust="0"/>
  </p:normalViewPr>
  <p:slideViewPr>
    <p:cSldViewPr>
      <p:cViewPr varScale="1">
        <p:scale>
          <a:sx n="104" d="100"/>
          <a:sy n="104" d="100"/>
        </p:scale>
        <p:origin x="95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105B8-E9C5-6440-B320-F6776EE59E39}" type="doc">
      <dgm:prSet loTypeId="urn:microsoft.com/office/officeart/2005/8/layout/venn1" loCatId="" qsTypeId="urn:microsoft.com/office/officeart/2005/8/quickstyle/simple4" qsCatId="simple" csTypeId="urn:microsoft.com/office/officeart/2005/8/colors/accent1_2" csCatId="accent1" phldr="1"/>
      <dgm:spPr/>
    </dgm:pt>
    <dgm:pt modelId="{116860D6-0788-D44C-ACE4-649EF6BE5DDB}">
      <dgm:prSet phldrT="[Text]" custT="1"/>
      <dgm:spPr/>
      <dgm:t>
        <a:bodyPr/>
        <a:lstStyle/>
        <a:p>
          <a:r>
            <a:rPr lang="en-US" sz="2000"/>
            <a:t>Leadership</a:t>
          </a:r>
        </a:p>
      </dgm:t>
    </dgm:pt>
    <dgm:pt modelId="{86FC7E09-FC67-2047-B8B3-17666BFC82DC}" type="parTrans" cxnId="{63B34933-3F1F-F142-95F1-411AAFCDFB18}">
      <dgm:prSet/>
      <dgm:spPr/>
      <dgm:t>
        <a:bodyPr/>
        <a:lstStyle/>
        <a:p>
          <a:endParaRPr lang="en-US"/>
        </a:p>
      </dgm:t>
    </dgm:pt>
    <dgm:pt modelId="{ECDC1C33-E808-4C4E-9956-54A9AA18881D}" type="sibTrans" cxnId="{63B34933-3F1F-F142-95F1-411AAFCDFB18}">
      <dgm:prSet/>
      <dgm:spPr/>
      <dgm:t>
        <a:bodyPr/>
        <a:lstStyle/>
        <a:p>
          <a:endParaRPr lang="en-US"/>
        </a:p>
      </dgm:t>
    </dgm:pt>
    <dgm:pt modelId="{B4CBFF4D-EA1B-7D44-9994-EA5ACC0F786F}">
      <dgm:prSet phldrT="[Text]" custT="1"/>
      <dgm:spPr/>
      <dgm:t>
        <a:bodyPr/>
        <a:lstStyle/>
        <a:p>
          <a:r>
            <a:rPr lang="en-US" sz="2000"/>
            <a:t>Facilitation</a:t>
          </a:r>
        </a:p>
      </dgm:t>
    </dgm:pt>
    <dgm:pt modelId="{0179A6A0-06E9-B448-AAF8-9E456F477E61}" type="parTrans" cxnId="{BD7769D7-489A-8A45-BE49-80FC00B01D7E}">
      <dgm:prSet/>
      <dgm:spPr/>
      <dgm:t>
        <a:bodyPr/>
        <a:lstStyle/>
        <a:p>
          <a:endParaRPr lang="en-US"/>
        </a:p>
      </dgm:t>
    </dgm:pt>
    <dgm:pt modelId="{D26CD78F-B745-8F4B-9AEB-BD9B4648E930}" type="sibTrans" cxnId="{BD7769D7-489A-8A45-BE49-80FC00B01D7E}">
      <dgm:prSet/>
      <dgm:spPr/>
      <dgm:t>
        <a:bodyPr/>
        <a:lstStyle/>
        <a:p>
          <a:endParaRPr lang="en-US"/>
        </a:p>
      </dgm:t>
    </dgm:pt>
    <dgm:pt modelId="{D81779C9-E5B6-D049-A548-EF08C2C29080}">
      <dgm:prSet phldrT="[Text]" custT="1"/>
      <dgm:spPr/>
      <dgm:t>
        <a:bodyPr/>
        <a:lstStyle/>
        <a:p>
          <a:r>
            <a:rPr lang="en-US" sz="1800"/>
            <a:t>Management</a:t>
          </a:r>
        </a:p>
      </dgm:t>
    </dgm:pt>
    <dgm:pt modelId="{87D58A7F-B969-B344-84BA-34C074A77796}" type="parTrans" cxnId="{BA9DE35E-2BDD-E445-9CD3-BAC4BC168535}">
      <dgm:prSet/>
      <dgm:spPr/>
      <dgm:t>
        <a:bodyPr/>
        <a:lstStyle/>
        <a:p>
          <a:endParaRPr lang="en-US"/>
        </a:p>
      </dgm:t>
    </dgm:pt>
    <dgm:pt modelId="{D88B2F3B-F6A3-AE48-B9B0-50B7595ED5BE}" type="sibTrans" cxnId="{BA9DE35E-2BDD-E445-9CD3-BAC4BC168535}">
      <dgm:prSet/>
      <dgm:spPr/>
      <dgm:t>
        <a:bodyPr/>
        <a:lstStyle/>
        <a:p>
          <a:endParaRPr lang="en-US"/>
        </a:p>
      </dgm:t>
    </dgm:pt>
    <dgm:pt modelId="{172FFAD8-695E-B345-9EFC-E730E15596E0}" type="pres">
      <dgm:prSet presAssocID="{D3F105B8-E9C5-6440-B320-F6776EE59E39}" presName="compositeShape" presStyleCnt="0">
        <dgm:presLayoutVars>
          <dgm:chMax val="7"/>
          <dgm:dir/>
          <dgm:resizeHandles val="exact"/>
        </dgm:presLayoutVars>
      </dgm:prSet>
      <dgm:spPr/>
    </dgm:pt>
    <dgm:pt modelId="{46C22994-321A-0A4E-BE1A-72516AB1E973}" type="pres">
      <dgm:prSet presAssocID="{116860D6-0788-D44C-ACE4-649EF6BE5DDB}" presName="circ1" presStyleLbl="vennNode1" presStyleIdx="0" presStyleCnt="3"/>
      <dgm:spPr/>
      <dgm:t>
        <a:bodyPr/>
        <a:lstStyle/>
        <a:p>
          <a:endParaRPr lang="en-US"/>
        </a:p>
      </dgm:t>
    </dgm:pt>
    <dgm:pt modelId="{8E8DE32B-29FB-3947-A6D1-8E6B33B04BBA}" type="pres">
      <dgm:prSet presAssocID="{116860D6-0788-D44C-ACE4-649EF6BE5DDB}" presName="circ1Tx" presStyleLbl="revTx" presStyleIdx="0" presStyleCnt="0">
        <dgm:presLayoutVars>
          <dgm:chMax val="0"/>
          <dgm:chPref val="0"/>
          <dgm:bulletEnabled val="1"/>
        </dgm:presLayoutVars>
      </dgm:prSet>
      <dgm:spPr/>
      <dgm:t>
        <a:bodyPr/>
        <a:lstStyle/>
        <a:p>
          <a:endParaRPr lang="en-US"/>
        </a:p>
      </dgm:t>
    </dgm:pt>
    <dgm:pt modelId="{6D06F624-9541-4941-8501-11C976E0FA26}" type="pres">
      <dgm:prSet presAssocID="{B4CBFF4D-EA1B-7D44-9994-EA5ACC0F786F}" presName="circ2" presStyleLbl="vennNode1" presStyleIdx="1" presStyleCnt="3"/>
      <dgm:spPr/>
      <dgm:t>
        <a:bodyPr/>
        <a:lstStyle/>
        <a:p>
          <a:endParaRPr lang="en-US"/>
        </a:p>
      </dgm:t>
    </dgm:pt>
    <dgm:pt modelId="{7BBEA885-B63C-8A42-B6E9-929DCFFCB1BE}" type="pres">
      <dgm:prSet presAssocID="{B4CBFF4D-EA1B-7D44-9994-EA5ACC0F786F}" presName="circ2Tx" presStyleLbl="revTx" presStyleIdx="0" presStyleCnt="0">
        <dgm:presLayoutVars>
          <dgm:chMax val="0"/>
          <dgm:chPref val="0"/>
          <dgm:bulletEnabled val="1"/>
        </dgm:presLayoutVars>
      </dgm:prSet>
      <dgm:spPr/>
      <dgm:t>
        <a:bodyPr/>
        <a:lstStyle/>
        <a:p>
          <a:endParaRPr lang="en-US"/>
        </a:p>
      </dgm:t>
    </dgm:pt>
    <dgm:pt modelId="{4225404D-05E4-1E43-9240-2137623FF863}" type="pres">
      <dgm:prSet presAssocID="{D81779C9-E5B6-D049-A548-EF08C2C29080}" presName="circ3" presStyleLbl="vennNode1" presStyleIdx="2" presStyleCnt="3" custScaleX="106692" custScaleY="96394"/>
      <dgm:spPr/>
      <dgm:t>
        <a:bodyPr/>
        <a:lstStyle/>
        <a:p>
          <a:endParaRPr lang="en-US"/>
        </a:p>
      </dgm:t>
    </dgm:pt>
    <dgm:pt modelId="{459691FA-72A0-6F43-9E3F-7A0F7E370368}" type="pres">
      <dgm:prSet presAssocID="{D81779C9-E5B6-D049-A548-EF08C2C29080}" presName="circ3Tx" presStyleLbl="revTx" presStyleIdx="0" presStyleCnt="0">
        <dgm:presLayoutVars>
          <dgm:chMax val="0"/>
          <dgm:chPref val="0"/>
          <dgm:bulletEnabled val="1"/>
        </dgm:presLayoutVars>
      </dgm:prSet>
      <dgm:spPr/>
      <dgm:t>
        <a:bodyPr/>
        <a:lstStyle/>
        <a:p>
          <a:endParaRPr lang="en-US"/>
        </a:p>
      </dgm:t>
    </dgm:pt>
  </dgm:ptLst>
  <dgm:cxnLst>
    <dgm:cxn modelId="{7B1AC965-F0B8-0440-B908-82961C2DE044}" type="presOf" srcId="{B4CBFF4D-EA1B-7D44-9994-EA5ACC0F786F}" destId="{7BBEA885-B63C-8A42-B6E9-929DCFFCB1BE}" srcOrd="1" destOrd="0" presId="urn:microsoft.com/office/officeart/2005/8/layout/venn1"/>
    <dgm:cxn modelId="{1AC4EABE-3C02-0F46-8BED-1E221ED6E430}" type="presOf" srcId="{B4CBFF4D-EA1B-7D44-9994-EA5ACC0F786F}" destId="{6D06F624-9541-4941-8501-11C976E0FA26}" srcOrd="0" destOrd="0" presId="urn:microsoft.com/office/officeart/2005/8/layout/venn1"/>
    <dgm:cxn modelId="{BD7769D7-489A-8A45-BE49-80FC00B01D7E}" srcId="{D3F105B8-E9C5-6440-B320-F6776EE59E39}" destId="{B4CBFF4D-EA1B-7D44-9994-EA5ACC0F786F}" srcOrd="1" destOrd="0" parTransId="{0179A6A0-06E9-B448-AAF8-9E456F477E61}" sibTransId="{D26CD78F-B745-8F4B-9AEB-BD9B4648E930}"/>
    <dgm:cxn modelId="{F0A000E6-9D65-B94A-A450-EC22EFA20F49}" type="presOf" srcId="{D81779C9-E5B6-D049-A548-EF08C2C29080}" destId="{4225404D-05E4-1E43-9240-2137623FF863}" srcOrd="0" destOrd="0" presId="urn:microsoft.com/office/officeart/2005/8/layout/venn1"/>
    <dgm:cxn modelId="{2C34BF24-1962-1B4E-92F5-DFA75E5559EC}" type="presOf" srcId="{D81779C9-E5B6-D049-A548-EF08C2C29080}" destId="{459691FA-72A0-6F43-9E3F-7A0F7E370368}" srcOrd="1" destOrd="0" presId="urn:microsoft.com/office/officeart/2005/8/layout/venn1"/>
    <dgm:cxn modelId="{D6658121-AB7C-2A44-9415-AE2E2B93CD99}" type="presOf" srcId="{D3F105B8-E9C5-6440-B320-F6776EE59E39}" destId="{172FFAD8-695E-B345-9EFC-E730E15596E0}" srcOrd="0" destOrd="0" presId="urn:microsoft.com/office/officeart/2005/8/layout/venn1"/>
    <dgm:cxn modelId="{BA9DE35E-2BDD-E445-9CD3-BAC4BC168535}" srcId="{D3F105B8-E9C5-6440-B320-F6776EE59E39}" destId="{D81779C9-E5B6-D049-A548-EF08C2C29080}" srcOrd="2" destOrd="0" parTransId="{87D58A7F-B969-B344-84BA-34C074A77796}" sibTransId="{D88B2F3B-F6A3-AE48-B9B0-50B7595ED5BE}"/>
    <dgm:cxn modelId="{63B34933-3F1F-F142-95F1-411AAFCDFB18}" srcId="{D3F105B8-E9C5-6440-B320-F6776EE59E39}" destId="{116860D6-0788-D44C-ACE4-649EF6BE5DDB}" srcOrd="0" destOrd="0" parTransId="{86FC7E09-FC67-2047-B8B3-17666BFC82DC}" sibTransId="{ECDC1C33-E808-4C4E-9956-54A9AA18881D}"/>
    <dgm:cxn modelId="{F235422D-618B-2840-AAEF-A1E2AC8FA8DB}" type="presOf" srcId="{116860D6-0788-D44C-ACE4-649EF6BE5DDB}" destId="{8E8DE32B-29FB-3947-A6D1-8E6B33B04BBA}" srcOrd="1" destOrd="0" presId="urn:microsoft.com/office/officeart/2005/8/layout/venn1"/>
    <dgm:cxn modelId="{F92A33C2-423D-CE4F-8F76-587BF4F7625C}" type="presOf" srcId="{116860D6-0788-D44C-ACE4-649EF6BE5DDB}" destId="{46C22994-321A-0A4E-BE1A-72516AB1E973}" srcOrd="0" destOrd="0" presId="urn:microsoft.com/office/officeart/2005/8/layout/venn1"/>
    <dgm:cxn modelId="{67E147F2-AA7A-5548-AAB3-441D7A9FFF33}" type="presParOf" srcId="{172FFAD8-695E-B345-9EFC-E730E15596E0}" destId="{46C22994-321A-0A4E-BE1A-72516AB1E973}" srcOrd="0" destOrd="0" presId="urn:microsoft.com/office/officeart/2005/8/layout/venn1"/>
    <dgm:cxn modelId="{124B9C4E-A901-EB42-9839-CA534282CFF0}" type="presParOf" srcId="{172FFAD8-695E-B345-9EFC-E730E15596E0}" destId="{8E8DE32B-29FB-3947-A6D1-8E6B33B04BBA}" srcOrd="1" destOrd="0" presId="urn:microsoft.com/office/officeart/2005/8/layout/venn1"/>
    <dgm:cxn modelId="{76C1B2E6-E80F-CF43-A5F9-8EA69C1E1DA6}" type="presParOf" srcId="{172FFAD8-695E-B345-9EFC-E730E15596E0}" destId="{6D06F624-9541-4941-8501-11C976E0FA26}" srcOrd="2" destOrd="0" presId="urn:microsoft.com/office/officeart/2005/8/layout/venn1"/>
    <dgm:cxn modelId="{2B1D5575-6BB3-B645-AE76-4BA0905755CA}" type="presParOf" srcId="{172FFAD8-695E-B345-9EFC-E730E15596E0}" destId="{7BBEA885-B63C-8A42-B6E9-929DCFFCB1BE}" srcOrd="3" destOrd="0" presId="urn:microsoft.com/office/officeart/2005/8/layout/venn1"/>
    <dgm:cxn modelId="{41647EB8-C0BB-534A-A978-0B70F310F6D6}" type="presParOf" srcId="{172FFAD8-695E-B345-9EFC-E730E15596E0}" destId="{4225404D-05E4-1E43-9240-2137623FF863}" srcOrd="4" destOrd="0" presId="urn:microsoft.com/office/officeart/2005/8/layout/venn1"/>
    <dgm:cxn modelId="{E5B61ED1-543C-EE4C-AE5E-FB121F10F2D1}" type="presParOf" srcId="{172FFAD8-695E-B345-9EFC-E730E15596E0}" destId="{459691FA-72A0-6F43-9E3F-7A0F7E37036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22994-321A-0A4E-BE1A-72516AB1E973}">
      <dsp:nvSpPr>
        <dsp:cNvPr id="0" name=""/>
        <dsp:cNvSpPr/>
      </dsp:nvSpPr>
      <dsp:spPr>
        <a:xfrm>
          <a:off x="2976441" y="49073"/>
          <a:ext cx="2355532" cy="2355532"/>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a:t>Leadership</a:t>
          </a:r>
        </a:p>
      </dsp:txBody>
      <dsp:txXfrm>
        <a:off x="3290512" y="461291"/>
        <a:ext cx="1727390" cy="1059989"/>
      </dsp:txXfrm>
    </dsp:sp>
    <dsp:sp modelId="{6D06F624-9541-4941-8501-11C976E0FA26}">
      <dsp:nvSpPr>
        <dsp:cNvPr id="0" name=""/>
        <dsp:cNvSpPr/>
      </dsp:nvSpPr>
      <dsp:spPr>
        <a:xfrm>
          <a:off x="3826396" y="1521281"/>
          <a:ext cx="2355532" cy="2355532"/>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a:t>Facilitation</a:t>
          </a:r>
        </a:p>
      </dsp:txBody>
      <dsp:txXfrm>
        <a:off x="4546796" y="2129793"/>
        <a:ext cx="1413319" cy="1295542"/>
      </dsp:txXfrm>
    </dsp:sp>
    <dsp:sp modelId="{4225404D-05E4-1E43-9240-2137623FF863}">
      <dsp:nvSpPr>
        <dsp:cNvPr id="0" name=""/>
        <dsp:cNvSpPr/>
      </dsp:nvSpPr>
      <dsp:spPr>
        <a:xfrm>
          <a:off x="2047671" y="1563751"/>
          <a:ext cx="2513164" cy="227059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a:t>Management</a:t>
          </a:r>
        </a:p>
      </dsp:txBody>
      <dsp:txXfrm>
        <a:off x="2284327" y="2150320"/>
        <a:ext cx="1507898" cy="124882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a:t>
            </a:r>
            <a:r>
              <a:rPr lang="en-US" sz="2400" dirty="0" smtClean="0"/>
              <a:t>39</a:t>
            </a:r>
            <a:r>
              <a:rPr lang="en-US" sz="2400" baseline="30000" dirty="0" smtClean="0"/>
              <a:t>th</a:t>
            </a:r>
            <a:r>
              <a:rPr lang="en-US" sz="2400" dirty="0" smtClean="0"/>
              <a:t> </a:t>
            </a:r>
            <a:r>
              <a:rPr lang="en-US" sz="2400" dirty="0"/>
              <a:t>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a:t>
            </a:r>
            <a:r>
              <a:rPr lang="en-US" b="1" dirty="0"/>
              <a:t>Medical College of Wisconsin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Facilitation: An Invisible Skill in Successful Organizations</a:t>
            </a:r>
            <a:endParaRPr lang="en-US" dirty="0"/>
          </a:p>
        </p:txBody>
      </p:sp>
      <p:sp>
        <p:nvSpPr>
          <p:cNvPr id="3" name="Subtitle 2"/>
          <p:cNvSpPr>
            <a:spLocks noGrp="1"/>
          </p:cNvSpPr>
          <p:nvPr>
            <p:ph type="subTitle" idx="1"/>
          </p:nvPr>
        </p:nvSpPr>
        <p:spPr>
          <a:xfrm>
            <a:off x="1371600" y="3505200"/>
            <a:ext cx="6400800" cy="1752600"/>
          </a:xfrm>
        </p:spPr>
        <p:txBody>
          <a:bodyPr>
            <a:normAutofit/>
          </a:bodyPr>
          <a:lstStyle/>
          <a:p>
            <a:r>
              <a:rPr lang="en-US" sz="2000" dirty="0" smtClean="0">
                <a:solidFill>
                  <a:schemeClr val="tx1"/>
                </a:solidFill>
              </a:rPr>
              <a:t>Kim Marvel, Ph.D.</a:t>
            </a:r>
          </a:p>
          <a:p>
            <a:r>
              <a:rPr lang="en-US" sz="2000" dirty="0" smtClean="0">
                <a:solidFill>
                  <a:schemeClr val="tx1"/>
                </a:solidFill>
              </a:rPr>
              <a:t>Colorado Association of Family Medicine Residencies</a:t>
            </a:r>
          </a:p>
          <a:p>
            <a:r>
              <a:rPr lang="en-US" sz="2000" dirty="0" smtClean="0">
                <a:solidFill>
                  <a:schemeClr val="tx1"/>
                </a:solidFill>
              </a:rPr>
              <a:t>October 11, 2018</a:t>
            </a:r>
          </a:p>
          <a:p>
            <a:r>
              <a:rPr lang="en-US" sz="2000" dirty="0" smtClean="0">
                <a:solidFill>
                  <a:schemeClr val="tx1"/>
                </a:solidFill>
              </a:rPr>
              <a:t>The Forum for Behavioral Science in Family Medicine</a:t>
            </a:r>
            <a:endParaRPr lang="en-US" sz="2000" dirty="0">
              <a:solidFill>
                <a:schemeClr val="tx1"/>
              </a:solidFill>
            </a:endParaRPr>
          </a:p>
        </p:txBody>
      </p:sp>
    </p:spTree>
    <p:extLst>
      <p:ext uri="{BB962C8B-B14F-4D97-AF65-F5344CB8AC3E}">
        <p14:creationId xmlns:p14="http://schemas.microsoft.com/office/powerpoint/2010/main" val="1011858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632" y="533400"/>
            <a:ext cx="7772400" cy="838200"/>
          </a:xfrm>
        </p:spPr>
        <p:txBody>
          <a:bodyPr/>
          <a:lstStyle/>
          <a:p>
            <a:r>
              <a:rPr lang="en-US" dirty="0" smtClean="0"/>
              <a:t>Questions for Facilitators</a:t>
            </a:r>
            <a:endParaRPr lang="en-US" dirty="0"/>
          </a:p>
        </p:txBody>
      </p:sp>
      <p:sp>
        <p:nvSpPr>
          <p:cNvPr id="3" name="Subtitle 2"/>
          <p:cNvSpPr>
            <a:spLocks noGrp="1"/>
          </p:cNvSpPr>
          <p:nvPr>
            <p:ph type="subTitle" idx="1"/>
          </p:nvPr>
        </p:nvSpPr>
        <p:spPr>
          <a:xfrm>
            <a:off x="381000" y="1295400"/>
            <a:ext cx="8458200" cy="4267200"/>
          </a:xfrm>
        </p:spPr>
        <p:txBody>
          <a:bodyPr>
            <a:noAutofit/>
          </a:bodyPr>
          <a:lstStyle/>
          <a:p>
            <a:pPr lvl="0" algn="l">
              <a:spcBef>
                <a:spcPts val="0"/>
              </a:spcBef>
            </a:pPr>
            <a:r>
              <a:rPr lang="en-US" sz="2000" dirty="0" smtClean="0">
                <a:solidFill>
                  <a:schemeClr val="tx1"/>
                </a:solidFill>
              </a:rPr>
              <a:t>1. Tell </a:t>
            </a:r>
            <a:r>
              <a:rPr lang="en-US" sz="2000" dirty="0">
                <a:solidFill>
                  <a:schemeClr val="tx1"/>
                </a:solidFill>
              </a:rPr>
              <a:t>me about your role.  What are your activities in a typical day</a:t>
            </a:r>
            <a:r>
              <a:rPr lang="en-US" sz="2000" dirty="0" smtClean="0">
                <a:solidFill>
                  <a:schemeClr val="tx1"/>
                </a:solidFill>
              </a:rPr>
              <a:t>?</a:t>
            </a:r>
            <a:endParaRPr lang="en-US" sz="2000" dirty="0">
              <a:solidFill>
                <a:schemeClr val="tx1"/>
              </a:solidFill>
            </a:endParaRPr>
          </a:p>
          <a:p>
            <a:pPr lvl="0" algn="l">
              <a:spcBef>
                <a:spcPts val="0"/>
              </a:spcBef>
            </a:pPr>
            <a:r>
              <a:rPr lang="en-US" sz="2000" dirty="0" smtClean="0">
                <a:solidFill>
                  <a:schemeClr val="tx1"/>
                </a:solidFill>
              </a:rPr>
              <a:t>2. </a:t>
            </a:r>
            <a:r>
              <a:rPr lang="en-US" sz="2000" dirty="0">
                <a:solidFill>
                  <a:schemeClr val="tx1"/>
                </a:solidFill>
              </a:rPr>
              <a:t>T</a:t>
            </a:r>
            <a:r>
              <a:rPr lang="en-US" sz="2000" dirty="0" smtClean="0">
                <a:solidFill>
                  <a:schemeClr val="tx1"/>
                </a:solidFill>
              </a:rPr>
              <a:t>o </a:t>
            </a:r>
            <a:r>
              <a:rPr lang="en-US" sz="2000" dirty="0">
                <a:solidFill>
                  <a:schemeClr val="tx1"/>
                </a:solidFill>
              </a:rPr>
              <a:t>be effective in your role, what specific things do you need to do well</a:t>
            </a:r>
            <a:r>
              <a:rPr lang="en-US" sz="2000" dirty="0" smtClean="0">
                <a:solidFill>
                  <a:schemeClr val="tx1"/>
                </a:solidFill>
              </a:rPr>
              <a:t>?</a:t>
            </a:r>
            <a:endParaRPr lang="en-US" sz="2000" dirty="0">
              <a:solidFill>
                <a:schemeClr val="tx1"/>
              </a:solidFill>
            </a:endParaRPr>
          </a:p>
          <a:p>
            <a:pPr lvl="0" algn="l">
              <a:spcBef>
                <a:spcPts val="0"/>
              </a:spcBef>
            </a:pPr>
            <a:r>
              <a:rPr lang="en-US" sz="2000" dirty="0">
                <a:solidFill>
                  <a:schemeClr val="tx1"/>
                </a:solidFill>
              </a:rPr>
              <a:t>3</a:t>
            </a:r>
            <a:r>
              <a:rPr lang="en-US" sz="2000" dirty="0" smtClean="0">
                <a:solidFill>
                  <a:schemeClr val="tx1"/>
                </a:solidFill>
              </a:rPr>
              <a:t>. If </a:t>
            </a:r>
            <a:r>
              <a:rPr lang="en-US" sz="2000" dirty="0">
                <a:solidFill>
                  <a:schemeClr val="tx1"/>
                </a:solidFill>
              </a:rPr>
              <a:t>someone else were hired to do this job well, what characteristics </a:t>
            </a:r>
            <a:r>
              <a:rPr lang="en-US" sz="2000" dirty="0" smtClean="0">
                <a:solidFill>
                  <a:schemeClr val="tx1"/>
                </a:solidFill>
              </a:rPr>
              <a:t>should</a:t>
            </a:r>
          </a:p>
          <a:p>
            <a:pPr lvl="0" algn="l">
              <a:spcBef>
                <a:spcPts val="0"/>
              </a:spcBef>
            </a:pPr>
            <a:r>
              <a:rPr lang="en-US" sz="2000" dirty="0" smtClean="0">
                <a:solidFill>
                  <a:schemeClr val="tx1"/>
                </a:solidFill>
              </a:rPr>
              <a:t>	 </a:t>
            </a:r>
            <a:r>
              <a:rPr lang="en-US" sz="2000" dirty="0">
                <a:solidFill>
                  <a:schemeClr val="tx1"/>
                </a:solidFill>
              </a:rPr>
              <a:t>they have</a:t>
            </a:r>
            <a:r>
              <a:rPr lang="en-US" sz="2000" dirty="0" smtClean="0">
                <a:solidFill>
                  <a:schemeClr val="tx1"/>
                </a:solidFill>
              </a:rPr>
              <a:t>?</a:t>
            </a:r>
            <a:endParaRPr lang="en-US" sz="2000" dirty="0">
              <a:solidFill>
                <a:schemeClr val="tx1"/>
              </a:solidFill>
            </a:endParaRPr>
          </a:p>
          <a:p>
            <a:pPr algn="l">
              <a:spcBef>
                <a:spcPts val="0"/>
              </a:spcBef>
            </a:pPr>
            <a:r>
              <a:rPr lang="en-US" sz="2000" dirty="0" smtClean="0">
                <a:solidFill>
                  <a:schemeClr val="tx1"/>
                </a:solidFill>
              </a:rPr>
              <a:t>4. </a:t>
            </a:r>
            <a:r>
              <a:rPr lang="en-US" sz="2000" dirty="0">
                <a:solidFill>
                  <a:schemeClr val="tx1"/>
                </a:solidFill>
              </a:rPr>
              <a:t>What brings you satisfaction at work?</a:t>
            </a:r>
          </a:p>
          <a:p>
            <a:pPr lvl="0" algn="l">
              <a:spcBef>
                <a:spcPts val="0"/>
              </a:spcBef>
            </a:pPr>
            <a:r>
              <a:rPr lang="en-US" sz="2000" dirty="0" smtClean="0">
                <a:solidFill>
                  <a:schemeClr val="tx1"/>
                </a:solidFill>
              </a:rPr>
              <a:t>5. When </a:t>
            </a:r>
            <a:r>
              <a:rPr lang="en-US" sz="2000" dirty="0">
                <a:solidFill>
                  <a:schemeClr val="tx1"/>
                </a:solidFill>
              </a:rPr>
              <a:t>you start work, are there any things you typically do to prepare?  Or </a:t>
            </a:r>
            <a:r>
              <a:rPr lang="en-US" sz="2000" dirty="0" smtClean="0">
                <a:solidFill>
                  <a:schemeClr val="tx1"/>
                </a:solidFill>
              </a:rPr>
              <a:t>do</a:t>
            </a:r>
          </a:p>
          <a:p>
            <a:pPr lvl="0" algn="l">
              <a:spcBef>
                <a:spcPts val="0"/>
              </a:spcBef>
            </a:pPr>
            <a:r>
              <a:rPr lang="en-US" sz="2000" dirty="0">
                <a:solidFill>
                  <a:schemeClr val="tx1"/>
                </a:solidFill>
              </a:rPr>
              <a:t>	</a:t>
            </a:r>
            <a:r>
              <a:rPr lang="en-US" sz="2000" dirty="0" smtClean="0">
                <a:solidFill>
                  <a:schemeClr val="tx1"/>
                </a:solidFill>
              </a:rPr>
              <a:t> </a:t>
            </a:r>
            <a:r>
              <a:rPr lang="en-US" sz="2000" dirty="0">
                <a:solidFill>
                  <a:schemeClr val="tx1"/>
                </a:solidFill>
              </a:rPr>
              <a:t>you just </a:t>
            </a:r>
            <a:r>
              <a:rPr lang="en-US" sz="2000" dirty="0" smtClean="0">
                <a:solidFill>
                  <a:schemeClr val="tx1"/>
                </a:solidFill>
              </a:rPr>
              <a:t>dive </a:t>
            </a:r>
            <a:r>
              <a:rPr lang="en-US" sz="2000" dirty="0">
                <a:solidFill>
                  <a:schemeClr val="tx1"/>
                </a:solidFill>
              </a:rPr>
              <a:t>right </a:t>
            </a:r>
            <a:r>
              <a:rPr lang="en-US" sz="2000" dirty="0" smtClean="0">
                <a:solidFill>
                  <a:schemeClr val="tx1"/>
                </a:solidFill>
              </a:rPr>
              <a:t>in?</a:t>
            </a:r>
          </a:p>
          <a:p>
            <a:pPr lvl="0" algn="l">
              <a:spcBef>
                <a:spcPts val="0"/>
              </a:spcBef>
            </a:pPr>
            <a:r>
              <a:rPr lang="en-US" sz="2000" dirty="0" smtClean="0">
                <a:solidFill>
                  <a:schemeClr val="tx1"/>
                </a:solidFill>
              </a:rPr>
              <a:t>6. What </a:t>
            </a:r>
            <a:r>
              <a:rPr lang="en-US" sz="2000" dirty="0">
                <a:solidFill>
                  <a:schemeClr val="tx1"/>
                </a:solidFill>
              </a:rPr>
              <a:t>do you contribute to a team</a:t>
            </a:r>
            <a:r>
              <a:rPr lang="en-US" sz="2000" dirty="0" smtClean="0">
                <a:solidFill>
                  <a:schemeClr val="tx1"/>
                </a:solidFill>
              </a:rPr>
              <a:t>?</a:t>
            </a:r>
            <a:endParaRPr lang="en-US" sz="2000" dirty="0">
              <a:solidFill>
                <a:schemeClr val="tx1"/>
              </a:solidFill>
            </a:endParaRPr>
          </a:p>
          <a:p>
            <a:pPr lvl="0" algn="l">
              <a:spcBef>
                <a:spcPts val="0"/>
              </a:spcBef>
            </a:pPr>
            <a:r>
              <a:rPr lang="en-US" sz="2000" dirty="0" smtClean="0">
                <a:solidFill>
                  <a:schemeClr val="tx1"/>
                </a:solidFill>
              </a:rPr>
              <a:t>7. During </a:t>
            </a:r>
            <a:r>
              <a:rPr lang="en-US" sz="2000" dirty="0">
                <a:solidFill>
                  <a:schemeClr val="tx1"/>
                </a:solidFill>
              </a:rPr>
              <a:t>meetings, are there certain things you typically notice</a:t>
            </a:r>
            <a:r>
              <a:rPr lang="en-US" sz="2000" dirty="0" smtClean="0">
                <a:solidFill>
                  <a:schemeClr val="tx1"/>
                </a:solidFill>
              </a:rPr>
              <a:t>?</a:t>
            </a:r>
            <a:endParaRPr lang="en-US" sz="2000" dirty="0">
              <a:solidFill>
                <a:schemeClr val="tx1"/>
              </a:solidFill>
            </a:endParaRPr>
          </a:p>
          <a:p>
            <a:pPr lvl="0" algn="l">
              <a:spcBef>
                <a:spcPts val="0"/>
              </a:spcBef>
            </a:pPr>
            <a:r>
              <a:rPr lang="en-US" sz="2000" dirty="0" smtClean="0">
                <a:solidFill>
                  <a:schemeClr val="tx1"/>
                </a:solidFill>
              </a:rPr>
              <a:t>8. When </a:t>
            </a:r>
            <a:r>
              <a:rPr lang="en-US" sz="2000" dirty="0">
                <a:solidFill>
                  <a:schemeClr val="tx1"/>
                </a:solidFill>
              </a:rPr>
              <a:t>those around you are stressed, is there anything specific you do to </a:t>
            </a:r>
            <a:r>
              <a:rPr lang="en-US" sz="2000" dirty="0" smtClean="0">
                <a:solidFill>
                  <a:schemeClr val="tx1"/>
                </a:solidFill>
              </a:rPr>
              <a:t>help</a:t>
            </a:r>
          </a:p>
          <a:p>
            <a:pPr lvl="0" algn="l">
              <a:spcBef>
                <a:spcPts val="0"/>
              </a:spcBef>
            </a:pPr>
            <a:r>
              <a:rPr lang="en-US" sz="2000" dirty="0">
                <a:solidFill>
                  <a:schemeClr val="tx1"/>
                </a:solidFill>
              </a:rPr>
              <a:t>	</a:t>
            </a:r>
            <a:r>
              <a:rPr lang="en-US" sz="2000" dirty="0" smtClean="0">
                <a:solidFill>
                  <a:schemeClr val="tx1"/>
                </a:solidFill>
              </a:rPr>
              <a:t> </a:t>
            </a:r>
            <a:r>
              <a:rPr lang="en-US" sz="2000" dirty="0">
                <a:solidFill>
                  <a:schemeClr val="tx1"/>
                </a:solidFill>
              </a:rPr>
              <a:t>the </a:t>
            </a:r>
            <a:r>
              <a:rPr lang="en-US" sz="2000" dirty="0" smtClean="0">
                <a:solidFill>
                  <a:schemeClr val="tx1"/>
                </a:solidFill>
              </a:rPr>
              <a:t>situation?</a:t>
            </a:r>
            <a:endParaRPr lang="en-US" sz="2000" dirty="0">
              <a:solidFill>
                <a:schemeClr val="tx1"/>
              </a:solidFill>
            </a:endParaRPr>
          </a:p>
          <a:p>
            <a:pPr lvl="0" algn="l">
              <a:spcBef>
                <a:spcPts val="0"/>
              </a:spcBef>
            </a:pPr>
            <a:r>
              <a:rPr lang="en-US" sz="2000" dirty="0" smtClean="0">
                <a:solidFill>
                  <a:schemeClr val="tx1"/>
                </a:solidFill>
              </a:rPr>
              <a:t>9. Do </a:t>
            </a:r>
            <a:r>
              <a:rPr lang="en-US" sz="2000" dirty="0">
                <a:solidFill>
                  <a:schemeClr val="tx1"/>
                </a:solidFill>
              </a:rPr>
              <a:t>you aspire to be promoted to a leadership position?  Why or why not</a:t>
            </a:r>
            <a:r>
              <a:rPr lang="en-US" sz="2000" dirty="0" smtClean="0">
                <a:solidFill>
                  <a:schemeClr val="tx1"/>
                </a:solidFill>
              </a:rPr>
              <a:t>?</a:t>
            </a:r>
            <a:endParaRPr lang="en-US" sz="2000" dirty="0">
              <a:solidFill>
                <a:schemeClr val="tx1"/>
              </a:solidFill>
            </a:endParaRPr>
          </a:p>
          <a:p>
            <a:pPr lvl="0" algn="l">
              <a:spcBef>
                <a:spcPts val="0"/>
              </a:spcBef>
            </a:pPr>
            <a:r>
              <a:rPr lang="en-US" sz="2000" dirty="0" smtClean="0">
                <a:solidFill>
                  <a:schemeClr val="tx1"/>
                </a:solidFill>
              </a:rPr>
              <a:t>10. Is </a:t>
            </a:r>
            <a:r>
              <a:rPr lang="en-US" sz="2000" dirty="0">
                <a:solidFill>
                  <a:schemeClr val="tx1"/>
                </a:solidFill>
              </a:rPr>
              <a:t>there a role model in your family </a:t>
            </a:r>
            <a:r>
              <a:rPr lang="en-US" sz="2000" dirty="0" smtClean="0">
                <a:solidFill>
                  <a:schemeClr val="tx1"/>
                </a:solidFill>
              </a:rPr>
              <a:t>who </a:t>
            </a:r>
            <a:r>
              <a:rPr lang="en-US" sz="2000" dirty="0">
                <a:solidFill>
                  <a:schemeClr val="tx1"/>
                </a:solidFill>
              </a:rPr>
              <a:t>has inspired you in your work?  </a:t>
            </a:r>
            <a:r>
              <a:rPr lang="en-US" sz="2000" dirty="0" smtClean="0">
                <a:solidFill>
                  <a:schemeClr val="tx1"/>
                </a:solidFill>
              </a:rPr>
              <a:t>If</a:t>
            </a:r>
          </a:p>
          <a:p>
            <a:pPr lvl="0" algn="l">
              <a:spcBef>
                <a:spcPts val="0"/>
              </a:spcBef>
            </a:pPr>
            <a:r>
              <a:rPr lang="en-US" sz="2000" dirty="0">
                <a:solidFill>
                  <a:schemeClr val="tx1"/>
                </a:solidFill>
              </a:rPr>
              <a:t>	</a:t>
            </a:r>
            <a:r>
              <a:rPr lang="en-US" sz="2000" dirty="0" smtClean="0">
                <a:solidFill>
                  <a:schemeClr val="tx1"/>
                </a:solidFill>
              </a:rPr>
              <a:t> </a:t>
            </a:r>
            <a:r>
              <a:rPr lang="en-US" sz="2000" dirty="0">
                <a:solidFill>
                  <a:schemeClr val="tx1"/>
                </a:solidFill>
              </a:rPr>
              <a:t>so</a:t>
            </a:r>
            <a:r>
              <a:rPr lang="en-US" sz="2000" dirty="0" smtClean="0">
                <a:solidFill>
                  <a:schemeClr val="tx1"/>
                </a:solidFill>
              </a:rPr>
              <a:t>, </a:t>
            </a:r>
            <a:r>
              <a:rPr lang="en-US" sz="2000" dirty="0">
                <a:solidFill>
                  <a:schemeClr val="tx1"/>
                </a:solidFill>
              </a:rPr>
              <a:t>who</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1717602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smtClean="0"/>
              <a:t>Data Analysis</a:t>
            </a:r>
            <a:endParaRPr lang="en-US" dirty="0"/>
          </a:p>
        </p:txBody>
      </p:sp>
      <p:sp>
        <p:nvSpPr>
          <p:cNvPr id="3" name="Subtitle 2"/>
          <p:cNvSpPr>
            <a:spLocks noGrp="1"/>
          </p:cNvSpPr>
          <p:nvPr>
            <p:ph type="subTitle" idx="1"/>
          </p:nvPr>
        </p:nvSpPr>
        <p:spPr>
          <a:xfrm>
            <a:off x="838200" y="2133600"/>
            <a:ext cx="7467600" cy="3124200"/>
          </a:xfrm>
        </p:spPr>
        <p:txBody>
          <a:bodyPr>
            <a:normAutofit fontScale="92500" lnSpcReduction="20000"/>
          </a:bodyPr>
          <a:lstStyle/>
          <a:p>
            <a:pPr marL="457200" indent="-457200" algn="l">
              <a:buFont typeface="Arial" charset="0"/>
              <a:buChar char="•"/>
            </a:pPr>
            <a:r>
              <a:rPr lang="en-US" dirty="0" smtClean="0">
                <a:solidFill>
                  <a:schemeClr val="tx1"/>
                </a:solidFill>
              </a:rPr>
              <a:t>Reviewed videos</a:t>
            </a:r>
            <a:endParaRPr lang="en-US" dirty="0">
              <a:solidFill>
                <a:schemeClr val="tx1"/>
              </a:solidFill>
            </a:endParaRPr>
          </a:p>
          <a:p>
            <a:pPr marL="457200" indent="-457200" algn="l">
              <a:buFont typeface="Arial" charset="0"/>
              <a:buChar char="•"/>
            </a:pPr>
            <a:r>
              <a:rPr lang="en-US" dirty="0" smtClean="0">
                <a:solidFill>
                  <a:schemeClr val="tx1"/>
                </a:solidFill>
              </a:rPr>
              <a:t>Identified themes (present in 50% or more of the interviews)</a:t>
            </a:r>
          </a:p>
          <a:p>
            <a:pPr marL="457200" indent="-457200" algn="l">
              <a:buFont typeface="Arial" charset="0"/>
              <a:buChar char="•"/>
            </a:pPr>
            <a:r>
              <a:rPr lang="en-US" dirty="0" smtClean="0">
                <a:solidFill>
                  <a:schemeClr val="tx1"/>
                </a:solidFill>
              </a:rPr>
              <a:t>Shared videos and categories (themes) with interviewees and at two meetings (one regional, one national) to confirm descriptor for each category</a:t>
            </a:r>
          </a:p>
        </p:txBody>
      </p:sp>
    </p:spTree>
    <p:extLst>
      <p:ext uri="{BB962C8B-B14F-4D97-AF65-F5344CB8AC3E}">
        <p14:creationId xmlns:p14="http://schemas.microsoft.com/office/powerpoint/2010/main" val="1267967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normAutofit fontScale="90000"/>
          </a:bodyPr>
          <a:lstStyle/>
          <a:p>
            <a:r>
              <a:rPr lang="en-US" dirty="0"/>
              <a:t>Characteristics of Exemplary Facilitators</a:t>
            </a:r>
          </a:p>
        </p:txBody>
      </p:sp>
      <p:sp>
        <p:nvSpPr>
          <p:cNvPr id="3" name="Subtitle 2"/>
          <p:cNvSpPr>
            <a:spLocks noGrp="1"/>
          </p:cNvSpPr>
          <p:nvPr>
            <p:ph type="subTitle" idx="1"/>
          </p:nvPr>
        </p:nvSpPr>
        <p:spPr>
          <a:xfrm>
            <a:off x="1143000" y="2057400"/>
            <a:ext cx="7467600" cy="3124200"/>
          </a:xfrm>
        </p:spPr>
        <p:txBody>
          <a:bodyPr>
            <a:noAutofit/>
          </a:bodyPr>
          <a:lstStyle/>
          <a:p>
            <a:pPr marL="457200" indent="-457200" algn="l">
              <a:spcBef>
                <a:spcPts val="0"/>
              </a:spcBef>
              <a:buFont typeface="Arial" charset="0"/>
              <a:buChar char="•"/>
            </a:pPr>
            <a:r>
              <a:rPr lang="en-US" sz="2400" dirty="0" smtClean="0">
                <a:solidFill>
                  <a:schemeClr val="tx1"/>
                </a:solidFill>
              </a:rPr>
              <a:t>Organized </a:t>
            </a:r>
            <a:r>
              <a:rPr lang="en-US" sz="2400" dirty="0">
                <a:solidFill>
                  <a:schemeClr val="tx1"/>
                </a:solidFill>
              </a:rPr>
              <a:t>– </a:t>
            </a:r>
            <a:r>
              <a:rPr lang="en-US" sz="2400" dirty="0" smtClean="0">
                <a:solidFill>
                  <a:schemeClr val="tx1"/>
                </a:solidFill>
              </a:rPr>
              <a:t>detail-oriented</a:t>
            </a:r>
            <a:endParaRPr lang="en-US" sz="2400" dirty="0">
              <a:solidFill>
                <a:schemeClr val="tx1"/>
              </a:solidFill>
            </a:endParaRPr>
          </a:p>
          <a:p>
            <a:pPr marL="457200" indent="-457200" algn="l">
              <a:spcBef>
                <a:spcPts val="0"/>
              </a:spcBef>
              <a:buFont typeface="Arial" charset="0"/>
              <a:buChar char="•"/>
            </a:pPr>
            <a:r>
              <a:rPr lang="en-US" sz="2400" dirty="0" smtClean="0">
                <a:solidFill>
                  <a:schemeClr val="tx1"/>
                </a:solidFill>
              </a:rPr>
              <a:t>Action-oriented </a:t>
            </a:r>
            <a:r>
              <a:rPr lang="en-US" sz="2400" dirty="0">
                <a:solidFill>
                  <a:schemeClr val="tx1"/>
                </a:solidFill>
              </a:rPr>
              <a:t>– moves process forward, </a:t>
            </a:r>
            <a:r>
              <a:rPr lang="en-US" sz="2400" dirty="0" smtClean="0">
                <a:solidFill>
                  <a:schemeClr val="tx1"/>
                </a:solidFill>
              </a:rPr>
              <a:t>task-oriented, practical</a:t>
            </a:r>
            <a:endParaRPr lang="en-US" sz="2400" dirty="0">
              <a:solidFill>
                <a:schemeClr val="tx1"/>
              </a:solidFill>
            </a:endParaRPr>
          </a:p>
          <a:p>
            <a:pPr marL="457200" indent="-457200" algn="l">
              <a:spcBef>
                <a:spcPts val="0"/>
              </a:spcBef>
              <a:buFont typeface="Arial" charset="0"/>
              <a:buChar char="•"/>
            </a:pPr>
            <a:r>
              <a:rPr lang="en-US" sz="2400" dirty="0">
                <a:solidFill>
                  <a:schemeClr val="tx1"/>
                </a:solidFill>
              </a:rPr>
              <a:t>Positive attitude – enthusiastic, brings energy</a:t>
            </a:r>
          </a:p>
          <a:p>
            <a:pPr marL="457200" indent="-457200" algn="l">
              <a:spcBef>
                <a:spcPts val="0"/>
              </a:spcBef>
              <a:buFont typeface="Arial" charset="0"/>
              <a:buChar char="•"/>
            </a:pPr>
            <a:r>
              <a:rPr lang="en-US" sz="2400" dirty="0" smtClean="0">
                <a:solidFill>
                  <a:schemeClr val="tx1"/>
                </a:solidFill>
              </a:rPr>
              <a:t>Compassionate </a:t>
            </a:r>
            <a:r>
              <a:rPr lang="en-US" sz="2400" dirty="0">
                <a:solidFill>
                  <a:schemeClr val="tx1"/>
                </a:solidFill>
              </a:rPr>
              <a:t>– kind, supports others</a:t>
            </a:r>
          </a:p>
          <a:p>
            <a:pPr marL="457200" indent="-457200" algn="l">
              <a:spcBef>
                <a:spcPts val="0"/>
              </a:spcBef>
              <a:buFont typeface="Arial" charset="0"/>
              <a:buChar char="•"/>
            </a:pPr>
            <a:r>
              <a:rPr lang="en-US" sz="2400" dirty="0" smtClean="0">
                <a:solidFill>
                  <a:schemeClr val="tx1"/>
                </a:solidFill>
              </a:rPr>
              <a:t>Sense </a:t>
            </a:r>
            <a:r>
              <a:rPr lang="en-US" sz="2400" dirty="0">
                <a:solidFill>
                  <a:schemeClr val="tx1"/>
                </a:solidFill>
              </a:rPr>
              <a:t>of humor – wit, brings lightness to situation</a:t>
            </a:r>
          </a:p>
          <a:p>
            <a:pPr marL="457200" indent="-457200" algn="l">
              <a:spcBef>
                <a:spcPts val="0"/>
              </a:spcBef>
              <a:buFont typeface="Arial" charset="0"/>
              <a:buChar char="•"/>
            </a:pPr>
            <a:r>
              <a:rPr lang="en-US" sz="2400" dirty="0">
                <a:solidFill>
                  <a:schemeClr val="tx1"/>
                </a:solidFill>
              </a:rPr>
              <a:t>Empathy – </a:t>
            </a:r>
            <a:r>
              <a:rPr lang="en-US" sz="2400" dirty="0" smtClean="0">
                <a:solidFill>
                  <a:schemeClr val="tx1"/>
                </a:solidFill>
              </a:rPr>
              <a:t>perceptive, picks </a:t>
            </a:r>
            <a:r>
              <a:rPr lang="en-US" sz="2400" dirty="0">
                <a:solidFill>
                  <a:schemeClr val="tx1"/>
                </a:solidFill>
              </a:rPr>
              <a:t>up </a:t>
            </a:r>
            <a:r>
              <a:rPr lang="en-US" sz="2400" dirty="0" smtClean="0">
                <a:solidFill>
                  <a:schemeClr val="tx1"/>
                </a:solidFill>
              </a:rPr>
              <a:t>on and anticipates </a:t>
            </a:r>
            <a:r>
              <a:rPr lang="en-US" sz="2400" dirty="0">
                <a:solidFill>
                  <a:schemeClr val="tx1"/>
                </a:solidFill>
              </a:rPr>
              <a:t>needs/feelings of others</a:t>
            </a:r>
          </a:p>
          <a:p>
            <a:pPr marL="457200" indent="-457200" algn="l">
              <a:spcBef>
                <a:spcPts val="0"/>
              </a:spcBef>
              <a:buFont typeface="Arial" charset="0"/>
              <a:buChar char="•"/>
            </a:pPr>
            <a:r>
              <a:rPr lang="en-US" sz="2400" dirty="0" smtClean="0">
                <a:solidFill>
                  <a:schemeClr val="tx1"/>
                </a:solidFill>
              </a:rPr>
              <a:t>Self </a:t>
            </a:r>
            <a:r>
              <a:rPr lang="en-US" sz="2400" dirty="0">
                <a:solidFill>
                  <a:schemeClr val="tx1"/>
                </a:solidFill>
              </a:rPr>
              <a:t>management – emotional </a:t>
            </a:r>
            <a:r>
              <a:rPr lang="en-US" sz="2400" dirty="0" smtClean="0">
                <a:solidFill>
                  <a:schemeClr val="tx1"/>
                </a:solidFill>
              </a:rPr>
              <a:t>self-control</a:t>
            </a:r>
            <a:endParaRPr lang="en-US" sz="2400" dirty="0">
              <a:solidFill>
                <a:schemeClr val="tx1"/>
              </a:solidFill>
            </a:endParaRPr>
          </a:p>
        </p:txBody>
      </p:sp>
    </p:spTree>
    <p:extLst>
      <p:ext uri="{BB962C8B-B14F-4D97-AF65-F5344CB8AC3E}">
        <p14:creationId xmlns:p14="http://schemas.microsoft.com/office/powerpoint/2010/main" val="1865146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smtClean="0"/>
              <a:t>Three Domains</a:t>
            </a:r>
            <a:endParaRPr lang="en-US" dirty="0"/>
          </a:p>
        </p:txBody>
      </p:sp>
      <p:sp>
        <p:nvSpPr>
          <p:cNvPr id="3" name="Subtitle 2"/>
          <p:cNvSpPr>
            <a:spLocks noGrp="1"/>
          </p:cNvSpPr>
          <p:nvPr>
            <p:ph type="subTitle" idx="1"/>
          </p:nvPr>
        </p:nvSpPr>
        <p:spPr>
          <a:xfrm>
            <a:off x="1023551" y="1905001"/>
            <a:ext cx="7467600" cy="3124200"/>
          </a:xfrm>
        </p:spPr>
        <p:txBody>
          <a:bodyPr>
            <a:normAutofit fontScale="92500" lnSpcReduction="10000"/>
          </a:bodyPr>
          <a:lstStyle/>
          <a:p>
            <a:pPr lvl="1" algn="l"/>
            <a:r>
              <a:rPr lang="en-US" dirty="0" smtClean="0">
                <a:solidFill>
                  <a:schemeClr val="tx1"/>
                </a:solidFill>
              </a:rPr>
              <a:t>1. Task orientation:</a:t>
            </a:r>
          </a:p>
          <a:p>
            <a:pPr lvl="2" algn="l"/>
            <a:r>
              <a:rPr lang="en-US" dirty="0" smtClean="0">
                <a:solidFill>
                  <a:schemeClr val="tx1"/>
                </a:solidFill>
              </a:rPr>
              <a:t>a</a:t>
            </a:r>
            <a:r>
              <a:rPr lang="en-US" dirty="0">
                <a:solidFill>
                  <a:schemeClr val="tx1"/>
                </a:solidFill>
              </a:rPr>
              <a:t>) taking action and b) </a:t>
            </a:r>
            <a:r>
              <a:rPr lang="en-US" dirty="0" smtClean="0">
                <a:solidFill>
                  <a:schemeClr val="tx1"/>
                </a:solidFill>
              </a:rPr>
              <a:t>organized/detail-oriented</a:t>
            </a:r>
            <a:endParaRPr lang="en-US" dirty="0">
              <a:solidFill>
                <a:schemeClr val="tx1"/>
              </a:solidFill>
            </a:endParaRPr>
          </a:p>
          <a:p>
            <a:pPr lvl="1" algn="l"/>
            <a:r>
              <a:rPr lang="en-US" dirty="0" smtClean="0">
                <a:solidFill>
                  <a:schemeClr val="tx1"/>
                </a:solidFill>
              </a:rPr>
              <a:t>2. Relational </a:t>
            </a:r>
            <a:r>
              <a:rPr lang="en-US" dirty="0">
                <a:solidFill>
                  <a:schemeClr val="tx1"/>
                </a:solidFill>
              </a:rPr>
              <a:t>skills and </a:t>
            </a:r>
            <a:r>
              <a:rPr lang="en-US" dirty="0" smtClean="0">
                <a:solidFill>
                  <a:schemeClr val="tx1"/>
                </a:solidFill>
              </a:rPr>
              <a:t>support:</a:t>
            </a:r>
          </a:p>
          <a:p>
            <a:pPr lvl="2" algn="l"/>
            <a:r>
              <a:rPr lang="en-US" dirty="0" smtClean="0">
                <a:solidFill>
                  <a:schemeClr val="tx1"/>
                </a:solidFill>
              </a:rPr>
              <a:t>a</a:t>
            </a:r>
            <a:r>
              <a:rPr lang="en-US" dirty="0">
                <a:solidFill>
                  <a:schemeClr val="tx1"/>
                </a:solidFill>
              </a:rPr>
              <a:t>) positive attitude and enthusiasm, b) </a:t>
            </a:r>
            <a:r>
              <a:rPr lang="en-US" dirty="0" smtClean="0">
                <a:solidFill>
                  <a:schemeClr val="tx1"/>
                </a:solidFill>
              </a:rPr>
              <a:t>caring and </a:t>
            </a:r>
            <a:r>
              <a:rPr lang="en-US" dirty="0">
                <a:solidFill>
                  <a:schemeClr val="tx1"/>
                </a:solidFill>
              </a:rPr>
              <a:t>compassion, and c) </a:t>
            </a:r>
            <a:r>
              <a:rPr lang="en-US" dirty="0" smtClean="0">
                <a:solidFill>
                  <a:schemeClr val="tx1"/>
                </a:solidFill>
              </a:rPr>
              <a:t>humor</a:t>
            </a:r>
            <a:endParaRPr lang="en-US" dirty="0">
              <a:solidFill>
                <a:schemeClr val="tx1"/>
              </a:solidFill>
            </a:endParaRPr>
          </a:p>
          <a:p>
            <a:pPr lvl="1" algn="l"/>
            <a:r>
              <a:rPr lang="en-US" dirty="0" smtClean="0">
                <a:solidFill>
                  <a:schemeClr val="tx1"/>
                </a:solidFill>
              </a:rPr>
              <a:t>3. Emotional intelligence:</a:t>
            </a:r>
          </a:p>
          <a:p>
            <a:pPr lvl="2" algn="l"/>
            <a:r>
              <a:rPr lang="en-US" dirty="0" smtClean="0">
                <a:solidFill>
                  <a:schemeClr val="tx1"/>
                </a:solidFill>
              </a:rPr>
              <a:t>a</a:t>
            </a:r>
            <a:r>
              <a:rPr lang="en-US" dirty="0">
                <a:solidFill>
                  <a:schemeClr val="tx1"/>
                </a:solidFill>
              </a:rPr>
              <a:t>) empathy/ awareness of others’ feelings and </a:t>
            </a:r>
            <a:r>
              <a:rPr lang="en-US" dirty="0" smtClean="0">
                <a:solidFill>
                  <a:schemeClr val="tx1"/>
                </a:solidFill>
              </a:rPr>
              <a:t>needs, </a:t>
            </a:r>
            <a:r>
              <a:rPr lang="en-US" dirty="0">
                <a:solidFill>
                  <a:schemeClr val="tx1"/>
                </a:solidFill>
              </a:rPr>
              <a:t>and b) emotional self-management</a:t>
            </a:r>
          </a:p>
          <a:p>
            <a:endParaRPr lang="en-US" dirty="0"/>
          </a:p>
        </p:txBody>
      </p:sp>
    </p:spTree>
    <p:extLst>
      <p:ext uri="{BB962C8B-B14F-4D97-AF65-F5344CB8AC3E}">
        <p14:creationId xmlns:p14="http://schemas.microsoft.com/office/powerpoint/2010/main" val="1245593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Potential Applications</a:t>
            </a:r>
          </a:p>
        </p:txBody>
      </p:sp>
      <p:sp>
        <p:nvSpPr>
          <p:cNvPr id="3" name="Subtitle 2"/>
          <p:cNvSpPr>
            <a:spLocks noGrp="1"/>
          </p:cNvSpPr>
          <p:nvPr>
            <p:ph type="subTitle" idx="1"/>
          </p:nvPr>
        </p:nvSpPr>
        <p:spPr>
          <a:xfrm>
            <a:off x="1143000" y="2133600"/>
            <a:ext cx="7467600" cy="3124200"/>
          </a:xfrm>
        </p:spPr>
        <p:txBody>
          <a:bodyPr>
            <a:normAutofit fontScale="92500"/>
          </a:bodyPr>
          <a:lstStyle/>
          <a:p>
            <a:pPr marL="514350" indent="-514350" algn="l">
              <a:buFont typeface="+mj-lt"/>
              <a:buAutoNum type="arabicPeriod"/>
            </a:pPr>
            <a:r>
              <a:rPr lang="en-US" dirty="0">
                <a:solidFill>
                  <a:schemeClr val="tx1"/>
                </a:solidFill>
              </a:rPr>
              <a:t>Help leaders and managers to intentionally recognize and reward those individuals</a:t>
            </a:r>
          </a:p>
          <a:p>
            <a:pPr marL="514350" indent="-514350" algn="l">
              <a:buFont typeface="+mj-lt"/>
              <a:buAutoNum type="arabicPeriod"/>
            </a:pPr>
            <a:r>
              <a:rPr lang="en-US" dirty="0">
                <a:solidFill>
                  <a:schemeClr val="tx1"/>
                </a:solidFill>
              </a:rPr>
              <a:t>Strategic placement of such individuals when forming teams</a:t>
            </a:r>
          </a:p>
          <a:p>
            <a:pPr marL="514350" indent="-514350" algn="l">
              <a:buFont typeface="+mj-lt"/>
              <a:buAutoNum type="arabicPeriod"/>
            </a:pPr>
            <a:r>
              <a:rPr lang="en-US" dirty="0">
                <a:solidFill>
                  <a:schemeClr val="tx1"/>
                </a:solidFill>
              </a:rPr>
              <a:t>Criteria in the screening and interviewing process when hiring for specific positions</a:t>
            </a:r>
          </a:p>
          <a:p>
            <a:pPr algn="l"/>
            <a:endParaRPr lang="en-US" dirty="0"/>
          </a:p>
        </p:txBody>
      </p:sp>
    </p:spTree>
    <p:extLst>
      <p:ext uri="{BB962C8B-B14F-4D97-AF65-F5344CB8AC3E}">
        <p14:creationId xmlns:p14="http://schemas.microsoft.com/office/powerpoint/2010/main" val="859863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76199"/>
          </a:xfrm>
        </p:spPr>
        <p:txBody>
          <a:bodyPr>
            <a:normAutofit fontScale="90000"/>
          </a:bodyPr>
          <a:lstStyle/>
          <a:p>
            <a:endParaRPr lang="en-US" dirty="0"/>
          </a:p>
        </p:txBody>
      </p:sp>
      <p:sp>
        <p:nvSpPr>
          <p:cNvPr id="3" name="Subtitle 2"/>
          <p:cNvSpPr>
            <a:spLocks noGrp="1"/>
          </p:cNvSpPr>
          <p:nvPr>
            <p:ph type="subTitle" idx="1"/>
          </p:nvPr>
        </p:nvSpPr>
        <p:spPr>
          <a:xfrm>
            <a:off x="685800" y="2438400"/>
            <a:ext cx="7467600" cy="3124200"/>
          </a:xfrm>
        </p:spPr>
        <p:txBody>
          <a:bodyPr/>
          <a:lstStyle/>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01605576"/>
              </p:ext>
            </p:extLst>
          </p:nvPr>
        </p:nvGraphicFramePr>
        <p:xfrm>
          <a:off x="457200" y="1524000"/>
          <a:ext cx="8229600" cy="3925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262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Disclosures</a:t>
            </a:r>
          </a:p>
        </p:txBody>
      </p:sp>
      <p:sp>
        <p:nvSpPr>
          <p:cNvPr id="3" name="Subtitle 2"/>
          <p:cNvSpPr>
            <a:spLocks noGrp="1"/>
          </p:cNvSpPr>
          <p:nvPr>
            <p:ph type="subTitle" idx="1"/>
          </p:nvPr>
        </p:nvSpPr>
        <p:spPr>
          <a:xfrm>
            <a:off x="685800" y="2438400"/>
            <a:ext cx="7467600" cy="3124200"/>
          </a:xfrm>
        </p:spPr>
        <p:txBody>
          <a:bodyPr/>
          <a:lstStyle/>
          <a:p>
            <a:r>
              <a:rPr lang="en-US" dirty="0" smtClean="0">
                <a:solidFill>
                  <a:schemeClr val="tx1"/>
                </a:solidFill>
              </a:rPr>
              <a:t>The presenter has no conflicts of</a:t>
            </a:r>
          </a:p>
          <a:p>
            <a:r>
              <a:rPr lang="en-US" dirty="0" smtClean="0">
                <a:solidFill>
                  <a:schemeClr val="tx1"/>
                </a:solidFill>
              </a:rPr>
              <a:t>interests to report</a:t>
            </a:r>
            <a:endParaRPr lang="en-US" dirty="0">
              <a:solidFill>
                <a:schemeClr val="tx1"/>
              </a:solidFill>
            </a:endParaRPr>
          </a:p>
        </p:txBody>
      </p:sp>
    </p:spTree>
    <p:extLst>
      <p:ext uri="{BB962C8B-B14F-4D97-AF65-F5344CB8AC3E}">
        <p14:creationId xmlns:p14="http://schemas.microsoft.com/office/powerpoint/2010/main" val="2127906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Intended Audience</a:t>
            </a:r>
            <a:endParaRPr lang="en-US" dirty="0"/>
          </a:p>
        </p:txBody>
      </p:sp>
      <p:sp>
        <p:nvSpPr>
          <p:cNvPr id="3" name="Content Placeholder 2"/>
          <p:cNvSpPr>
            <a:spLocks noGrp="1"/>
          </p:cNvSpPr>
          <p:nvPr>
            <p:ph idx="1"/>
          </p:nvPr>
        </p:nvSpPr>
        <p:spPr/>
        <p:txBody>
          <a:bodyPr/>
          <a:lstStyle/>
          <a:p>
            <a:r>
              <a:rPr lang="en-US" dirty="0" smtClean="0"/>
              <a:t>General audience</a:t>
            </a:r>
          </a:p>
          <a:p>
            <a:r>
              <a:rPr lang="en-US" dirty="0" smtClean="0"/>
              <a:t>Those in leadership, management, and/or administrative positions</a:t>
            </a:r>
            <a:endParaRPr lang="en-US" dirty="0"/>
          </a:p>
        </p:txBody>
      </p:sp>
    </p:spTree>
    <p:extLst>
      <p:ext uri="{BB962C8B-B14F-4D97-AF65-F5344CB8AC3E}">
        <p14:creationId xmlns:p14="http://schemas.microsoft.com/office/powerpoint/2010/main" val="1917907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normAutofit fontScale="90000"/>
          </a:bodyPr>
          <a:lstStyle/>
          <a:p>
            <a:r>
              <a:rPr lang="en-US" dirty="0"/>
              <a:t>Goals and Objectives</a:t>
            </a:r>
          </a:p>
        </p:txBody>
      </p:sp>
      <p:sp>
        <p:nvSpPr>
          <p:cNvPr id="3" name="Content Placeholder 2"/>
          <p:cNvSpPr>
            <a:spLocks noGrp="1"/>
          </p:cNvSpPr>
          <p:nvPr>
            <p:ph idx="1"/>
          </p:nvPr>
        </p:nvSpPr>
        <p:spPr>
          <a:xfrm>
            <a:off x="1219200" y="2286000"/>
            <a:ext cx="7086600" cy="2392363"/>
          </a:xfrm>
        </p:spPr>
        <p:txBody>
          <a:bodyPr>
            <a:normAutofit fontScale="77500" lnSpcReduction="20000"/>
          </a:bodyPr>
          <a:lstStyle/>
          <a:p>
            <a:pPr marL="514350" lvl="0" indent="-514350">
              <a:buFont typeface="+mj-lt"/>
              <a:buAutoNum type="arabicPeriod"/>
            </a:pPr>
            <a:r>
              <a:rPr lang="en-US" dirty="0"/>
              <a:t>Define facilitation in a broad sense of “making processes and activities flow more </a:t>
            </a:r>
            <a:r>
              <a:rPr lang="en-US" dirty="0" smtClean="0"/>
              <a:t>easily”</a:t>
            </a:r>
          </a:p>
          <a:p>
            <a:pPr marL="514350" lvl="0" indent="-514350">
              <a:buFont typeface="+mj-lt"/>
              <a:buAutoNum type="arabicPeriod"/>
            </a:pPr>
            <a:r>
              <a:rPr lang="en-US" dirty="0" smtClean="0"/>
              <a:t>Identify </a:t>
            </a:r>
            <a:r>
              <a:rPr lang="en-US" dirty="0"/>
              <a:t>key characteristics of exemplary facilitators, particularly in staff </a:t>
            </a:r>
            <a:r>
              <a:rPr lang="en-US" dirty="0" smtClean="0"/>
              <a:t>positions</a:t>
            </a:r>
          </a:p>
          <a:p>
            <a:pPr marL="514350" lvl="0" indent="-514350">
              <a:buFont typeface="+mj-lt"/>
              <a:buAutoNum type="arabicPeriod"/>
            </a:pPr>
            <a:r>
              <a:rPr lang="en-US" dirty="0" smtClean="0"/>
              <a:t>Describe </a:t>
            </a:r>
            <a:r>
              <a:rPr lang="en-US" dirty="0"/>
              <a:t>potential applications of this information within </a:t>
            </a:r>
            <a:r>
              <a:rPr lang="en-US" dirty="0" smtClean="0"/>
              <a:t>your </a:t>
            </a:r>
            <a:r>
              <a:rPr lang="en-US" dirty="0"/>
              <a:t>organization</a:t>
            </a:r>
          </a:p>
          <a:p>
            <a:endParaRPr lang="en-US" dirty="0"/>
          </a:p>
        </p:txBody>
      </p:sp>
    </p:spTree>
    <p:extLst>
      <p:ext uri="{BB962C8B-B14F-4D97-AF65-F5344CB8AC3E}">
        <p14:creationId xmlns:p14="http://schemas.microsoft.com/office/powerpoint/2010/main" val="2981187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smtClean="0"/>
              <a:t>Why explore this topic?</a:t>
            </a:r>
            <a:endParaRPr lang="en-US" dirty="0"/>
          </a:p>
        </p:txBody>
      </p:sp>
      <p:sp>
        <p:nvSpPr>
          <p:cNvPr id="3" name="Subtitle 2"/>
          <p:cNvSpPr>
            <a:spLocks noGrp="1"/>
          </p:cNvSpPr>
          <p:nvPr>
            <p:ph type="subTitle" idx="1"/>
          </p:nvPr>
        </p:nvSpPr>
        <p:spPr>
          <a:xfrm>
            <a:off x="1202725" y="4533900"/>
            <a:ext cx="7467600" cy="419100"/>
          </a:xfrm>
        </p:spPr>
        <p:txBody>
          <a:bodyPr>
            <a:normAutofit fontScale="77500" lnSpcReduction="20000"/>
          </a:bodyPr>
          <a:lstStyle/>
          <a:p>
            <a:endParaRPr lang="en-US" dirty="0"/>
          </a:p>
        </p:txBody>
      </p:sp>
      <p:sp>
        <p:nvSpPr>
          <p:cNvPr id="4" name="Rectangle 2"/>
          <p:cNvSpPr>
            <a:spLocks noChangeArrowheads="1"/>
          </p:cNvSpPr>
          <p:nvPr/>
        </p:nvSpPr>
        <p:spPr bwMode="auto">
          <a:xfrm>
            <a:off x="28194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441" y="2102366"/>
            <a:ext cx="1892300" cy="2070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2192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1"/>
            <a:ext cx="25019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6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smtClean="0"/>
              <a:t>Facilitate</a:t>
            </a:r>
            <a:endParaRPr lang="en-US" dirty="0"/>
          </a:p>
        </p:txBody>
      </p:sp>
      <p:sp>
        <p:nvSpPr>
          <p:cNvPr id="3" name="Subtitle 2"/>
          <p:cNvSpPr>
            <a:spLocks noGrp="1"/>
          </p:cNvSpPr>
          <p:nvPr>
            <p:ph type="subTitle" idx="1"/>
          </p:nvPr>
        </p:nvSpPr>
        <p:spPr>
          <a:xfrm>
            <a:off x="1143000" y="1933833"/>
            <a:ext cx="7467600" cy="3124200"/>
          </a:xfrm>
        </p:spPr>
        <p:txBody>
          <a:bodyPr>
            <a:normAutofit fontScale="70000" lnSpcReduction="20000"/>
          </a:bodyPr>
          <a:lstStyle/>
          <a:p>
            <a:pPr marL="457200" indent="-457200" algn="l">
              <a:buFont typeface="Arial" charset="0"/>
              <a:buChar char="•"/>
            </a:pPr>
            <a:r>
              <a:rPr lang="en-US" dirty="0">
                <a:solidFill>
                  <a:schemeClr val="tx1"/>
                </a:solidFill>
              </a:rPr>
              <a:t>To make easier, help bring </a:t>
            </a:r>
            <a:r>
              <a:rPr lang="en-US" dirty="0" smtClean="0">
                <a:solidFill>
                  <a:schemeClr val="tx1"/>
                </a:solidFill>
              </a:rPr>
              <a:t>about</a:t>
            </a:r>
          </a:p>
          <a:p>
            <a:pPr marL="457200" indent="-457200" algn="l">
              <a:buFont typeface="Arial" charset="0"/>
              <a:buChar char="•"/>
            </a:pPr>
            <a:r>
              <a:rPr lang="en-US" dirty="0">
                <a:solidFill>
                  <a:schemeClr val="tx1"/>
                </a:solidFill>
              </a:rPr>
              <a:t>T</a:t>
            </a:r>
            <a:r>
              <a:rPr lang="en-US" dirty="0" smtClean="0">
                <a:solidFill>
                  <a:schemeClr val="tx1"/>
                </a:solidFill>
              </a:rPr>
              <a:t>o free </a:t>
            </a:r>
            <a:r>
              <a:rPr lang="en-US" dirty="0">
                <a:solidFill>
                  <a:schemeClr val="tx1"/>
                </a:solidFill>
              </a:rPr>
              <a:t>from obstruction or </a:t>
            </a:r>
            <a:r>
              <a:rPr lang="en-US" dirty="0" smtClean="0">
                <a:solidFill>
                  <a:schemeClr val="tx1"/>
                </a:solidFill>
              </a:rPr>
              <a:t>difficulty</a:t>
            </a:r>
          </a:p>
          <a:p>
            <a:pPr marL="457200" indent="-457200" algn="l">
              <a:buFont typeface="Arial" charset="0"/>
              <a:buChar char="•"/>
            </a:pPr>
            <a:r>
              <a:rPr lang="en-US" dirty="0" smtClean="0">
                <a:solidFill>
                  <a:schemeClr val="tx1"/>
                </a:solidFill>
              </a:rPr>
              <a:t>Synonyms</a:t>
            </a:r>
            <a:r>
              <a:rPr lang="en-US" dirty="0">
                <a:solidFill>
                  <a:schemeClr val="tx1"/>
                </a:solidFill>
              </a:rPr>
              <a:t>:</a:t>
            </a:r>
          </a:p>
          <a:p>
            <a:pPr lvl="1" algn="l"/>
            <a:r>
              <a:rPr lang="en-US" dirty="0">
                <a:solidFill>
                  <a:schemeClr val="tx1"/>
                </a:solidFill>
              </a:rPr>
              <a:t>	Ease, grease, loosen (up), smooth, </a:t>
            </a:r>
            <a:r>
              <a:rPr lang="en-US" dirty="0" smtClean="0">
                <a:solidFill>
                  <a:schemeClr val="tx1"/>
                </a:solidFill>
              </a:rPr>
              <a:t>unclog</a:t>
            </a:r>
          </a:p>
          <a:p>
            <a:pPr marL="457200" indent="-457200" algn="l">
              <a:buFont typeface="Arial" charset="0"/>
              <a:buChar char="•"/>
            </a:pPr>
            <a:r>
              <a:rPr lang="en-US" dirty="0" smtClean="0">
                <a:solidFill>
                  <a:schemeClr val="tx1"/>
                </a:solidFill>
              </a:rPr>
              <a:t>Related </a:t>
            </a:r>
            <a:r>
              <a:rPr lang="en-US" dirty="0">
                <a:solidFill>
                  <a:schemeClr val="tx1"/>
                </a:solidFill>
              </a:rPr>
              <a:t>words</a:t>
            </a:r>
          </a:p>
          <a:p>
            <a:pPr lvl="1" algn="l"/>
            <a:r>
              <a:rPr lang="en-US" dirty="0">
                <a:solidFill>
                  <a:schemeClr val="tx1"/>
                </a:solidFill>
              </a:rPr>
              <a:t>	Advance, forward, further, promote, aid, assist, help, 	improve, disentangle, simplify, streamline</a:t>
            </a:r>
          </a:p>
          <a:p>
            <a:pPr marL="457200" indent="-457200" algn="l">
              <a:buFont typeface="Arial" charset="0"/>
              <a:buChar char="•"/>
            </a:pPr>
            <a:r>
              <a:rPr lang="en-US" dirty="0">
                <a:solidFill>
                  <a:schemeClr val="tx1"/>
                </a:solidFill>
              </a:rPr>
              <a:t>Antonyms:</a:t>
            </a:r>
          </a:p>
          <a:p>
            <a:pPr lvl="1" algn="l"/>
            <a:r>
              <a:rPr lang="en-US" dirty="0">
                <a:solidFill>
                  <a:schemeClr val="tx1"/>
                </a:solidFill>
              </a:rPr>
              <a:t>	Hinder, impede, retard, worsen, complicate, perplex</a:t>
            </a:r>
          </a:p>
          <a:p>
            <a:endParaRPr lang="en-US" dirty="0"/>
          </a:p>
        </p:txBody>
      </p:sp>
    </p:spTree>
    <p:extLst>
      <p:ext uri="{BB962C8B-B14F-4D97-AF65-F5344CB8AC3E}">
        <p14:creationId xmlns:p14="http://schemas.microsoft.com/office/powerpoint/2010/main" val="1405686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smtClean="0"/>
              <a:t>Identifying Effective Facilitators</a:t>
            </a:r>
            <a:endParaRPr lang="en-US" dirty="0"/>
          </a:p>
        </p:txBody>
      </p:sp>
      <p:sp>
        <p:nvSpPr>
          <p:cNvPr id="3" name="Subtitle 2"/>
          <p:cNvSpPr>
            <a:spLocks noGrp="1"/>
          </p:cNvSpPr>
          <p:nvPr>
            <p:ph type="subTitle" idx="1"/>
          </p:nvPr>
        </p:nvSpPr>
        <p:spPr>
          <a:xfrm>
            <a:off x="838200" y="2209800"/>
            <a:ext cx="7467600" cy="3124200"/>
          </a:xfrm>
        </p:spPr>
        <p:txBody>
          <a:bodyPr>
            <a:normAutofit fontScale="92500" lnSpcReduction="20000"/>
          </a:bodyPr>
          <a:lstStyle/>
          <a:p>
            <a:pPr marL="457200" indent="-457200" algn="l">
              <a:spcBef>
                <a:spcPts val="0"/>
              </a:spcBef>
            </a:pPr>
            <a:r>
              <a:rPr lang="en-US" sz="3600" dirty="0">
                <a:solidFill>
                  <a:schemeClr val="tx1"/>
                </a:solidFill>
              </a:rPr>
              <a:t>Asked four program directors</a:t>
            </a:r>
            <a:r>
              <a:rPr lang="en-US" sz="2800" dirty="0">
                <a:solidFill>
                  <a:schemeClr val="tx1"/>
                </a:solidFill>
              </a:rPr>
              <a:t>:</a:t>
            </a:r>
          </a:p>
          <a:p>
            <a:pPr marL="457200" indent="-457200" algn="l">
              <a:spcBef>
                <a:spcPts val="0"/>
              </a:spcBef>
            </a:pPr>
            <a:r>
              <a:rPr lang="en-US" sz="2800" dirty="0">
                <a:solidFill>
                  <a:schemeClr val="tx1"/>
                </a:solidFill>
              </a:rPr>
              <a:t>	</a:t>
            </a:r>
            <a:r>
              <a:rPr lang="en-US" dirty="0">
                <a:solidFill>
                  <a:schemeClr val="tx1"/>
                </a:solidFill>
              </a:rPr>
              <a:t>“Identify a person in your organization who is not in a formal leadership position, but is effective getting things done, particularly on teams or activities that involve more than one person.  When this person is involved, things just seem to flow more easily with good outcomes.”</a:t>
            </a:r>
          </a:p>
        </p:txBody>
      </p:sp>
    </p:spTree>
    <p:extLst>
      <p:ext uri="{BB962C8B-B14F-4D97-AF65-F5344CB8AC3E}">
        <p14:creationId xmlns:p14="http://schemas.microsoft.com/office/powerpoint/2010/main" val="746536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smtClean="0"/>
              <a:t>10 people were interviewed</a:t>
            </a:r>
            <a:endParaRPr lang="en-US" dirty="0"/>
          </a:p>
        </p:txBody>
      </p:sp>
      <p:sp>
        <p:nvSpPr>
          <p:cNvPr id="3" name="Subtitle 2"/>
          <p:cNvSpPr>
            <a:spLocks noGrp="1"/>
          </p:cNvSpPr>
          <p:nvPr>
            <p:ph type="subTitle" idx="1"/>
          </p:nvPr>
        </p:nvSpPr>
        <p:spPr>
          <a:xfrm>
            <a:off x="1905000" y="1905001"/>
            <a:ext cx="6400800" cy="3581400"/>
          </a:xfrm>
        </p:spPr>
        <p:txBody>
          <a:bodyPr>
            <a:normAutofit fontScale="62500" lnSpcReduction="20000"/>
          </a:bodyPr>
          <a:lstStyle/>
          <a:p>
            <a:pPr marL="457200" lvl="0" indent="-457200" algn="l">
              <a:spcBef>
                <a:spcPts val="0"/>
              </a:spcBef>
              <a:defRPr/>
            </a:pPr>
            <a:r>
              <a:rPr lang="en-US" sz="3800" dirty="0">
                <a:solidFill>
                  <a:schemeClr val="tx1"/>
                </a:solidFill>
              </a:rPr>
              <a:t>7 </a:t>
            </a:r>
            <a:r>
              <a:rPr lang="en-US" sz="3800" dirty="0" smtClean="0">
                <a:solidFill>
                  <a:schemeClr val="tx1"/>
                </a:solidFill>
              </a:rPr>
              <a:t>identified by program directors in four family</a:t>
            </a:r>
          </a:p>
          <a:p>
            <a:pPr marL="457200" lvl="0" indent="-457200" algn="l">
              <a:spcBef>
                <a:spcPts val="0"/>
              </a:spcBef>
              <a:defRPr/>
            </a:pPr>
            <a:r>
              <a:rPr lang="en-US" sz="3800" dirty="0">
                <a:solidFill>
                  <a:schemeClr val="tx1"/>
                </a:solidFill>
              </a:rPr>
              <a:t>	</a:t>
            </a:r>
            <a:r>
              <a:rPr lang="en-US" sz="3800" dirty="0" smtClean="0">
                <a:solidFill>
                  <a:schemeClr val="tx1"/>
                </a:solidFill>
              </a:rPr>
              <a:t>medicine </a:t>
            </a:r>
            <a:r>
              <a:rPr lang="en-US" sz="3800" dirty="0">
                <a:solidFill>
                  <a:schemeClr val="tx1"/>
                </a:solidFill>
              </a:rPr>
              <a:t>residencies</a:t>
            </a:r>
          </a:p>
          <a:p>
            <a:pPr marL="457200" lvl="0" indent="-457200" algn="l">
              <a:spcBef>
                <a:spcPts val="0"/>
              </a:spcBef>
              <a:defRPr/>
            </a:pPr>
            <a:endParaRPr lang="en-US" sz="3800" dirty="0">
              <a:solidFill>
                <a:schemeClr val="tx1"/>
              </a:solidFill>
            </a:endParaRPr>
          </a:p>
          <a:p>
            <a:pPr marL="914400" lvl="1" indent="-457200" algn="l">
              <a:spcBef>
                <a:spcPts val="0"/>
              </a:spcBef>
              <a:defRPr/>
            </a:pPr>
            <a:r>
              <a:rPr lang="en-US" sz="3400" dirty="0">
                <a:solidFill>
                  <a:schemeClr val="tx1"/>
                </a:solidFill>
              </a:rPr>
              <a:t>Roles:</a:t>
            </a:r>
          </a:p>
          <a:p>
            <a:pPr marL="914400" lvl="1" indent="-457200" algn="l">
              <a:spcBef>
                <a:spcPts val="0"/>
              </a:spcBef>
              <a:buFont typeface="Arial" charset="0"/>
              <a:buChar char="•"/>
              <a:defRPr/>
            </a:pPr>
            <a:r>
              <a:rPr lang="en-US" sz="3400" dirty="0">
                <a:solidFill>
                  <a:schemeClr val="tx1"/>
                </a:solidFill>
              </a:rPr>
              <a:t>Medical Assistant</a:t>
            </a:r>
          </a:p>
          <a:p>
            <a:pPr marL="914400" lvl="1" indent="-457200" algn="l">
              <a:spcBef>
                <a:spcPts val="0"/>
              </a:spcBef>
              <a:buFont typeface="Arial" charset="0"/>
              <a:buChar char="•"/>
              <a:defRPr/>
            </a:pPr>
            <a:r>
              <a:rPr lang="en-US" sz="3400" dirty="0">
                <a:solidFill>
                  <a:schemeClr val="tx1"/>
                </a:solidFill>
              </a:rPr>
              <a:t>Care Manager</a:t>
            </a:r>
          </a:p>
          <a:p>
            <a:pPr marL="914400" lvl="1" indent="-457200" algn="l">
              <a:spcBef>
                <a:spcPts val="0"/>
              </a:spcBef>
              <a:buFont typeface="Arial" charset="0"/>
              <a:buChar char="•"/>
              <a:defRPr/>
            </a:pPr>
            <a:r>
              <a:rPr lang="en-US" sz="3400" dirty="0">
                <a:solidFill>
                  <a:schemeClr val="tx1"/>
                </a:solidFill>
              </a:rPr>
              <a:t>Registration Coordinator</a:t>
            </a:r>
          </a:p>
          <a:p>
            <a:pPr marL="914400" lvl="1" indent="-457200" algn="l">
              <a:spcBef>
                <a:spcPts val="0"/>
              </a:spcBef>
              <a:buFont typeface="Arial" charset="0"/>
              <a:buChar char="•"/>
              <a:defRPr/>
            </a:pPr>
            <a:r>
              <a:rPr lang="en-US" sz="3400" dirty="0">
                <a:solidFill>
                  <a:schemeClr val="tx1"/>
                </a:solidFill>
              </a:rPr>
              <a:t>Practice Coach</a:t>
            </a:r>
          </a:p>
          <a:p>
            <a:pPr marL="914400" lvl="1" indent="-457200" algn="l">
              <a:spcBef>
                <a:spcPts val="0"/>
              </a:spcBef>
              <a:buFont typeface="Arial" charset="0"/>
              <a:buChar char="•"/>
              <a:defRPr/>
            </a:pPr>
            <a:r>
              <a:rPr lang="en-US" sz="3400" dirty="0">
                <a:solidFill>
                  <a:schemeClr val="tx1"/>
                </a:solidFill>
              </a:rPr>
              <a:t>Social Worker</a:t>
            </a:r>
          </a:p>
          <a:p>
            <a:pPr marL="914400" lvl="1" indent="-457200" algn="l">
              <a:spcBef>
                <a:spcPts val="0"/>
              </a:spcBef>
              <a:buFont typeface="Arial" charset="0"/>
              <a:buChar char="•"/>
              <a:defRPr/>
            </a:pPr>
            <a:r>
              <a:rPr lang="en-US" sz="3400" dirty="0">
                <a:solidFill>
                  <a:schemeClr val="tx1"/>
                </a:solidFill>
              </a:rPr>
              <a:t>Clinical Faculty (2</a:t>
            </a:r>
            <a:r>
              <a:rPr lang="en-US" sz="3400" dirty="0" smtClean="0">
                <a:solidFill>
                  <a:schemeClr val="tx1"/>
                </a:solidFill>
              </a:rPr>
              <a:t>)</a:t>
            </a:r>
          </a:p>
          <a:p>
            <a:pPr marL="457200" lvl="0" indent="-457200" algn="l">
              <a:spcBef>
                <a:spcPts val="0"/>
              </a:spcBef>
              <a:buFont typeface="Arial" charset="0"/>
              <a:buChar char="•"/>
              <a:defRPr/>
            </a:pPr>
            <a:endParaRPr lang="en-US" sz="3800" dirty="0">
              <a:solidFill>
                <a:schemeClr val="tx1"/>
              </a:solidFill>
            </a:endParaRPr>
          </a:p>
          <a:p>
            <a:pPr lvl="0" algn="l">
              <a:spcBef>
                <a:spcPts val="0"/>
              </a:spcBef>
              <a:defRPr/>
            </a:pPr>
            <a:r>
              <a:rPr lang="en-US" sz="3800" dirty="0" smtClean="0">
                <a:solidFill>
                  <a:schemeClr val="tx1"/>
                </a:solidFill>
              </a:rPr>
              <a:t>3 Program directors</a:t>
            </a:r>
            <a:endParaRPr lang="en-US" sz="3800" dirty="0">
              <a:solidFill>
                <a:schemeClr val="tx1"/>
              </a:solidFill>
            </a:endParaRPr>
          </a:p>
        </p:txBody>
      </p:sp>
    </p:spTree>
    <p:extLst>
      <p:ext uri="{BB962C8B-B14F-4D97-AF65-F5344CB8AC3E}">
        <p14:creationId xmlns:p14="http://schemas.microsoft.com/office/powerpoint/2010/main" val="757034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smtClean="0"/>
              <a:t>Questions for Program Directors</a:t>
            </a:r>
            <a:endParaRPr lang="en-US" dirty="0"/>
          </a:p>
        </p:txBody>
      </p:sp>
      <p:sp>
        <p:nvSpPr>
          <p:cNvPr id="3" name="Subtitle 2"/>
          <p:cNvSpPr>
            <a:spLocks noGrp="1"/>
          </p:cNvSpPr>
          <p:nvPr>
            <p:ph type="subTitle" idx="1"/>
          </p:nvPr>
        </p:nvSpPr>
        <p:spPr>
          <a:xfrm>
            <a:off x="685800" y="1944132"/>
            <a:ext cx="8229600" cy="3809999"/>
          </a:xfrm>
        </p:spPr>
        <p:txBody>
          <a:bodyPr>
            <a:normAutofit fontScale="55000" lnSpcReduction="20000"/>
          </a:bodyPr>
          <a:lstStyle/>
          <a:p>
            <a:pPr lvl="0" algn="l"/>
            <a:r>
              <a:rPr lang="en-US" sz="3800" dirty="0" smtClean="0">
                <a:solidFill>
                  <a:schemeClr val="tx1"/>
                </a:solidFill>
              </a:rPr>
              <a:t>1. What </a:t>
            </a:r>
            <a:r>
              <a:rPr lang="en-US" sz="3800" dirty="0">
                <a:solidFill>
                  <a:schemeClr val="tx1"/>
                </a:solidFill>
              </a:rPr>
              <a:t>roles do they fill?  What are their activities in a typical </a:t>
            </a:r>
            <a:r>
              <a:rPr lang="en-US" sz="3800" dirty="0" smtClean="0">
                <a:solidFill>
                  <a:schemeClr val="tx1"/>
                </a:solidFill>
              </a:rPr>
              <a:t>day</a:t>
            </a:r>
            <a:r>
              <a:rPr lang="en-US" sz="3800" dirty="0">
                <a:solidFill>
                  <a:schemeClr val="tx1"/>
                </a:solidFill>
              </a:rPr>
              <a:t>?</a:t>
            </a:r>
          </a:p>
          <a:p>
            <a:pPr lvl="0" algn="l"/>
            <a:r>
              <a:rPr lang="en-US" sz="3800" dirty="0">
                <a:solidFill>
                  <a:schemeClr val="tx1"/>
                </a:solidFill>
              </a:rPr>
              <a:t>2. Why did you select these people? Why did they come to mind?</a:t>
            </a:r>
          </a:p>
          <a:p>
            <a:pPr lvl="0" algn="l"/>
            <a:r>
              <a:rPr lang="en-US" sz="3800" dirty="0">
                <a:solidFill>
                  <a:schemeClr val="tx1"/>
                </a:solidFill>
              </a:rPr>
              <a:t>3. In what ways are they exemplary facilitators?  What specific 	qualities do they demonstrate?</a:t>
            </a:r>
          </a:p>
          <a:p>
            <a:pPr lvl="0" algn="l"/>
            <a:r>
              <a:rPr lang="en-US" sz="3800" dirty="0">
                <a:solidFill>
                  <a:schemeClr val="tx1"/>
                </a:solidFill>
              </a:rPr>
              <a:t>4. Any other characteristics that are unique to these individuals?</a:t>
            </a:r>
          </a:p>
          <a:p>
            <a:pPr lvl="0" algn="l"/>
            <a:r>
              <a:rPr lang="en-US" sz="3800" dirty="0">
                <a:solidFill>
                  <a:schemeClr val="tx1"/>
                </a:solidFill>
              </a:rPr>
              <a:t>5. What do they contribute to a team?</a:t>
            </a:r>
          </a:p>
          <a:p>
            <a:pPr lvl="0" algn="l"/>
            <a:r>
              <a:rPr lang="en-US" sz="3800" dirty="0">
                <a:solidFill>
                  <a:schemeClr val="tx1"/>
                </a:solidFill>
              </a:rPr>
              <a:t>6. If I were to ask peers about these people, what would they </a:t>
            </a:r>
            <a:r>
              <a:rPr lang="en-US" sz="3800" dirty="0" smtClean="0">
                <a:solidFill>
                  <a:schemeClr val="tx1"/>
                </a:solidFill>
              </a:rPr>
              <a:t>say</a:t>
            </a:r>
            <a:r>
              <a:rPr lang="en-US" sz="3800" dirty="0">
                <a:solidFill>
                  <a:schemeClr val="tx1"/>
                </a:solidFill>
              </a:rPr>
              <a:t>?</a:t>
            </a:r>
          </a:p>
          <a:p>
            <a:pPr lvl="0" algn="l"/>
            <a:r>
              <a:rPr lang="en-US" sz="3800" dirty="0">
                <a:solidFill>
                  <a:schemeClr val="tx1"/>
                </a:solidFill>
              </a:rPr>
              <a:t>7. How do these people respond to stressful work situations? </a:t>
            </a:r>
            <a:r>
              <a:rPr lang="en-US" sz="3800" dirty="0" smtClean="0">
                <a:solidFill>
                  <a:schemeClr val="tx1"/>
                </a:solidFill>
              </a:rPr>
              <a:t> How </a:t>
            </a:r>
            <a:r>
              <a:rPr lang="en-US" sz="3800" dirty="0">
                <a:solidFill>
                  <a:schemeClr val="tx1"/>
                </a:solidFill>
              </a:rPr>
              <a:t>do </a:t>
            </a:r>
            <a:r>
              <a:rPr lang="en-US" sz="3800" dirty="0" smtClean="0">
                <a:solidFill>
                  <a:schemeClr val="tx1"/>
                </a:solidFill>
              </a:rPr>
              <a:t>	they </a:t>
            </a:r>
            <a:r>
              <a:rPr lang="en-US" sz="3800" dirty="0">
                <a:solidFill>
                  <a:schemeClr val="tx1"/>
                </a:solidFill>
              </a:rPr>
              <a:t>interact with others during such times?</a:t>
            </a:r>
          </a:p>
          <a:p>
            <a:pPr lvl="0" algn="l"/>
            <a:r>
              <a:rPr lang="en-US" sz="3800" dirty="0">
                <a:solidFill>
                  <a:schemeClr val="tx1"/>
                </a:solidFill>
              </a:rPr>
              <a:t>8. What brings them satisfaction at work?</a:t>
            </a:r>
          </a:p>
          <a:p>
            <a:endParaRPr lang="en-US" dirty="0"/>
          </a:p>
        </p:txBody>
      </p:sp>
    </p:spTree>
    <p:extLst>
      <p:ext uri="{BB962C8B-B14F-4D97-AF65-F5344CB8AC3E}">
        <p14:creationId xmlns:p14="http://schemas.microsoft.com/office/powerpoint/2010/main" val="1538293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434</Words>
  <Application>Microsoft Macintosh PowerPoint</Application>
  <PresentationFormat>On-screen Show (4:3)</PresentationFormat>
  <Paragraphs>91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forum2014</vt:lpstr>
      <vt:lpstr>Facilitation: An Invisible Skill in Successful Organizations</vt:lpstr>
      <vt:lpstr>Disclosures</vt:lpstr>
      <vt:lpstr>Intended Audience</vt:lpstr>
      <vt:lpstr>Goals and Objectives</vt:lpstr>
      <vt:lpstr>Why explore this topic?</vt:lpstr>
      <vt:lpstr>Facilitate</vt:lpstr>
      <vt:lpstr>Identifying Effective Facilitators</vt:lpstr>
      <vt:lpstr>10 people were interviewed</vt:lpstr>
      <vt:lpstr>Questions for Program Directors</vt:lpstr>
      <vt:lpstr>Questions for Facilitators</vt:lpstr>
      <vt:lpstr>Data Analysis</vt:lpstr>
      <vt:lpstr>Characteristics of Exemplary Facilitators</vt:lpstr>
      <vt:lpstr>Three Domains</vt:lpstr>
      <vt:lpstr>Potential Applications</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Kim Marvel</cp:lastModifiedBy>
  <cp:revision>25</cp:revision>
  <dcterms:created xsi:type="dcterms:W3CDTF">2014-07-22T20:27:04Z</dcterms:created>
  <dcterms:modified xsi:type="dcterms:W3CDTF">2018-10-09T03:17:34Z</dcterms:modified>
</cp:coreProperties>
</file>