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2" r:id="rId5"/>
    <p:sldId id="269" r:id="rId6"/>
    <p:sldId id="270" r:id="rId7"/>
    <p:sldId id="271" r:id="rId8"/>
    <p:sldId id="272" r:id="rId9"/>
    <p:sldId id="273" r:id="rId10"/>
    <p:sldId id="277" r:id="rId11"/>
    <p:sldId id="278" r:id="rId12"/>
    <p:sldId id="295" r:id="rId13"/>
    <p:sldId id="326" r:id="rId14"/>
    <p:sldId id="327" r:id="rId15"/>
    <p:sldId id="325" r:id="rId16"/>
    <p:sldId id="329" r:id="rId17"/>
    <p:sldId id="330" r:id="rId18"/>
    <p:sldId id="331" r:id="rId19"/>
    <p:sldId id="332" r:id="rId20"/>
    <p:sldId id="334" r:id="rId21"/>
    <p:sldId id="336" r:id="rId22"/>
    <p:sldId id="324" r:id="rId23"/>
    <p:sldId id="316" r:id="rId24"/>
    <p:sldId id="31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9EACA-482C-4405-9987-2E45844AD6F8}">
  <a:tblStyle styleId="{3269EACA-482C-4405-9987-2E45844AD6F8}" styleName="Table_0"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Style>
        <a:tcBdr/>
        <a:fill>
          <a:solidFill>
            <a:srgbClr val="CCDF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FE8"/>
          </a:solidFill>
        </a:fill>
      </a:tcStyle>
    </a:band1V>
    <a:band2V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/>
        <a:fill>
          <a:solidFill>
            <a:srgbClr val="2DA2BF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/>
        <a:fill>
          <a:solidFill>
            <a:srgbClr val="2DA2BF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DA2B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DA2B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6042262-763A-4B92-A32B-7AC96BE780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/>
    <p:restoredTop sz="94663"/>
  </p:normalViewPr>
  <p:slideViewPr>
    <p:cSldViewPr snapToGrid="0">
      <p:cViewPr varScale="1">
        <p:scale>
          <a:sx n="72" d="100"/>
          <a:sy n="72" d="100"/>
        </p:scale>
        <p:origin x="7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880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83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56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0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38" name="Google Shape;3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49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95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78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11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08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22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9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1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2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32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15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4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>
            <a:spLocks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9" name="Google Shape;19;p44"/>
          <p:cNvSpPr>
            <a:spLocks/>
          </p:cNvSpPr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0" name="Google Shape;20;p44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1" name="Google Shape;21;p44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cap="none">
                <a:solidFill>
                  <a:schemeClr val="dk2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uFillTx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uFillTx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uFillTx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uFillTx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uFillTx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>
                <a:uFillTx/>
              </a:defRPr>
            </a:lvl9pPr>
          </a:lstStyle>
          <a:p>
            <a:endParaRPr>
              <a:uFillTx/>
            </a:endParaRPr>
          </a:p>
        </p:txBody>
      </p:sp>
      <p:cxnSp>
        <p:nvCxnSpPr>
          <p:cNvPr id="22" name="Google Shape;22;p4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4"/>
          <p:cNvSpPr>
            <a:spLocks/>
          </p:cNvSpPr>
          <p:nvPr/>
        </p:nvSpPr>
        <p:spPr>
          <a:xfrm>
            <a:off x="6706526" y="6366762"/>
            <a:ext cx="53527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UMN North Memorial Family Medicine Residency</a:t>
            </a:r>
            <a:endParaRPr sz="2000" b="0" i="0" u="none" strike="noStrike" cap="none">
              <a:solidFill>
                <a:srgbClr val="FFFFFF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6" name="Google Shape;26;p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  <a:defRPr sz="2800">
                <a:uFillTx/>
              </a:defRPr>
            </a:lvl1pPr>
            <a:lvl2pPr marL="914400" lvl="1" indent="-381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Char char="◦"/>
              <a:defRPr sz="2400"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 sz="1800"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>
            <a:spLocks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29" name="Google Shape;29;p46"/>
          <p:cNvSpPr>
            <a:spLocks/>
          </p:cNvSpPr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1" name="Google Shape;31;p4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cap="none">
                <a:solidFill>
                  <a:schemeClr val="dk2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cxnSp>
        <p:nvCxnSpPr>
          <p:cNvPr id="32" name="Google Shape;32;p4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46"/>
          <p:cNvSpPr>
            <a:spLocks/>
          </p:cNvSpPr>
          <p:nvPr/>
        </p:nvSpPr>
        <p:spPr>
          <a:xfrm>
            <a:off x="6839253" y="6366097"/>
            <a:ext cx="53527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UMN North Memorial Family Medicine Residency</a:t>
            </a:r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 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uFillTx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>
                <a:uFillTx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>
                <a:uFillTx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>
                <a:uFillTx/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 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4"/>
          <p:cNvSpPr txBox="1">
            <a:spLocks noGrp="1"/>
          </p:cNvSpPr>
          <p:nvPr>
            <p:ph type="title"/>
          </p:nvPr>
        </p:nvSpPr>
        <p:spPr>
          <a:xfrm>
            <a:off x="243840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1800"/>
              <a:buFont typeface="Calibri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2438400" y="1600203"/>
            <a:ext cx="4470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2"/>
          </p:nvPr>
        </p:nvSpPr>
        <p:spPr>
          <a:xfrm>
            <a:off x="7112000" y="1600203"/>
            <a:ext cx="4470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▪"/>
              <a:defRPr>
                <a:uFillTx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>
                <a:uFillTx/>
              </a:defRPr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>
                <a:uFillTx/>
              </a:defRPr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>
                <a:uFillTx/>
              </a:defRPr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6" name="Google Shape;66;p54"/>
          <p:cNvSpPr txBox="1">
            <a:spLocks noGrp="1"/>
          </p:cNvSpPr>
          <p:nvPr>
            <p:ph type="dt" idx="10"/>
          </p:nvPr>
        </p:nvSpPr>
        <p:spPr>
          <a:xfrm>
            <a:off x="8970433" y="6408741"/>
            <a:ext cx="25590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7" name="Google Shape;67;p54"/>
          <p:cNvSpPr txBox="1">
            <a:spLocks noGrp="1"/>
          </p:cNvSpPr>
          <p:nvPr>
            <p:ph type="ftr" idx="11"/>
          </p:nvPr>
        </p:nvSpPr>
        <p:spPr>
          <a:xfrm>
            <a:off x="5839884" y="6408741"/>
            <a:ext cx="3134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8" name="Google Shape;68;p54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Clr>
                <a:srgbClr val="FFFFFF"/>
              </a:buClr>
              <a:buSzPts val="1800"/>
              <a:buFont typeface="Georgia"/>
              <a:buNone/>
              <a:defRPr sz="1800">
                <a:solidFill>
                  <a:srgbClr val="FFFFFF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>
            <a:spLocks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3"/>
          <p:cNvSpPr>
            <a:spLocks/>
          </p:cNvSpPr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" name="Google Shape;12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3" name="Google Shape;13;p4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cxnSp>
        <p:nvCxnSpPr>
          <p:cNvPr id="14" name="Google Shape;14;p4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43"/>
          <p:cNvPicPr preferRelativeResize="0"/>
          <p:nvPr/>
        </p:nvPicPr>
        <p:blipFill rotWithShape="1">
          <a:blip r:embed="rId9"/>
          <a:srcRect l="19148" t="21985" r="15319" b="24733"/>
          <a:stretch/>
        </p:blipFill>
        <p:spPr>
          <a:xfrm>
            <a:off x="11125556" y="5704702"/>
            <a:ext cx="866419" cy="49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3"/>
          <p:cNvSpPr>
            <a:spLocks/>
          </p:cNvSpPr>
          <p:nvPr/>
        </p:nvSpPr>
        <p:spPr>
          <a:xfrm>
            <a:off x="4051905" y="6396335"/>
            <a:ext cx="7994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UMN North Memorial Family Medicine Residency</a:t>
            </a:r>
            <a:endParaRPr sz="2000" b="0" i="0" u="none" strike="noStrike" cap="none">
              <a:solidFill>
                <a:srgbClr val="FFFFFF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a.hooker@healthpartners.com" TargetMode="External"/><Relationship Id="rId2" Type="http://schemas.openxmlformats.org/officeDocument/2006/relationships/hyperlink" Target="mailto:Levyx114@umn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am.org/quality-practice/definition-of-addi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rugoverdose/epidem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914400" y="639419"/>
            <a:ext cx="103632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6600"/>
            </a:pPr>
            <a:r>
              <a:rPr lang="en-US" sz="4400" dirty="0"/>
              <a:t> Predictors of Retention in Treatment in an MAT Program Within a Family Medicine Residency Clinic</a:t>
            </a:r>
            <a:endParaRPr sz="4400" dirty="0">
              <a:uFillTx/>
            </a:endParaRP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704574" y="2626876"/>
            <a:ext cx="10782852" cy="204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 smtClean="0">
                <a:uFillTx/>
              </a:rPr>
              <a:t>Bob Levy, MD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 smtClean="0">
                <a:uFillTx/>
              </a:rPr>
              <a:t>Assistant Professor, </a:t>
            </a:r>
            <a:r>
              <a:rPr lang="en-US" dirty="0">
                <a:uFillTx/>
              </a:rPr>
              <a:t>UMN DFMCH, </a:t>
            </a:r>
            <a:r>
              <a:rPr lang="en-US" dirty="0" smtClean="0">
                <a:uFillTx/>
              </a:rPr>
              <a:t>FAAFP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 smtClean="0">
                <a:uFillTx/>
              </a:rPr>
              <a:t> </a:t>
            </a:r>
            <a:endParaRPr lang="en-US" dirty="0">
              <a:uFillTx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/>
              <a:t>Stephanie </a:t>
            </a:r>
            <a:r>
              <a:rPr lang="en-US" dirty="0" smtClean="0"/>
              <a:t>Hooker, </a:t>
            </a:r>
            <a:r>
              <a:rPr lang="en-US" dirty="0"/>
              <a:t>PhD </a:t>
            </a:r>
            <a:r>
              <a:rPr lang="en-US" dirty="0" smtClean="0"/>
              <a:t>MPH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dirty="0" smtClean="0">
                <a:uFillTx/>
              </a:rPr>
              <a:t>Research Associate, HealthPartners Institute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Char char=" "/>
            </a:pPr>
            <a:r>
              <a:rPr lang="en-US" sz="3200">
                <a:uFillTx/>
              </a:rPr>
              <a:t>Benefits: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Training residents regarding addiction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Increased provider satisfaction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Makes difficult conversations easier - takes other opioids off the table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Patient gratitude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We were part of the problem - let’s be part of the solution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Evidence based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uFillTx/>
              </a:rPr>
              <a:t>Save lives</a:t>
            </a:r>
            <a:endParaRPr>
              <a:uFillTx/>
            </a:endParaRPr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>
              <a:uFillTx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pic>
        <p:nvPicPr>
          <p:cNvPr id="218" name="Google Shape;218;p22" descr="On the justification for direct payments | CAP Refor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/>
          <a:srcRect/>
          <a:stretch/>
        </p:blipFill>
        <p:spPr>
          <a:xfrm>
            <a:off x="7643954" y="2162432"/>
            <a:ext cx="4118691" cy="29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>
            <a:spLocks/>
          </p:cNvSpPr>
          <p:nvPr/>
        </p:nvSpPr>
        <p:spPr>
          <a:xfrm>
            <a:off x="1097281" y="1845734"/>
            <a:ext cx="6699833" cy="344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Char char=" "/>
            </a:pPr>
            <a:r>
              <a:rPr lang="en-US" sz="2800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MAT Saves Lives</a:t>
            </a:r>
            <a:endParaRPr>
              <a:uFillTx/>
            </a:endParaRPr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Methadone and Buprenorphine reduce risk of overdose/acute care</a:t>
            </a:r>
            <a:r>
              <a:rPr lang="en-US" sz="2400" b="0" i="0" u="none" strike="noStrike" cap="none" baseline="30000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uFillTx/>
            </a:endParaRPr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lang="en-US" sz="2400" b="0" i="0" u="none" strike="noStrike" cap="none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Buprenorphine therapy associated with significantly lower risk of death</a:t>
            </a:r>
            <a:r>
              <a:rPr lang="en-US" sz="2400" b="0" i="0" u="none" strike="noStrike" cap="none" baseline="30000">
                <a:solidFill>
                  <a:srgbClr val="3F3F3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uFillTx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endParaRPr sz="2800">
              <a:solidFill>
                <a:srgbClr val="3F3F3F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 txBox="1">
            <a:spLocks/>
          </p:cNvSpPr>
          <p:nvPr/>
        </p:nvSpPr>
        <p:spPr>
          <a:xfrm>
            <a:off x="457200" y="5447399"/>
            <a:ext cx="108961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1. Wakeman SE, Larochelle MR, Ameli O, et al. Comparative Effectiveness of Different Treatment Pathways for Opioid Use Disorder. JAMA Netw Open. 2020;3(2):e1920622. doi:10.1001/jamanetworkopen.2019.20622</a:t>
            </a:r>
            <a:endParaRPr sz="11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2. Depouy J. et al. </a:t>
            </a:r>
            <a:r>
              <a:rPr lang="en-US" sz="1100" i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Mortality Associated With Time in and Out of Buprenorphine Treatment in French Office-Based General Practice: A 7-Year Cohort Study.</a:t>
            </a:r>
            <a:r>
              <a:rPr lang="en-US" sz="11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Annals of Family Medicine. Vol. 15, No 4, July/Aug 2017</a:t>
            </a:r>
            <a:endParaRPr sz="11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MAT and psych issues</a:t>
            </a:r>
            <a:endParaRPr>
              <a:uFillTx/>
            </a:endParaRPr>
          </a:p>
        </p:txBody>
      </p:sp>
      <p:sp>
        <p:nvSpPr>
          <p:cNvPr id="341" name="Google Shape;341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>
                <a:uFillTx/>
              </a:rPr>
              <a:t>Co-morbidity is the rule rather than exception (up to 90%)</a:t>
            </a:r>
            <a:endParaRPr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>
                <a:uFillTx/>
              </a:rPr>
              <a:t>Few contraindications/interactions with psych meds</a:t>
            </a:r>
            <a:endParaRPr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>
                <a:uFillTx/>
              </a:rPr>
              <a:t>Benzos</a:t>
            </a:r>
            <a:endParaRPr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>
                <a:uFillTx/>
              </a:rPr>
              <a:t>Depakote? (LFTs)</a:t>
            </a:r>
            <a:endParaRPr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>
                <a:uFillTx/>
              </a:rPr>
              <a:t>Can help with diagnosis via withdrawal/craving stabilization</a:t>
            </a:r>
            <a:endParaRPr>
              <a:uFillTx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D0566-21CC-1248-AF2C-CF5154E2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Care About Retention?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276598-DDD2-E440-BC5C-2CDD94A48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Longer treatment duration with medication-assisted treatment (MAT) with buprenorphine has been shown to be associated with a reduced risk of opioid relapse and death. AND</a:t>
            </a:r>
          </a:p>
          <a:p>
            <a:endParaRPr lang="en-US" baseline="30000" dirty="0"/>
          </a:p>
          <a:p>
            <a:r>
              <a:rPr lang="en-US" dirty="0"/>
              <a:t>It is not known what predicts retention in an urban, underserved primary care-based MAT program for OUD. Retention in general is poorly understood.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0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3BD18-B2AB-9144-BE65-4B6EE047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D65AAB-3B94-5041-8768-8D804F484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also what is commonly used as ”success” in MAT</a:t>
            </a:r>
          </a:p>
          <a:p>
            <a:endParaRPr lang="en-US" dirty="0"/>
          </a:p>
          <a:p>
            <a:r>
              <a:rPr lang="en-US" dirty="0"/>
              <a:t>It also typically is poor outside of intensive treatment settings</a:t>
            </a:r>
          </a:p>
          <a:p>
            <a:pPr lvl="1"/>
            <a:r>
              <a:rPr lang="en-US" dirty="0"/>
              <a:t>¼ of patients discontinue treatment in the first month and more than ½ discontinue in the first 6 months (on average looking at studies)</a:t>
            </a:r>
          </a:p>
          <a:p>
            <a:endParaRPr lang="en-US" dirty="0"/>
          </a:p>
          <a:p>
            <a:r>
              <a:rPr lang="en-US" dirty="0"/>
              <a:t>Very little in general is known about it in primary care</a:t>
            </a:r>
          </a:p>
        </p:txBody>
      </p:sp>
    </p:spTree>
    <p:extLst>
      <p:ext uri="{BB962C8B-B14F-4D97-AF65-F5344CB8AC3E}">
        <p14:creationId xmlns:p14="http://schemas.microsoft.com/office/powerpoint/2010/main" val="404578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Retrospective Study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845734"/>
            <a:ext cx="11096624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Design: </a:t>
            </a:r>
            <a:r>
              <a:rPr lang="en-US" dirty="0" smtClean="0"/>
              <a:t>Retrospective </a:t>
            </a:r>
            <a:r>
              <a:rPr lang="en-US" dirty="0"/>
              <a:t>chart review was conducted for </a:t>
            </a:r>
            <a:r>
              <a:rPr lang="en-US" dirty="0" smtClean="0"/>
              <a:t>238 </a:t>
            </a:r>
            <a:r>
              <a:rPr lang="en-US" dirty="0"/>
              <a:t>patients diagnosed with OUD (2015-2017</a:t>
            </a:r>
            <a:r>
              <a:rPr lang="en-US" dirty="0" smtClean="0"/>
              <a:t>) with follow-up through the end of 2018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Sample: </a:t>
            </a:r>
            <a:r>
              <a:rPr lang="en-US" dirty="0" smtClean="0"/>
              <a:t>All </a:t>
            </a:r>
            <a:r>
              <a:rPr lang="en-US" dirty="0"/>
              <a:t>patients who received one prescription of buprenorphine and have a diagnosis of OUD on Agonist Therapy between January 2015 and December 2017</a:t>
            </a:r>
          </a:p>
          <a:p>
            <a:pPr marL="50800" indent="0">
              <a:buNone/>
            </a:pPr>
            <a:r>
              <a:rPr lang="en-US" b="1" dirty="0" smtClean="0"/>
              <a:t>Retention: </a:t>
            </a:r>
            <a:r>
              <a:rPr lang="en-US" dirty="0" smtClean="0"/>
              <a:t>Still </a:t>
            </a:r>
            <a:r>
              <a:rPr lang="en-US" dirty="0"/>
              <a:t>active in MAT treatment at the end of the study period (December </a:t>
            </a:r>
            <a:r>
              <a:rPr lang="en-US" dirty="0" smtClean="0"/>
              <a:t>2018) </a:t>
            </a:r>
            <a:r>
              <a:rPr lang="en-US" dirty="0"/>
              <a:t>vs. no longer active (defined as </a:t>
            </a:r>
            <a:r>
              <a:rPr lang="en-US" dirty="0" smtClean="0"/>
              <a:t>having an active script </a:t>
            </a:r>
            <a:r>
              <a:rPr lang="en-US" dirty="0"/>
              <a:t>for Buprenorphine)</a:t>
            </a:r>
          </a:p>
          <a:p>
            <a:pPr marL="50800" indent="0">
              <a:buNone/>
            </a:pPr>
            <a:r>
              <a:rPr lang="en-US" b="1" dirty="0" smtClean="0"/>
              <a:t>Analysis: </a:t>
            </a:r>
            <a:r>
              <a:rPr lang="en-US" dirty="0" smtClean="0"/>
              <a:t>Cox-proportional </a:t>
            </a:r>
            <a:r>
              <a:rPr lang="en-US" dirty="0"/>
              <a:t>hazards models were used to examine the length of time in </a:t>
            </a:r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9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D21A3-5594-D54F-9556-58513A4A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F68503-8DC9-0A40-8E46-CD6847F33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en-US" sz="3600" dirty="0"/>
              <a:t>Examined participation in MAT and other variables we hypothesized may be relevant:</a:t>
            </a:r>
          </a:p>
          <a:p>
            <a:pPr marL="1016000" lvl="1" indent="-571500"/>
            <a:r>
              <a:rPr lang="en-US" sz="3600" dirty="0" smtClean="0"/>
              <a:t>demographics </a:t>
            </a:r>
            <a:r>
              <a:rPr lang="en-US" sz="3600" dirty="0"/>
              <a:t>such as age, gender, insurance type, and zip code</a:t>
            </a:r>
          </a:p>
          <a:p>
            <a:pPr marL="1016000" lvl="1" indent="-571500"/>
            <a:r>
              <a:rPr lang="en-US" sz="3600" dirty="0" smtClean="0"/>
              <a:t>presence </a:t>
            </a:r>
            <a:r>
              <a:rPr lang="en-US" sz="3600" dirty="0"/>
              <a:t>of specific chronic health conditions</a:t>
            </a:r>
          </a:p>
          <a:p>
            <a:pPr marL="1016000" lvl="1" indent="-571500"/>
            <a:r>
              <a:rPr lang="en-US" sz="3600" dirty="0" smtClean="0"/>
              <a:t>medications </a:t>
            </a:r>
            <a:r>
              <a:rPr lang="en-US" sz="3600" dirty="0"/>
              <a:t>(psychiatric)</a:t>
            </a:r>
          </a:p>
          <a:p>
            <a:pPr marL="1016000" lvl="1" indent="-571500"/>
            <a:r>
              <a:rPr lang="en-US" sz="3600" dirty="0" smtClean="0"/>
              <a:t>smoking status</a:t>
            </a:r>
          </a:p>
          <a:p>
            <a:pPr marL="1016000" lvl="1" indent="-571500"/>
            <a:r>
              <a:rPr lang="en-US" sz="3600" dirty="0" smtClean="0"/>
              <a:t>continuity of care (K-index)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80DB1-84F2-7943-B788-E3DCB789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B16AC-C589-5B48-A1C8-A1C35CE33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1437" lvl="1" indent="0">
              <a:buNone/>
            </a:pPr>
            <a:r>
              <a:rPr lang="en-US" sz="3600" dirty="0"/>
              <a:t>A total of </a:t>
            </a:r>
            <a:r>
              <a:rPr lang="en-US" sz="3600" dirty="0" smtClean="0"/>
              <a:t>238 </a:t>
            </a:r>
            <a:r>
              <a:rPr lang="en-US" sz="3600" dirty="0"/>
              <a:t>patients were included in the sample</a:t>
            </a:r>
          </a:p>
          <a:p>
            <a:pPr marL="796925" lvl="2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41% </a:t>
            </a:r>
            <a:r>
              <a:rPr lang="en-US" sz="3600" dirty="0"/>
              <a:t>female</a:t>
            </a:r>
          </a:p>
          <a:p>
            <a:pPr marL="796925" lvl="2" indent="0">
              <a:buNone/>
            </a:pPr>
            <a:r>
              <a:rPr lang="en-US" sz="3600" dirty="0"/>
              <a:t>	Mean age: </a:t>
            </a:r>
            <a:r>
              <a:rPr lang="en-US" sz="3600" dirty="0" smtClean="0"/>
              <a:t>35.5 </a:t>
            </a:r>
            <a:r>
              <a:rPr lang="en-US" sz="3600" u="sng" dirty="0"/>
              <a:t>+</a:t>
            </a:r>
            <a:r>
              <a:rPr lang="en-US" sz="3600" dirty="0"/>
              <a:t> </a:t>
            </a:r>
            <a:r>
              <a:rPr lang="en-US" sz="3600" dirty="0" smtClean="0"/>
              <a:t>11.0 </a:t>
            </a:r>
            <a:r>
              <a:rPr lang="en-US" sz="3600" dirty="0"/>
              <a:t>years</a:t>
            </a:r>
          </a:p>
          <a:p>
            <a:pPr marL="796925" lvl="2" indent="0">
              <a:buNone/>
            </a:pPr>
            <a:r>
              <a:rPr lang="en-US" sz="3600" dirty="0"/>
              <a:t>	Marital status: </a:t>
            </a:r>
            <a:r>
              <a:rPr lang="en-US" sz="3600" dirty="0" smtClean="0"/>
              <a:t>80</a:t>
            </a:r>
            <a:r>
              <a:rPr lang="en-US" sz="3600" dirty="0" smtClean="0"/>
              <a:t>% </a:t>
            </a:r>
            <a:r>
              <a:rPr lang="en-US" sz="3600" dirty="0"/>
              <a:t>single, 16% married</a:t>
            </a:r>
          </a:p>
          <a:p>
            <a:pPr marL="796925" lvl="2" indent="0">
              <a:buNone/>
            </a:pPr>
            <a:r>
              <a:rPr lang="en-US" sz="3600" dirty="0"/>
              <a:t>	Race: </a:t>
            </a:r>
            <a:r>
              <a:rPr lang="en-US" sz="3600" dirty="0" smtClean="0"/>
              <a:t>71% </a:t>
            </a:r>
            <a:r>
              <a:rPr lang="en-US" sz="3600" dirty="0"/>
              <a:t>White, </a:t>
            </a:r>
            <a:r>
              <a:rPr lang="en-US" sz="3600" dirty="0" smtClean="0"/>
              <a:t>19% Black</a:t>
            </a:r>
            <a:endParaRPr lang="en-US" sz="3600" dirty="0"/>
          </a:p>
          <a:p>
            <a:pPr marL="1254125" lvl="3" indent="0">
              <a:buNone/>
            </a:pPr>
            <a:r>
              <a:rPr lang="en-US" sz="3200" dirty="0"/>
              <a:t>Insurance: </a:t>
            </a:r>
            <a:r>
              <a:rPr lang="en-US" sz="3200" dirty="0" smtClean="0"/>
              <a:t>58% </a:t>
            </a:r>
            <a:r>
              <a:rPr lang="en-US" sz="3200" dirty="0"/>
              <a:t>Medicaid, </a:t>
            </a:r>
            <a:r>
              <a:rPr lang="en-US" sz="3200" dirty="0" smtClean="0"/>
              <a:t>34% Other Insurance</a:t>
            </a:r>
            <a:r>
              <a:rPr lang="en-US" sz="3200" dirty="0"/>
              <a:t>, </a:t>
            </a:r>
            <a:r>
              <a:rPr lang="en-US" sz="3200" dirty="0" smtClean="0"/>
              <a:t>8</a:t>
            </a:r>
            <a:r>
              <a:rPr lang="en-US" sz="3200" dirty="0"/>
              <a:t>% Self-pay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D4206-F4DC-2C49-B0CE-2F619D69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67F94-7AA6-024E-8504-D6040B639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dirty="0"/>
              <a:t>Patients spent an average </a:t>
            </a:r>
            <a:r>
              <a:rPr lang="en-US" sz="3600" dirty="0" smtClean="0"/>
              <a:t>of 430 days </a:t>
            </a:r>
            <a:r>
              <a:rPr lang="en-US" sz="3600" dirty="0"/>
              <a:t>in the MAT program.</a:t>
            </a:r>
          </a:p>
          <a:p>
            <a:pPr marL="0" lvl="1" indent="0">
              <a:buNone/>
            </a:pPr>
            <a:endParaRPr lang="en-US" sz="3600" dirty="0"/>
          </a:p>
          <a:p>
            <a:pPr marL="0" lvl="1" indent="0">
              <a:buNone/>
            </a:pPr>
            <a:r>
              <a:rPr lang="en-US" sz="3600" dirty="0"/>
              <a:t>Wide variability (range from 0 – </a:t>
            </a:r>
            <a:r>
              <a:rPr lang="en-US" sz="3600" dirty="0" smtClean="0"/>
              <a:t>1445 </a:t>
            </a:r>
            <a:r>
              <a:rPr lang="en-US" sz="3600" dirty="0"/>
              <a:t>days, </a:t>
            </a:r>
            <a:r>
              <a:rPr lang="en-US" sz="3600" i="1" dirty="0"/>
              <a:t>SD</a:t>
            </a:r>
            <a:r>
              <a:rPr lang="en-US" sz="3600" dirty="0"/>
              <a:t> = </a:t>
            </a:r>
            <a:r>
              <a:rPr lang="en-US" sz="3600" dirty="0" smtClean="0"/>
              <a:t>388).</a:t>
            </a:r>
            <a:endParaRPr lang="en-US" sz="3600" dirty="0"/>
          </a:p>
          <a:p>
            <a:pPr marL="0" lvl="1" indent="0">
              <a:buNone/>
            </a:pPr>
            <a:endParaRPr lang="en-US" sz="3600" dirty="0"/>
          </a:p>
          <a:p>
            <a:pPr marL="0" lvl="1" indent="0">
              <a:buNone/>
            </a:pPr>
            <a:r>
              <a:rPr lang="en-US" sz="3600" dirty="0"/>
              <a:t>About </a:t>
            </a:r>
            <a:r>
              <a:rPr lang="en-US" sz="3600" dirty="0" smtClean="0"/>
              <a:t>34% </a:t>
            </a:r>
            <a:r>
              <a:rPr lang="en-US" sz="3600" dirty="0"/>
              <a:t>were still actively receiving MAT at the end of the study period (December </a:t>
            </a:r>
            <a:r>
              <a:rPr lang="en-US" sz="3600" dirty="0" smtClean="0"/>
              <a:t>2018).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4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36AD9-741B-214C-8854-4849D8C7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Predictors of retention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DCDE07-4F51-4641-BAC0-C8DB1512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85" y="1951681"/>
            <a:ext cx="5996106" cy="39174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D6D2E-645A-9844-ACCE-8A414213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491" y="1789043"/>
            <a:ext cx="3963605" cy="4015440"/>
          </a:xfrm>
        </p:spPr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dirty="0" smtClean="0"/>
              <a:t>Gender, marital status, and race/ethnicity not related to retention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 smtClean="0"/>
              <a:t>Older age, insurance coverage, anxiety, chronic pain, smoking status, and continuity of care related to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4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Robert Levy, MD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/>
              <a:t>Tanner </a:t>
            </a:r>
            <a:r>
              <a:rPr lang="en-US" dirty="0" err="1"/>
              <a:t>Nissly</a:t>
            </a:r>
            <a:r>
              <a:rPr lang="en-US" dirty="0"/>
              <a:t>, DO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Kacey </a:t>
            </a:r>
            <a:r>
              <a:rPr lang="en-US" dirty="0" err="1">
                <a:uFillTx/>
              </a:rPr>
              <a:t>Justesen</a:t>
            </a:r>
            <a:r>
              <a:rPr lang="en-US" dirty="0">
                <a:uFillTx/>
              </a:rPr>
              <a:t>, MD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/>
              <a:t>Michelle Sherman, PhD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/>
              <a:t>Consultants: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Stephanie Hooker PhD MPH – Evaluation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/>
              <a:t>Bruce </a:t>
            </a:r>
            <a:r>
              <a:rPr lang="en-US" dirty="0" err="1"/>
              <a:t>Liese</a:t>
            </a:r>
            <a:r>
              <a:rPr lang="en-US" dirty="0"/>
              <a:t>, PhD</a:t>
            </a:r>
            <a:endParaRPr dirty="0">
              <a:uFillTx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>
                <a:uFillTx/>
              </a:rPr>
              <a:t>Our Team</a:t>
            </a:r>
            <a:endParaRPr dirty="0"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4D7B0-1CC3-C043-AF4E-1E3103CB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</p:spPr>
        <p:txBody>
          <a:bodyPr/>
          <a:lstStyle/>
          <a:p>
            <a:pPr algn="ctr"/>
            <a:r>
              <a:rPr lang="en-US" dirty="0" smtClean="0"/>
              <a:t>Survival Model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86CD5-D397-D747-A485-38D9D344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338195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Controlling for other covariates, only insurance coverage and continuity of care related to retention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5" y="1422801"/>
            <a:ext cx="6679096" cy="47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E4C8D-E9EB-8444-AF4C-7C8A3CDF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28724D-D6A3-6842-8DAE-C0F6FB7D0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Continuity of care and insurance coverage are the strongest predictors of retention.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Continuity of care may lead to a trusting, collaborative relationship between the patient and PCP and foster recovery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in other chronic diseases show continuity of care is beneficial for optimal management (e.g., diabetes)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1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>
                <a:uFillTx/>
              </a:rPr>
              <a:t>Limitations of our Research</a:t>
            </a:r>
            <a:endParaRPr dirty="0">
              <a:uFillTx/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uFillTx/>
              </a:rPr>
              <a:t>	Single site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uFillTx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Primarily white, low-income, largely unemployed sample in 	urban area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No comparison group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Retrospective chart review data, difficulties determining 	“success” (continued opioid abstinence), arbitrary end date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309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dirty="0">
                <a:uFillTx/>
              </a:rPr>
              <a:t>Research Currently Underway</a:t>
            </a:r>
            <a:endParaRPr dirty="0">
              <a:uFillTx/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Analysis of changes in MH and psychosocial variables over time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Analysis of impact of our Contingency Management Program on retention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/>
              <a:t>Role of parenthood in MAT treatment</a:t>
            </a: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lang="en-US"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130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uFillTx/>
              </a:rPr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Robert Levy MD – </a:t>
            </a:r>
            <a:r>
              <a:rPr lang="en-US" dirty="0" smtClean="0">
                <a:uFillTx/>
                <a:hlinkClick r:id="rId2"/>
              </a:rPr>
              <a:t>Levyx114@umn.edu</a:t>
            </a:r>
            <a:endParaRPr lang="en-US" dirty="0" smtClean="0">
              <a:uFillTx/>
            </a:endParaRPr>
          </a:p>
          <a:p>
            <a:r>
              <a:rPr lang="en-US" dirty="0" smtClean="0"/>
              <a:t>Stephanie Hooker PhD MPH – </a:t>
            </a:r>
            <a:r>
              <a:rPr lang="en-US" dirty="0" smtClean="0">
                <a:hlinkClick r:id="rId3"/>
              </a:rPr>
              <a:t>stephanie.a.hooker@healthpartners.com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Broadway Family Medicine Story</a:t>
            </a:r>
            <a:endParaRPr>
              <a:uFillTx/>
            </a:endParaRPr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6541477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dirty="0">
                <a:uFillTx/>
              </a:rPr>
              <a:t>North Memorial Family Medicine Residency Program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8-8-8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Practice at Broadway Family Medicine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North Minneapolis - Socioeconomically disadvantaged area</a:t>
            </a:r>
            <a:endParaRPr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Medical home practice with integrated clinical pharmacists, nutrition, and behavioral health</a:t>
            </a:r>
            <a:endParaRPr dirty="0">
              <a:uFillTx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385539" y="2293034"/>
            <a:ext cx="4442946" cy="341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Broadway Family Medicine Story</a:t>
            </a:r>
            <a:endParaRPr>
              <a:uFillTx/>
            </a:endParaRPr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77800">
              <a:spcBef>
                <a:spcPts val="0"/>
              </a:spcBef>
            </a:pPr>
            <a:r>
              <a:rPr lang="en-US" dirty="0"/>
              <a:t>All of our 16 DEA-licensed residents buprenorphine-waivered</a:t>
            </a:r>
          </a:p>
          <a:p>
            <a:pPr marL="91440" lvl="0" indent="-177800">
              <a:spcBef>
                <a:spcPts val="0"/>
              </a:spcBef>
            </a:pPr>
            <a:endParaRPr lang="en-US" dirty="0"/>
          </a:p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Currently we have a MAT population of 150-200 patients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This was built over 9 years, and has been stable for 2-3 years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We see a total of 90-100 patients daily at our clinic</a:t>
            </a:r>
            <a:endParaRPr dirty="0">
              <a:uFillTx/>
            </a:endParaRPr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 dirty="0">
                <a:uFillTx/>
              </a:rPr>
              <a:t>About 10% of our visits are MAT</a:t>
            </a:r>
            <a:endParaRPr dirty="0">
              <a:uFillTx/>
            </a:endParaRPr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en-US" dirty="0">
                <a:uFillTx/>
              </a:rPr>
              <a:t>We currently have no restrictions/waiting list for MAT initiation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Relationships built with several community organizations</a:t>
            </a:r>
            <a:endParaRPr dirty="0">
              <a:uFillTx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Char char=" "/>
            </a:pPr>
            <a:r>
              <a:rPr lang="en-US" dirty="0">
                <a:uFillTx/>
              </a:rPr>
              <a:t>SOR grant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Continuing work in teaching/aiding initiation of MAT in FMRs</a:t>
            </a:r>
            <a:endParaRPr dirty="0">
              <a:uFillTx/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dirty="0">
                <a:uFillTx/>
              </a:rPr>
              <a:t>Ongoing Research</a:t>
            </a:r>
            <a:endParaRPr dirty="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702738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6935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67"/>
              <a:buChar char=" "/>
            </a:pPr>
            <a:r>
              <a:rPr lang="en-US" sz="2667">
                <a:uFillTx/>
              </a:rPr>
              <a:t>In 2017: over 70,000 deaths from drug overdose</a:t>
            </a:r>
            <a:endParaRPr>
              <a:uFillTx/>
            </a:endParaRPr>
          </a:p>
          <a:p>
            <a:pPr marL="384048" lvl="1" indent="-182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33"/>
              <a:buChar char="◦"/>
            </a:pPr>
            <a:r>
              <a:rPr lang="en-US" sz="2133">
                <a:uFillTx/>
              </a:rPr>
              <a:t>67.8% of these deaths were from opioid overdose</a:t>
            </a:r>
            <a:endParaRPr>
              <a:uFillTx/>
            </a:endParaRPr>
          </a:p>
          <a:p>
            <a:pPr marL="384048" lvl="1" indent="-182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33"/>
              <a:buChar char="◦"/>
            </a:pPr>
            <a:r>
              <a:rPr lang="en-US" sz="2133">
                <a:uFillTx/>
              </a:rPr>
              <a:t>More deaths than the entire Vietnam War!</a:t>
            </a:r>
            <a:endParaRPr>
              <a:uFillTx/>
            </a:endParaRPr>
          </a:p>
          <a:p>
            <a:pPr marL="91440" lvl="0" indent="-16935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667"/>
              <a:buChar char=" "/>
            </a:pPr>
            <a:r>
              <a:rPr lang="en-US" sz="2667">
                <a:uFillTx/>
              </a:rPr>
              <a:t>Estimated 2.25 million people with opioid used disorder in US presently</a:t>
            </a:r>
            <a:endParaRPr>
              <a:uFillTx/>
            </a:endParaRPr>
          </a:p>
          <a:p>
            <a:pPr marL="384048" lvl="1" indent="-182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33"/>
              <a:buChar char="◦"/>
            </a:pPr>
            <a:r>
              <a:rPr lang="en-US" sz="2133">
                <a:uFillTx/>
              </a:rPr>
              <a:t>1.78 million of these NOT receiving treatment</a:t>
            </a:r>
            <a:endParaRPr>
              <a:uFillTx/>
            </a:endParaRPr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>
              <a:uFillTx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845605" y="2459908"/>
            <a:ext cx="4200621" cy="313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636104" y="1845734"/>
            <a:ext cx="1091979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E8A"/>
              </a:buClr>
              <a:buSzPts val="2800"/>
              <a:buChar char=" "/>
            </a:pPr>
            <a:r>
              <a:rPr lang="en-US" dirty="0">
                <a:solidFill>
                  <a:schemeClr val="tx1"/>
                </a:solidFill>
                <a:uFillTx/>
              </a:rPr>
              <a:t>4 of 5 </a:t>
            </a:r>
            <a:r>
              <a:rPr lang="en-US" dirty="0" smtClean="0">
                <a:solidFill>
                  <a:schemeClr val="tx1"/>
                </a:solidFill>
                <a:uFillTx/>
              </a:rPr>
              <a:t>people who use heroin started </a:t>
            </a:r>
            <a:r>
              <a:rPr lang="en-US" dirty="0">
                <a:solidFill>
                  <a:schemeClr val="tx1"/>
                </a:solidFill>
                <a:uFillTx/>
              </a:rPr>
              <a:t>out misusing prescription pain pills</a:t>
            </a:r>
            <a:endParaRPr dirty="0">
              <a:solidFill>
                <a:schemeClr val="tx1"/>
              </a:solidFill>
              <a:uFillTx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475751" y="2398426"/>
            <a:ext cx="4488247" cy="3034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4"/>
          <p:cNvSpPr txBox="1">
            <a:spLocks/>
          </p:cNvSpPr>
          <p:nvPr/>
        </p:nvSpPr>
        <p:spPr>
          <a:xfrm>
            <a:off x="415600" y="5506378"/>
            <a:ext cx="10677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tx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Hedegaard</a:t>
            </a:r>
            <a:r>
              <a:rPr lang="en-US" sz="2000" b="0" i="0" u="none" strike="noStrike" cap="none" dirty="0">
                <a:solidFill>
                  <a:schemeClr val="tx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MD MSPH, Chen MS PhD, Warner PhD. Drug-Poisoning Deaths Involving Heroin: United States, 2000-2013. National Center for Health Statistics Data Brief. 2015:190:1-8.</a:t>
            </a:r>
            <a:endParaRPr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392742" y="1777308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Char char=" "/>
            </a:pPr>
            <a:r>
              <a:rPr lang="en-US" sz="2600">
                <a:uFillTx/>
              </a:rPr>
              <a:t>What is addiction?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>
                <a:uFillTx/>
              </a:rPr>
              <a:t>Addiction is a primary, chronic disease of brain reward, motivation, and memory dysfunction that leads to biological, psychological, social and spiritual manifestations reflected in an individual pathologically pursuing reward and/or relief by substance use and other behaviors.</a:t>
            </a:r>
            <a:endParaRPr>
              <a:uFillTx/>
            </a:endParaRPr>
          </a:p>
          <a:p>
            <a:pPr marL="91440" lvl="0" indent="-1651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600"/>
              <a:buChar char=" "/>
            </a:pPr>
            <a:r>
              <a:rPr lang="en-US" sz="2600">
                <a:uFillTx/>
              </a:rPr>
              <a:t>Myths: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>
                <a:uFillTx/>
              </a:rPr>
              <a:t>Moral Failing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>
                <a:uFillTx/>
              </a:rPr>
              <a:t>Trauma in Childhood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>
                <a:uFillTx/>
              </a:rPr>
              <a:t>Poverty</a:t>
            </a:r>
            <a:endParaRPr>
              <a:uFillTx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>
                <a:uFillTx/>
              </a:rPr>
              <a:t>Lack of Education</a:t>
            </a:r>
            <a:endParaRPr>
              <a:uFillTx/>
            </a:endParaRPr>
          </a:p>
          <a:p>
            <a:pPr marL="91440" lvl="0" indent="-1651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600"/>
              <a:buChar char=" "/>
            </a:pPr>
            <a:r>
              <a:rPr lang="en-US" sz="2600">
                <a:uFillTx/>
              </a:rPr>
              <a:t>Truth – It’s a chronic relapsing disease</a:t>
            </a:r>
            <a:endParaRPr>
              <a:uFillTx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>
              <a:uFillTx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000406" y="3072983"/>
            <a:ext cx="4963782" cy="24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>
            <a:spLocks/>
          </p:cNvSpPr>
          <p:nvPr/>
        </p:nvSpPr>
        <p:spPr>
          <a:xfrm>
            <a:off x="0" y="5671411"/>
            <a:ext cx="10901974" cy="495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sng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Definition of Addiction</a:t>
            </a:r>
            <a:r>
              <a:rPr lang="en-US"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. Quality and Practice section, ASAM. </a:t>
            </a:r>
            <a:r>
              <a:rPr lang="en-US" sz="1600" b="0" i="0" u="sng" strike="noStrike" cap="none">
                <a:solidFill>
                  <a:schemeClr val="hlink"/>
                </a:solidFill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http://www.asam.org/quality-practice/definition-of-addiction</a:t>
            </a:r>
            <a:r>
              <a:rPr lang="en-US" sz="16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. Accessed on 11/2/16</a:t>
            </a:r>
            <a:r>
              <a:rPr lang="en-US" sz="1333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sz="1333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>
                <a:uFillTx/>
              </a:rPr>
              <a:t>The Case for MAT in Primary Care</a:t>
            </a:r>
            <a:endParaRPr>
              <a:uFillTx/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Char char=" "/>
            </a:pPr>
            <a:r>
              <a:rPr lang="en-US" sz="4000">
                <a:uFillTx/>
              </a:rPr>
              <a:t>CDC Recommends:</a:t>
            </a:r>
            <a:endParaRPr>
              <a:uFillTx/>
            </a:endParaRPr>
          </a:p>
          <a:p>
            <a:pPr marL="384048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◦"/>
            </a:pPr>
            <a:r>
              <a:rPr lang="en-US" sz="3600">
                <a:uFillTx/>
              </a:rPr>
              <a:t>Careful Opiate Prescribing</a:t>
            </a:r>
            <a:endParaRPr>
              <a:uFillTx/>
            </a:endParaRPr>
          </a:p>
          <a:p>
            <a:pPr marL="38404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600"/>
              <a:buChar char="◦"/>
            </a:pPr>
            <a:r>
              <a:rPr lang="en-US" sz="3600">
                <a:uFillTx/>
              </a:rPr>
              <a:t>Expand access to naloxone</a:t>
            </a:r>
            <a:endParaRPr>
              <a:uFillTx/>
            </a:endParaRPr>
          </a:p>
          <a:p>
            <a:pPr marL="38404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600"/>
              <a:buChar char="◦"/>
            </a:pPr>
            <a:r>
              <a:rPr lang="en-US" sz="3600">
                <a:uFillTx/>
              </a:rPr>
              <a:t>Expand PMP</a:t>
            </a:r>
            <a:endParaRPr>
              <a:uFillTx/>
            </a:endParaRPr>
          </a:p>
          <a:p>
            <a:pPr marL="384048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600"/>
              <a:buChar char="◦"/>
            </a:pPr>
            <a:r>
              <a:rPr lang="en-US" sz="3600">
                <a:uFillTx/>
              </a:rPr>
              <a:t>Expanded medication assisted treatment access</a:t>
            </a:r>
            <a:endParaRPr>
              <a:uFillTx/>
            </a:endParaRPr>
          </a:p>
        </p:txBody>
      </p:sp>
      <p:sp>
        <p:nvSpPr>
          <p:cNvPr id="187" name="Google Shape;187;p17"/>
          <p:cNvSpPr txBox="1">
            <a:spLocks/>
          </p:cNvSpPr>
          <p:nvPr/>
        </p:nvSpPr>
        <p:spPr>
          <a:xfrm>
            <a:off x="295679" y="5792802"/>
            <a:ext cx="106621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Injury Prevention and Control, Opioid Overdose. </a:t>
            </a:r>
            <a:r>
              <a:rPr lang="en-US" sz="1800" u="sng">
                <a:solidFill>
                  <a:schemeClr val="hlink"/>
                </a:solidFill>
                <a:uFillTx/>
                <a:latin typeface="Calibri"/>
                <a:ea typeface="Calibri"/>
                <a:cs typeface="Calibri"/>
                <a:sym typeface="Calibri"/>
                <a:hlinkClick r:id="rId3"/>
              </a:rPr>
              <a:t>www.cdc.gov/drugoverdose/epidemic</a:t>
            </a:r>
            <a:r>
              <a:rPr lang="en-US" sz="18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. Accessed 11/4/2016</a:t>
            </a:r>
            <a:endParaRPr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1063</Words>
  <Application>Microsoft Office PowerPoint</Application>
  <PresentationFormat>Widescreen</PresentationFormat>
  <Paragraphs>156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Retrospect</vt:lpstr>
      <vt:lpstr> Predictors of Retention in Treatment in an MAT Program Within a Family Medicine Residency Clinic</vt:lpstr>
      <vt:lpstr>Our Team</vt:lpstr>
      <vt:lpstr>The Broadway Family Medicine Story</vt:lpstr>
      <vt:lpstr>The Broadway Family Medicine Story</vt:lpstr>
      <vt:lpstr>The Case for MAT in Primary Care</vt:lpstr>
      <vt:lpstr>The Case for MAT in primary care</vt:lpstr>
      <vt:lpstr>The Case for MAT in primary care</vt:lpstr>
      <vt:lpstr>The Case for MAT in primary care</vt:lpstr>
      <vt:lpstr>The Case for MAT in Primary Care</vt:lpstr>
      <vt:lpstr>The Case for MAT in Primary Care</vt:lpstr>
      <vt:lpstr>The Case for MAT in Primary Care</vt:lpstr>
      <vt:lpstr>MAT and psych issues</vt:lpstr>
      <vt:lpstr>Why Care About Retention?</vt:lpstr>
      <vt:lpstr>Retention</vt:lpstr>
      <vt:lpstr>Retrospective Study </vt:lpstr>
      <vt:lpstr>Hypothesis</vt:lpstr>
      <vt:lpstr>Results</vt:lpstr>
      <vt:lpstr>Results</vt:lpstr>
      <vt:lpstr>Predictors of retention</vt:lpstr>
      <vt:lpstr>Survival Model</vt:lpstr>
      <vt:lpstr>Conclusions</vt:lpstr>
      <vt:lpstr>Limitations of our Research</vt:lpstr>
      <vt:lpstr>Research Currently Underway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Day, Mayo FMR!</dc:title>
  <dc:creator>Shailendra Prasad MD</dc:creator>
  <cp:lastModifiedBy>Hooker, Stephanie A</cp:lastModifiedBy>
  <cp:revision>31</cp:revision>
  <dcterms:created xsi:type="dcterms:W3CDTF">2019-03-01T03:31:01Z</dcterms:created>
  <dcterms:modified xsi:type="dcterms:W3CDTF">2020-07-20T13:52:15Z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0x0101000FD8FB5874B24F49B58A8299B59B83F5</vt:lpwstr>
  </property>
</Properties>
</file>