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4" r:id="rId2"/>
    <p:sldId id="262" r:id="rId3"/>
    <p:sldId id="283" r:id="rId4"/>
    <p:sldId id="348" r:id="rId5"/>
    <p:sldId id="269" r:id="rId6"/>
    <p:sldId id="271" r:id="rId7"/>
    <p:sldId id="272" r:id="rId8"/>
    <p:sldId id="273" r:id="rId9"/>
    <p:sldId id="274" r:id="rId10"/>
    <p:sldId id="275" r:id="rId11"/>
    <p:sldId id="278" r:id="rId12"/>
    <p:sldId id="279" r:id="rId13"/>
    <p:sldId id="280" r:id="rId14"/>
    <p:sldId id="281" r:id="rId15"/>
    <p:sldId id="276" r:id="rId16"/>
    <p:sldId id="277" r:id="rId17"/>
    <p:sldId id="282" r:id="rId18"/>
    <p:sldId id="285" r:id="rId19"/>
    <p:sldId id="263" r:id="rId20"/>
    <p:sldId id="28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0" autoAdjust="0"/>
    <p:restoredTop sz="94534"/>
  </p:normalViewPr>
  <p:slideViewPr>
    <p:cSldViewPr snapToGrid="0" snapToObjects="1">
      <p:cViewPr varScale="1">
        <p:scale>
          <a:sx n="100" d="100"/>
          <a:sy n="100" d="100"/>
        </p:scale>
        <p:origin x="489" y="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3D55A-65C1-49D3-93F9-10A6237FD674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9CEB9-DA86-40DD-A05D-CE9B2609C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6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Duke curriculum has all these elements surrounding</a:t>
            </a:r>
            <a:r>
              <a:rPr lang="en-US" baseline="0" dirty="0"/>
              <a:t> each resident, and population health is an important part of it</a:t>
            </a:r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A68A5-2440-45CE-95C7-7D54320B85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4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6099" y="2106259"/>
            <a:ext cx="6853412" cy="1470025"/>
          </a:xfrm>
        </p:spPr>
        <p:txBody>
          <a:bodyPr>
            <a:normAutofit/>
          </a:bodyPr>
          <a:lstStyle>
            <a:lvl1pPr algn="ctr">
              <a:defRPr sz="38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 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92316" y="4063709"/>
            <a:ext cx="6079746" cy="1752600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0" i="1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br>
              <a:rPr lang="en-US" dirty="0"/>
            </a:br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55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2269609"/>
            <a:ext cx="8229600" cy="3946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95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7CDAC1A7-142D-694C-B880-04B2E790F5B8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78FD3C45-166F-1E43-9D44-B7E9B966A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3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40601"/>
            <a:ext cx="8229600" cy="1187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66165"/>
            <a:ext cx="8229600" cy="3956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839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Tiffany.covas@duke.edu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Viviana.martinezbianchi@duke.edu" TargetMode="External"/><Relationship Id="rId4" Type="http://schemas.openxmlformats.org/officeDocument/2006/relationships/hyperlink" Target="mailto:Jessica.Lapinski@duke.ed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414" y="1190625"/>
            <a:ext cx="8659481" cy="2652824"/>
          </a:xfrm>
        </p:spPr>
        <p:txBody>
          <a:bodyPr>
            <a:normAutofit/>
          </a:bodyPr>
          <a:lstStyle/>
          <a:p>
            <a:r>
              <a:rPr lang="en-US" dirty="0"/>
              <a:t>Creating an LGBT Patient-Centered Medical Home: Beginnings, Challenges and Beyond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2316" y="4443105"/>
            <a:ext cx="6079746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Tiffany Covas, MD, MPH</a:t>
            </a:r>
          </a:p>
          <a:p>
            <a:r>
              <a:rPr lang="en-US" dirty="0"/>
              <a:t>Jessica Lapinski, DO</a:t>
            </a:r>
          </a:p>
          <a:p>
            <a:r>
              <a:rPr lang="en-US" dirty="0" err="1"/>
              <a:t>Viviana</a:t>
            </a:r>
            <a:r>
              <a:rPr lang="en-US" dirty="0"/>
              <a:t> Martinez-Bianchi, MD</a:t>
            </a:r>
          </a:p>
          <a:p>
            <a:r>
              <a:rPr lang="en-US" dirty="0"/>
              <a:t>Sharon Hull, MD, MPH</a:t>
            </a:r>
          </a:p>
        </p:txBody>
      </p:sp>
    </p:spTree>
    <p:extLst>
      <p:ext uri="{BB962C8B-B14F-4D97-AF65-F5344CB8AC3E}">
        <p14:creationId xmlns:p14="http://schemas.microsoft.com/office/powerpoint/2010/main" val="1569925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6375" y="428625"/>
            <a:ext cx="5680074" cy="1015907"/>
          </a:xfrm>
        </p:spPr>
        <p:txBody>
          <a:bodyPr/>
          <a:lstStyle/>
          <a:p>
            <a:r>
              <a:rPr lang="en-US" b="1" dirty="0"/>
              <a:t>Visibility Campaign:</a:t>
            </a:r>
          </a:p>
        </p:txBody>
      </p:sp>
      <p:pic>
        <p:nvPicPr>
          <p:cNvPr id="4" name="Picture 3" descr="Screen Shot 2017-12-03 at 8.58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532"/>
            <a:ext cx="4690093" cy="1987550"/>
          </a:xfrm>
          <a:prstGeom prst="rect">
            <a:avLst/>
          </a:prstGeom>
        </p:spPr>
      </p:pic>
      <p:pic>
        <p:nvPicPr>
          <p:cNvPr id="5" name="Picture 4" descr="20171016.LGBT_GARDENS.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1206406"/>
            <a:ext cx="3657600" cy="2456688"/>
          </a:xfrm>
          <a:prstGeom prst="rect">
            <a:avLst/>
          </a:prstGeom>
        </p:spPr>
      </p:pic>
      <p:pic>
        <p:nvPicPr>
          <p:cNvPr id="6" name="Picture 5" descr="20170614.GUNTER.AMANDA.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" y="3619500"/>
            <a:ext cx="4738688" cy="3159125"/>
          </a:xfrm>
          <a:prstGeom prst="rect">
            <a:avLst/>
          </a:prstGeom>
        </p:spPr>
      </p:pic>
      <p:pic>
        <p:nvPicPr>
          <p:cNvPr id="7" name="Picture 6" descr="image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3892132"/>
            <a:ext cx="2587625" cy="261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98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362" y="392987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168" y="1535987"/>
            <a:ext cx="6508679" cy="48827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Research is the foundation upon which our profession lies. </a:t>
            </a:r>
          </a:p>
          <a:p>
            <a:r>
              <a:rPr lang="en-US" dirty="0"/>
              <a:t>Lack of local research as it relates to the LGBTQ+ community </a:t>
            </a:r>
          </a:p>
          <a:p>
            <a:r>
              <a:rPr lang="en-US" dirty="0"/>
              <a:t>True innovation in regards to creating strategies for decreasing health care disparities springs forth from research</a:t>
            </a:r>
          </a:p>
        </p:txBody>
      </p:sp>
      <p:pic>
        <p:nvPicPr>
          <p:cNvPr id="4" name="Picture 3" descr="Macintosh HD:Users:jessicalapinski:Desktop:Screen Shot 2017-07-19 at 2.02.11 PM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8" t="2359" r="20527" b="3345"/>
          <a:stretch/>
        </p:blipFill>
        <p:spPr bwMode="auto">
          <a:xfrm>
            <a:off x="7058348" y="2181622"/>
            <a:ext cx="1726058" cy="39445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3027589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66750"/>
            <a:ext cx="8229600" cy="806450"/>
          </a:xfrm>
        </p:spPr>
        <p:txBody>
          <a:bodyPr/>
          <a:lstStyle/>
          <a:p>
            <a:r>
              <a:rPr lang="en-US" b="1" dirty="0"/>
              <a:t>Current Examples: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24" y="1549400"/>
            <a:ext cx="8340725" cy="471804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QI projects</a:t>
            </a:r>
          </a:p>
          <a:p>
            <a:r>
              <a:rPr lang="en-US" dirty="0"/>
              <a:t>Conferences related to LGBTQ+ research</a:t>
            </a:r>
          </a:p>
          <a:p>
            <a:r>
              <a:rPr lang="en-US" dirty="0"/>
              <a:t>Submitted paper for publication</a:t>
            </a:r>
          </a:p>
          <a:p>
            <a:r>
              <a:rPr lang="en-US" dirty="0"/>
              <a:t>Working with Dr. Nadine Barrett and the cancer institute (completed first round of research during PRIDE event)</a:t>
            </a:r>
          </a:p>
          <a:p>
            <a:r>
              <a:rPr lang="en-US" dirty="0"/>
              <a:t>Working with several student volunteers</a:t>
            </a:r>
          </a:p>
          <a:p>
            <a:r>
              <a:rPr lang="en-US" dirty="0"/>
              <a:t>Applied and received HVC GME grant</a:t>
            </a:r>
          </a:p>
          <a:p>
            <a:r>
              <a:rPr lang="en-US" dirty="0"/>
              <a:t>Applying for larger grants</a:t>
            </a:r>
          </a:p>
        </p:txBody>
      </p:sp>
    </p:spTree>
    <p:extLst>
      <p:ext uri="{BB962C8B-B14F-4D97-AF65-F5344CB8AC3E}">
        <p14:creationId xmlns:p14="http://schemas.microsoft.com/office/powerpoint/2010/main" val="2672311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26" y="619124"/>
            <a:ext cx="8229600" cy="713983"/>
          </a:xfrm>
        </p:spPr>
        <p:txBody>
          <a:bodyPr>
            <a:normAutofit/>
          </a:bodyPr>
          <a:lstStyle/>
          <a:p>
            <a:r>
              <a:rPr lang="en-US" b="1" dirty="0"/>
              <a:t>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718" y="1515401"/>
            <a:ext cx="6508679" cy="4711629"/>
          </a:xfrm>
        </p:spPr>
        <p:txBody>
          <a:bodyPr>
            <a:normAutofit/>
          </a:bodyPr>
          <a:lstStyle/>
          <a:p>
            <a:r>
              <a:rPr lang="en-US" dirty="0"/>
              <a:t>Prevent illness and promote health in not only our patients, but also our communities </a:t>
            </a:r>
          </a:p>
          <a:p>
            <a:r>
              <a:rPr lang="en-US" dirty="0"/>
              <a:t>Work on finding improved methods toward promoting wellness within our LGBTQ+ population</a:t>
            </a:r>
          </a:p>
          <a:p>
            <a:endParaRPr lang="en-US" dirty="0"/>
          </a:p>
        </p:txBody>
      </p:sp>
      <p:pic>
        <p:nvPicPr>
          <p:cNvPr id="4" name="Picture 3" descr="Macintosh HD:Users:jessicalapinski:Desktop:Screen Shot 2017-07-19 at 2.02.11 PM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8" t="2359" b="3345"/>
          <a:stretch/>
        </p:blipFill>
        <p:spPr bwMode="auto">
          <a:xfrm>
            <a:off x="7078894" y="2076114"/>
            <a:ext cx="1815678" cy="39445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2044107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1901"/>
            <a:ext cx="8229600" cy="837399"/>
          </a:xfrm>
        </p:spPr>
        <p:txBody>
          <a:bodyPr/>
          <a:lstStyle/>
          <a:p>
            <a:r>
              <a:rPr lang="en-US" b="1" dirty="0"/>
              <a:t>Current Examples: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950" y="1533925"/>
            <a:ext cx="8229600" cy="3956218"/>
          </a:xfrm>
        </p:spPr>
        <p:txBody>
          <a:bodyPr/>
          <a:lstStyle/>
          <a:p>
            <a:r>
              <a:rPr lang="en-US" dirty="0"/>
              <a:t>Working on different models for approaching preventative care</a:t>
            </a:r>
          </a:p>
          <a:p>
            <a:pPr lvl="1"/>
            <a:r>
              <a:rPr lang="en-US" dirty="0"/>
              <a:t>Shared groups</a:t>
            </a:r>
          </a:p>
          <a:p>
            <a:pPr lvl="1"/>
            <a:r>
              <a:rPr lang="en-US" dirty="0"/>
              <a:t>Located at LGBTQ center</a:t>
            </a:r>
          </a:p>
          <a:p>
            <a:r>
              <a:rPr lang="en-US" dirty="0"/>
              <a:t>Created LGBTQ+ service line at DFM</a:t>
            </a:r>
          </a:p>
          <a:p>
            <a:pPr lvl="1"/>
            <a:r>
              <a:rPr lang="en-US" dirty="0"/>
              <a:t>Deliver a wide array of LGBTQ+ specific care</a:t>
            </a:r>
          </a:p>
          <a:p>
            <a:pPr lvl="1"/>
            <a:endParaRPr lang="en-US" dirty="0"/>
          </a:p>
        </p:txBody>
      </p:sp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0" y="4775200"/>
            <a:ext cx="4318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64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112" y="658476"/>
            <a:ext cx="8815228" cy="1143000"/>
          </a:xfrm>
        </p:spPr>
        <p:txBody>
          <a:bodyPr>
            <a:normAutofit/>
          </a:bodyPr>
          <a:lstStyle/>
          <a:p>
            <a:r>
              <a:rPr lang="en-US" b="1" dirty="0"/>
              <a:t>Authentic Community Engagement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737" y="1805614"/>
            <a:ext cx="6601146" cy="4525963"/>
          </a:xfrm>
        </p:spPr>
        <p:txBody>
          <a:bodyPr>
            <a:normAutofit/>
          </a:bodyPr>
          <a:lstStyle/>
          <a:p>
            <a:r>
              <a:rPr lang="en-US" dirty="0"/>
              <a:t>Building partnerships with key community stakeholders and conducting needs assessments are crucial. </a:t>
            </a:r>
          </a:p>
          <a:p>
            <a:r>
              <a:rPr lang="en-US" dirty="0"/>
              <a:t>Help shape programs and services that will be most useful for our population.</a:t>
            </a:r>
          </a:p>
        </p:txBody>
      </p:sp>
      <p:pic>
        <p:nvPicPr>
          <p:cNvPr id="4" name="Picture 3" descr="Macintosh HD:Users:jessicalapinski:Desktop:Screen Shot 2017-07-19 at 2.02.11 PM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8" t="2359" r="40136" b="3345"/>
          <a:stretch/>
        </p:blipFill>
        <p:spPr bwMode="auto">
          <a:xfrm>
            <a:off x="6999270" y="2037786"/>
            <a:ext cx="1726058" cy="39445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1513678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3226"/>
            <a:ext cx="8229600" cy="1187865"/>
          </a:xfrm>
        </p:spPr>
        <p:txBody>
          <a:bodyPr/>
          <a:lstStyle/>
          <a:p>
            <a:r>
              <a:rPr lang="en-US" b="1" dirty="0"/>
              <a:t>Current Examples: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330157"/>
            <a:ext cx="8559800" cy="3956218"/>
          </a:xfrm>
        </p:spPr>
        <p:txBody>
          <a:bodyPr>
            <a:normAutofit fontScale="92500"/>
          </a:bodyPr>
          <a:lstStyle/>
          <a:p>
            <a:r>
              <a:rPr lang="en-US" dirty="0"/>
              <a:t>Key stakeholders and partnerships have been established throughout the past 1.5 years</a:t>
            </a:r>
          </a:p>
          <a:p>
            <a:pPr lvl="1"/>
            <a:r>
              <a:rPr lang="en-US" dirty="0"/>
              <a:t>Durham LGBTQ Center</a:t>
            </a:r>
          </a:p>
          <a:p>
            <a:pPr lvl="1"/>
            <a:r>
              <a:rPr lang="en-US" dirty="0"/>
              <a:t>Pediatric and Adolescent Gender Clinic</a:t>
            </a:r>
          </a:p>
          <a:p>
            <a:pPr lvl="1"/>
            <a:r>
              <a:rPr lang="en-US" dirty="0"/>
              <a:t>School of Medicine, School of Nursing, PA program, Masters programs</a:t>
            </a:r>
          </a:p>
          <a:p>
            <a:pPr lvl="1"/>
            <a:r>
              <a:rPr lang="en-US" dirty="0"/>
              <a:t>DRH and UNC</a:t>
            </a:r>
          </a:p>
          <a:p>
            <a:r>
              <a:rPr lang="en-US" dirty="0"/>
              <a:t>Community advisory board</a:t>
            </a:r>
          </a:p>
        </p:txBody>
      </p:sp>
      <p:pic>
        <p:nvPicPr>
          <p:cNvPr id="4" name="Picture 3" descr="Unknow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25" y="5175250"/>
            <a:ext cx="55753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71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631"/>
            <a:ext cx="8229600" cy="1187865"/>
          </a:xfrm>
        </p:spPr>
        <p:txBody>
          <a:bodyPr/>
          <a:lstStyle/>
          <a:p>
            <a:r>
              <a:rPr lang="en-US" dirty="0"/>
              <a:t>Group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7710"/>
            <a:ext cx="8229600" cy="3956218"/>
          </a:xfrm>
        </p:spPr>
        <p:txBody>
          <a:bodyPr/>
          <a:lstStyle/>
          <a:p>
            <a:pPr algn="ctr"/>
            <a:r>
              <a:rPr lang="en-US" dirty="0"/>
              <a:t>Structural bias and challenges faced with starting a LGBTQ PCMH </a:t>
            </a:r>
          </a:p>
        </p:txBody>
      </p:sp>
      <p:pic>
        <p:nvPicPr>
          <p:cNvPr id="6" name="Picture 5" descr="pflxxdq0d5oppd38jz1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25" y="3483244"/>
            <a:ext cx="5699124" cy="26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40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F4E6-EB01-4281-A0F4-C0E78C9D9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Opportunities: </a:t>
            </a:r>
            <a:br>
              <a:rPr lang="en-US" dirty="0"/>
            </a:br>
            <a:r>
              <a:rPr lang="en-US" dirty="0"/>
              <a:t>Index Card Activity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92DB20-106F-4A58-8908-1147DA4CA2CB}"/>
              </a:ext>
            </a:extLst>
          </p:cNvPr>
          <p:cNvSpPr/>
          <p:nvPr/>
        </p:nvSpPr>
        <p:spPr>
          <a:xfrm>
            <a:off x="457200" y="2639557"/>
            <a:ext cx="3609975" cy="201453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D77460-0A72-40A4-BE71-36E030DD89CE}"/>
              </a:ext>
            </a:extLst>
          </p:cNvPr>
          <p:cNvSpPr txBox="1"/>
          <p:nvPr/>
        </p:nvSpPr>
        <p:spPr>
          <a:xfrm>
            <a:off x="4572000" y="3977768"/>
            <a:ext cx="826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BACK: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57312-1816-47E5-92A5-170534159B4B}"/>
              </a:ext>
            </a:extLst>
          </p:cNvPr>
          <p:cNvSpPr txBox="1"/>
          <p:nvPr/>
        </p:nvSpPr>
        <p:spPr>
          <a:xfrm>
            <a:off x="314325" y="2239447"/>
            <a:ext cx="971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FRONT: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B633F3-66CC-47E5-9C80-EC26F55CC329}"/>
              </a:ext>
            </a:extLst>
          </p:cNvPr>
          <p:cNvSpPr/>
          <p:nvPr/>
        </p:nvSpPr>
        <p:spPr>
          <a:xfrm>
            <a:off x="4733925" y="4420732"/>
            <a:ext cx="3609975" cy="201453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F5F63A-C5E6-45DF-8F94-0F3A2534ADF1}"/>
              </a:ext>
            </a:extLst>
          </p:cNvPr>
          <p:cNvSpPr txBox="1"/>
          <p:nvPr/>
        </p:nvSpPr>
        <p:spPr>
          <a:xfrm>
            <a:off x="5916786" y="4454039"/>
            <a:ext cx="1244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Solutions: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4734D2-1A43-4E13-88D0-FCF4A36E686D}"/>
              </a:ext>
            </a:extLst>
          </p:cNvPr>
          <p:cNvSpPr txBox="1"/>
          <p:nvPr/>
        </p:nvSpPr>
        <p:spPr>
          <a:xfrm>
            <a:off x="492298" y="2640538"/>
            <a:ext cx="1092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Barriers: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E1879-C2B0-4047-BD0F-28A0D63BD4DB}"/>
              </a:ext>
            </a:extLst>
          </p:cNvPr>
          <p:cNvSpPr txBox="1"/>
          <p:nvPr/>
        </p:nvSpPr>
        <p:spPr>
          <a:xfrm>
            <a:off x="2331865" y="2693853"/>
            <a:ext cx="1835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Key Stakeholders: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1B59CB-B247-4CBF-A0F2-54B091EC001E}"/>
              </a:ext>
            </a:extLst>
          </p:cNvPr>
          <p:cNvCxnSpPr>
            <a:stCxn id="4" idx="0"/>
            <a:endCxn id="4" idx="2"/>
          </p:cNvCxnSpPr>
          <p:nvPr/>
        </p:nvCxnSpPr>
        <p:spPr>
          <a:xfrm>
            <a:off x="2262188" y="2639557"/>
            <a:ext cx="0" cy="20145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537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2069" y="2529334"/>
            <a:ext cx="8400499" cy="21729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Please evaluate this presentation using the conference mobile app! Simply click on the "clipboard" icon       on the presentation page.</a:t>
            </a:r>
          </a:p>
        </p:txBody>
      </p:sp>
      <p:pic>
        <p:nvPicPr>
          <p:cNvPr id="5" name="Picture 4" descr="Clip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71" y="3595625"/>
            <a:ext cx="465083" cy="49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16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Nothing to disclose</a:t>
            </a:r>
          </a:p>
        </p:txBody>
      </p:sp>
    </p:spTree>
    <p:extLst>
      <p:ext uri="{BB962C8B-B14F-4D97-AF65-F5344CB8AC3E}">
        <p14:creationId xmlns:p14="http://schemas.microsoft.com/office/powerpoint/2010/main" val="428374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4-16 at 4.26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3" y="698017"/>
            <a:ext cx="6927585" cy="56164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2645" y="5956107"/>
            <a:ext cx="21082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Thank You!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2BC2C9-170D-4627-8D29-4C7B33F796B0}"/>
              </a:ext>
            </a:extLst>
          </p:cNvPr>
          <p:cNvSpPr txBox="1"/>
          <p:nvPr/>
        </p:nvSpPr>
        <p:spPr>
          <a:xfrm>
            <a:off x="7016681" y="1736229"/>
            <a:ext cx="212731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 us:</a:t>
            </a:r>
          </a:p>
          <a:p>
            <a:r>
              <a:rPr lang="en-US" sz="1400" dirty="0"/>
              <a:t>Tiffany Covas, MD, MPH Residency Faculty</a:t>
            </a: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Tiffany.covas@duke.edu</a:t>
            </a: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400" dirty="0"/>
          </a:p>
          <a:p>
            <a:r>
              <a:rPr lang="en-US" sz="1400" dirty="0"/>
              <a:t>Jessica Lapinski, DO- PGY-2 and Education Chief</a:t>
            </a: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400" dirty="0">
                <a:hlinkClick r:id="rId4"/>
              </a:rPr>
              <a:t>Jessica.Lapinski@duke.edu</a:t>
            </a:r>
            <a:endParaRPr lang="en-US" sz="1400" dirty="0"/>
          </a:p>
          <a:p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Viviana Martinez-Bianchi, MD- Residency Program Director</a:t>
            </a:r>
          </a:p>
          <a:p>
            <a:r>
              <a:rPr lang="en-US" sz="1400" dirty="0">
                <a:hlinkClick r:id="rId5"/>
              </a:rPr>
              <a:t>Viviana.martinezbianchi@duke.edu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60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0984"/>
            <a:ext cx="8229600" cy="746641"/>
          </a:xfrm>
        </p:spPr>
        <p:txBody>
          <a:bodyPr/>
          <a:lstStyle/>
          <a:p>
            <a:r>
              <a:rPr lang="en-US" dirty="0"/>
              <a:t>Objectives: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4" y="1713984"/>
            <a:ext cx="8562975" cy="4128016"/>
          </a:xfrm>
        </p:spPr>
        <p:txBody>
          <a:bodyPr>
            <a:normAutofit fontScale="85000" lnSpcReduction="20000"/>
          </a:bodyPr>
          <a:lstStyle/>
          <a:p>
            <a:pPr marL="571500" indent="-514350">
              <a:buFont typeface="+mj-lt"/>
              <a:buAutoNum type="arabicPeriod"/>
            </a:pPr>
            <a:r>
              <a:rPr lang="en-US" dirty="0"/>
              <a:t>Describe the basic elements of a LGBTQ patient-centered medical home and initial steps necessary to start such a project at their given places of practice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/>
              <a:t>Strengthen communication skills and problem solving abilities to address the structural bias challenges faced with starting a LGBTQ PCMH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/>
              <a:t>Identify and visualize opportunities, including community engagement efforts such as building partnerships with local organizations, to help incorporate LGBTQ advocacy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529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>
            <a:spLocks noChangeAspect="1"/>
          </p:cNvSpPr>
          <p:nvPr/>
        </p:nvSpPr>
        <p:spPr>
          <a:xfrm>
            <a:off x="3936695" y="3195450"/>
            <a:ext cx="1266953" cy="1092200"/>
          </a:xfrm>
          <a:prstGeom prst="hexagon">
            <a:avLst/>
          </a:prstGeom>
          <a:solidFill>
            <a:schemeClr val="tx2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Resident Education</a:t>
            </a:r>
          </a:p>
        </p:txBody>
      </p:sp>
      <p:sp>
        <p:nvSpPr>
          <p:cNvPr id="5" name="Hexagon 4"/>
          <p:cNvSpPr/>
          <p:nvPr/>
        </p:nvSpPr>
        <p:spPr>
          <a:xfrm>
            <a:off x="3936695" y="2001640"/>
            <a:ext cx="1266953" cy="1092200"/>
          </a:xfrm>
          <a:prstGeom prst="hexagon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Clinical rotations</a:t>
            </a:r>
          </a:p>
        </p:txBody>
      </p:sp>
      <p:sp>
        <p:nvSpPr>
          <p:cNvPr id="6" name="Hexagon 5"/>
          <p:cNvSpPr/>
          <p:nvPr/>
        </p:nvSpPr>
        <p:spPr>
          <a:xfrm>
            <a:off x="5029201" y="2598540"/>
            <a:ext cx="1266953" cy="1092200"/>
          </a:xfrm>
          <a:prstGeom prst="hexagon">
            <a:avLst/>
          </a:prstGeom>
          <a:solidFill>
            <a:srgbClr val="558ED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Population Health</a:t>
            </a:r>
          </a:p>
        </p:txBody>
      </p:sp>
      <p:sp>
        <p:nvSpPr>
          <p:cNvPr id="8" name="Hexagon 7"/>
          <p:cNvSpPr/>
          <p:nvPr/>
        </p:nvSpPr>
        <p:spPr>
          <a:xfrm>
            <a:off x="2831797" y="2598540"/>
            <a:ext cx="1266953" cy="1092200"/>
          </a:xfrm>
          <a:prstGeom prst="hexagon">
            <a:avLst/>
          </a:prstGeom>
          <a:solidFill>
            <a:srgbClr val="558ED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Lecture Series</a:t>
            </a:r>
          </a:p>
        </p:txBody>
      </p:sp>
      <p:sp>
        <p:nvSpPr>
          <p:cNvPr id="9" name="Hexagon 8"/>
          <p:cNvSpPr/>
          <p:nvPr/>
        </p:nvSpPr>
        <p:spPr>
          <a:xfrm>
            <a:off x="2831797" y="3779647"/>
            <a:ext cx="1245654" cy="1092200"/>
          </a:xfrm>
          <a:prstGeom prst="hexagon">
            <a:avLst/>
          </a:prstGeom>
          <a:solidFill>
            <a:srgbClr val="558ED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Professional Development</a:t>
            </a:r>
          </a:p>
        </p:txBody>
      </p:sp>
      <p:sp>
        <p:nvSpPr>
          <p:cNvPr id="10" name="Hexagon 9"/>
          <p:cNvSpPr/>
          <p:nvPr/>
        </p:nvSpPr>
        <p:spPr>
          <a:xfrm>
            <a:off x="3936695" y="4387465"/>
            <a:ext cx="1266953" cy="1092200"/>
          </a:xfrm>
          <a:prstGeom prst="hexagon">
            <a:avLst/>
          </a:prstGeom>
          <a:solidFill>
            <a:srgbClr val="558ED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Tues PM: Didactics</a:t>
            </a:r>
          </a:p>
        </p:txBody>
      </p:sp>
      <p:sp>
        <p:nvSpPr>
          <p:cNvPr id="13" name="Hexagon 12"/>
          <p:cNvSpPr/>
          <p:nvPr/>
        </p:nvSpPr>
        <p:spPr>
          <a:xfrm>
            <a:off x="5038550" y="3777877"/>
            <a:ext cx="1266953" cy="1092200"/>
          </a:xfrm>
          <a:prstGeom prst="hexagon">
            <a:avLst/>
          </a:prstGeom>
          <a:solidFill>
            <a:srgbClr val="558ED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Procedure Workshops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30560" y="2822843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Journal Club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77602" y="3202087"/>
            <a:ext cx="1834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Pop health symposium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92802" y="3021815"/>
            <a:ext cx="953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PHIT Project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63015" y="3723875"/>
            <a:ext cx="1163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Nexplanon</a:t>
            </a:r>
            <a:r>
              <a:rPr lang="en-US" sz="1200" dirty="0"/>
              <a:t>, IUD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41789" y="4107694"/>
            <a:ext cx="1834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Suturing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92804" y="3915785"/>
            <a:ext cx="900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Colposcopy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16369" y="4299603"/>
            <a:ext cx="1957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Cyst removal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10984" y="2667425"/>
            <a:ext cx="1383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CFM Grand Rounds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88995" y="3081686"/>
            <a:ext cx="1834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M&amp;M conference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13740" y="2868296"/>
            <a:ext cx="1258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Noon conference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04195" y="3298161"/>
            <a:ext cx="1834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Clinic case review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67093" y="4491512"/>
            <a:ext cx="1957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Joint injections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164746" y="4683420"/>
            <a:ext cx="1957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Ultrasound</a:t>
            </a:r>
          </a:p>
          <a:p>
            <a:r>
              <a:rPr lang="es-AR" sz="1200" dirty="0" err="1"/>
              <a:t>Simulation</a:t>
            </a:r>
            <a:r>
              <a:rPr lang="es-AR" sz="1200" dirty="0"/>
              <a:t> center</a:t>
            </a:r>
          </a:p>
          <a:p>
            <a:r>
              <a:rPr lang="en-US" sz="1200" dirty="0" err="1"/>
              <a:t>etc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2125382" y="3883704"/>
            <a:ext cx="825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Blog posts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72323" y="4297964"/>
            <a:ext cx="1834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Billing &amp; Coding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54166" y="4084574"/>
            <a:ext cx="1490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Census management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05431" y="4514440"/>
            <a:ext cx="1834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Quality Improvement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90211" y="4698106"/>
            <a:ext cx="1834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Conference participation</a:t>
            </a:r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81000" y="1063229"/>
            <a:ext cx="7277100" cy="857250"/>
          </a:xfrm>
        </p:spPr>
        <p:txBody>
          <a:bodyPr>
            <a:normAutofit/>
          </a:bodyPr>
          <a:lstStyle/>
          <a:p>
            <a:r>
              <a:rPr lang="en-US" dirty="0"/>
              <a:t>DFM Residency Curriculum</a:t>
            </a:r>
          </a:p>
        </p:txBody>
      </p:sp>
      <p:sp>
        <p:nvSpPr>
          <p:cNvPr id="3" name="Oval 2"/>
          <p:cNvSpPr/>
          <p:nvPr/>
        </p:nvSpPr>
        <p:spPr>
          <a:xfrm>
            <a:off x="4943215" y="2449273"/>
            <a:ext cx="1494820" cy="13666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684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"/>
    </mc:Choice>
    <mc:Fallback xmlns="">
      <p:transition spd="slow" advTm="47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852"/>
            <a:ext cx="8229600" cy="853274"/>
          </a:xfrm>
        </p:spPr>
        <p:txBody>
          <a:bodyPr/>
          <a:lstStyle/>
          <a:p>
            <a:r>
              <a:rPr lang="en-US" b="1" dirty="0"/>
              <a:t>Our Goal: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381126"/>
            <a:ext cx="8559800" cy="3956218"/>
          </a:xfrm>
        </p:spPr>
        <p:txBody>
          <a:bodyPr>
            <a:normAutofit fontScale="92500"/>
          </a:bodyPr>
          <a:lstStyle/>
          <a:p>
            <a:r>
              <a:rPr lang="en-US" dirty="0"/>
              <a:t>The Duke Family Medicine Center is working to expand its clinical practice to include an LGBTQ+ patient-centered medical home (PCMH), in coordination and cooperation with key Duke University stakeholders and the local LGBTQ+ community, to increase the quality of care experienced by Durham and Duke’s LGBTQ+ identified patients. </a:t>
            </a:r>
          </a:p>
        </p:txBody>
      </p:sp>
      <p:pic>
        <p:nvPicPr>
          <p:cNvPr id="4" name="Picture 3" descr="Macintosh HD:Users:jessicalapinski:Desktop:Screen Shot 2013-11-21 at 3.24.55 PM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4" t="9925" r="12688" b="4852"/>
          <a:stretch/>
        </p:blipFill>
        <p:spPr bwMode="auto">
          <a:xfrm>
            <a:off x="6740688" y="4651375"/>
            <a:ext cx="1946112" cy="2016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389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2668"/>
            <a:ext cx="8229600" cy="1187865"/>
          </a:xfrm>
        </p:spPr>
        <p:txBody>
          <a:bodyPr/>
          <a:lstStyle/>
          <a:p>
            <a:r>
              <a:rPr lang="en-US" b="1" dirty="0"/>
              <a:t>Our Model:</a:t>
            </a:r>
          </a:p>
        </p:txBody>
      </p:sp>
      <p:pic>
        <p:nvPicPr>
          <p:cNvPr id="4" name="Picture 3" descr="Macintosh HD:Users:jessicalapinski:Desktop:Screen Shot 2017-07-19 at 2.02.11 PM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"/>
          <a:stretch/>
        </p:blipFill>
        <p:spPr bwMode="auto">
          <a:xfrm>
            <a:off x="344525" y="1720533"/>
            <a:ext cx="8278776" cy="39468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2486211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8606"/>
            <a:ext cx="8229600" cy="1381125"/>
          </a:xfrm>
        </p:spPr>
        <p:txBody>
          <a:bodyPr>
            <a:normAutofit/>
          </a:bodyPr>
          <a:lstStyle/>
          <a:p>
            <a:r>
              <a:rPr lang="en-US" b="1" dirty="0"/>
              <a:t>High-quality, Knowledgeable Patient-Centered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836" y="2004194"/>
            <a:ext cx="6318607" cy="4525963"/>
          </a:xfrm>
        </p:spPr>
        <p:txBody>
          <a:bodyPr>
            <a:normAutofit/>
          </a:bodyPr>
          <a:lstStyle/>
          <a:p>
            <a:r>
              <a:rPr lang="en-US" dirty="0"/>
              <a:t>Exposure, understanding and mastery of health-related topics pertaining to a given individual’s role within the health care setting </a:t>
            </a:r>
          </a:p>
          <a:p>
            <a:r>
              <a:rPr lang="en-US" dirty="0"/>
              <a:t>Foundation upon which our field is centered</a:t>
            </a:r>
          </a:p>
        </p:txBody>
      </p:sp>
      <p:pic>
        <p:nvPicPr>
          <p:cNvPr id="4" name="Picture 3" descr="Macintosh HD:Users:jessicalapinski:Desktop:Screen Shot 2017-07-19 at 2.02.11 PM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" r="78522" b="3345"/>
          <a:stretch/>
        </p:blipFill>
        <p:spPr bwMode="auto">
          <a:xfrm>
            <a:off x="6830025" y="1860356"/>
            <a:ext cx="1856775" cy="39445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4069831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1976"/>
            <a:ext cx="8229600" cy="1187865"/>
          </a:xfrm>
        </p:spPr>
        <p:txBody>
          <a:bodyPr/>
          <a:lstStyle/>
          <a:p>
            <a:r>
              <a:rPr lang="en-US" b="1" dirty="0"/>
              <a:t>Current Examples: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" y="1494681"/>
            <a:ext cx="8229600" cy="496644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Clinic Wide Education</a:t>
            </a:r>
          </a:p>
          <a:p>
            <a:pPr lvl="1"/>
            <a:r>
              <a:rPr lang="en-US" dirty="0"/>
              <a:t>Monthly slides</a:t>
            </a:r>
          </a:p>
          <a:p>
            <a:pPr lvl="1"/>
            <a:r>
              <a:rPr lang="en-US" dirty="0"/>
              <a:t>CME lectures</a:t>
            </a:r>
          </a:p>
          <a:p>
            <a:pPr lvl="1"/>
            <a:r>
              <a:rPr lang="en-US" dirty="0"/>
              <a:t>Online modules</a:t>
            </a:r>
          </a:p>
          <a:p>
            <a:pPr lvl="1"/>
            <a:r>
              <a:rPr lang="en-US" dirty="0"/>
              <a:t>Books/manuals </a:t>
            </a:r>
          </a:p>
          <a:p>
            <a:r>
              <a:rPr lang="en-US" dirty="0"/>
              <a:t>Resident focused concentration</a:t>
            </a:r>
          </a:p>
          <a:p>
            <a:r>
              <a:rPr lang="en-US" dirty="0"/>
              <a:t>Training/ continued education</a:t>
            </a:r>
          </a:p>
          <a:p>
            <a:pPr lvl="1"/>
            <a:r>
              <a:rPr lang="en-US" dirty="0"/>
              <a:t>Project ECHO</a:t>
            </a:r>
          </a:p>
          <a:p>
            <a:pPr lvl="1"/>
            <a:r>
              <a:rPr lang="en-US" dirty="0"/>
              <a:t>Conferences </a:t>
            </a:r>
          </a:p>
          <a:p>
            <a:r>
              <a:rPr lang="en-US" dirty="0"/>
              <a:t>EPIC</a:t>
            </a:r>
          </a:p>
          <a:p>
            <a:pPr lvl="1"/>
            <a:r>
              <a:rPr lang="en-US" dirty="0"/>
              <a:t>SOGI Data collection</a:t>
            </a:r>
          </a:p>
          <a:p>
            <a:pPr lvl="1"/>
            <a:r>
              <a:rPr lang="en-US" dirty="0"/>
              <a:t>Updated templates</a:t>
            </a:r>
          </a:p>
          <a:p>
            <a:pPr lvl="1"/>
            <a:r>
              <a:rPr lang="en-US" dirty="0"/>
              <a:t>Smart sets </a:t>
            </a:r>
            <a:r>
              <a:rPr lang="mr-IN" dirty="0"/>
              <a:t>–</a:t>
            </a:r>
            <a:r>
              <a:rPr lang="en-US" dirty="0"/>
              <a:t> working with Adult Endocrinology </a:t>
            </a:r>
          </a:p>
        </p:txBody>
      </p:sp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636" y="1699841"/>
            <a:ext cx="3455164" cy="177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65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55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LGBTQ+ Positive Institutional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251" y="1853436"/>
            <a:ext cx="6079624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Overarching environment that employees and patients are exposed to on a day-to-day basis. </a:t>
            </a:r>
          </a:p>
          <a:p>
            <a:r>
              <a:rPr lang="en-US" dirty="0"/>
              <a:t>Includes institutional policy inclusion, grievance procedures, and overall exposure and attitude toward diverse populations. </a:t>
            </a:r>
          </a:p>
        </p:txBody>
      </p:sp>
      <p:pic>
        <p:nvPicPr>
          <p:cNvPr id="4" name="Picture 3" descr="Macintosh HD:Users:jessicalapinski:Desktop:Screen Shot 2017-07-19 at 2.02.11 PM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1" t="2359" r="59151" b="3345"/>
          <a:stretch/>
        </p:blipFill>
        <p:spPr bwMode="auto">
          <a:xfrm>
            <a:off x="7099439" y="1973372"/>
            <a:ext cx="1797978" cy="39445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1174388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1683</TotalTime>
  <Words>678</Words>
  <Application>Microsoft Office PowerPoint</Application>
  <PresentationFormat>On-screen Show (4:3)</PresentationFormat>
  <Paragraphs>115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Helvetica</vt:lpstr>
      <vt:lpstr>Office Theme</vt:lpstr>
      <vt:lpstr>Creating an LGBT Patient-Centered Medical Home: Beginnings, Challenges and Beyond </vt:lpstr>
      <vt:lpstr>Disclosures</vt:lpstr>
      <vt:lpstr>Objectives:</vt:lpstr>
      <vt:lpstr>DFM Residency Curriculum</vt:lpstr>
      <vt:lpstr>Our Goal:</vt:lpstr>
      <vt:lpstr>Our Model:</vt:lpstr>
      <vt:lpstr>High-quality, Knowledgeable Patient-Centered Care</vt:lpstr>
      <vt:lpstr>Current Examples:</vt:lpstr>
      <vt:lpstr>LGBTQ+ Positive Institutional Culture</vt:lpstr>
      <vt:lpstr>Visibility Campaign:</vt:lpstr>
      <vt:lpstr>Research</vt:lpstr>
      <vt:lpstr>Current Examples:</vt:lpstr>
      <vt:lpstr>Prevention</vt:lpstr>
      <vt:lpstr>Current Examples:</vt:lpstr>
      <vt:lpstr>Authentic Community Engagement </vt:lpstr>
      <vt:lpstr>Current Examples:</vt:lpstr>
      <vt:lpstr>Group Discussion</vt:lpstr>
      <vt:lpstr>Visualizing Opportunities:  Index Card Activity</vt:lpstr>
      <vt:lpstr>PowerPoint Presentation</vt:lpstr>
      <vt:lpstr>PowerPoint Presentation</vt:lpstr>
    </vt:vector>
  </TitlesOfParts>
  <Company>STFM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Abuel</dc:creator>
  <cp:lastModifiedBy>Tiffany Covas</cp:lastModifiedBy>
  <cp:revision>54</cp:revision>
  <dcterms:created xsi:type="dcterms:W3CDTF">2013-07-17T19:19:39Z</dcterms:created>
  <dcterms:modified xsi:type="dcterms:W3CDTF">2018-05-07T17:52:58Z</dcterms:modified>
</cp:coreProperties>
</file>