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sldIdLst>
    <p:sldId id="262" r:id="rId2"/>
    <p:sldId id="257" r:id="rId3"/>
    <p:sldId id="263" r:id="rId4"/>
    <p:sldId id="330" r:id="rId5"/>
    <p:sldId id="259" r:id="rId6"/>
    <p:sldId id="328" r:id="rId7"/>
    <p:sldId id="329" r:id="rId8"/>
    <p:sldId id="331" r:id="rId9"/>
    <p:sldId id="332" r:id="rId10"/>
    <p:sldId id="333" r:id="rId11"/>
    <p:sldId id="264" r:id="rId12"/>
    <p:sldId id="334" r:id="rId13"/>
    <p:sldId id="335"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27" r:id="rId58"/>
    <p:sldId id="308" r:id="rId59"/>
    <p:sldId id="309" r:id="rId60"/>
    <p:sldId id="310" r:id="rId61"/>
    <p:sldId id="325" r:id="rId62"/>
    <p:sldId id="311" r:id="rId63"/>
    <p:sldId id="312" r:id="rId64"/>
    <p:sldId id="313" r:id="rId65"/>
    <p:sldId id="314" r:id="rId66"/>
    <p:sldId id="315" r:id="rId67"/>
    <p:sldId id="319" r:id="rId68"/>
    <p:sldId id="316" r:id="rId69"/>
    <p:sldId id="317" r:id="rId70"/>
    <p:sldId id="318" r:id="rId71"/>
    <p:sldId id="324" r:id="rId72"/>
    <p:sldId id="323" r:id="rId73"/>
    <p:sldId id="322" r:id="rId74"/>
    <p:sldId id="321" r:id="rId75"/>
    <p:sldId id="326" r:id="rId76"/>
    <p:sldId id="320" r:id="rId77"/>
    <p:sldId id="338" r:id="rId78"/>
    <p:sldId id="339" r:id="rId79"/>
    <p:sldId id="336" r:id="rId80"/>
    <p:sldId id="337" r:id="rId81"/>
    <p:sldId id="340" r:id="rId82"/>
    <p:sldId id="260" r:id="rId8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508" autoAdjust="0"/>
    <p:restoredTop sz="71212" autoAdjust="0"/>
  </p:normalViewPr>
  <p:slideViewPr>
    <p:cSldViewPr snapToGrid="0" snapToObjects="1">
      <p:cViewPr varScale="1">
        <p:scale>
          <a:sx n="66" d="100"/>
          <a:sy n="66" d="100"/>
        </p:scale>
        <p:origin x="936" y="72"/>
      </p:cViewPr>
      <p:guideLst>
        <p:guide orient="horz" pos="1620"/>
        <p:guide pos="2880"/>
      </p:guideLst>
    </p:cSldViewPr>
  </p:slideViewPr>
  <p:notesTextViewPr>
    <p:cViewPr>
      <p:scale>
        <a:sx n="100" d="100"/>
        <a:sy n="100" d="100"/>
      </p:scale>
      <p:origin x="0" y="0"/>
    </p:cViewPr>
  </p:notesTextViewPr>
  <p:sorterViewPr>
    <p:cViewPr>
      <p:scale>
        <a:sx n="28" d="100"/>
        <a:sy n="2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014B94-536A-4233-9AA2-F800E6F9FB33}" type="datetimeFigureOut">
              <a:rPr lang="en-US" smtClean="0"/>
              <a:t>5/9/2017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54CABD-38E3-425D-858B-2F59D67BFF4E}" type="slidenum">
              <a:rPr lang="en-US" smtClean="0"/>
              <a:t>‹#›</a:t>
            </a:fld>
            <a:endParaRPr lang="en-US"/>
          </a:p>
        </p:txBody>
      </p:sp>
    </p:spTree>
    <p:extLst>
      <p:ext uri="{BB962C8B-B14F-4D97-AF65-F5344CB8AC3E}">
        <p14:creationId xmlns:p14="http://schemas.microsoft.com/office/powerpoint/2010/main" val="3033919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a:t>
            </a:r>
            <a:r>
              <a:rPr lang="en-US" baseline="0" dirty="0" smtClean="0"/>
              <a:t> are going to share a story see if you can recognize the stages of leadership and how one contributes to the others</a:t>
            </a:r>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6</a:t>
            </a:fld>
            <a:endParaRPr lang="en-US"/>
          </a:p>
        </p:txBody>
      </p:sp>
    </p:spTree>
    <p:extLst>
      <p:ext uri="{BB962C8B-B14F-4D97-AF65-F5344CB8AC3E}">
        <p14:creationId xmlns:p14="http://schemas.microsoft.com/office/powerpoint/2010/main" val="4292234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Kids from low wealth communities often do not have  people in their lives who can know and show the path to success in school and careers The Ladder provides a long term commitment to be in its members lives as we all live and grow in community</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fld id="{68E0B7C6-8785-4A70-82DD-F2155E0679E8}" type="slidenum">
              <a:rPr lang="en-US" altLang="en-US"/>
              <a:pPr/>
              <a:t>16</a:t>
            </a:fld>
            <a:endParaRPr lang="en-US" altLang="en-US"/>
          </a:p>
        </p:txBody>
      </p:sp>
    </p:spTree>
    <p:extLst>
      <p:ext uri="{BB962C8B-B14F-4D97-AF65-F5344CB8AC3E}">
        <p14:creationId xmlns:p14="http://schemas.microsoft.com/office/powerpoint/2010/main" val="419230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fld id="{F0178673-6D55-4577-9A45-6DD383175CC8}" type="slidenum">
              <a:rPr lang="en-US" altLang="en-US"/>
              <a:pPr/>
              <a:t>17</a:t>
            </a:fld>
            <a:endParaRPr lang="en-US" altLang="en-US"/>
          </a:p>
        </p:txBody>
      </p:sp>
    </p:spTree>
    <p:extLst>
      <p:ext uri="{BB962C8B-B14F-4D97-AF65-F5344CB8AC3E}">
        <p14:creationId xmlns:p14="http://schemas.microsoft.com/office/powerpoint/2010/main" val="3125503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fld id="{C35FC863-99EF-4778-AF4A-CC6CB0945A24}" type="slidenum">
              <a:rPr lang="en-US" altLang="en-US"/>
              <a:pPr/>
              <a:t>19</a:t>
            </a:fld>
            <a:endParaRPr lang="en-US" altLang="en-US"/>
          </a:p>
        </p:txBody>
      </p:sp>
    </p:spTree>
    <p:extLst>
      <p:ext uri="{BB962C8B-B14F-4D97-AF65-F5344CB8AC3E}">
        <p14:creationId xmlns:p14="http://schemas.microsoft.com/office/powerpoint/2010/main" val="948519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Winbush Principles, </a:t>
            </a:r>
            <a:r>
              <a:rPr lang="en-US" dirty="0" smtClean="0"/>
              <a:t>Stay lean, so you can Stay long and adapt to local conditions</a:t>
            </a:r>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20</a:t>
            </a:fld>
            <a:endParaRPr lang="en-US"/>
          </a:p>
        </p:txBody>
      </p:sp>
    </p:spTree>
    <p:extLst>
      <p:ext uri="{BB962C8B-B14F-4D97-AF65-F5344CB8AC3E}">
        <p14:creationId xmlns:p14="http://schemas.microsoft.com/office/powerpoint/2010/main" val="978618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Our leanest profile meetings share meeting space and so don’t have to pay rent and have most equipment used donated.</a:t>
            </a:r>
          </a:p>
          <a:p>
            <a:pPr eaLnBrk="1" hangingPunct="1"/>
            <a:r>
              <a:rPr lang="en-US" altLang="en-US" smtClean="0"/>
              <a:t>Can run meeting for about 250 per meeting which includes cost of food and some equipment</a:t>
            </a:r>
          </a:p>
          <a:p>
            <a:pPr eaLnBrk="1" hangingPunct="1"/>
            <a:endParaRPr lang="en-US" altLang="en-US" smtClean="0"/>
          </a:p>
          <a:p>
            <a:pPr eaLnBrk="1" hangingPunct="1"/>
            <a:endParaRPr lang="en-US" altLang="en-US" smtClean="0"/>
          </a:p>
          <a:p>
            <a:pPr eaLnBrk="1" hangingPunct="1"/>
            <a:r>
              <a:rPr lang="en-US" altLang="en-US" smtClean="0"/>
              <a:t>http://www.justicepolicy.org/uploads/justicepolicy/documents/executive_summary_-_sticker_shock_final.pdf </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fld id="{DBE83703-4F27-4F4D-A128-EFA8B8448857}" type="slidenum">
              <a:rPr lang="en-US" altLang="en-US"/>
              <a:pPr/>
              <a:t>21</a:t>
            </a:fld>
            <a:endParaRPr lang="en-US" altLang="en-US"/>
          </a:p>
        </p:txBody>
      </p:sp>
    </p:spTree>
    <p:extLst>
      <p:ext uri="{BB962C8B-B14F-4D97-AF65-F5344CB8AC3E}">
        <p14:creationId xmlns:p14="http://schemas.microsoft.com/office/powerpoint/2010/main" val="88023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Intro</a:t>
            </a:r>
          </a:p>
          <a:p>
            <a:pPr lvl="1" eaLnBrk="1" hangingPunct="1"/>
            <a:r>
              <a:rPr lang="en-US" altLang="en-US" smtClean="0"/>
              <a:t>Sets the stage and expectations</a:t>
            </a:r>
          </a:p>
          <a:p>
            <a:pPr eaLnBrk="1" hangingPunct="1"/>
            <a:r>
              <a:rPr lang="en-US" altLang="en-US" smtClean="0"/>
              <a:t>The Value and Appreciation</a:t>
            </a:r>
          </a:p>
          <a:p>
            <a:pPr lvl="1" eaLnBrk="1" hangingPunct="1"/>
            <a:r>
              <a:rPr lang="en-US" altLang="en-US" smtClean="0"/>
              <a:t>Provides a chance to share stories of failure and resilence and qualities of character that lead to growth mindset and successful lives</a:t>
            </a:r>
          </a:p>
          <a:p>
            <a:pPr eaLnBrk="1" hangingPunct="1"/>
            <a:r>
              <a:rPr lang="en-US" altLang="en-US" smtClean="0"/>
              <a:t>The Meal</a:t>
            </a:r>
          </a:p>
          <a:p>
            <a:pPr lvl="1" eaLnBrk="1" hangingPunct="1"/>
            <a:r>
              <a:rPr lang="en-US" altLang="en-US" smtClean="0"/>
              <a:t> Creates culture of support, listening and mentorship bonds</a:t>
            </a:r>
          </a:p>
          <a:p>
            <a:pPr eaLnBrk="1" hangingPunct="1"/>
            <a:r>
              <a:rPr lang="en-US" altLang="en-US" smtClean="0"/>
              <a:t>The Rotation Stations</a:t>
            </a:r>
          </a:p>
          <a:p>
            <a:pPr lvl="1" eaLnBrk="1" hangingPunct="1"/>
            <a:r>
              <a:rPr lang="en-US" altLang="en-US" smtClean="0"/>
              <a:t>Hands on 80/20 is the goal</a:t>
            </a:r>
          </a:p>
          <a:p>
            <a:pPr lvl="1" eaLnBrk="1" hangingPunct="1"/>
            <a:r>
              <a:rPr lang="en-US" altLang="en-US" smtClean="0"/>
              <a:t>eighty percent hands on learning, </a:t>
            </a:r>
          </a:p>
          <a:p>
            <a:pPr eaLnBrk="1" hangingPunct="1"/>
            <a:r>
              <a:rPr lang="en-US" altLang="en-US" smtClean="0"/>
              <a:t>The wrap up</a:t>
            </a:r>
          </a:p>
          <a:p>
            <a:pPr lvl="1" eaLnBrk="1" hangingPunct="1"/>
            <a:r>
              <a:rPr lang="en-US" altLang="en-US" smtClean="0"/>
              <a:t>Gather and appreciate </a:t>
            </a:r>
          </a:p>
          <a:p>
            <a:pPr eaLnBrk="1" hangingPunct="1"/>
            <a:r>
              <a:rPr lang="en-US" altLang="en-US" smtClean="0"/>
              <a:t>The Pledge</a:t>
            </a:r>
          </a:p>
          <a:p>
            <a:pPr lvl="1" eaLnBrk="1" hangingPunct="1"/>
            <a:r>
              <a:rPr lang="en-US" altLang="en-US" smtClean="0"/>
              <a:t>Make a Commitment tour Communities and ourselves to succeed, by learning and never giving up</a:t>
            </a:r>
          </a:p>
          <a:p>
            <a:pPr eaLnBrk="1" hangingPunct="1"/>
            <a:endParaRPr lang="en-US" altLang="en-US" smtClean="0"/>
          </a:p>
          <a:p>
            <a:pPr eaLnBrk="1" hangingPunct="1"/>
            <a:endParaRPr lang="en-US"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fld id="{2C4C37E4-D010-45B3-A412-419947847138}" type="slidenum">
              <a:rPr lang="en-US" altLang="en-US"/>
              <a:pPr/>
              <a:t>22</a:t>
            </a:fld>
            <a:endParaRPr lang="en-US" altLang="en-US"/>
          </a:p>
        </p:txBody>
      </p:sp>
    </p:spTree>
    <p:extLst>
      <p:ext uri="{BB962C8B-B14F-4D97-AF65-F5344CB8AC3E}">
        <p14:creationId xmlns:p14="http://schemas.microsoft.com/office/powerpoint/2010/main" val="3968607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Shape 29"/>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
        <p:nvSpPr>
          <p:cNvPr id="25603" name="Shape 30"/>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buClr>
                <a:srgbClr val="000000"/>
              </a:buClr>
              <a:buFont typeface="Arial" charset="0"/>
              <a:buNone/>
            </a:pPr>
            <a:endParaRPr lang="en-US" altLang="en-US" sz="1400">
              <a:solidFill>
                <a:srgbClr val="000000"/>
              </a:solidFill>
              <a:latin typeface="Arial" charset="0"/>
              <a:cs typeface="Arial" charset="0"/>
              <a:sym typeface="Arial" charset="0"/>
            </a:endParaRPr>
          </a:p>
        </p:txBody>
      </p:sp>
      <p:sp>
        <p:nvSpPr>
          <p:cNvPr id="25604" name="Shape 3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en-US" altLang="en-US" sz="1100" smtClean="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2924898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Shape 36"/>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
        <p:nvSpPr>
          <p:cNvPr id="27651" name="Shape 3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sz="1100" smtClean="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395441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Shape 43"/>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
        <p:nvSpPr>
          <p:cNvPr id="29699" name="Shape 44"/>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buClr>
                <a:srgbClr val="000000"/>
              </a:buClr>
              <a:buFont typeface="Arial" charset="0"/>
              <a:buNone/>
            </a:pPr>
            <a:endParaRPr lang="en-US" altLang="en-US" sz="1400">
              <a:solidFill>
                <a:srgbClr val="000000"/>
              </a:solidFill>
              <a:latin typeface="Arial" charset="0"/>
              <a:cs typeface="Arial" charset="0"/>
              <a:sym typeface="Arial" charset="0"/>
            </a:endParaRPr>
          </a:p>
        </p:txBody>
      </p:sp>
      <p:sp>
        <p:nvSpPr>
          <p:cNvPr id="29700" name="Shape 45"/>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en-US" altLang="en-US" sz="1100" smtClean="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3311230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Shape 49"/>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
        <p:nvSpPr>
          <p:cNvPr id="31747" name="Shape 50"/>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buClr>
                <a:srgbClr val="000000"/>
              </a:buClr>
              <a:buFont typeface="Arial" charset="0"/>
              <a:buNone/>
            </a:pPr>
            <a:endParaRPr lang="en-US" altLang="en-US" sz="1400">
              <a:solidFill>
                <a:srgbClr val="000000"/>
              </a:solidFill>
              <a:latin typeface="Arial" charset="0"/>
              <a:cs typeface="Arial" charset="0"/>
              <a:sym typeface="Arial" charset="0"/>
            </a:endParaRPr>
          </a:p>
        </p:txBody>
      </p:sp>
      <p:sp>
        <p:nvSpPr>
          <p:cNvPr id="31748" name="Shape 5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en-US" altLang="en-US" sz="1100" smtClean="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304264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lead we</a:t>
            </a:r>
            <a:r>
              <a:rPr lang="en-US" baseline="0" dirty="0" smtClean="0"/>
              <a:t> must be able to define our own values</a:t>
            </a:r>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8</a:t>
            </a:fld>
            <a:endParaRPr lang="en-US"/>
          </a:p>
        </p:txBody>
      </p:sp>
    </p:spTree>
    <p:extLst>
      <p:ext uri="{BB962C8B-B14F-4D97-AF65-F5344CB8AC3E}">
        <p14:creationId xmlns:p14="http://schemas.microsoft.com/office/powerpoint/2010/main" val="477457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Shape 56"/>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
        <p:nvSpPr>
          <p:cNvPr id="33795" name="Shape 57"/>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buClr>
                <a:srgbClr val="000000"/>
              </a:buClr>
              <a:buFont typeface="Arial" charset="0"/>
              <a:buNone/>
            </a:pPr>
            <a:endParaRPr lang="en-US" altLang="en-US" sz="1400">
              <a:solidFill>
                <a:srgbClr val="000000"/>
              </a:solidFill>
              <a:latin typeface="Arial" charset="0"/>
              <a:cs typeface="Arial" charset="0"/>
              <a:sym typeface="Arial" charset="0"/>
            </a:endParaRPr>
          </a:p>
        </p:txBody>
      </p:sp>
      <p:sp>
        <p:nvSpPr>
          <p:cNvPr id="33796" name="Shape 58"/>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en-US" altLang="en-US" sz="1100" smtClean="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1104204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Shape 63"/>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
        <p:nvSpPr>
          <p:cNvPr id="35843" name="Shape 64"/>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buClr>
                <a:srgbClr val="000000"/>
              </a:buClr>
              <a:buFont typeface="Arial" charset="0"/>
              <a:buNone/>
            </a:pPr>
            <a:endParaRPr lang="en-US" altLang="en-US" sz="1400">
              <a:solidFill>
                <a:srgbClr val="000000"/>
              </a:solidFill>
              <a:latin typeface="Arial" charset="0"/>
              <a:cs typeface="Arial" charset="0"/>
              <a:sym typeface="Arial" charset="0"/>
            </a:endParaRPr>
          </a:p>
        </p:txBody>
      </p:sp>
      <p:sp>
        <p:nvSpPr>
          <p:cNvPr id="35844" name="Shape 65"/>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en-US" altLang="en-US" sz="1100" smtClean="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1638136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Shape 7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en-US" altLang="en-US" sz="1100" smtClean="0">
              <a:solidFill>
                <a:srgbClr val="000000"/>
              </a:solidFill>
              <a:latin typeface="Arial" charset="0"/>
              <a:cs typeface="Arial" charset="0"/>
              <a:sym typeface="Arial" charset="0"/>
            </a:endParaRPr>
          </a:p>
        </p:txBody>
      </p:sp>
      <p:sp>
        <p:nvSpPr>
          <p:cNvPr id="37891" name="Shape 72"/>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818231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Shape 77"/>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
        <p:nvSpPr>
          <p:cNvPr id="39939" name="Shape 78"/>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buClr>
                <a:srgbClr val="000000"/>
              </a:buClr>
              <a:buFont typeface="Arial" charset="0"/>
              <a:buNone/>
            </a:pPr>
            <a:endParaRPr lang="en-US" altLang="en-US" sz="1400">
              <a:solidFill>
                <a:srgbClr val="000000"/>
              </a:solidFill>
              <a:latin typeface="Arial" charset="0"/>
              <a:cs typeface="Arial" charset="0"/>
              <a:sym typeface="Arial" charset="0"/>
            </a:endParaRPr>
          </a:p>
        </p:txBody>
      </p:sp>
      <p:sp>
        <p:nvSpPr>
          <p:cNvPr id="39940" name="Shape 79"/>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en-US" altLang="en-US" sz="1100" smtClean="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521705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Shape 84"/>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987" name="Shape 85"/>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178143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Shape 8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en-US" altLang="en-US" smtClean="0"/>
          </a:p>
        </p:txBody>
      </p:sp>
      <p:sp>
        <p:nvSpPr>
          <p:cNvPr id="45059" name="Shape 88"/>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480451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Shape 9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en-US" altLang="en-US" smtClean="0"/>
          </a:p>
        </p:txBody>
      </p:sp>
      <p:sp>
        <p:nvSpPr>
          <p:cNvPr id="47107" name="Shape 94"/>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68036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Shape 100"/>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en-US" altLang="en-US" smtClean="0"/>
          </a:p>
        </p:txBody>
      </p:sp>
      <p:sp>
        <p:nvSpPr>
          <p:cNvPr id="49155" name="Shape 101"/>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443013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Shape 10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en-US" altLang="en-US" smtClean="0"/>
          </a:p>
        </p:txBody>
      </p:sp>
      <p:sp>
        <p:nvSpPr>
          <p:cNvPr id="51203" name="Shape 107"/>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600302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Shape 11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en-US" altLang="en-US" smtClean="0"/>
          </a:p>
        </p:txBody>
      </p:sp>
      <p:sp>
        <p:nvSpPr>
          <p:cNvPr id="53251" name="Shape 113"/>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557593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AAFP Definition</a:t>
            </a:r>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9</a:t>
            </a:fld>
            <a:endParaRPr lang="en-US"/>
          </a:p>
        </p:txBody>
      </p:sp>
    </p:spTree>
    <p:extLst>
      <p:ext uri="{BB962C8B-B14F-4D97-AF65-F5344CB8AC3E}">
        <p14:creationId xmlns:p14="http://schemas.microsoft.com/office/powerpoint/2010/main" val="567721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Shape 133"/>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
        <p:nvSpPr>
          <p:cNvPr id="55299" name="Shape 134"/>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buClr>
                <a:srgbClr val="000000"/>
              </a:buClr>
              <a:buFont typeface="Arial" charset="0"/>
              <a:buNone/>
            </a:pPr>
            <a:endParaRPr lang="en-US" altLang="en-US" sz="1400">
              <a:solidFill>
                <a:srgbClr val="000000"/>
              </a:solidFill>
              <a:latin typeface="Arial" charset="0"/>
              <a:cs typeface="Arial" charset="0"/>
              <a:sym typeface="Arial" charset="0"/>
            </a:endParaRPr>
          </a:p>
        </p:txBody>
      </p:sp>
      <p:sp>
        <p:nvSpPr>
          <p:cNvPr id="55300" name="Shape 135"/>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en-US" altLang="en-US" sz="1100" smtClean="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4134337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Shape 14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altLang="en-US" smtClean="0"/>
              <a:t>These are the quotes that we use to introduce ourselves at the meal time. Each one choose a quote and tell a story from their own lives about what that quote means to them.</a:t>
            </a:r>
          </a:p>
          <a:p>
            <a:pPr eaLnBrk="1" hangingPunct="1">
              <a:spcBef>
                <a:spcPct val="0"/>
              </a:spcBef>
            </a:pPr>
            <a:endParaRPr lang="en-US" altLang="en-US" smtClean="0"/>
          </a:p>
        </p:txBody>
      </p:sp>
      <p:sp>
        <p:nvSpPr>
          <p:cNvPr id="57347" name="Shape 141"/>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687472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Shape 148"/>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
        <p:nvSpPr>
          <p:cNvPr id="59395" name="Shape 149"/>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buClr>
                <a:srgbClr val="000000"/>
              </a:buClr>
              <a:buFont typeface="Arial" charset="0"/>
              <a:buNone/>
            </a:pPr>
            <a:endParaRPr lang="en-US" altLang="en-US" sz="1400">
              <a:solidFill>
                <a:srgbClr val="000000"/>
              </a:solidFill>
              <a:latin typeface="Arial" charset="0"/>
              <a:cs typeface="Arial" charset="0"/>
              <a:sym typeface="Arial" charset="0"/>
            </a:endParaRPr>
          </a:p>
        </p:txBody>
      </p:sp>
      <p:sp>
        <p:nvSpPr>
          <p:cNvPr id="59396" name="Shape 15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en-US" altLang="en-US" sz="1100" smtClean="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3996404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Shape 155"/>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
        <p:nvSpPr>
          <p:cNvPr id="61443" name="Shape 15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altLang="en-US" sz="1100" smtClean="0">
                <a:solidFill>
                  <a:srgbClr val="000000"/>
                </a:solidFill>
                <a:latin typeface="Arial" charset="0"/>
                <a:cs typeface="Arial" charset="0"/>
                <a:sym typeface="Arial" charset="0"/>
              </a:rPr>
              <a:t>This is our pledge we end each meeting with everyone reading it out loud.</a:t>
            </a:r>
          </a:p>
          <a:p>
            <a:pPr eaLnBrk="1" hangingPunct="1">
              <a:spcBef>
                <a:spcPct val="0"/>
              </a:spcBef>
            </a:pPr>
            <a:endParaRPr lang="en-US" altLang="en-US" sz="1100" smtClean="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2608596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ONE</a:t>
            </a:r>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48</a:t>
            </a:fld>
            <a:endParaRPr lang="en-US"/>
          </a:p>
        </p:txBody>
      </p:sp>
    </p:spTree>
    <p:extLst>
      <p:ext uri="{BB962C8B-B14F-4D97-AF65-F5344CB8AC3E}">
        <p14:creationId xmlns:p14="http://schemas.microsoft.com/office/powerpoint/2010/main" val="3566677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ONE</a:t>
            </a:r>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49</a:t>
            </a:fld>
            <a:endParaRPr lang="en-US"/>
          </a:p>
        </p:txBody>
      </p:sp>
    </p:spTree>
    <p:extLst>
      <p:ext uri="{BB962C8B-B14F-4D97-AF65-F5344CB8AC3E}">
        <p14:creationId xmlns:p14="http://schemas.microsoft.com/office/powerpoint/2010/main" val="236228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 school where 19 % enter Family Medicine</a:t>
            </a:r>
            <a:r>
              <a:rPr lang="en-US" baseline="0" dirty="0" smtClean="0"/>
              <a:t> 44% of medical student members of The Ladder enter Family Medicine</a:t>
            </a:r>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67</a:t>
            </a:fld>
            <a:endParaRPr lang="en-US"/>
          </a:p>
        </p:txBody>
      </p:sp>
    </p:spTree>
    <p:extLst>
      <p:ext uri="{BB962C8B-B14F-4D97-AF65-F5344CB8AC3E}">
        <p14:creationId xmlns:p14="http://schemas.microsoft.com/office/powerpoint/2010/main" val="1493793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FIVE</a:t>
            </a:r>
            <a:r>
              <a:rPr lang="en-US" baseline="0" dirty="0" smtClean="0"/>
              <a:t> years ago what started out with one kid</a:t>
            </a:r>
            <a:r>
              <a:rPr lang="is-IS" baseline="0" dirty="0" smtClean="0"/>
              <a:t>…is now this and more</a:t>
            </a:r>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74</a:t>
            </a:fld>
            <a:endParaRPr lang="en-US"/>
          </a:p>
        </p:txBody>
      </p:sp>
    </p:spTree>
    <p:extLst>
      <p:ext uri="{BB962C8B-B14F-4D97-AF65-F5344CB8AC3E}">
        <p14:creationId xmlns:p14="http://schemas.microsoft.com/office/powerpoint/2010/main" val="997784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Christopher</a:t>
            </a:r>
            <a:r>
              <a:rPr lang="en-US" baseline="0" dirty="0" smtClean="0"/>
              <a:t> and  Anthony 3 years ago…This year Anthony got accepted to UMN School of Medicine. Alan and </a:t>
            </a:r>
            <a:r>
              <a:rPr lang="en-US" baseline="0" dirty="0" err="1" smtClean="0"/>
              <a:t>Nirml</a:t>
            </a:r>
            <a:r>
              <a:rPr lang="en-US" baseline="0" dirty="0" smtClean="0"/>
              <a:t> too!</a:t>
            </a:r>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75</a:t>
            </a:fld>
            <a:endParaRPr lang="en-US"/>
          </a:p>
        </p:txBody>
      </p:sp>
    </p:spTree>
    <p:extLst>
      <p:ext uri="{BB962C8B-B14F-4D97-AF65-F5344CB8AC3E}">
        <p14:creationId xmlns:p14="http://schemas.microsoft.com/office/powerpoint/2010/main" val="3070902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take home lesson</a:t>
            </a:r>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76</a:t>
            </a:fld>
            <a:endParaRPr lang="en-US"/>
          </a:p>
        </p:txBody>
      </p:sp>
    </p:spTree>
    <p:extLst>
      <p:ext uri="{BB962C8B-B14F-4D97-AF65-F5344CB8AC3E}">
        <p14:creationId xmlns:p14="http://schemas.microsoft.com/office/powerpoint/2010/main" val="1198294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Journeys</a:t>
            </a:r>
            <a:r>
              <a:rPr lang="en-US" baseline="0" dirty="0" smtClean="0"/>
              <a:t> are best described in stories, we give you the story of The Ladder an intergenerational organization of mentorship for  low wealth communities</a:t>
            </a:r>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10</a:t>
            </a:fld>
            <a:endParaRPr lang="en-US"/>
          </a:p>
        </p:txBody>
      </p:sp>
    </p:spTree>
    <p:extLst>
      <p:ext uri="{BB962C8B-B14F-4D97-AF65-F5344CB8AC3E}">
        <p14:creationId xmlns:p14="http://schemas.microsoft.com/office/powerpoint/2010/main" val="19624584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Soooo</a:t>
            </a:r>
            <a:endParaRPr lang="en-US" dirty="0" smtClean="0"/>
          </a:p>
          <a:p>
            <a:r>
              <a:rPr lang="en-US" dirty="0" smtClean="0"/>
              <a:t>tree</a:t>
            </a:r>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77</a:t>
            </a:fld>
            <a:endParaRPr lang="en-US"/>
          </a:p>
        </p:txBody>
      </p:sp>
    </p:spTree>
    <p:extLst>
      <p:ext uri="{BB962C8B-B14F-4D97-AF65-F5344CB8AC3E}">
        <p14:creationId xmlns:p14="http://schemas.microsoft.com/office/powerpoint/2010/main" val="1719070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our favorite sayings</a:t>
            </a:r>
            <a:r>
              <a:rPr lang="en-US" baseline="0" dirty="0" smtClean="0"/>
              <a:t> in The Ladder, honestly because we are addressing a complex problem with long-term commitment and we are starting now</a:t>
            </a:r>
            <a:endParaRPr lang="en-US" dirty="0" smtClean="0"/>
          </a:p>
          <a:p>
            <a:r>
              <a:rPr lang="en-US" dirty="0" smtClean="0"/>
              <a:t>THE BEST TIME TO PLANT A TREE WAS 20 YEARS AGO. </a:t>
            </a:r>
            <a:br>
              <a:rPr lang="en-US" dirty="0" smtClean="0"/>
            </a:br>
            <a:r>
              <a:rPr lang="en-US" dirty="0" smtClean="0"/>
              <a:t>THE SECOND BEST TIME IS NOW. We teachers we know this is true,</a:t>
            </a:r>
          </a:p>
          <a:p>
            <a:r>
              <a:rPr lang="en-US" dirty="0" smtClean="0"/>
              <a:t> so I ask you STFM</a:t>
            </a:r>
            <a:r>
              <a:rPr lang="is-IS" dirty="0" smtClean="0"/>
              <a:t>…</a:t>
            </a:r>
            <a:endParaRPr lang="en-US" dirty="0" smtClean="0"/>
          </a:p>
          <a:p>
            <a:r>
              <a:rPr lang="en-US" dirty="0" smtClean="0"/>
              <a:t> LET’S plant some big, let’s plant</a:t>
            </a:r>
            <a:r>
              <a:rPr lang="en-US" baseline="0" dirty="0" smtClean="0"/>
              <a:t> a profound seed of CHANGE today/now</a:t>
            </a:r>
            <a:r>
              <a:rPr lang="is-IS" baseline="0" dirty="0" smtClean="0"/>
              <a:t>….</a:t>
            </a:r>
            <a:r>
              <a:rPr lang="en-US" baseline="0" dirty="0" smtClean="0"/>
              <a:t>and see how it impacts the NEXT FIFTY YEARS!</a:t>
            </a:r>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78</a:t>
            </a:fld>
            <a:endParaRPr lang="en-US"/>
          </a:p>
        </p:txBody>
      </p:sp>
    </p:spTree>
    <p:extLst>
      <p:ext uri="{BB962C8B-B14F-4D97-AF65-F5344CB8AC3E}">
        <p14:creationId xmlns:p14="http://schemas.microsoft.com/office/powerpoint/2010/main" val="5223178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reiterate</a:t>
            </a:r>
            <a:r>
              <a:rPr lang="is-IS" dirty="0" smtClean="0"/>
              <a:t>…We put to you this day that the seed we must plant in ourselves</a:t>
            </a:r>
            <a:r>
              <a:rPr lang="is-IS" baseline="0" dirty="0" smtClean="0"/>
              <a:t> and in our learners is the personal journey of leadership with growth and vision</a:t>
            </a:r>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79</a:t>
            </a:fld>
            <a:endParaRPr lang="en-US"/>
          </a:p>
        </p:txBody>
      </p:sp>
    </p:spTree>
    <p:extLst>
      <p:ext uri="{BB962C8B-B14F-4D97-AF65-F5344CB8AC3E}">
        <p14:creationId xmlns:p14="http://schemas.microsoft.com/office/powerpoint/2010/main" val="11115945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those who will say we don’t have time</a:t>
            </a:r>
            <a:r>
              <a:rPr lang="is-IS" baseline="0" dirty="0" smtClean="0"/>
              <a:t>…</a:t>
            </a:r>
            <a:r>
              <a:rPr lang="en-US" baseline="0" dirty="0" smtClean="0"/>
              <a:t> we are in the exam rooms and the burdens there are heavy. Yes they heavy because someone who is NOT a Family Physician was involved in making those burdensome rules and policies that get between us and OUR patients. </a:t>
            </a:r>
            <a:r>
              <a:rPr lang="is-IS" baseline="0" dirty="0" smtClean="0"/>
              <a:t>…..It is time we learn to use and teach the skills and lessons of LEADERSHIP...to address  the real world challenge our patients, our learners, our Communities, Our Country and Our WORLD are facing...*WE NEED TO STAND AND ADVOCATE FOR  OUR PATIENTS, and our learners</a:t>
            </a:r>
          </a:p>
          <a:p>
            <a:r>
              <a:rPr lang="is-IS" baseline="0" dirty="0" smtClean="0"/>
              <a:t>WE NEED TO STAND AND ADVOCATE FOR OUR COMMUNITIES and our world. These are NOT idle times, these ARE interesting times... we need to be spreading our patiets and our learners stories AND teaching the skills of how to shape the narratives that impact policy. </a:t>
            </a:r>
          </a:p>
        </p:txBody>
      </p:sp>
      <p:sp>
        <p:nvSpPr>
          <p:cNvPr id="4" name="Slide Number Placeholder 3"/>
          <p:cNvSpPr>
            <a:spLocks noGrp="1"/>
          </p:cNvSpPr>
          <p:nvPr>
            <p:ph type="sldNum" sz="quarter" idx="10"/>
          </p:nvPr>
        </p:nvSpPr>
        <p:spPr/>
        <p:txBody>
          <a:bodyPr/>
          <a:lstStyle/>
          <a:p>
            <a:fld id="{4954CABD-38E3-425D-858B-2F59D67BFF4E}" type="slidenum">
              <a:rPr lang="en-US" smtClean="0"/>
              <a:t>80</a:t>
            </a:fld>
            <a:endParaRPr lang="en-US"/>
          </a:p>
        </p:txBody>
      </p:sp>
    </p:spTree>
    <p:extLst>
      <p:ext uri="{BB962C8B-B14F-4D97-AF65-F5344CB8AC3E}">
        <p14:creationId xmlns:p14="http://schemas.microsoft.com/office/powerpoint/2010/main" val="1415168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number one thing we learned</a:t>
            </a:r>
            <a:r>
              <a:rPr lang="en-US" baseline="0" dirty="0" smtClean="0"/>
              <a:t> from The Ladder is Leaders build leaders and if health care outcomes depend more on the SDOH, the impact of where we live learn work and play then that is where we as family docs must go and we as teachers of family medicine must teach our learners how to Humbly engage with communities, how to Courageously advocate for more SANE policies, and how to Compassionately Lead</a:t>
            </a:r>
            <a:r>
              <a:rPr lang="is-IS" baseline="0" dirty="0" smtClean="0"/>
              <a:t>…**FROM THE BACK OF THE BOOK</a:t>
            </a:r>
            <a:endParaRPr lang="en-US" dirty="0" smtClean="0"/>
          </a:p>
          <a:p>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81</a:t>
            </a:fld>
            <a:endParaRPr lang="en-US"/>
          </a:p>
        </p:txBody>
      </p:sp>
    </p:spTree>
    <p:extLst>
      <p:ext uri="{BB962C8B-B14F-4D97-AF65-F5344CB8AC3E}">
        <p14:creationId xmlns:p14="http://schemas.microsoft.com/office/powerpoint/2010/main" val="255972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leadership </a:t>
            </a:r>
            <a:r>
              <a:rPr lang="en-US" dirty="0" smtClean="0"/>
              <a:t>story we will tell </a:t>
            </a:r>
            <a:r>
              <a:rPr lang="en-US" smtClean="0"/>
              <a:t>today is The </a:t>
            </a:r>
            <a:r>
              <a:rPr lang="en-US" dirty="0" smtClean="0"/>
              <a:t>genesis of The</a:t>
            </a:r>
            <a:r>
              <a:rPr lang="en-US" baseline="0" dirty="0" smtClean="0"/>
              <a:t> Ladder…is a model of this motto</a:t>
            </a:r>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11</a:t>
            </a:fld>
            <a:endParaRPr lang="en-US"/>
          </a:p>
        </p:txBody>
      </p:sp>
    </p:spTree>
    <p:extLst>
      <p:ext uri="{BB962C8B-B14F-4D97-AF65-F5344CB8AC3E}">
        <p14:creationId xmlns:p14="http://schemas.microsoft.com/office/powerpoint/2010/main" val="3271484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err="1" smtClean="0"/>
              <a:t>Dept</a:t>
            </a:r>
            <a:r>
              <a:rPr lang="en-US" dirty="0" smtClean="0"/>
              <a:t> Chair Told a Young</a:t>
            </a:r>
            <a:r>
              <a:rPr lang="en-US" baseline="0" dirty="0" smtClean="0"/>
              <a:t> Chief Resident that she should consider becoming and academic, AND then also hired her as Faculty</a:t>
            </a:r>
          </a:p>
          <a:p>
            <a:r>
              <a:rPr lang="en-US" baseline="0" dirty="0" smtClean="0"/>
              <a:t>This program Director entrusted a new faculty member with leading teams to build programs and curriculum she would often quote French novelist </a:t>
            </a:r>
            <a:r>
              <a:rPr lang="en-US" baseline="0" dirty="0" err="1" smtClean="0"/>
              <a:t>teaching“</a:t>
            </a:r>
            <a:r>
              <a:rPr lang="en-US" sz="1200" b="0" i="0" kern="1200" dirty="0" err="1" smtClean="0">
                <a:solidFill>
                  <a:schemeClr val="tx1"/>
                </a:solidFill>
                <a:effectLst/>
                <a:latin typeface="+mn-lt"/>
                <a:ea typeface="+mn-ea"/>
                <a:cs typeface="+mn-cs"/>
              </a:rPr>
              <a:t>If</a:t>
            </a:r>
            <a:r>
              <a:rPr lang="en-US" sz="1200" b="0" i="0" kern="1200" dirty="0" smtClean="0">
                <a:solidFill>
                  <a:schemeClr val="tx1"/>
                </a:solidFill>
                <a:effectLst/>
                <a:latin typeface="+mn-lt"/>
                <a:ea typeface="+mn-ea"/>
                <a:cs typeface="+mn-cs"/>
              </a:rPr>
              <a:t> you want to build a ship, don't drum up people to collect wood and don't assign them tasks and work, but rather teach them to long for the endless immensity of the sea.”</a:t>
            </a:r>
          </a:p>
          <a:p>
            <a:r>
              <a:rPr lang="en-US" sz="1200" b="0" i="0" kern="1200" dirty="0" smtClean="0">
                <a:solidFill>
                  <a:schemeClr val="tx1"/>
                </a:solidFill>
                <a:effectLst/>
                <a:latin typeface="+mn-lt"/>
                <a:ea typeface="+mn-ea"/>
                <a:cs typeface="+mn-cs"/>
              </a:rPr>
              <a:t>This </a:t>
            </a:r>
            <a:r>
              <a:rPr lang="en-US" sz="1200" b="0" i="0" kern="1200" dirty="0" err="1" smtClean="0">
                <a:solidFill>
                  <a:schemeClr val="tx1"/>
                </a:solidFill>
                <a:effectLst/>
                <a:latin typeface="+mn-lt"/>
                <a:ea typeface="+mn-ea"/>
                <a:cs typeface="+mn-cs"/>
              </a:rPr>
              <a:t>Dept</a:t>
            </a:r>
            <a:r>
              <a:rPr lang="en-US" sz="1200" b="0" i="0" kern="1200" dirty="0" smtClean="0">
                <a:solidFill>
                  <a:schemeClr val="tx1"/>
                </a:solidFill>
                <a:effectLst/>
                <a:latin typeface="+mn-lt"/>
                <a:ea typeface="+mn-ea"/>
                <a:cs typeface="+mn-cs"/>
              </a:rPr>
              <a:t> chair</a:t>
            </a:r>
            <a:r>
              <a:rPr lang="en-US" sz="1200" b="0" i="0" kern="1200" baseline="0" dirty="0" smtClean="0">
                <a:solidFill>
                  <a:schemeClr val="tx1"/>
                </a:solidFill>
                <a:effectLst/>
                <a:latin typeface="+mn-lt"/>
                <a:ea typeface="+mn-ea"/>
                <a:cs typeface="+mn-cs"/>
              </a:rPr>
              <a:t> told a mid career faculty member she should get leadership training and stood up at an STFM conference and asked how can we get our Physicians into the Communities we serve to address the challenges our patients face</a:t>
            </a:r>
          </a:p>
          <a:p>
            <a:r>
              <a:rPr lang="en-US" sz="1200" b="0" i="0" kern="1200" dirty="0" smtClean="0">
                <a:solidFill>
                  <a:schemeClr val="tx1"/>
                </a:solidFill>
                <a:effectLst/>
                <a:latin typeface="+mn-lt"/>
                <a:ea typeface="+mn-ea"/>
                <a:cs typeface="+mn-cs"/>
              </a:rPr>
              <a:t>This </a:t>
            </a:r>
            <a:r>
              <a:rPr lang="en-US" sz="1200" b="0" i="0" kern="1200" dirty="0" err="1" smtClean="0">
                <a:solidFill>
                  <a:schemeClr val="tx1"/>
                </a:solidFill>
                <a:effectLst/>
                <a:latin typeface="+mn-lt"/>
                <a:ea typeface="+mn-ea"/>
                <a:cs typeface="+mn-cs"/>
              </a:rPr>
              <a:t>Dept</a:t>
            </a:r>
            <a:r>
              <a:rPr lang="en-US" sz="1200" b="0" i="0" kern="1200" dirty="0" smtClean="0">
                <a:solidFill>
                  <a:schemeClr val="tx1"/>
                </a:solidFill>
                <a:effectLst/>
                <a:latin typeface="+mn-lt"/>
                <a:ea typeface="+mn-ea"/>
                <a:cs typeface="+mn-cs"/>
              </a:rPr>
              <a:t> Chair and philanthropist funded the scholarship that allowed the mid-career faculty engage in the year long STFM Emerging Leader Fellowship where The Ladder was born.</a:t>
            </a:r>
          </a:p>
          <a:p>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12</a:t>
            </a:fld>
            <a:endParaRPr lang="en-US"/>
          </a:p>
        </p:txBody>
      </p:sp>
    </p:spTree>
    <p:extLst>
      <p:ext uri="{BB962C8B-B14F-4D97-AF65-F5344CB8AC3E}">
        <p14:creationId xmlns:p14="http://schemas.microsoft.com/office/powerpoint/2010/main" val="3358489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Where</a:t>
            </a:r>
            <a:r>
              <a:rPr lang="en-US" baseline="0" dirty="0" smtClean="0"/>
              <a:t> we live learn work and play </a:t>
            </a:r>
            <a:r>
              <a:rPr lang="en-US" dirty="0" smtClean="0"/>
              <a:t> and 5k story</a:t>
            </a:r>
            <a:r>
              <a:rPr lang="en-US" baseline="0" dirty="0" smtClean="0"/>
              <a:t>  show the path, model the way and encourage…</a:t>
            </a:r>
            <a:endParaRPr lang="en-US" dirty="0"/>
          </a:p>
        </p:txBody>
      </p:sp>
      <p:sp>
        <p:nvSpPr>
          <p:cNvPr id="4" name="Slide Number Placeholder 3"/>
          <p:cNvSpPr>
            <a:spLocks noGrp="1"/>
          </p:cNvSpPr>
          <p:nvPr>
            <p:ph type="sldNum" sz="quarter" idx="10"/>
          </p:nvPr>
        </p:nvSpPr>
        <p:spPr/>
        <p:txBody>
          <a:bodyPr/>
          <a:lstStyle/>
          <a:p>
            <a:fld id="{4954CABD-38E3-425D-858B-2F59D67BFF4E}" type="slidenum">
              <a:rPr lang="en-US" smtClean="0"/>
              <a:t>13</a:t>
            </a:fld>
            <a:endParaRPr lang="en-US"/>
          </a:p>
        </p:txBody>
      </p:sp>
    </p:spTree>
    <p:extLst>
      <p:ext uri="{BB962C8B-B14F-4D97-AF65-F5344CB8AC3E}">
        <p14:creationId xmlns:p14="http://schemas.microsoft.com/office/powerpoint/2010/main" val="1186483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r>
              <a:rPr lang="en-US" altLang="en-US" smtClean="0"/>
              <a:t>The basic idea is the organization itself demonstrates by our actions the ideals and values that prepare youth and others for successful career. If your want to help grow </a:t>
            </a:r>
            <a:r>
              <a:rPr lang="en-US" altLang="en-US" sz="1800" smtClean="0"/>
              <a:t>Resilient, Mission driven, Growth mindset, Supportive and interconnected people you must have a Resilient, Mission driven, Growth mindset, Supportive and interconnected organization. In Complexity science it is called self similarity .</a:t>
            </a:r>
          </a:p>
          <a:p>
            <a:pPr lvl="1" eaLnBrk="1" hangingPunct="1"/>
            <a:endParaRPr lang="en-US" altLang="en-US" sz="1800" smtClean="0"/>
          </a:p>
          <a:p>
            <a:pPr lvl="1" eaLnBrk="1" hangingPunct="1"/>
            <a:endParaRPr lang="en-US" altLang="en-US" sz="1800" smtClean="0"/>
          </a:p>
          <a:p>
            <a:pPr lvl="1" eaLnBrk="1" hangingPunct="1"/>
            <a:endParaRPr lang="en-US" altLang="en-US" sz="1800" smtClean="0"/>
          </a:p>
          <a:p>
            <a:pPr eaLnBrk="1" hangingPunct="1"/>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fld id="{9AF302CE-FE6D-4699-8222-7B85C3D3E287}" type="slidenum">
              <a:rPr lang="en-US" altLang="en-US"/>
              <a:pPr/>
              <a:t>14</a:t>
            </a:fld>
            <a:endParaRPr lang="en-US" altLang="en-US"/>
          </a:p>
        </p:txBody>
      </p:sp>
    </p:spTree>
    <p:extLst>
      <p:ext uri="{BB962C8B-B14F-4D97-AF65-F5344CB8AC3E}">
        <p14:creationId xmlns:p14="http://schemas.microsoft.com/office/powerpoint/2010/main" val="2528335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video is five minutes long the sound get too loud sometimes sorry. We would love to gets some funding to have an updated professional video made.</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fld id="{B26B677C-4113-473C-A9F6-8D575BADE17B}" type="slidenum">
              <a:rPr lang="en-US" altLang="en-US"/>
              <a:pPr/>
              <a:t>15</a:t>
            </a:fld>
            <a:endParaRPr lang="en-US" altLang="en-US"/>
          </a:p>
        </p:txBody>
      </p:sp>
    </p:spTree>
    <p:extLst>
      <p:ext uri="{BB962C8B-B14F-4D97-AF65-F5344CB8AC3E}">
        <p14:creationId xmlns:p14="http://schemas.microsoft.com/office/powerpoint/2010/main" val="8555533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6099" y="1971573"/>
            <a:ext cx="6853412" cy="1102519"/>
          </a:xfrm>
        </p:spPr>
        <p:txBody>
          <a:bodyPr>
            <a:normAutofit/>
          </a:bodyPr>
          <a:lstStyle>
            <a:lvl1pPr algn="ctr">
              <a:defRPr sz="3800" b="1" i="0">
                <a:solidFill>
                  <a:schemeClr val="tx1"/>
                </a:solidFill>
                <a:latin typeface="Helvetica"/>
                <a:cs typeface="Helvetica"/>
              </a:defRPr>
            </a:lvl1pPr>
          </a:lstStyle>
          <a:p>
            <a:r>
              <a:rPr lang="en-US" dirty="0" smtClean="0"/>
              <a:t>Click to edit Master title style</a:t>
            </a:r>
            <a:br>
              <a:rPr lang="en-US" dirty="0" smtClean="0"/>
            </a:br>
            <a:r>
              <a:rPr lang="en-US" dirty="0" smtClean="0"/>
              <a:t>Click to edit Master title style Click to edit Master title style</a:t>
            </a:r>
            <a:endParaRPr lang="en-US" dirty="0"/>
          </a:p>
        </p:txBody>
      </p:sp>
      <p:sp>
        <p:nvSpPr>
          <p:cNvPr id="3" name="Subtitle 2"/>
          <p:cNvSpPr>
            <a:spLocks noGrp="1"/>
          </p:cNvSpPr>
          <p:nvPr>
            <p:ph type="subTitle" idx="1" hasCustomPrompt="1"/>
          </p:nvPr>
        </p:nvSpPr>
        <p:spPr>
          <a:xfrm>
            <a:off x="1492316" y="3439660"/>
            <a:ext cx="6079746" cy="1314450"/>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br>
              <a:rPr lang="en-US" dirty="0" smtClean="0"/>
            </a:br>
            <a:r>
              <a:rPr lang="en-US" dirty="0" smtClean="0"/>
              <a:t>Click to edit Master subtitle style</a:t>
            </a:r>
          </a:p>
          <a:p>
            <a:endParaRPr lang="en-US" dirty="0"/>
          </a:p>
        </p:txBody>
      </p:sp>
    </p:spTree>
    <p:extLst>
      <p:ext uri="{BB962C8B-B14F-4D97-AF65-F5344CB8AC3E}">
        <p14:creationId xmlns:p14="http://schemas.microsoft.com/office/powerpoint/2010/main" val="317455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981088"/>
            <a:ext cx="8229600" cy="857250"/>
          </a:xfrm>
          <a:prstGeom prst="rect">
            <a:avLst/>
          </a:prstGeom>
        </p:spPr>
        <p:txBody>
          <a:bodyPr vert="horz" lIns="91440" tIns="45720" rIns="91440" bIns="45720" rtlCol="0" anchor="ctr">
            <a:normAutofit/>
          </a:bodyPr>
          <a:lstStyle/>
          <a:p>
            <a:r>
              <a:rPr lang="en-US" dirty="0" smtClean="0"/>
              <a:t>Click to edit Master title style</a:t>
            </a:r>
            <a:br>
              <a:rPr lang="en-US" dirty="0" smtClean="0"/>
            </a:br>
            <a:r>
              <a:rPr lang="en-US" dirty="0" smtClean="0"/>
              <a:t>Click to edit Master title style</a:t>
            </a:r>
            <a:endParaRPr lang="en-US" dirty="0"/>
          </a:p>
        </p:txBody>
      </p:sp>
      <p:sp>
        <p:nvSpPr>
          <p:cNvPr id="4" name="Text Placeholder 2"/>
          <p:cNvSpPr>
            <a:spLocks noGrp="1"/>
          </p:cNvSpPr>
          <p:nvPr>
            <p:ph idx="1"/>
          </p:nvPr>
        </p:nvSpPr>
        <p:spPr>
          <a:xfrm>
            <a:off x="457200" y="1975260"/>
            <a:ext cx="8229600" cy="296015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795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9F110FD3-7673-4E24-A7FD-A587BEAB3263}" type="datetimeFigureOut">
              <a:rPr lang="en-US" altLang="en-US"/>
              <a:pPr>
                <a:defRPr/>
              </a:pPr>
              <a:t>5/9/2017</a:t>
            </a:fld>
            <a:endParaRPr lang="en-US" altLang="en-US"/>
          </a:p>
        </p:txBody>
      </p:sp>
      <p:sp>
        <p:nvSpPr>
          <p:cNvPr id="6"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3831A5F5-5AA7-42C6-B518-26E6BBC01570}" type="slidenum">
              <a:rPr lang="en-US" altLang="en-US"/>
              <a:pPr/>
              <a:t>‹#›</a:t>
            </a:fld>
            <a:endParaRPr lang="en-US" altLang="en-US"/>
          </a:p>
        </p:txBody>
      </p:sp>
    </p:spTree>
    <p:extLst>
      <p:ext uri="{BB962C8B-B14F-4D97-AF65-F5344CB8AC3E}">
        <p14:creationId xmlns:p14="http://schemas.microsoft.com/office/powerpoint/2010/main" val="236927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2549919B-9519-4359-845C-A11865D49CB1}" type="datetimeFigureOut">
              <a:rPr lang="en-US" altLang="en-US"/>
              <a:pPr>
                <a:defRPr/>
              </a:pPr>
              <a:t>5/9/2017</a:t>
            </a:fld>
            <a:endParaRPr lang="en-US" altLang="en-US"/>
          </a:p>
        </p:txBody>
      </p:sp>
      <p:sp>
        <p:nvSpPr>
          <p:cNvPr id="8"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01C8E6E5-6B2F-4178-A532-EC03990DEADC}" type="slidenum">
              <a:rPr lang="en-US" altLang="en-US"/>
              <a:pPr/>
              <a:t>‹#›</a:t>
            </a:fld>
            <a:endParaRPr lang="en-US" altLang="en-US"/>
          </a:p>
        </p:txBody>
      </p:sp>
    </p:spTree>
    <p:extLst>
      <p:ext uri="{BB962C8B-B14F-4D97-AF65-F5344CB8AC3E}">
        <p14:creationId xmlns:p14="http://schemas.microsoft.com/office/powerpoint/2010/main" val="440628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00315850-B9DC-4CF3-8C91-B227EC553611}" type="datetimeFigureOut">
              <a:rPr lang="en-US" altLang="en-US"/>
              <a:pPr>
                <a:defRPr/>
              </a:pPr>
              <a:t>5/9/2017</a:t>
            </a:fld>
            <a:endParaRPr lang="en-US" alt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FCBCA17D-A620-425E-85AF-2762C2C75F55}" type="slidenum">
              <a:rPr lang="en-US" altLang="en-US"/>
              <a:pPr/>
              <a:t>‹#›</a:t>
            </a:fld>
            <a:endParaRPr lang="en-US" altLang="en-US"/>
          </a:p>
        </p:txBody>
      </p:sp>
    </p:spTree>
    <p:extLst>
      <p:ext uri="{BB962C8B-B14F-4D97-AF65-F5344CB8AC3E}">
        <p14:creationId xmlns:p14="http://schemas.microsoft.com/office/powerpoint/2010/main" val="838537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0EB07A00-F839-470C-B3A8-633850431FB4}" type="datetimeFigureOut">
              <a:rPr lang="en-US" altLang="en-US"/>
              <a:pPr>
                <a:defRPr/>
              </a:pPr>
              <a:t>5/9/2017</a:t>
            </a:fld>
            <a:endParaRPr lang="en-US" alt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5C39D197-350C-4F3C-80D1-B7B427E30A93}" type="slidenum">
              <a:rPr lang="en-US" altLang="en-US"/>
              <a:pPr/>
              <a:t>‹#›</a:t>
            </a:fld>
            <a:endParaRPr lang="en-US" altLang="en-US"/>
          </a:p>
        </p:txBody>
      </p:sp>
    </p:spTree>
    <p:extLst>
      <p:ext uri="{BB962C8B-B14F-4D97-AF65-F5344CB8AC3E}">
        <p14:creationId xmlns:p14="http://schemas.microsoft.com/office/powerpoint/2010/main" val="3227832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x">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05978"/>
            <a:ext cx="8229600" cy="857250"/>
          </a:xfrm>
          <a:prstGeom prst="rect">
            <a:avLst/>
          </a:prstGeom>
          <a:noFill/>
          <a:ln>
            <a:noFill/>
          </a:ln>
        </p:spPr>
        <p:txBody>
          <a:bodyPr lIns="91425" tIns="91425" rIns="91425" bIns="91425" anchor="t"/>
          <a:lstStyle>
            <a:lvl1pPr algn="l" rtl="0">
              <a:spcBef>
                <a:spcPts val="0"/>
              </a:spcBef>
              <a:buClr>
                <a:schemeClr val="dk1"/>
              </a:buClr>
              <a:buFont typeface="Arial"/>
              <a:buNone/>
              <a:defRPr/>
            </a:lvl1pPr>
            <a:lvl2pPr algn="l" rtl="0">
              <a:spcBef>
                <a:spcPts val="0"/>
              </a:spcBef>
              <a:buClr>
                <a:schemeClr val="dk1"/>
              </a:buClr>
              <a:buFont typeface="Arial"/>
              <a:buNone/>
              <a:defRPr/>
            </a:lvl2pPr>
            <a:lvl3pPr algn="l" rtl="0">
              <a:spcBef>
                <a:spcPts val="0"/>
              </a:spcBef>
              <a:buClr>
                <a:schemeClr val="dk1"/>
              </a:buClr>
              <a:buFont typeface="Arial"/>
              <a:buNone/>
              <a:defRPr/>
            </a:lvl3pPr>
            <a:lvl4pPr algn="l" rtl="0">
              <a:spcBef>
                <a:spcPts val="0"/>
              </a:spcBef>
              <a:buClr>
                <a:schemeClr val="dk1"/>
              </a:buClr>
              <a:buFont typeface="Arial"/>
              <a:buNone/>
              <a:defRPr/>
            </a:lvl4pPr>
            <a:lvl5pPr algn="l" rtl="0">
              <a:spcBef>
                <a:spcPts val="0"/>
              </a:spcBef>
              <a:buClr>
                <a:schemeClr val="dk1"/>
              </a:buClr>
              <a:buFont typeface="Arial"/>
              <a:buNone/>
              <a:defRPr/>
            </a:lvl5pPr>
            <a:lvl6pPr algn="l" rtl="0">
              <a:spcBef>
                <a:spcPts val="0"/>
              </a:spcBef>
              <a:buClr>
                <a:schemeClr val="dk1"/>
              </a:buClr>
              <a:buFont typeface="Arial"/>
              <a:buNone/>
              <a:defRPr/>
            </a:lvl6pPr>
            <a:lvl7pPr algn="l" rtl="0">
              <a:spcBef>
                <a:spcPts val="0"/>
              </a:spcBef>
              <a:buClr>
                <a:schemeClr val="dk1"/>
              </a:buClr>
              <a:buFont typeface="Arial"/>
              <a:buNone/>
              <a:defRPr/>
            </a:lvl7pPr>
            <a:lvl8pPr algn="l" rtl="0">
              <a:spcBef>
                <a:spcPts val="0"/>
              </a:spcBef>
              <a:buClr>
                <a:schemeClr val="dk1"/>
              </a:buClr>
              <a:buFont typeface="Arial"/>
              <a:buNone/>
              <a:defRPr/>
            </a:lvl8pPr>
            <a:lvl9pPr algn="l" rtl="0">
              <a:spcBef>
                <a:spcPts val="0"/>
              </a:spcBef>
              <a:buClr>
                <a:schemeClr val="dk1"/>
              </a:buClr>
              <a:buFont typeface="Arial"/>
              <a:buNone/>
              <a:defRPr/>
            </a:lvl9pPr>
          </a:lstStyle>
          <a:p>
            <a:endParaRPr/>
          </a:p>
        </p:txBody>
      </p:sp>
      <p:sp>
        <p:nvSpPr>
          <p:cNvPr id="18" name="Shape 18"/>
          <p:cNvSpPr txBox="1">
            <a:spLocks noGrp="1"/>
          </p:cNvSpPr>
          <p:nvPr>
            <p:ph type="body" idx="1"/>
          </p:nvPr>
        </p:nvSpPr>
        <p:spPr>
          <a:xfrm>
            <a:off x="457200" y="1200150"/>
            <a:ext cx="8229600" cy="3725681"/>
          </a:xfrm>
          <a:prstGeom prst="rect">
            <a:avLst/>
          </a:prstGeom>
          <a:noFill/>
          <a:ln>
            <a:noFill/>
          </a:ln>
        </p:spPr>
        <p:txBody>
          <a:bodyPr lIns="91425" tIns="91425" rIns="91425" bIns="91425"/>
          <a:lstStyle>
            <a:lvl1pPr rtl="0">
              <a:spcBef>
                <a:spcPts val="0"/>
              </a:spcBef>
              <a:defRPr/>
            </a:lvl1pPr>
            <a:lvl2pPr marL="742950" indent="-285750" rtl="0">
              <a:spcBef>
                <a:spcPts val="0"/>
              </a:spcBef>
              <a:defRPr/>
            </a:lvl2pPr>
            <a:lvl3pPr marL="1143000" indent="-228600" rtl="0">
              <a:spcBef>
                <a:spcPts val="0"/>
              </a:spcBef>
              <a:defRPr/>
            </a:lvl3pPr>
            <a:lvl4pPr marL="1600200" indent="-228600"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561929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BF075781-5B23-4835-AA63-AD4CBC5C7C4F}" type="datetimeFigureOut">
              <a:rPr lang="en-US" altLang="en-US"/>
              <a:pPr>
                <a:defRPr/>
              </a:pPr>
              <a:t>5/9/2017</a:t>
            </a:fld>
            <a:endParaRPr lang="en-US" altLang="en-US"/>
          </a:p>
        </p:txBody>
      </p:sp>
      <p:sp>
        <p:nvSpPr>
          <p:cNvPr id="3"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5426FB4E-AF06-4D57-82B2-7656FA936468}" type="slidenum">
              <a:rPr lang="en-US" altLang="en-US"/>
              <a:pPr/>
              <a:t>‹#›</a:t>
            </a:fld>
            <a:endParaRPr lang="en-US" altLang="en-US"/>
          </a:p>
        </p:txBody>
      </p:sp>
    </p:spTree>
    <p:extLst>
      <p:ext uri="{BB962C8B-B14F-4D97-AF65-F5344CB8AC3E}">
        <p14:creationId xmlns:p14="http://schemas.microsoft.com/office/powerpoint/2010/main" val="644865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20754"/>
            <a:ext cx="8229600" cy="890899"/>
          </a:xfrm>
          <a:prstGeom prst="rect">
            <a:avLst/>
          </a:prstGeom>
        </p:spPr>
        <p:txBody>
          <a:bodyPr vert="horz" lIns="91440" tIns="45720" rIns="91440" bIns="45720" rtlCol="0" anchor="ctr">
            <a:normAutofit/>
          </a:bodyPr>
          <a:lstStyle/>
          <a:p>
            <a:r>
              <a:rPr lang="en-US" dirty="0" smtClean="0"/>
              <a:t>Click to edit Master title style</a:t>
            </a:r>
            <a:br>
              <a:rPr lang="en-US" dirty="0" smtClean="0"/>
            </a:br>
            <a:r>
              <a:rPr lang="en-US" dirty="0" smtClean="0"/>
              <a:t>Click to edit Master title style</a:t>
            </a:r>
            <a:endParaRPr lang="en-US" dirty="0"/>
          </a:p>
        </p:txBody>
      </p:sp>
      <p:sp>
        <p:nvSpPr>
          <p:cNvPr id="3" name="Text Placeholder 2"/>
          <p:cNvSpPr>
            <a:spLocks noGrp="1"/>
          </p:cNvSpPr>
          <p:nvPr>
            <p:ph type="body" idx="1"/>
          </p:nvPr>
        </p:nvSpPr>
        <p:spPr>
          <a:xfrm>
            <a:off x="457200" y="2014927"/>
            <a:ext cx="8229600" cy="29671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8395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ctr" defTabSz="457200" rtl="0" eaLnBrk="1" latinLnBrk="0" hangingPunct="1">
        <a:spcBef>
          <a:spcPct val="0"/>
        </a:spcBef>
        <a:buNone/>
        <a:defRPr sz="40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youtu.be/sjDjHOdpdY4"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8.xml"/><Relationship Id="rId4" Type="http://schemas.openxmlformats.org/officeDocument/2006/relationships/image" Target="../media/image70.jpeg"/></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www.theladdermn.org/" TargetMode="External"/><Relationship Id="rId4" Type="http://schemas.openxmlformats.org/officeDocument/2006/relationships/hyperlink" Target="mailto:rcrichlo@umn.edu"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6099" y="1983390"/>
            <a:ext cx="6853412" cy="1102519"/>
          </a:xfrm>
        </p:spPr>
        <p:txBody>
          <a:bodyPr/>
          <a:lstStyle/>
          <a:p>
            <a:endParaRPr lang="en-US" dirty="0"/>
          </a:p>
        </p:txBody>
      </p:sp>
      <p:sp>
        <p:nvSpPr>
          <p:cNvPr id="3" name="Subtitle 2"/>
          <p:cNvSpPr>
            <a:spLocks noGrp="1"/>
          </p:cNvSpPr>
          <p:nvPr>
            <p:ph type="subTitle" idx="1"/>
          </p:nvPr>
        </p:nvSpPr>
        <p:spPr>
          <a:xfrm>
            <a:off x="1492316" y="3451477"/>
            <a:ext cx="6079746" cy="1314450"/>
          </a:xfrm>
        </p:spPr>
        <p:txBody>
          <a:bodyPr/>
          <a:lstStyle/>
          <a:p>
            <a:endParaRPr lang="en-US"/>
          </a:p>
        </p:txBody>
      </p:sp>
    </p:spTree>
    <p:extLst>
      <p:ext uri="{BB962C8B-B14F-4D97-AF65-F5344CB8AC3E}">
        <p14:creationId xmlns:p14="http://schemas.microsoft.com/office/powerpoint/2010/main" val="4093645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Leadership is a journey</a:t>
            </a:r>
            <a:endParaRPr lang="en-US" dirty="0"/>
          </a:p>
        </p:txBody>
      </p:sp>
      <p:sp>
        <p:nvSpPr>
          <p:cNvPr id="5" name="Text Placeholder 4"/>
          <p:cNvSpPr>
            <a:spLocks noGrp="1"/>
          </p:cNvSpPr>
          <p:nvPr>
            <p:ph type="body" idx="1"/>
          </p:nvPr>
        </p:nvSpPr>
        <p:spPr/>
        <p:txBody>
          <a:bodyPr/>
          <a:lstStyle/>
          <a:p>
            <a:r>
              <a:rPr lang="en-US" dirty="0" smtClean="0"/>
              <a:t>More than anything</a:t>
            </a:r>
            <a:endParaRPr lang="en-US" dirty="0"/>
          </a:p>
        </p:txBody>
      </p:sp>
    </p:spTree>
    <p:extLst>
      <p:ext uri="{BB962C8B-B14F-4D97-AF65-F5344CB8AC3E}">
        <p14:creationId xmlns:p14="http://schemas.microsoft.com/office/powerpoint/2010/main" val="2567137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ctrTitle"/>
          </p:nvPr>
        </p:nvSpPr>
        <p:spPr/>
        <p:txBody>
          <a:bodyPr>
            <a:normAutofit fontScale="90000"/>
          </a:bodyPr>
          <a:lstStyle/>
          <a:p>
            <a:pPr eaLnBrk="1" hangingPunct="1"/>
            <a:r>
              <a:rPr lang="en-US" altLang="en-US" b="1" smtClean="0"/>
              <a:t>“Lift as you Climb, Build as you Grow”</a:t>
            </a:r>
            <a:br>
              <a:rPr lang="en-US" altLang="en-US" b="1" smtClean="0"/>
            </a:br>
            <a:r>
              <a:rPr lang="en-US" altLang="en-US" sz="2000" b="1" smtClean="0"/>
              <a:t>The motto of The Ladder</a:t>
            </a:r>
            <a:endParaRPr lang="en-US" altLang="en-US" smtClean="0"/>
          </a:p>
        </p:txBody>
      </p:sp>
    </p:spTree>
    <p:extLst>
      <p:ext uri="{BB962C8B-B14F-4D97-AF65-F5344CB8AC3E}">
        <p14:creationId xmlns:p14="http://schemas.microsoft.com/office/powerpoint/2010/main" val="9022617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6897" y="2146325"/>
            <a:ext cx="1113559" cy="1501617"/>
          </a:xfrm>
          <a:prstGeom prst="rect">
            <a:avLst/>
          </a:prstGeom>
        </p:spPr>
      </p:pic>
      <p:pic>
        <p:nvPicPr>
          <p:cNvPr id="5" name="Picture 4"/>
          <p:cNvPicPr>
            <a:picLocks noChangeAspect="1"/>
          </p:cNvPicPr>
          <p:nvPr/>
        </p:nvPicPr>
        <p:blipFill>
          <a:blip r:embed="rId4"/>
          <a:stretch>
            <a:fillRect/>
          </a:stretch>
        </p:blipFill>
        <p:spPr>
          <a:xfrm>
            <a:off x="2784204" y="2193610"/>
            <a:ext cx="1048399" cy="1469719"/>
          </a:xfrm>
          <a:prstGeom prst="rect">
            <a:avLst/>
          </a:prstGeom>
        </p:spPr>
      </p:pic>
      <p:pic>
        <p:nvPicPr>
          <p:cNvPr id="6" name="Picture 5"/>
          <p:cNvPicPr>
            <a:picLocks noChangeAspect="1"/>
          </p:cNvPicPr>
          <p:nvPr/>
        </p:nvPicPr>
        <p:blipFill rotWithShape="1">
          <a:blip r:embed="rId5"/>
          <a:srcRect l="17352" r="12890"/>
          <a:stretch/>
        </p:blipFill>
        <p:spPr>
          <a:xfrm>
            <a:off x="7181820" y="2188178"/>
            <a:ext cx="1163782" cy="1459764"/>
          </a:xfrm>
          <a:prstGeom prst="rect">
            <a:avLst/>
          </a:prstGeom>
        </p:spPr>
      </p:pic>
      <p:pic>
        <p:nvPicPr>
          <p:cNvPr id="7" name="Picture 6"/>
          <p:cNvPicPr>
            <a:picLocks noChangeAspect="1"/>
          </p:cNvPicPr>
          <p:nvPr/>
        </p:nvPicPr>
        <p:blipFill>
          <a:blip r:embed="rId6"/>
          <a:stretch>
            <a:fillRect/>
          </a:stretch>
        </p:blipFill>
        <p:spPr>
          <a:xfrm>
            <a:off x="5081521" y="2188178"/>
            <a:ext cx="1126361" cy="1459764"/>
          </a:xfrm>
          <a:prstGeom prst="rect">
            <a:avLst/>
          </a:prstGeom>
        </p:spPr>
      </p:pic>
      <p:grpSp>
        <p:nvGrpSpPr>
          <p:cNvPr id="15" name="Group 14"/>
          <p:cNvGrpSpPr/>
          <p:nvPr/>
        </p:nvGrpSpPr>
        <p:grpSpPr>
          <a:xfrm>
            <a:off x="526473" y="3681380"/>
            <a:ext cx="8010510" cy="424123"/>
            <a:chOff x="526473" y="3681380"/>
            <a:chExt cx="8010510" cy="424123"/>
          </a:xfrm>
        </p:grpSpPr>
        <p:sp>
          <p:nvSpPr>
            <p:cNvPr id="8" name="TextBox 7"/>
            <p:cNvSpPr txBox="1"/>
            <p:nvPr/>
          </p:nvSpPr>
          <p:spPr>
            <a:xfrm>
              <a:off x="2518145" y="3681380"/>
              <a:ext cx="1580515" cy="369332"/>
            </a:xfrm>
            <a:prstGeom prst="rect">
              <a:avLst/>
            </a:prstGeom>
            <a:noFill/>
          </p:spPr>
          <p:txBody>
            <a:bodyPr wrap="square" rtlCol="0">
              <a:spAutoFit/>
            </a:bodyPr>
            <a:lstStyle/>
            <a:p>
              <a:r>
                <a:rPr lang="en-US" dirty="0"/>
                <a:t>Dr. </a:t>
              </a:r>
              <a:r>
                <a:rPr lang="en-US" dirty="0" err="1"/>
                <a:t>Fahrenwald</a:t>
              </a:r>
              <a:endParaRPr lang="en-US" dirty="0"/>
            </a:p>
          </p:txBody>
        </p:sp>
        <p:sp>
          <p:nvSpPr>
            <p:cNvPr id="12" name="TextBox 11"/>
            <p:cNvSpPr txBox="1"/>
            <p:nvPr/>
          </p:nvSpPr>
          <p:spPr>
            <a:xfrm>
              <a:off x="6990439" y="3736170"/>
              <a:ext cx="1546544" cy="369332"/>
            </a:xfrm>
            <a:prstGeom prst="rect">
              <a:avLst/>
            </a:prstGeom>
            <a:noFill/>
          </p:spPr>
          <p:txBody>
            <a:bodyPr wrap="square" rtlCol="0">
              <a:spAutoFit/>
            </a:bodyPr>
            <a:lstStyle/>
            <a:p>
              <a:r>
                <a:rPr lang="en-US" dirty="0"/>
                <a:t>Dr. South-Paul</a:t>
              </a:r>
            </a:p>
          </p:txBody>
        </p:sp>
        <p:sp>
          <p:nvSpPr>
            <p:cNvPr id="13" name="TextBox 12"/>
            <p:cNvSpPr txBox="1"/>
            <p:nvPr/>
          </p:nvSpPr>
          <p:spPr>
            <a:xfrm>
              <a:off x="4971207" y="3736170"/>
              <a:ext cx="1346988" cy="369332"/>
            </a:xfrm>
            <a:prstGeom prst="rect">
              <a:avLst/>
            </a:prstGeom>
            <a:noFill/>
          </p:spPr>
          <p:txBody>
            <a:bodyPr wrap="square" rtlCol="0">
              <a:spAutoFit/>
            </a:bodyPr>
            <a:lstStyle/>
            <a:p>
              <a:pPr algn="ctr"/>
              <a:r>
                <a:rPr lang="en-US" dirty="0" smtClean="0"/>
                <a:t>Dr. Baird</a:t>
              </a:r>
              <a:endParaRPr lang="en-US" dirty="0"/>
            </a:p>
          </p:txBody>
        </p:sp>
        <p:sp>
          <p:nvSpPr>
            <p:cNvPr id="14" name="TextBox 13"/>
            <p:cNvSpPr txBox="1"/>
            <p:nvPr/>
          </p:nvSpPr>
          <p:spPr>
            <a:xfrm>
              <a:off x="526473" y="3736171"/>
              <a:ext cx="1319428" cy="369332"/>
            </a:xfrm>
            <a:prstGeom prst="rect">
              <a:avLst/>
            </a:prstGeom>
            <a:noFill/>
          </p:spPr>
          <p:txBody>
            <a:bodyPr wrap="square" rtlCol="0">
              <a:spAutoFit/>
            </a:bodyPr>
            <a:lstStyle/>
            <a:p>
              <a:r>
                <a:rPr lang="en-US" dirty="0" smtClean="0"/>
                <a:t>Dr. </a:t>
              </a:r>
              <a:r>
                <a:rPr lang="en-US" dirty="0" err="1" smtClean="0"/>
                <a:t>Bertakis</a:t>
              </a:r>
              <a:endParaRPr lang="en-US" dirty="0"/>
            </a:p>
          </p:txBody>
        </p:sp>
      </p:grpSp>
      <p:sp>
        <p:nvSpPr>
          <p:cNvPr id="16" name="TextBox 15"/>
          <p:cNvSpPr txBox="1"/>
          <p:nvPr/>
        </p:nvSpPr>
        <p:spPr>
          <a:xfrm>
            <a:off x="3832603" y="4294909"/>
            <a:ext cx="1248918" cy="369332"/>
          </a:xfrm>
          <a:prstGeom prst="rect">
            <a:avLst/>
          </a:prstGeom>
          <a:noFill/>
        </p:spPr>
        <p:txBody>
          <a:bodyPr wrap="square" rtlCol="0">
            <a:spAutoFit/>
          </a:bodyPr>
          <a:lstStyle/>
          <a:p>
            <a:pPr algn="ctr"/>
            <a:r>
              <a:rPr lang="en-US" dirty="0" smtClean="0"/>
              <a:t>Thanks.</a:t>
            </a:r>
            <a:endParaRPr lang="en-US" dirty="0"/>
          </a:p>
        </p:txBody>
      </p:sp>
    </p:spTree>
    <p:extLst>
      <p:ext uri="{BB962C8B-B14F-4D97-AF65-F5344CB8AC3E}">
        <p14:creationId xmlns:p14="http://schemas.microsoft.com/office/powerpoint/2010/main" val="235096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Ladder</a:t>
            </a:r>
            <a:endParaRPr lang="en-US" dirty="0"/>
          </a:p>
        </p:txBody>
      </p:sp>
      <p:pic>
        <p:nvPicPr>
          <p:cNvPr id="5" name="Picture 4"/>
          <p:cNvPicPr>
            <a:picLocks noChangeAspect="1"/>
          </p:cNvPicPr>
          <p:nvPr/>
        </p:nvPicPr>
        <p:blipFill>
          <a:blip r:embed="rId3"/>
          <a:stretch>
            <a:fillRect/>
          </a:stretch>
        </p:blipFill>
        <p:spPr>
          <a:xfrm>
            <a:off x="2466110" y="1727502"/>
            <a:ext cx="4541510" cy="3020104"/>
          </a:xfrm>
          <a:prstGeom prst="rect">
            <a:avLst/>
          </a:prstGeom>
        </p:spPr>
      </p:pic>
    </p:spTree>
    <p:extLst>
      <p:ext uri="{BB962C8B-B14F-4D97-AF65-F5344CB8AC3E}">
        <p14:creationId xmlns:p14="http://schemas.microsoft.com/office/powerpoint/2010/main" val="1770499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Placeholder 4"/>
          <p:cNvSpPr>
            <a:spLocks noGrp="1"/>
          </p:cNvSpPr>
          <p:nvPr>
            <p:ph type="body" idx="1"/>
          </p:nvPr>
        </p:nvSpPr>
        <p:spPr/>
        <p:txBody>
          <a:bodyPr/>
          <a:lstStyle/>
          <a:p>
            <a:pPr eaLnBrk="1" hangingPunct="1"/>
            <a:r>
              <a:rPr lang="en-US" altLang="en-US" smtClean="0"/>
              <a:t>What The Ladder is…</a:t>
            </a:r>
          </a:p>
        </p:txBody>
      </p:sp>
      <p:sp>
        <p:nvSpPr>
          <p:cNvPr id="6" name="Content Placeholder 5"/>
          <p:cNvSpPr>
            <a:spLocks noGrp="1"/>
          </p:cNvSpPr>
          <p:nvPr>
            <p:ph sz="half" idx="2"/>
          </p:nvPr>
        </p:nvSpPr>
        <p:spPr/>
        <p:txBody>
          <a:bodyPr>
            <a:normAutofit fontScale="85000" lnSpcReduction="20000"/>
          </a:bodyPr>
          <a:lstStyle/>
          <a:p>
            <a:pPr eaLnBrk="1" hangingPunct="1">
              <a:buFont typeface="Arial" panose="020B0604020202020204" pitchFamily="34" charset="0"/>
              <a:buChar char="•"/>
              <a:defRPr/>
            </a:pPr>
            <a:r>
              <a:rPr lang="en-US" dirty="0" smtClean="0"/>
              <a:t>A Community of Purpose</a:t>
            </a:r>
          </a:p>
          <a:p>
            <a:pPr eaLnBrk="1" hangingPunct="1">
              <a:buFont typeface="Arial" panose="020B0604020202020204" pitchFamily="34" charset="0"/>
              <a:buChar char="•"/>
              <a:defRPr/>
            </a:pPr>
            <a:r>
              <a:rPr lang="en-US" dirty="0" smtClean="0"/>
              <a:t>A Path, not a Pipeline</a:t>
            </a:r>
          </a:p>
          <a:p>
            <a:pPr lvl="1" eaLnBrk="1" hangingPunct="1">
              <a:buFont typeface="Arial" panose="020B0604020202020204" pitchFamily="34" charset="0"/>
              <a:buChar char="–"/>
              <a:defRPr/>
            </a:pPr>
            <a:r>
              <a:rPr lang="en-US" sz="1800" dirty="0" smtClean="0"/>
              <a:t>We change each others lives</a:t>
            </a:r>
          </a:p>
          <a:p>
            <a:pPr lvl="1" eaLnBrk="1" hangingPunct="1">
              <a:buFont typeface="Arial" panose="020B0604020202020204" pitchFamily="34" charset="0"/>
              <a:buChar char="–"/>
              <a:defRPr/>
            </a:pPr>
            <a:r>
              <a:rPr lang="en-US" sz="1800" dirty="0" smtClean="0"/>
              <a:t>The members are not outcomes or products, they are people</a:t>
            </a:r>
          </a:p>
          <a:p>
            <a:pPr eaLnBrk="1" hangingPunct="1">
              <a:buFont typeface="Arial" panose="020B0604020202020204" pitchFamily="34" charset="0"/>
              <a:buChar char="•"/>
              <a:defRPr/>
            </a:pPr>
            <a:r>
              <a:rPr lang="en-US" dirty="0" smtClean="0"/>
              <a:t>An organization that models the path of success</a:t>
            </a:r>
          </a:p>
          <a:p>
            <a:pPr lvl="1" eaLnBrk="1" hangingPunct="1">
              <a:buFont typeface="Arial" panose="020B0604020202020204" pitchFamily="34" charset="0"/>
              <a:buChar char="–"/>
              <a:defRPr/>
            </a:pPr>
            <a:r>
              <a:rPr lang="en-US" sz="1800" dirty="0" smtClean="0"/>
              <a:t>Resilient</a:t>
            </a:r>
          </a:p>
          <a:p>
            <a:pPr lvl="1" eaLnBrk="1" hangingPunct="1">
              <a:buFont typeface="Arial" panose="020B0604020202020204" pitchFamily="34" charset="0"/>
              <a:buChar char="–"/>
              <a:defRPr/>
            </a:pPr>
            <a:r>
              <a:rPr lang="en-US" sz="1800" dirty="0" smtClean="0"/>
              <a:t>Mission driven</a:t>
            </a:r>
          </a:p>
          <a:p>
            <a:pPr lvl="1" eaLnBrk="1" hangingPunct="1">
              <a:buFont typeface="Arial" panose="020B0604020202020204" pitchFamily="34" charset="0"/>
              <a:buChar char="–"/>
              <a:defRPr/>
            </a:pPr>
            <a:r>
              <a:rPr lang="en-US" sz="1800" dirty="0" smtClean="0"/>
              <a:t>Growth mindset</a:t>
            </a:r>
          </a:p>
          <a:p>
            <a:pPr lvl="1" eaLnBrk="1" hangingPunct="1">
              <a:buFont typeface="Arial" panose="020B0604020202020204" pitchFamily="34" charset="0"/>
              <a:buChar char="–"/>
              <a:defRPr/>
            </a:pPr>
            <a:r>
              <a:rPr lang="en-US" sz="1800" dirty="0" smtClean="0"/>
              <a:t>Supportive and interconnected</a:t>
            </a:r>
          </a:p>
          <a:p>
            <a:pPr lvl="1" eaLnBrk="1" hangingPunct="1">
              <a:buFont typeface="Arial" panose="020B0604020202020204" pitchFamily="34" charset="0"/>
              <a:buChar char="–"/>
              <a:defRPr/>
            </a:pPr>
            <a:endParaRPr lang="en-US" dirty="0"/>
          </a:p>
          <a:p>
            <a:pPr marL="457200" lvl="1" indent="0" eaLnBrk="1" hangingPunct="1">
              <a:buFont typeface="Arial" panose="020B0604020202020204" pitchFamily="34" charset="0"/>
              <a:buNone/>
              <a:defRPr/>
            </a:pPr>
            <a:endParaRPr lang="en-US" dirty="0" smtClean="0"/>
          </a:p>
          <a:p>
            <a:pPr lvl="1" eaLnBrk="1" hangingPunct="1">
              <a:buFont typeface="Arial" panose="020B0604020202020204" pitchFamily="34" charset="0"/>
              <a:buChar char="–"/>
              <a:defRPr/>
            </a:pPr>
            <a:endParaRPr lang="en-US" dirty="0" smtClean="0"/>
          </a:p>
          <a:p>
            <a:pPr lvl="1" eaLnBrk="1" hangingPunct="1">
              <a:buFont typeface="Arial" panose="020B0604020202020204" pitchFamily="34" charset="0"/>
              <a:buChar char="–"/>
              <a:defRPr/>
            </a:pPr>
            <a:endParaRPr lang="en-US" dirty="0"/>
          </a:p>
        </p:txBody>
      </p:sp>
      <p:sp>
        <p:nvSpPr>
          <p:cNvPr id="7173" name="Text Placeholder 6"/>
          <p:cNvSpPr>
            <a:spLocks noGrp="1"/>
          </p:cNvSpPr>
          <p:nvPr>
            <p:ph type="body" sz="quarter" idx="3"/>
          </p:nvPr>
        </p:nvSpPr>
        <p:spPr/>
        <p:txBody>
          <a:bodyPr/>
          <a:lstStyle/>
          <a:p>
            <a:pPr eaLnBrk="1" hangingPunct="1"/>
            <a:r>
              <a:rPr lang="en-US" altLang="en-US" smtClean="0"/>
              <a:t>What The Ladder isn’t…</a:t>
            </a:r>
          </a:p>
        </p:txBody>
      </p:sp>
      <p:sp>
        <p:nvSpPr>
          <p:cNvPr id="7174" name="Content Placeholder 7"/>
          <p:cNvSpPr>
            <a:spLocks noGrp="1"/>
          </p:cNvSpPr>
          <p:nvPr>
            <p:ph sz="quarter" idx="4"/>
          </p:nvPr>
        </p:nvSpPr>
        <p:spPr/>
        <p:txBody>
          <a:bodyPr/>
          <a:lstStyle/>
          <a:p>
            <a:pPr eaLnBrk="1" hangingPunct="1"/>
            <a:r>
              <a:rPr lang="en-US" altLang="en-US" smtClean="0"/>
              <a:t>A quick fix</a:t>
            </a:r>
          </a:p>
          <a:p>
            <a:pPr eaLnBrk="1" hangingPunct="1"/>
            <a:endParaRPr lang="en-US" altLang="en-US" smtClean="0"/>
          </a:p>
          <a:p>
            <a:pPr eaLnBrk="1" hangingPunct="1"/>
            <a:r>
              <a:rPr lang="en-US" altLang="en-US" smtClean="0"/>
              <a:t>A source for research</a:t>
            </a:r>
          </a:p>
          <a:p>
            <a:pPr lvl="1" eaLnBrk="1" hangingPunct="1"/>
            <a:r>
              <a:rPr lang="en-US" altLang="en-US" smtClean="0"/>
              <a:t>Low wealth communities do not trust researchers, if the parents ASK for a study we may consider a study, otherwise, no. Period.</a:t>
            </a:r>
          </a:p>
          <a:p>
            <a:pPr lvl="1" eaLnBrk="1" hangingPunct="1"/>
            <a:endParaRPr lang="en-US" altLang="en-US" smtClean="0"/>
          </a:p>
          <a:p>
            <a:pPr lvl="1"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24964852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lgn="ctr" eaLnBrk="1" hangingPunct="1"/>
            <a:r>
              <a:rPr lang="en-US" altLang="en-US" sz="3600" cap="none" smtClean="0"/>
              <a:t>The Ladder Video</a:t>
            </a:r>
          </a:p>
        </p:txBody>
      </p:sp>
      <p:sp>
        <p:nvSpPr>
          <p:cNvPr id="3" name="Text Placeholder 2"/>
          <p:cNvSpPr>
            <a:spLocks noGrp="1"/>
          </p:cNvSpPr>
          <p:nvPr>
            <p:ph type="body" idx="1"/>
          </p:nvPr>
        </p:nvSpPr>
        <p:spPr/>
        <p:txBody>
          <a:bodyPr rtlCol="0">
            <a:normAutofit/>
          </a:bodyPr>
          <a:lstStyle/>
          <a:p>
            <a:pPr eaLnBrk="1" fontAlgn="auto" hangingPunct="1">
              <a:spcAft>
                <a:spcPts val="0"/>
              </a:spcAft>
              <a:buFont typeface="Arial"/>
              <a:buNone/>
              <a:defRPr/>
            </a:pPr>
            <a:r>
              <a:rPr lang="en-US" dirty="0" smtClean="0">
                <a:ea typeface="+mn-ea"/>
                <a:hlinkClick r:id="rId3"/>
              </a:rPr>
              <a:t>http://youtu.be/sjDjHOdpdY4</a:t>
            </a:r>
            <a:r>
              <a:rPr lang="en-US" dirty="0" smtClean="0">
                <a:ea typeface="+mn-ea"/>
              </a:rPr>
              <a:t> </a:t>
            </a:r>
          </a:p>
        </p:txBody>
      </p:sp>
    </p:spTree>
    <p:extLst>
      <p:ext uri="{BB962C8B-B14F-4D97-AF65-F5344CB8AC3E}">
        <p14:creationId xmlns:p14="http://schemas.microsoft.com/office/powerpoint/2010/main" val="1638274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p:txBody>
          <a:bodyPr/>
          <a:lstStyle/>
          <a:p>
            <a:pPr eaLnBrk="1" hangingPunct="1"/>
            <a:r>
              <a:rPr lang="en-US" altLang="en-US" smtClean="0"/>
              <a:t>Principles</a:t>
            </a:r>
          </a:p>
        </p:txBody>
      </p:sp>
      <p:sp>
        <p:nvSpPr>
          <p:cNvPr id="11267" name="Content Placeholder 4"/>
          <p:cNvSpPr>
            <a:spLocks noGrp="1"/>
          </p:cNvSpPr>
          <p:nvPr>
            <p:ph idx="1"/>
          </p:nvPr>
        </p:nvSpPr>
        <p:spPr/>
        <p:txBody>
          <a:bodyPr>
            <a:normAutofit fontScale="85000" lnSpcReduction="20000"/>
          </a:bodyPr>
          <a:lstStyle/>
          <a:p>
            <a:pPr eaLnBrk="1" hangingPunct="1"/>
            <a:r>
              <a:rPr lang="en-US" altLang="en-US" smtClean="0"/>
              <a:t>Long term commitment and adapt to local conditions</a:t>
            </a:r>
          </a:p>
          <a:p>
            <a:pPr eaLnBrk="1" hangingPunct="1"/>
            <a:r>
              <a:rPr lang="en-US" altLang="en-US" smtClean="0"/>
              <a:t>Create a lean interconnected organization that can get by on limited funding so that it can maintain a LONG TERM commitment in a low wealth community</a:t>
            </a:r>
          </a:p>
          <a:p>
            <a:pPr eaLnBrk="1" hangingPunct="1"/>
            <a:r>
              <a:rPr lang="en-US" altLang="en-US" smtClean="0"/>
              <a:t>Each one, Teach One…this is cascading mentorship</a:t>
            </a:r>
          </a:p>
        </p:txBody>
      </p:sp>
    </p:spTree>
    <p:extLst>
      <p:ext uri="{BB962C8B-B14F-4D97-AF65-F5344CB8AC3E}">
        <p14:creationId xmlns:p14="http://schemas.microsoft.com/office/powerpoint/2010/main" val="17222787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en-US" smtClean="0"/>
              <a:t>Outcomes…</a:t>
            </a:r>
          </a:p>
        </p:txBody>
      </p:sp>
      <p:sp>
        <p:nvSpPr>
          <p:cNvPr id="13315" name="Content Placeholder 2"/>
          <p:cNvSpPr>
            <a:spLocks noGrp="1"/>
          </p:cNvSpPr>
          <p:nvPr>
            <p:ph idx="1"/>
          </p:nvPr>
        </p:nvSpPr>
        <p:spPr/>
        <p:txBody>
          <a:bodyPr>
            <a:normAutofit fontScale="70000" lnSpcReduction="20000"/>
          </a:bodyPr>
          <a:lstStyle/>
          <a:p>
            <a:pPr eaLnBrk="1" hangingPunct="1"/>
            <a:r>
              <a:rPr lang="en-US" altLang="en-US" sz="2800" dirty="0" smtClean="0"/>
              <a:t>Members who are all mentors</a:t>
            </a:r>
          </a:p>
          <a:p>
            <a:pPr eaLnBrk="1" hangingPunct="1"/>
            <a:r>
              <a:rPr lang="en-US" altLang="en-US" sz="2800" dirty="0" smtClean="0"/>
              <a:t>Everyone knows the path to success is full of failure and perseverance</a:t>
            </a:r>
          </a:p>
          <a:p>
            <a:pPr eaLnBrk="1" hangingPunct="1"/>
            <a:r>
              <a:rPr lang="en-US" altLang="en-US" sz="2800" dirty="0" smtClean="0"/>
              <a:t>Growth Mindset replaces perfection pursuit</a:t>
            </a:r>
          </a:p>
          <a:p>
            <a:pPr eaLnBrk="1" hangingPunct="1"/>
            <a:r>
              <a:rPr lang="en-US" altLang="en-US" sz="2800" dirty="0" smtClean="0"/>
              <a:t>Understand no one succeeds alone and helping others is critical for long term success</a:t>
            </a:r>
          </a:p>
          <a:p>
            <a:pPr eaLnBrk="1" hangingPunct="1"/>
            <a:r>
              <a:rPr lang="en-US" altLang="en-US" sz="2800" dirty="0" smtClean="0"/>
              <a:t>Each member/mentor can model living a life of purpose by participating in and Building a Community of Purpose</a:t>
            </a:r>
          </a:p>
          <a:p>
            <a:pPr lvl="1" eaLnBrk="1" hangingPunct="1"/>
            <a:r>
              <a:rPr lang="en-US" altLang="en-US" sz="2000" dirty="0" smtClean="0"/>
              <a:t>Our purpose to help each other succeed, and</a:t>
            </a:r>
          </a:p>
          <a:p>
            <a:pPr lvl="1" eaLnBrk="1" hangingPunct="1"/>
            <a:r>
              <a:rPr lang="en-US" altLang="en-US" sz="2000" dirty="0" smtClean="0"/>
              <a:t>Help our Communities Succeed </a:t>
            </a:r>
          </a:p>
        </p:txBody>
      </p:sp>
    </p:spTree>
    <p:extLst>
      <p:ext uri="{BB962C8B-B14F-4D97-AF65-F5344CB8AC3E}">
        <p14:creationId xmlns:p14="http://schemas.microsoft.com/office/powerpoint/2010/main" val="339652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31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en-US" smtClean="0"/>
              <a:t>Further Outcomes</a:t>
            </a:r>
          </a:p>
        </p:txBody>
      </p:sp>
      <p:sp>
        <p:nvSpPr>
          <p:cNvPr id="15363" name="Content Placeholder 2"/>
          <p:cNvSpPr>
            <a:spLocks noGrp="1"/>
          </p:cNvSpPr>
          <p:nvPr>
            <p:ph idx="1"/>
          </p:nvPr>
        </p:nvSpPr>
        <p:spPr/>
        <p:txBody>
          <a:bodyPr>
            <a:normAutofit fontScale="70000" lnSpcReduction="20000"/>
          </a:bodyPr>
          <a:lstStyle/>
          <a:p>
            <a:pPr eaLnBrk="1" hangingPunct="1"/>
            <a:r>
              <a:rPr lang="en-US" altLang="en-US" smtClean="0"/>
              <a:t>Increased Academic Faculty Diversity</a:t>
            </a:r>
          </a:p>
          <a:p>
            <a:pPr lvl="1" eaLnBrk="1" hangingPunct="1"/>
            <a:r>
              <a:rPr lang="en-US" altLang="en-US" sz="1800" smtClean="0"/>
              <a:t>The presence of The Ladder demonstrates commitment and mission for engagement in low wealth communities, this is attractive to Diverse faculty</a:t>
            </a:r>
          </a:p>
          <a:p>
            <a:pPr eaLnBrk="1" hangingPunct="1"/>
            <a:r>
              <a:rPr lang="en-US" altLang="en-US" smtClean="0"/>
              <a:t>Increased Medical School Diversity</a:t>
            </a:r>
          </a:p>
          <a:p>
            <a:pPr lvl="1" eaLnBrk="1" hangingPunct="1"/>
            <a:r>
              <a:rPr lang="en-US" altLang="en-US" sz="1800" smtClean="0"/>
              <a:t>When choosing a medical school underserved students have expressed the presence of The Ladder as having influence their choice of schools</a:t>
            </a:r>
            <a:endParaRPr lang="en-US" altLang="en-US" smtClean="0"/>
          </a:p>
          <a:p>
            <a:pPr eaLnBrk="1" hangingPunct="1"/>
            <a:r>
              <a:rPr lang="en-US" altLang="en-US" smtClean="0"/>
              <a:t>Decreased Physician Burnout</a:t>
            </a:r>
          </a:p>
          <a:p>
            <a:pPr lvl="1" eaLnBrk="1" hangingPunct="1"/>
            <a:r>
              <a:rPr lang="en-US" altLang="en-US" sz="2000" smtClean="0"/>
              <a:t>Resident, Community and Faculty physicians have all expressed their participation in The Ladder as a prophylaxis against career burnout</a:t>
            </a:r>
          </a:p>
          <a:p>
            <a:pPr eaLnBrk="1" hangingPunct="1"/>
            <a:r>
              <a:rPr lang="en-US" altLang="en-US" smtClean="0"/>
              <a:t>Decrease Middle school suspensions</a:t>
            </a:r>
          </a:p>
          <a:p>
            <a:pPr lvl="1" eaLnBrk="1" hangingPunct="1"/>
            <a:r>
              <a:rPr lang="en-US" altLang="en-US" sz="2000" smtClean="0"/>
              <a:t>None of our middle members have had suspension or expulsions, this is in the neighborhood with highest level of suspensions and repeat suspensions on the county</a:t>
            </a:r>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377124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pPr eaLnBrk="1" hangingPunct="1"/>
            <a:r>
              <a:rPr lang="en-US" altLang="en-US" smtClean="0"/>
              <a:t>Long term Commitment required for Long term Data</a:t>
            </a:r>
          </a:p>
        </p:txBody>
      </p:sp>
      <p:sp>
        <p:nvSpPr>
          <p:cNvPr id="3" name="Content Placeholder 2"/>
          <p:cNvSpPr>
            <a:spLocks noGrp="1"/>
          </p:cNvSpPr>
          <p:nvPr>
            <p:ph idx="1"/>
          </p:nvPr>
        </p:nvSpPr>
        <p:spPr/>
        <p:txBody>
          <a:bodyPr>
            <a:normAutofit fontScale="85000" lnSpcReduction="20000"/>
          </a:bodyPr>
          <a:lstStyle/>
          <a:p>
            <a:pPr marL="0" indent="0" eaLnBrk="1" hangingPunct="1">
              <a:buFont typeface="Arial" panose="020B0604020202020204" pitchFamily="34" charset="0"/>
              <a:buNone/>
              <a:defRPr/>
            </a:pPr>
            <a:endParaRPr lang="en-US" sz="3600" dirty="0" smtClean="0"/>
          </a:p>
          <a:p>
            <a:pPr eaLnBrk="1" hangingPunct="1">
              <a:buFont typeface="Arial" panose="020B0604020202020204" pitchFamily="34" charset="0"/>
              <a:buChar char="•"/>
              <a:defRPr/>
            </a:pPr>
            <a:r>
              <a:rPr lang="en-US" sz="3600" dirty="0" smtClean="0"/>
              <a:t>High School on time graduation</a:t>
            </a:r>
          </a:p>
          <a:p>
            <a:pPr eaLnBrk="1" hangingPunct="1">
              <a:buFont typeface="Arial" panose="020B0604020202020204" pitchFamily="34" charset="0"/>
              <a:buChar char="•"/>
              <a:defRPr/>
            </a:pPr>
            <a:r>
              <a:rPr lang="en-US" sz="3600" dirty="0" smtClean="0"/>
              <a:t>4 year College graduation</a:t>
            </a:r>
          </a:p>
          <a:p>
            <a:pPr eaLnBrk="1" hangingPunct="1">
              <a:buFont typeface="Arial" panose="020B0604020202020204" pitchFamily="34" charset="0"/>
              <a:buChar char="•"/>
              <a:defRPr/>
            </a:pPr>
            <a:r>
              <a:rPr lang="en-US" sz="3600" dirty="0" smtClean="0"/>
              <a:t>Community Leadership</a:t>
            </a:r>
          </a:p>
          <a:p>
            <a:pPr eaLnBrk="1" hangingPunct="1">
              <a:buFont typeface="Arial" panose="020B0604020202020204" pitchFamily="34" charset="0"/>
              <a:buChar char="•"/>
              <a:defRPr/>
            </a:pPr>
            <a:r>
              <a:rPr lang="en-US" sz="3600" dirty="0" smtClean="0"/>
              <a:t>Participation in post graduate education</a:t>
            </a:r>
          </a:p>
          <a:p>
            <a:pPr lvl="1" eaLnBrk="1" hangingPunct="1">
              <a:buFont typeface="Arial" panose="020B0604020202020204" pitchFamily="34" charset="0"/>
              <a:buChar char="–"/>
              <a:defRPr/>
            </a:pPr>
            <a:r>
              <a:rPr lang="en-US" sz="3600" dirty="0" smtClean="0"/>
              <a:t>Medical, Dental, Nursing, etc.</a:t>
            </a:r>
          </a:p>
          <a:p>
            <a:pPr lvl="1" eaLnBrk="1" hangingPunct="1">
              <a:buFont typeface="Arial" panose="020B0604020202020204" pitchFamily="34" charset="0"/>
              <a:buChar char="–"/>
              <a:defRPr/>
            </a:pPr>
            <a:endParaRPr lang="en-US" dirty="0"/>
          </a:p>
        </p:txBody>
      </p:sp>
    </p:spTree>
    <p:extLst>
      <p:ext uri="{BB962C8B-B14F-4D97-AF65-F5344CB8AC3E}">
        <p14:creationId xmlns:p14="http://schemas.microsoft.com/office/powerpoint/2010/main" val="1448411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Nothing to disclose as yet.</a:t>
            </a:r>
            <a:endParaRPr lang="en-US" dirty="0"/>
          </a:p>
        </p:txBody>
      </p:sp>
    </p:spTree>
    <p:extLst>
      <p:ext uri="{BB962C8B-B14F-4D97-AF65-F5344CB8AC3E}">
        <p14:creationId xmlns:p14="http://schemas.microsoft.com/office/powerpoint/2010/main" val="39677269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3000375"/>
            <a:ext cx="7772400" cy="1021556"/>
          </a:xfrm>
        </p:spPr>
        <p:txBody>
          <a:bodyPr>
            <a:normAutofit fontScale="90000"/>
          </a:bodyPr>
          <a:lstStyle/>
          <a:p>
            <a:pPr eaLnBrk="1" hangingPunct="1">
              <a:defRPr/>
            </a:pPr>
            <a:r>
              <a:rPr lang="en-US" sz="3200" dirty="0" smtClean="0"/>
              <a:t>The ladder is a long term investment and commitment to building a community and culture of purpose</a:t>
            </a:r>
            <a:endParaRPr lang="en-US" sz="3200" dirty="0"/>
          </a:p>
        </p:txBody>
      </p:sp>
      <p:sp>
        <p:nvSpPr>
          <p:cNvPr id="5" name="Text Placeholder 4"/>
          <p:cNvSpPr>
            <a:spLocks noGrp="1"/>
          </p:cNvSpPr>
          <p:nvPr>
            <p:ph type="body" idx="1"/>
          </p:nvPr>
        </p:nvSpPr>
        <p:spPr>
          <a:xfrm>
            <a:off x="722313" y="1875235"/>
            <a:ext cx="7772400" cy="1125140"/>
          </a:xfrm>
        </p:spPr>
        <p:txBody>
          <a:bodyPr/>
          <a:lstStyle/>
          <a:p>
            <a:pPr eaLnBrk="1" hangingPunct="1">
              <a:buFont typeface="Arial" panose="020B0604020202020204" pitchFamily="34" charset="0"/>
              <a:buNone/>
              <a:defRPr/>
            </a:pPr>
            <a:r>
              <a:rPr lang="en-US" dirty="0" smtClean="0"/>
              <a:t>This is why we stay lean, work with partners, and adapt to local conditions</a:t>
            </a:r>
            <a:endParaRPr lang="en-US" dirty="0"/>
          </a:p>
        </p:txBody>
      </p:sp>
    </p:spTree>
    <p:extLst>
      <p:ext uri="{BB962C8B-B14F-4D97-AF65-F5344CB8AC3E}">
        <p14:creationId xmlns:p14="http://schemas.microsoft.com/office/powerpoint/2010/main" val="27632001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ctrTitle"/>
          </p:nvPr>
        </p:nvSpPr>
        <p:spPr/>
        <p:txBody>
          <a:bodyPr>
            <a:normAutofit fontScale="90000"/>
          </a:bodyPr>
          <a:lstStyle/>
          <a:p>
            <a:pPr eaLnBrk="1" hangingPunct="1"/>
            <a:r>
              <a:rPr lang="en-US" altLang="en-US" smtClean="0"/>
              <a:t>For the cost of imprisoning one youth for one year…</a:t>
            </a:r>
          </a:p>
        </p:txBody>
      </p:sp>
      <p:sp>
        <p:nvSpPr>
          <p:cNvPr id="5" name="Subtitle 4"/>
          <p:cNvSpPr>
            <a:spLocks noGrp="1"/>
          </p:cNvSpPr>
          <p:nvPr>
            <p:ph type="subTitle" idx="1"/>
          </p:nvPr>
        </p:nvSpPr>
        <p:spPr/>
        <p:txBody>
          <a:bodyPr/>
          <a:lstStyle/>
          <a:p>
            <a:pPr eaLnBrk="1" hangingPunct="1">
              <a:buFont typeface="Arial" panose="020B0604020202020204" pitchFamily="34" charset="0"/>
              <a:buNone/>
              <a:defRPr/>
            </a:pPr>
            <a:r>
              <a:rPr lang="en-US" dirty="0" smtClean="0"/>
              <a:t>We can run a single Chapter of The Ladder for 33 years.</a:t>
            </a:r>
            <a:endParaRPr lang="en-US" dirty="0"/>
          </a:p>
        </p:txBody>
      </p:sp>
      <p:sp>
        <p:nvSpPr>
          <p:cNvPr id="19460" name="TextBox 5"/>
          <p:cNvSpPr txBox="1">
            <a:spLocks noChangeArrowheads="1"/>
          </p:cNvSpPr>
          <p:nvPr/>
        </p:nvSpPr>
        <p:spPr bwMode="auto">
          <a:xfrm>
            <a:off x="1666876" y="4658916"/>
            <a:ext cx="61055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a:t>With our leanest profile meetings,</a:t>
            </a:r>
          </a:p>
          <a:p>
            <a:pPr algn="ctr" eaLnBrk="1" hangingPunct="1"/>
            <a:r>
              <a:rPr lang="en-US" altLang="en-US"/>
              <a:t> reference  http://www.justicepolicy.org/research/8477</a:t>
            </a:r>
          </a:p>
        </p:txBody>
      </p:sp>
    </p:spTree>
    <p:extLst>
      <p:ext uri="{BB962C8B-B14F-4D97-AF65-F5344CB8AC3E}">
        <p14:creationId xmlns:p14="http://schemas.microsoft.com/office/powerpoint/2010/main" val="14060629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smtClean="0"/>
              <a:t>Content of The Ladder</a:t>
            </a:r>
          </a:p>
        </p:txBody>
      </p:sp>
      <p:sp>
        <p:nvSpPr>
          <p:cNvPr id="21507" name="Content Placeholder 2"/>
          <p:cNvSpPr>
            <a:spLocks noGrp="1"/>
          </p:cNvSpPr>
          <p:nvPr>
            <p:ph idx="1"/>
          </p:nvPr>
        </p:nvSpPr>
        <p:spPr/>
        <p:txBody>
          <a:bodyPr>
            <a:normAutofit fontScale="92500" lnSpcReduction="20000"/>
          </a:bodyPr>
          <a:lstStyle/>
          <a:p>
            <a:pPr eaLnBrk="1" hangingPunct="1"/>
            <a:r>
              <a:rPr lang="en-US" altLang="en-US" smtClean="0"/>
              <a:t>The Intro</a:t>
            </a:r>
          </a:p>
          <a:p>
            <a:pPr eaLnBrk="1" hangingPunct="1"/>
            <a:r>
              <a:rPr lang="en-US" altLang="en-US" smtClean="0"/>
              <a:t>The Value and Appreciation</a:t>
            </a:r>
          </a:p>
          <a:p>
            <a:pPr eaLnBrk="1" hangingPunct="1"/>
            <a:r>
              <a:rPr lang="en-US" altLang="en-US" smtClean="0"/>
              <a:t>The Meal</a:t>
            </a:r>
          </a:p>
          <a:p>
            <a:pPr eaLnBrk="1" hangingPunct="1"/>
            <a:r>
              <a:rPr lang="en-US" altLang="en-US" smtClean="0"/>
              <a:t>The Rotation Stations</a:t>
            </a:r>
          </a:p>
          <a:p>
            <a:pPr eaLnBrk="1" hangingPunct="1"/>
            <a:r>
              <a:rPr lang="en-US" altLang="en-US" smtClean="0"/>
              <a:t>The wrap up</a:t>
            </a:r>
          </a:p>
          <a:p>
            <a:pPr eaLnBrk="1" hangingPunct="1"/>
            <a:r>
              <a:rPr lang="en-US" altLang="en-US" smtClean="0"/>
              <a:t>The Pledge</a:t>
            </a:r>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4139995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defRPr/>
            </a:pPr>
            <a:r>
              <a:rPr lang="en-US" dirty="0" smtClean="0"/>
              <a:t>The intro</a:t>
            </a:r>
            <a:endParaRPr lang="en-US" dirty="0"/>
          </a:p>
        </p:txBody>
      </p:sp>
      <p:sp>
        <p:nvSpPr>
          <p:cNvPr id="5" name="Text Placeholder 4"/>
          <p:cNvSpPr>
            <a:spLocks noGrp="1"/>
          </p:cNvSpPr>
          <p:nvPr>
            <p:ph type="body" idx="1"/>
          </p:nvPr>
        </p:nvSpPr>
        <p:spPr/>
        <p:txBody>
          <a:bodyPr/>
          <a:lstStyle/>
          <a:p>
            <a:pPr eaLnBrk="1" hangingPunct="1">
              <a:buFont typeface="Arial" panose="020B0604020202020204" pitchFamily="34" charset="0"/>
              <a:buNone/>
              <a:defRPr/>
            </a:pPr>
            <a:endParaRPr lang="en-US"/>
          </a:p>
        </p:txBody>
      </p:sp>
    </p:spTree>
    <p:extLst>
      <p:ext uri="{BB962C8B-B14F-4D97-AF65-F5344CB8AC3E}">
        <p14:creationId xmlns:p14="http://schemas.microsoft.com/office/powerpoint/2010/main" val="11918397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Shape 2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0"/>
            <a:ext cx="9282113" cy="365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Shape 24"/>
          <p:cNvSpPr txBox="1">
            <a:spLocks noChangeArrowheads="1"/>
          </p:cNvSpPr>
          <p:nvPr/>
        </p:nvSpPr>
        <p:spPr bwMode="auto">
          <a:xfrm>
            <a:off x="-220663" y="0"/>
            <a:ext cx="9282113" cy="3658791"/>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425" tIns="45700" rIns="91425" bIns="45700"/>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Font typeface="Arial" charset="0"/>
              <a:buNone/>
            </a:pPr>
            <a:endParaRPr lang="en-US" altLang="en-US" sz="1400">
              <a:solidFill>
                <a:srgbClr val="000000"/>
              </a:solidFill>
              <a:latin typeface="Arial" charset="0"/>
              <a:cs typeface="Arial" charset="0"/>
              <a:sym typeface="Arial" charset="0"/>
            </a:endParaRPr>
          </a:p>
        </p:txBody>
      </p:sp>
      <p:sp>
        <p:nvSpPr>
          <p:cNvPr id="24580" name="Shape 25"/>
          <p:cNvSpPr txBox="1">
            <a:spLocks noChangeArrowheads="1"/>
          </p:cNvSpPr>
          <p:nvPr/>
        </p:nvSpPr>
        <p:spPr bwMode="auto">
          <a:xfrm>
            <a:off x="614363" y="2656285"/>
            <a:ext cx="7772400" cy="11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marL="304800" indent="-304800">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Clr>
                <a:srgbClr val="000000"/>
              </a:buClr>
              <a:buSzPct val="25000"/>
              <a:buFont typeface="Arial" charset="0"/>
              <a:buNone/>
            </a:pPr>
            <a:r>
              <a:rPr lang="en-US" altLang="en-US" sz="4800" b="1">
                <a:solidFill>
                  <a:srgbClr val="000000"/>
                </a:solidFill>
                <a:latin typeface="Arial" charset="0"/>
                <a:cs typeface="Arial" charset="0"/>
                <a:sym typeface="Arial" charset="0"/>
              </a:rPr>
              <a:t>The Ladder</a:t>
            </a:r>
          </a:p>
        </p:txBody>
      </p:sp>
      <p:sp>
        <p:nvSpPr>
          <p:cNvPr id="24581" name="Shape 26"/>
          <p:cNvSpPr txBox="1">
            <a:spLocks noChangeArrowheads="1"/>
          </p:cNvSpPr>
          <p:nvPr/>
        </p:nvSpPr>
        <p:spPr bwMode="auto">
          <a:xfrm>
            <a:off x="685800" y="3815953"/>
            <a:ext cx="77724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190500" indent="-190500">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Clr>
                <a:srgbClr val="666666"/>
              </a:buClr>
              <a:buSzPct val="25000"/>
              <a:buFont typeface="Arial" charset="0"/>
              <a:buNone/>
            </a:pPr>
            <a:r>
              <a:rPr lang="en-US" altLang="en-US" sz="3000">
                <a:solidFill>
                  <a:srgbClr val="666666"/>
                </a:solidFill>
                <a:latin typeface="Arial" charset="0"/>
                <a:cs typeface="Arial" charset="0"/>
                <a:sym typeface="Arial" charset="0"/>
              </a:rPr>
              <a:t>"Lift as you Climb Build as you Grow"</a:t>
            </a:r>
          </a:p>
        </p:txBody>
      </p:sp>
      <p:sp>
        <p:nvSpPr>
          <p:cNvPr id="24582" name="Shape 27"/>
          <p:cNvSpPr txBox="1">
            <a:spLocks noChangeArrowheads="1"/>
          </p:cNvSpPr>
          <p:nvPr/>
        </p:nvSpPr>
        <p:spPr bwMode="auto">
          <a:xfrm>
            <a:off x="766763" y="4675585"/>
            <a:ext cx="7777162" cy="38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Clr>
                <a:srgbClr val="000000"/>
              </a:buClr>
              <a:buSzPct val="25000"/>
              <a:buFont typeface="Arial" charset="0"/>
              <a:buNone/>
            </a:pPr>
            <a:r>
              <a:rPr lang="en-US" altLang="en-US" sz="2400">
                <a:solidFill>
                  <a:srgbClr val="000000"/>
                </a:solidFill>
                <a:latin typeface="Arial" charset="0"/>
                <a:cs typeface="Arial" charset="0"/>
                <a:sym typeface="Arial" charset="0"/>
              </a:rPr>
              <a:t>www.theladderMN.org</a:t>
            </a:r>
          </a:p>
        </p:txBody>
      </p:sp>
    </p:spTree>
    <p:extLst>
      <p:ext uri="{BB962C8B-B14F-4D97-AF65-F5344CB8AC3E}">
        <p14:creationId xmlns:p14="http://schemas.microsoft.com/office/powerpoint/2010/main" val="3990013218"/>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hape 33"/>
          <p:cNvSpPr>
            <a:spLocks noGrp="1"/>
          </p:cNvSpPr>
          <p:nvPr>
            <p:ph type="ctrTitle"/>
          </p:nvPr>
        </p:nvSpPr>
        <p:spPr>
          <a:xfrm>
            <a:off x="685800" y="1583532"/>
            <a:ext cx="7772400" cy="1159669"/>
          </a:xfrm>
        </p:spPr>
        <p:txBody>
          <a:bodyPr lIns="91425" tIns="91425" rIns="91425" bIns="91425" anchor="t"/>
          <a:lstStyle/>
          <a:p>
            <a:pPr indent="304800" eaLnBrk="1" hangingPunct="1">
              <a:buClr>
                <a:srgbClr val="000000"/>
              </a:buClr>
              <a:buSzPct val="25000"/>
            </a:pPr>
            <a:r>
              <a:rPr lang="en-US" altLang="en-US" sz="4800" b="1" smtClean="0">
                <a:solidFill>
                  <a:srgbClr val="000000"/>
                </a:solidFill>
                <a:latin typeface="Arial" charset="0"/>
                <a:cs typeface="Arial" charset="0"/>
                <a:sym typeface="Arial" charset="0"/>
              </a:rPr>
              <a:t>What is The Ladder?	</a:t>
            </a:r>
          </a:p>
        </p:txBody>
      </p:sp>
      <p:sp>
        <p:nvSpPr>
          <p:cNvPr id="26627" name="Shape 34"/>
          <p:cNvSpPr>
            <a:spLocks noGrp="1"/>
          </p:cNvSpPr>
          <p:nvPr>
            <p:ph type="subTitle" idx="1"/>
          </p:nvPr>
        </p:nvSpPr>
        <p:spPr>
          <a:xfrm>
            <a:off x="685800" y="2839641"/>
            <a:ext cx="7772400" cy="784622"/>
          </a:xfrm>
        </p:spPr>
        <p:txBody>
          <a:bodyPr lIns="91425" tIns="91425" rIns="91425" bIns="91425">
            <a:normAutofit fontScale="77500" lnSpcReduction="20000"/>
          </a:bodyPr>
          <a:lstStyle/>
          <a:p>
            <a:pPr indent="190500" eaLnBrk="1" hangingPunct="1">
              <a:spcBef>
                <a:spcPct val="0"/>
              </a:spcBef>
              <a:buClr>
                <a:srgbClr val="1F497D"/>
              </a:buClr>
              <a:buSzPct val="25000"/>
            </a:pPr>
            <a:r>
              <a:rPr lang="en-US" altLang="en-US" sz="3000" smtClean="0">
                <a:solidFill>
                  <a:srgbClr val="1F497D"/>
                </a:solidFill>
                <a:latin typeface="Arial" charset="0"/>
                <a:cs typeface="Arial" charset="0"/>
                <a:sym typeface="Arial" charset="0"/>
              </a:rPr>
              <a:t>You are The Ladder.</a:t>
            </a:r>
          </a:p>
          <a:p>
            <a:pPr indent="190500" eaLnBrk="1" hangingPunct="1">
              <a:spcBef>
                <a:spcPct val="0"/>
              </a:spcBef>
              <a:buClr>
                <a:srgbClr val="1F497D"/>
              </a:buClr>
              <a:buSzPct val="25000"/>
            </a:pPr>
            <a:r>
              <a:rPr lang="en-US" altLang="en-US" sz="3000" smtClean="0">
                <a:solidFill>
                  <a:srgbClr val="1F497D"/>
                </a:solidFill>
                <a:latin typeface="Arial" charset="0"/>
                <a:cs typeface="Arial" charset="0"/>
                <a:sym typeface="Arial" charset="0"/>
              </a:rPr>
              <a:t>We together...</a:t>
            </a:r>
          </a:p>
        </p:txBody>
      </p:sp>
    </p:spTree>
    <p:extLst>
      <p:ext uri="{BB962C8B-B14F-4D97-AF65-F5344CB8AC3E}">
        <p14:creationId xmlns:p14="http://schemas.microsoft.com/office/powerpoint/2010/main" val="2467091473"/>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hape 39"/>
          <p:cNvSpPr txBox="1">
            <a:spLocks noChangeArrowheads="1"/>
          </p:cNvSpPr>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Font typeface="Arial" charset="0"/>
              <a:buNone/>
            </a:pPr>
            <a:endParaRPr lang="en-US" altLang="en-US" sz="1400">
              <a:solidFill>
                <a:srgbClr val="000000"/>
              </a:solidFill>
              <a:latin typeface="Arial" charset="0"/>
              <a:cs typeface="Arial" charset="0"/>
              <a:sym typeface="Arial" charset="0"/>
            </a:endParaRPr>
          </a:p>
        </p:txBody>
      </p:sp>
      <p:sp>
        <p:nvSpPr>
          <p:cNvPr id="28675" name="Shape 40"/>
          <p:cNvSpPr txBox="1">
            <a:spLocks noChangeArrowheads="1"/>
          </p:cNvSpPr>
          <p:nvPr/>
        </p:nvSpPr>
        <p:spPr bwMode="auto">
          <a:xfrm>
            <a:off x="457200" y="1200150"/>
            <a:ext cx="8229600" cy="372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Arial" charset="0"/>
              <a:buNone/>
            </a:pPr>
            <a:r>
              <a:rPr lang="en-US" altLang="en-US" sz="1100">
                <a:solidFill>
                  <a:srgbClr val="000000"/>
                </a:solidFill>
                <a:latin typeface="Arial" charset="0"/>
                <a:cs typeface="Arial" charset="0"/>
                <a:sym typeface="Arial" charset="0"/>
              </a:rPr>
              <a:t>	 		 		 	 	 		</a:t>
            </a:r>
          </a:p>
          <a:p>
            <a:pPr algn="ctr" eaLnBrk="1" hangingPunct="1">
              <a:spcBef>
                <a:spcPts val="600"/>
              </a:spcBef>
              <a:buClr>
                <a:srgbClr val="000000"/>
              </a:buClr>
              <a:buSzPct val="25000"/>
              <a:buFont typeface="Arial" charset="0"/>
              <a:buNone/>
            </a:pPr>
            <a:r>
              <a:rPr lang="en-US" altLang="en-US" sz="4000">
                <a:solidFill>
                  <a:srgbClr val="000000"/>
                </a:solidFill>
                <a:latin typeface="Arial" charset="0"/>
                <a:cs typeface="Arial" charset="0"/>
                <a:sym typeface="Arial" charset="0"/>
              </a:rPr>
              <a:t>The Ladder is a Society of Medical Scholars Ages 9 and Up</a:t>
            </a:r>
          </a:p>
          <a:p>
            <a:pPr eaLnBrk="1" hangingPunct="1">
              <a:spcBef>
                <a:spcPts val="600"/>
              </a:spcBef>
              <a:buClr>
                <a:srgbClr val="000000"/>
              </a:buClr>
              <a:buSzPct val="25000"/>
              <a:buFont typeface="Arial" charset="0"/>
              <a:buNone/>
            </a:pPr>
            <a:r>
              <a:rPr lang="en-US" altLang="en-US" sz="1100">
                <a:solidFill>
                  <a:srgbClr val="000000"/>
                </a:solidFill>
                <a:latin typeface="Arial" charset="0"/>
                <a:cs typeface="Arial" charset="0"/>
                <a:sym typeface="Arial" charset="0"/>
              </a:rPr>
              <a:t>	 </a:t>
            </a:r>
          </a:p>
        </p:txBody>
      </p:sp>
      <p:sp>
        <p:nvSpPr>
          <p:cNvPr id="28676" name="Shape 41"/>
          <p:cNvSpPr txBox="1">
            <a:spLocks noChangeArrowheads="1"/>
          </p:cNvSpPr>
          <p:nvPr/>
        </p:nvSpPr>
        <p:spPr bwMode="auto">
          <a:xfrm>
            <a:off x="2601914" y="4068366"/>
            <a:ext cx="374808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Clr>
                <a:srgbClr val="000000"/>
              </a:buClr>
              <a:buSzPct val="25000"/>
              <a:buFont typeface="Arial" charset="0"/>
              <a:buNone/>
            </a:pPr>
            <a:r>
              <a:rPr lang="en-US" altLang="en-US" sz="2400" b="1">
                <a:solidFill>
                  <a:srgbClr val="000000"/>
                </a:solidFill>
                <a:latin typeface="Arial" charset="0"/>
                <a:cs typeface="Arial" charset="0"/>
                <a:sym typeface="Arial" charset="0"/>
              </a:rPr>
              <a:t>What is a Scholar</a:t>
            </a:r>
            <a:r>
              <a:rPr lang="en-US" altLang="en-US" sz="2400">
                <a:solidFill>
                  <a:srgbClr val="000000"/>
                </a:solidFill>
                <a:latin typeface="Arial" charset="0"/>
                <a:cs typeface="Arial" charset="0"/>
                <a:sym typeface="Arial" charset="0"/>
              </a:rPr>
              <a:t>?</a:t>
            </a:r>
          </a:p>
        </p:txBody>
      </p:sp>
    </p:spTree>
    <p:extLst>
      <p:ext uri="{BB962C8B-B14F-4D97-AF65-F5344CB8AC3E}">
        <p14:creationId xmlns:p14="http://schemas.microsoft.com/office/powerpoint/2010/main" val="2634204305"/>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hape 47"/>
          <p:cNvSpPr txBox="1">
            <a:spLocks noChangeArrowheads="1"/>
          </p:cNvSpPr>
          <p:nvPr/>
        </p:nvSpPr>
        <p:spPr bwMode="auto">
          <a:xfrm>
            <a:off x="171451" y="633412"/>
            <a:ext cx="8791575" cy="429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Clr>
                <a:srgbClr val="000000"/>
              </a:buClr>
              <a:buSzPct val="25000"/>
              <a:buFont typeface="Arial" charset="0"/>
              <a:buNone/>
            </a:pPr>
            <a:r>
              <a:rPr lang="en-US" altLang="en-US" sz="1100">
                <a:solidFill>
                  <a:srgbClr val="000000"/>
                </a:solidFill>
                <a:latin typeface="Arial" charset="0"/>
                <a:cs typeface="Arial" charset="0"/>
                <a:sym typeface="Arial" charset="0"/>
              </a:rPr>
              <a:t>	 		 		 	 	 		</a:t>
            </a:r>
          </a:p>
          <a:p>
            <a:pPr algn="ctr" eaLnBrk="1" hangingPunct="1">
              <a:spcBef>
                <a:spcPts val="600"/>
              </a:spcBef>
              <a:buClr>
                <a:srgbClr val="000000"/>
              </a:buClr>
              <a:buSzPct val="25000"/>
              <a:buFont typeface="Arial" charset="0"/>
              <a:buNone/>
            </a:pPr>
            <a:r>
              <a:rPr lang="en-US" altLang="en-US" sz="6000">
                <a:solidFill>
                  <a:srgbClr val="000000"/>
                </a:solidFill>
                <a:latin typeface="Arial" charset="0"/>
                <a:cs typeface="Arial" charset="0"/>
                <a:sym typeface="Arial" charset="0"/>
              </a:rPr>
              <a:t>A Scholar Reads,</a:t>
            </a:r>
          </a:p>
          <a:p>
            <a:pPr algn="ctr" eaLnBrk="1" hangingPunct="1">
              <a:spcBef>
                <a:spcPts val="600"/>
              </a:spcBef>
              <a:buClr>
                <a:srgbClr val="000000"/>
              </a:buClr>
              <a:buSzPct val="25000"/>
              <a:buFont typeface="Arial" charset="0"/>
              <a:buNone/>
            </a:pPr>
            <a:r>
              <a:rPr lang="en-US" altLang="en-US" sz="6000">
                <a:solidFill>
                  <a:srgbClr val="000000"/>
                </a:solidFill>
                <a:latin typeface="Arial" charset="0"/>
                <a:cs typeface="Arial" charset="0"/>
                <a:sym typeface="Arial" charset="0"/>
              </a:rPr>
              <a:t>A Scholar Listens,</a:t>
            </a:r>
          </a:p>
          <a:p>
            <a:pPr algn="ctr" eaLnBrk="1" hangingPunct="1">
              <a:spcBef>
                <a:spcPts val="600"/>
              </a:spcBef>
              <a:buClr>
                <a:srgbClr val="000000"/>
              </a:buClr>
              <a:buSzPct val="25000"/>
              <a:buFont typeface="Arial" charset="0"/>
              <a:buNone/>
            </a:pPr>
            <a:r>
              <a:rPr lang="en-US" altLang="en-US" sz="6000">
                <a:solidFill>
                  <a:srgbClr val="000000"/>
                </a:solidFill>
                <a:latin typeface="Arial" charset="0"/>
                <a:cs typeface="Arial" charset="0"/>
                <a:sym typeface="Arial" charset="0"/>
              </a:rPr>
              <a:t>A Scholar Teaches and, A Scholar Learns.</a:t>
            </a:r>
          </a:p>
          <a:p>
            <a:pPr algn="ctr" eaLnBrk="1" hangingPunct="1">
              <a:spcBef>
                <a:spcPts val="600"/>
              </a:spcBef>
              <a:buClr>
                <a:srgbClr val="000000"/>
              </a:buClr>
              <a:buSzPct val="25000"/>
              <a:buFont typeface="Arial" charset="0"/>
              <a:buNone/>
            </a:pPr>
            <a:r>
              <a:rPr lang="en-US" altLang="en-US" sz="1100">
                <a:solidFill>
                  <a:srgbClr val="000000"/>
                </a:solidFill>
                <a:latin typeface="Arial" charset="0"/>
                <a:cs typeface="Arial" charset="0"/>
                <a:sym typeface="Arial" charset="0"/>
              </a:rPr>
              <a:t>	 </a:t>
            </a:r>
          </a:p>
        </p:txBody>
      </p:sp>
    </p:spTree>
    <p:extLst>
      <p:ext uri="{BB962C8B-B14F-4D97-AF65-F5344CB8AC3E}">
        <p14:creationId xmlns:p14="http://schemas.microsoft.com/office/powerpoint/2010/main" val="3101969975"/>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hape 53"/>
          <p:cNvSpPr txBox="1">
            <a:spLocks noChangeArrowheads="1"/>
          </p:cNvSpPr>
          <p:nvPr/>
        </p:nvSpPr>
        <p:spPr bwMode="auto">
          <a:xfrm>
            <a:off x="457200" y="57793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marL="228600" indent="-228600">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Arial" charset="0"/>
              <a:buNone/>
            </a:pPr>
            <a:r>
              <a:rPr lang="en-US" altLang="en-US" sz="3600" b="1">
                <a:solidFill>
                  <a:srgbClr val="000000"/>
                </a:solidFill>
                <a:latin typeface="Arial" charset="0"/>
                <a:cs typeface="Arial" charset="0"/>
                <a:sym typeface="Arial" charset="0"/>
              </a:rPr>
              <a:t>Core Values Include...</a:t>
            </a:r>
          </a:p>
        </p:txBody>
      </p:sp>
      <p:sp>
        <p:nvSpPr>
          <p:cNvPr id="32771" name="Shape 54"/>
          <p:cNvSpPr txBox="1">
            <a:spLocks noChangeArrowheads="1"/>
          </p:cNvSpPr>
          <p:nvPr/>
        </p:nvSpPr>
        <p:spPr bwMode="auto">
          <a:xfrm>
            <a:off x="457200" y="1435188"/>
            <a:ext cx="8229600" cy="394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Arial" charset="0"/>
              <a:buNone/>
            </a:pPr>
            <a:r>
              <a:rPr lang="en-US" altLang="en-US" sz="2000" b="1" dirty="0">
                <a:solidFill>
                  <a:srgbClr val="000000"/>
                </a:solidFill>
                <a:latin typeface="Arial" charset="0"/>
                <a:cs typeface="Arial" charset="0"/>
                <a:sym typeface="Arial" charset="0"/>
              </a:rPr>
              <a:t>Respecting and valuing ourselves and others</a:t>
            </a:r>
          </a:p>
          <a:p>
            <a:pPr eaLnBrk="1" hangingPunct="1">
              <a:spcBef>
                <a:spcPct val="0"/>
              </a:spcBef>
              <a:buClr>
                <a:srgbClr val="000000"/>
              </a:buClr>
              <a:buFont typeface="Arial" charset="0"/>
              <a:buNone/>
            </a:pPr>
            <a:endParaRPr lang="en-US" altLang="en-US" sz="2000" b="1" dirty="0">
              <a:solidFill>
                <a:srgbClr val="000000"/>
              </a:solidFill>
              <a:latin typeface="Arial" charset="0"/>
              <a:cs typeface="Arial" charset="0"/>
              <a:sym typeface="Arial" charset="0"/>
            </a:endParaRPr>
          </a:p>
          <a:p>
            <a:pPr eaLnBrk="1" hangingPunct="1">
              <a:spcBef>
                <a:spcPts val="600"/>
              </a:spcBef>
              <a:buClr>
                <a:srgbClr val="000000"/>
              </a:buClr>
              <a:buSzPct val="25000"/>
              <a:buFont typeface="Arial" charset="0"/>
              <a:buNone/>
            </a:pPr>
            <a:r>
              <a:rPr lang="en-US" altLang="en-US" sz="2000" b="1" dirty="0">
                <a:solidFill>
                  <a:srgbClr val="000000"/>
                </a:solidFill>
                <a:latin typeface="Arial" charset="0"/>
                <a:cs typeface="Arial" charset="0"/>
                <a:sym typeface="Arial" charset="0"/>
              </a:rPr>
              <a:t>Believing in our own ability to learn, teach and grow</a:t>
            </a:r>
          </a:p>
          <a:p>
            <a:pPr eaLnBrk="1" hangingPunct="1">
              <a:spcBef>
                <a:spcPct val="0"/>
              </a:spcBef>
              <a:buClr>
                <a:srgbClr val="000000"/>
              </a:buClr>
              <a:buFont typeface="Arial" charset="0"/>
              <a:buNone/>
            </a:pPr>
            <a:endParaRPr lang="en-US" altLang="en-US" sz="2000" b="1" dirty="0">
              <a:solidFill>
                <a:srgbClr val="000000"/>
              </a:solidFill>
              <a:latin typeface="Arial" charset="0"/>
              <a:cs typeface="Arial" charset="0"/>
              <a:sym typeface="Arial" charset="0"/>
            </a:endParaRPr>
          </a:p>
          <a:p>
            <a:pPr eaLnBrk="1" hangingPunct="1">
              <a:spcBef>
                <a:spcPts val="600"/>
              </a:spcBef>
              <a:buClr>
                <a:srgbClr val="000000"/>
              </a:buClr>
              <a:buSzPct val="25000"/>
              <a:buFont typeface="Arial" charset="0"/>
              <a:buNone/>
            </a:pPr>
            <a:r>
              <a:rPr lang="en-US" altLang="en-US" sz="2000" b="1" dirty="0">
                <a:solidFill>
                  <a:srgbClr val="000000"/>
                </a:solidFill>
                <a:latin typeface="Arial" charset="0"/>
                <a:cs typeface="Arial" charset="0"/>
                <a:sym typeface="Arial" charset="0"/>
              </a:rPr>
              <a:t>Believing in our ability to learn, teach and grow FROM and WITH others</a:t>
            </a:r>
          </a:p>
          <a:p>
            <a:pPr eaLnBrk="1" hangingPunct="1">
              <a:spcBef>
                <a:spcPct val="0"/>
              </a:spcBef>
              <a:buClr>
                <a:srgbClr val="000000"/>
              </a:buClr>
              <a:buFont typeface="Arial" charset="0"/>
              <a:buNone/>
            </a:pPr>
            <a:endParaRPr lang="en-US" altLang="en-US" sz="2000" b="1" dirty="0">
              <a:solidFill>
                <a:srgbClr val="000000"/>
              </a:solidFill>
              <a:latin typeface="Arial" charset="0"/>
              <a:cs typeface="Arial" charset="0"/>
              <a:sym typeface="Arial" charset="0"/>
            </a:endParaRPr>
          </a:p>
          <a:p>
            <a:pPr algn="ctr" eaLnBrk="1" hangingPunct="1">
              <a:spcBef>
                <a:spcPts val="600"/>
              </a:spcBef>
              <a:buClr>
                <a:srgbClr val="000000"/>
              </a:buClr>
              <a:buSzPct val="25000"/>
              <a:buFont typeface="Arial" charset="0"/>
              <a:buNone/>
            </a:pPr>
            <a:r>
              <a:rPr lang="en-US" altLang="en-US" sz="2000" b="1" dirty="0">
                <a:solidFill>
                  <a:srgbClr val="000000"/>
                </a:solidFill>
                <a:latin typeface="Arial" charset="0"/>
                <a:cs typeface="Arial" charset="0"/>
                <a:sym typeface="Arial" charset="0"/>
              </a:rPr>
              <a:t>"Learning is winning, losing is a chance to learn"</a:t>
            </a:r>
          </a:p>
        </p:txBody>
      </p:sp>
    </p:spTree>
    <p:extLst>
      <p:ext uri="{BB962C8B-B14F-4D97-AF65-F5344CB8AC3E}">
        <p14:creationId xmlns:p14="http://schemas.microsoft.com/office/powerpoint/2010/main" val="1924959978"/>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hape 60"/>
          <p:cNvSpPr txBox="1">
            <a:spLocks noChangeArrowheads="1"/>
          </p:cNvSpPr>
          <p:nvPr/>
        </p:nvSpPr>
        <p:spPr bwMode="auto">
          <a:xfrm>
            <a:off x="457201" y="1022476"/>
            <a:ext cx="8229600" cy="55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marL="228600" indent="-228600">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Clr>
                <a:srgbClr val="000000"/>
              </a:buClr>
              <a:buSzPct val="25000"/>
              <a:buFont typeface="Arial" charset="0"/>
              <a:buNone/>
            </a:pPr>
            <a:r>
              <a:rPr lang="en-US" altLang="en-US" sz="3600" b="1" dirty="0">
                <a:solidFill>
                  <a:srgbClr val="000000"/>
                </a:solidFill>
                <a:latin typeface="Arial" charset="0"/>
                <a:cs typeface="Arial" charset="0"/>
                <a:sym typeface="Arial" charset="0"/>
              </a:rPr>
              <a:t>Core Values Include...</a:t>
            </a:r>
          </a:p>
        </p:txBody>
      </p:sp>
      <p:sp>
        <p:nvSpPr>
          <p:cNvPr id="34819" name="Shape 61"/>
          <p:cNvSpPr txBox="1">
            <a:spLocks noChangeArrowheads="1"/>
          </p:cNvSpPr>
          <p:nvPr/>
        </p:nvSpPr>
        <p:spPr bwMode="auto">
          <a:xfrm>
            <a:off x="180977" y="1593273"/>
            <a:ext cx="8353424" cy="337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Clr>
                <a:srgbClr val="000000"/>
              </a:buClr>
              <a:buSzPct val="25000"/>
              <a:buFont typeface="Arial" charset="0"/>
              <a:buNone/>
            </a:pPr>
            <a:r>
              <a:rPr lang="en-US" altLang="en-US" sz="2400" b="1" dirty="0">
                <a:solidFill>
                  <a:srgbClr val="000000"/>
                </a:solidFill>
                <a:latin typeface="Arial" charset="0"/>
                <a:cs typeface="Arial" charset="0"/>
                <a:sym typeface="Arial" charset="0"/>
              </a:rPr>
              <a:t>Building a strong brain, </a:t>
            </a:r>
          </a:p>
          <a:p>
            <a:pPr algn="ctr" eaLnBrk="1" hangingPunct="1">
              <a:spcBef>
                <a:spcPts val="600"/>
              </a:spcBef>
              <a:buClr>
                <a:srgbClr val="000000"/>
              </a:buClr>
              <a:buSzPct val="25000"/>
              <a:buFont typeface="Arial" charset="0"/>
              <a:buNone/>
            </a:pPr>
            <a:r>
              <a:rPr lang="en-US" altLang="en-US" sz="2400" b="1" dirty="0">
                <a:solidFill>
                  <a:srgbClr val="000000"/>
                </a:solidFill>
                <a:latin typeface="Arial" charset="0"/>
                <a:cs typeface="Arial" charset="0"/>
                <a:sym typeface="Arial" charset="0"/>
              </a:rPr>
              <a:t>Reading 30 minutes a day everyday</a:t>
            </a:r>
          </a:p>
          <a:p>
            <a:pPr algn="ctr" eaLnBrk="1" hangingPunct="1">
              <a:spcBef>
                <a:spcPts val="600"/>
              </a:spcBef>
              <a:buClr>
                <a:srgbClr val="000000"/>
              </a:buClr>
              <a:buSzPct val="25000"/>
              <a:buFont typeface="Arial" charset="0"/>
              <a:buNone/>
            </a:pPr>
            <a:endParaRPr lang="en-US" altLang="en-US" sz="2400" b="1" dirty="0">
              <a:solidFill>
                <a:srgbClr val="000000"/>
              </a:solidFill>
              <a:latin typeface="Arial" charset="0"/>
              <a:cs typeface="Arial" charset="0"/>
              <a:sym typeface="Arial" charset="0"/>
            </a:endParaRPr>
          </a:p>
          <a:p>
            <a:pPr algn="ctr" eaLnBrk="1" hangingPunct="1">
              <a:spcBef>
                <a:spcPts val="600"/>
              </a:spcBef>
              <a:buClr>
                <a:srgbClr val="000000"/>
              </a:buClr>
              <a:buSzPct val="25000"/>
              <a:buFont typeface="Arial" charset="0"/>
              <a:buNone/>
            </a:pPr>
            <a:r>
              <a:rPr lang="en-US" altLang="en-US" sz="2400" dirty="0" smtClean="0">
                <a:solidFill>
                  <a:srgbClr val="000000"/>
                </a:solidFill>
                <a:latin typeface="Arial" charset="0"/>
                <a:cs typeface="Arial" charset="0"/>
                <a:sym typeface="Arial" charset="0"/>
              </a:rPr>
              <a:t>30 </a:t>
            </a:r>
            <a:r>
              <a:rPr lang="en-US" altLang="en-US" sz="2400" dirty="0">
                <a:solidFill>
                  <a:srgbClr val="000000"/>
                </a:solidFill>
                <a:latin typeface="Arial" charset="0"/>
                <a:cs typeface="Arial" charset="0"/>
                <a:sym typeface="Arial" charset="0"/>
              </a:rPr>
              <a:t>minutes a day everyday, even if it is re-reading something you have already read, even comic books.</a:t>
            </a:r>
          </a:p>
          <a:p>
            <a:pPr algn="ctr" eaLnBrk="1" hangingPunct="1">
              <a:spcBef>
                <a:spcPts val="600"/>
              </a:spcBef>
              <a:buClr>
                <a:srgbClr val="000000"/>
              </a:buClr>
              <a:buSzPct val="25000"/>
              <a:buFont typeface="Arial" charset="0"/>
              <a:buNone/>
            </a:pPr>
            <a:r>
              <a:rPr lang="en-US" altLang="en-US" sz="2400" i="1" dirty="0" smtClean="0">
                <a:solidFill>
                  <a:srgbClr val="000000"/>
                </a:solidFill>
                <a:latin typeface="Arial" charset="0"/>
                <a:cs typeface="Arial" charset="0"/>
                <a:sym typeface="Arial" charset="0"/>
              </a:rPr>
              <a:t>A </a:t>
            </a:r>
            <a:r>
              <a:rPr lang="en-US" altLang="en-US" sz="2400" i="1" dirty="0">
                <a:solidFill>
                  <a:srgbClr val="000000"/>
                </a:solidFill>
                <a:latin typeface="Arial" charset="0"/>
                <a:cs typeface="Arial" charset="0"/>
                <a:sym typeface="Arial" charset="0"/>
              </a:rPr>
              <a:t>secret</a:t>
            </a:r>
            <a:r>
              <a:rPr lang="en-US" altLang="en-US" sz="2400" dirty="0">
                <a:solidFill>
                  <a:srgbClr val="000000"/>
                </a:solidFill>
                <a:latin typeface="Arial" charset="0"/>
                <a:cs typeface="Arial" charset="0"/>
                <a:sym typeface="Arial" charset="0"/>
              </a:rPr>
              <a:t>, reading 30 minutes each day also </a:t>
            </a:r>
          </a:p>
          <a:p>
            <a:pPr algn="ctr" eaLnBrk="1" hangingPunct="1">
              <a:spcBef>
                <a:spcPts val="600"/>
              </a:spcBef>
              <a:buClr>
                <a:srgbClr val="000000"/>
              </a:buClr>
              <a:buSzPct val="25000"/>
              <a:buFont typeface="Arial" charset="0"/>
              <a:buNone/>
            </a:pPr>
            <a:r>
              <a:rPr lang="en-US" altLang="en-US" sz="2400" dirty="0">
                <a:solidFill>
                  <a:srgbClr val="000000"/>
                </a:solidFill>
                <a:latin typeface="Arial" charset="0"/>
                <a:cs typeface="Arial" charset="0"/>
                <a:sym typeface="Arial" charset="0"/>
              </a:rPr>
              <a:t>makes reading more FUN and EASIER!</a:t>
            </a:r>
          </a:p>
          <a:p>
            <a:pPr eaLnBrk="1" hangingPunct="1">
              <a:spcBef>
                <a:spcPct val="0"/>
              </a:spcBef>
              <a:buClr>
                <a:srgbClr val="000000"/>
              </a:buClr>
              <a:buFont typeface="Arial" charset="0"/>
              <a:buNone/>
            </a:pPr>
            <a:endParaRPr lang="en-US" altLang="en-US" sz="2400" dirty="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1337943087"/>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descr="groupPhoto2 cr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45394"/>
            <a:ext cx="8818562" cy="129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ph type="title"/>
          </p:nvPr>
        </p:nvSpPr>
        <p:spPr>
          <a:xfrm>
            <a:off x="456479" y="3096816"/>
            <a:ext cx="8818562" cy="1614488"/>
          </a:xfrm>
        </p:spPr>
        <p:txBody>
          <a:bodyPr>
            <a:noAutofit/>
          </a:bodyPr>
          <a:lstStyle/>
          <a:p>
            <a:r>
              <a:rPr lang="en-US" sz="2800" dirty="0" smtClean="0"/>
              <a:t>Leadership </a:t>
            </a:r>
            <a:r>
              <a:rPr lang="en-US" sz="2800" dirty="0"/>
              <a:t>and Lessons From “The Ladder,”</a:t>
            </a:r>
            <a:r>
              <a:rPr lang="en-US" sz="2400" dirty="0"/>
              <a:t/>
            </a:r>
            <a:br>
              <a:rPr lang="en-US" sz="2400" dirty="0"/>
            </a:br>
            <a:r>
              <a:rPr lang="en-US" dirty="0"/>
              <a:t>a Family Medicine </a:t>
            </a:r>
            <a:r>
              <a:rPr lang="en-US" dirty="0" smtClean="0"/>
              <a:t>Service Learning Engagement,</a:t>
            </a:r>
            <a:br>
              <a:rPr lang="en-US" dirty="0" smtClean="0"/>
            </a:br>
            <a:r>
              <a:rPr lang="en-US" dirty="0" smtClean="0"/>
              <a:t>Building </a:t>
            </a:r>
            <a:r>
              <a:rPr lang="en-US" dirty="0"/>
              <a:t>a Community </a:t>
            </a:r>
            <a:r>
              <a:rPr lang="en-US" dirty="0" smtClean="0"/>
              <a:t>of Purpose</a:t>
            </a:r>
            <a:endParaRPr lang="en-US" altLang="en-US" sz="2400" dirty="0" smtClean="0"/>
          </a:p>
        </p:txBody>
      </p:sp>
    </p:spTree>
    <p:extLst>
      <p:ext uri="{BB962C8B-B14F-4D97-AF65-F5344CB8AC3E}">
        <p14:creationId xmlns:p14="http://schemas.microsoft.com/office/powerpoint/2010/main" val="42808423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hape 67"/>
          <p:cNvSpPr txBox="1">
            <a:spLocks noChangeArrowheads="1"/>
          </p:cNvSpPr>
          <p:nvPr/>
        </p:nvSpPr>
        <p:spPr bwMode="auto">
          <a:xfrm>
            <a:off x="484909" y="84512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Clr>
                <a:srgbClr val="000000"/>
              </a:buClr>
              <a:buSzPct val="25000"/>
              <a:buFont typeface="Arial" charset="0"/>
              <a:buNone/>
            </a:pPr>
            <a:r>
              <a:rPr lang="en-US" altLang="en-US" sz="3600" b="1" dirty="0">
                <a:solidFill>
                  <a:srgbClr val="000000"/>
                </a:solidFill>
                <a:latin typeface="Arial" charset="0"/>
                <a:cs typeface="Arial" charset="0"/>
                <a:sym typeface="Arial" charset="0"/>
              </a:rPr>
              <a:t>We SUPPORT each other</a:t>
            </a:r>
          </a:p>
        </p:txBody>
      </p:sp>
      <p:sp>
        <p:nvSpPr>
          <p:cNvPr id="36867" name="Shape 68"/>
          <p:cNvSpPr txBox="1">
            <a:spLocks noChangeArrowheads="1"/>
          </p:cNvSpPr>
          <p:nvPr/>
        </p:nvSpPr>
        <p:spPr bwMode="auto">
          <a:xfrm>
            <a:off x="762000" y="1759528"/>
            <a:ext cx="7675418" cy="322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Clr>
                <a:srgbClr val="000000"/>
              </a:buClr>
              <a:buSzPct val="25000"/>
              <a:buFont typeface="Arial" charset="0"/>
              <a:buNone/>
            </a:pPr>
            <a:r>
              <a:rPr lang="en-US" altLang="en-US" sz="2800" dirty="0">
                <a:solidFill>
                  <a:srgbClr val="000000"/>
                </a:solidFill>
                <a:latin typeface="Arial" charset="0"/>
                <a:cs typeface="Arial" charset="0"/>
                <a:sym typeface="Arial" charset="0"/>
              </a:rPr>
              <a:t>My Words are My Mission, </a:t>
            </a:r>
          </a:p>
          <a:p>
            <a:pPr algn="ctr" eaLnBrk="1" hangingPunct="1">
              <a:spcBef>
                <a:spcPct val="0"/>
              </a:spcBef>
              <a:buClr>
                <a:srgbClr val="000000"/>
              </a:buClr>
              <a:buSzPct val="25000"/>
              <a:buFont typeface="Arial" charset="0"/>
              <a:buNone/>
            </a:pPr>
            <a:r>
              <a:rPr lang="en-US" altLang="en-US" sz="2800" dirty="0">
                <a:solidFill>
                  <a:srgbClr val="000000"/>
                </a:solidFill>
                <a:latin typeface="Arial" charset="0"/>
                <a:cs typeface="Arial" charset="0"/>
                <a:sym typeface="Arial" charset="0"/>
              </a:rPr>
              <a:t>What I say about other people reflects more on me than them, I don’t call others mean names.</a:t>
            </a:r>
          </a:p>
          <a:p>
            <a:pPr algn="ctr" eaLnBrk="1" hangingPunct="1">
              <a:spcBef>
                <a:spcPct val="0"/>
              </a:spcBef>
              <a:buClr>
                <a:srgbClr val="000000"/>
              </a:buClr>
              <a:buSzPct val="25000"/>
              <a:buFont typeface="Arial" charset="0"/>
              <a:buNone/>
            </a:pPr>
            <a:r>
              <a:rPr lang="en-US" altLang="en-US" sz="2800" dirty="0">
                <a:solidFill>
                  <a:srgbClr val="000000"/>
                </a:solidFill>
                <a:latin typeface="Arial" charset="0"/>
                <a:cs typeface="Arial" charset="0"/>
                <a:sym typeface="Arial" charset="0"/>
              </a:rPr>
              <a:t>Before I speak I ask myself  is it kind?</a:t>
            </a:r>
          </a:p>
          <a:p>
            <a:pPr algn="ctr" eaLnBrk="1" hangingPunct="1">
              <a:spcBef>
                <a:spcPct val="0"/>
              </a:spcBef>
              <a:buClr>
                <a:srgbClr val="000000"/>
              </a:buClr>
              <a:buSzPct val="25000"/>
              <a:buFont typeface="Arial" charset="0"/>
              <a:buNone/>
            </a:pPr>
            <a:r>
              <a:rPr lang="en-US" altLang="en-US" sz="2800" dirty="0">
                <a:solidFill>
                  <a:srgbClr val="000000"/>
                </a:solidFill>
                <a:latin typeface="Arial" charset="0"/>
                <a:cs typeface="Arial" charset="0"/>
                <a:sym typeface="Arial" charset="0"/>
              </a:rPr>
              <a:t>Am I helping this scholar feel supported?</a:t>
            </a:r>
          </a:p>
          <a:p>
            <a:pPr eaLnBrk="1" hangingPunct="1">
              <a:spcBef>
                <a:spcPct val="0"/>
              </a:spcBef>
              <a:buClr>
                <a:srgbClr val="000000"/>
              </a:buClr>
              <a:buFont typeface="Arial" charset="0"/>
              <a:buNone/>
            </a:pPr>
            <a:endParaRPr lang="en-US" altLang="en-US" sz="2800" dirty="0">
              <a:solidFill>
                <a:srgbClr val="000000"/>
              </a:solidFill>
              <a:latin typeface="Arial" charset="0"/>
              <a:cs typeface="Arial" charset="0"/>
              <a:sym typeface="Arial" charset="0"/>
            </a:endParaRPr>
          </a:p>
        </p:txBody>
      </p:sp>
      <p:pic>
        <p:nvPicPr>
          <p:cNvPr id="36868" name="Shape 6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2237" y="3931116"/>
            <a:ext cx="1574944" cy="99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201728"/>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hape 74"/>
          <p:cNvSpPr txBox="1">
            <a:spLocks noChangeArrowheads="1"/>
          </p:cNvSpPr>
          <p:nvPr/>
        </p:nvSpPr>
        <p:spPr bwMode="auto">
          <a:xfrm>
            <a:off x="665163" y="900438"/>
            <a:ext cx="8229600" cy="96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marL="228600" indent="-228600">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Arial" charset="0"/>
              <a:buNone/>
            </a:pPr>
            <a:r>
              <a:rPr lang="en-US" altLang="en-US" sz="3600" b="1" dirty="0">
                <a:solidFill>
                  <a:srgbClr val="000000"/>
                </a:solidFill>
                <a:latin typeface="Arial" charset="0"/>
                <a:cs typeface="Arial" charset="0"/>
                <a:sym typeface="Arial" charset="0"/>
              </a:rPr>
              <a:t>Structure of The Ladder includes</a:t>
            </a:r>
          </a:p>
        </p:txBody>
      </p:sp>
      <p:sp>
        <p:nvSpPr>
          <p:cNvPr id="38915" name="Shape 75"/>
          <p:cNvSpPr txBox="1">
            <a:spLocks noChangeArrowheads="1"/>
          </p:cNvSpPr>
          <p:nvPr/>
        </p:nvSpPr>
        <p:spPr bwMode="auto">
          <a:xfrm>
            <a:off x="457200" y="1200150"/>
            <a:ext cx="82296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Arial" charset="0"/>
              <a:buNone/>
            </a:pPr>
            <a:r>
              <a:rPr lang="en-US" altLang="en-US" sz="1100" dirty="0">
                <a:solidFill>
                  <a:srgbClr val="000000"/>
                </a:solidFill>
                <a:latin typeface="Arial" charset="0"/>
                <a:cs typeface="Arial" charset="0"/>
                <a:sym typeface="Arial" charset="0"/>
              </a:rPr>
              <a:t>	 		 		 	 	 		</a:t>
            </a:r>
          </a:p>
          <a:p>
            <a:pPr eaLnBrk="1" hangingPunct="1">
              <a:spcBef>
                <a:spcPts val="600"/>
              </a:spcBef>
              <a:buClr>
                <a:srgbClr val="000000"/>
              </a:buClr>
              <a:buSzPct val="25000"/>
              <a:buFont typeface="Arial" charset="0"/>
              <a:buNone/>
            </a:pPr>
            <a:r>
              <a:rPr lang="en-US" altLang="en-US" sz="1100" dirty="0">
                <a:solidFill>
                  <a:srgbClr val="000000"/>
                </a:solidFill>
                <a:latin typeface="Arial" charset="0"/>
                <a:cs typeface="Arial" charset="0"/>
                <a:sym typeface="Arial" charset="0"/>
              </a:rPr>
              <a:t>			</a:t>
            </a:r>
          </a:p>
          <a:p>
            <a:pPr eaLnBrk="1" hangingPunct="1">
              <a:spcBef>
                <a:spcPts val="600"/>
              </a:spcBef>
              <a:buClr>
                <a:srgbClr val="000000"/>
              </a:buClr>
              <a:buSzPct val="25000"/>
              <a:buFont typeface="Arial" charset="0"/>
              <a:buNone/>
            </a:pPr>
            <a:r>
              <a:rPr lang="en-US" altLang="en-US" sz="1100" dirty="0">
                <a:solidFill>
                  <a:srgbClr val="000000"/>
                </a:solidFill>
                <a:latin typeface="Arial" charset="0"/>
                <a:cs typeface="Arial" charset="0"/>
                <a:sym typeface="Arial" charset="0"/>
              </a:rPr>
              <a:t>			</a:t>
            </a:r>
          </a:p>
          <a:p>
            <a:pPr algn="ctr" eaLnBrk="1" hangingPunct="1">
              <a:spcBef>
                <a:spcPts val="600"/>
              </a:spcBef>
              <a:buClr>
                <a:srgbClr val="000000"/>
              </a:buClr>
              <a:buSzPct val="25000"/>
              <a:buFont typeface="Arial" charset="0"/>
              <a:buNone/>
            </a:pPr>
            <a:r>
              <a:rPr lang="en-US" altLang="en-US" sz="4000" dirty="0">
                <a:solidFill>
                  <a:srgbClr val="000000"/>
                </a:solidFill>
                <a:latin typeface="Arial" charset="0"/>
                <a:cs typeface="Arial" charset="0"/>
                <a:sym typeface="Arial" charset="0"/>
              </a:rPr>
              <a:t>	Service Learning,</a:t>
            </a:r>
          </a:p>
          <a:p>
            <a:pPr algn="ctr" eaLnBrk="1" hangingPunct="1">
              <a:spcBef>
                <a:spcPts val="600"/>
              </a:spcBef>
              <a:buClr>
                <a:srgbClr val="000000"/>
              </a:buClr>
              <a:buSzPct val="25000"/>
              <a:buFont typeface="Arial" charset="0"/>
              <a:buNone/>
            </a:pPr>
            <a:r>
              <a:rPr lang="en-US" altLang="en-US" sz="4000" dirty="0">
                <a:solidFill>
                  <a:srgbClr val="000000"/>
                </a:solidFill>
                <a:latin typeface="Arial" charset="0"/>
                <a:cs typeface="Arial" charset="0"/>
                <a:sym typeface="Arial" charset="0"/>
              </a:rPr>
              <a:t>	Leadership Development, and 	</a:t>
            </a:r>
            <a:r>
              <a:rPr lang="en-US" altLang="en-US" sz="4000" dirty="0"/>
              <a:t>Cascading</a:t>
            </a:r>
            <a:r>
              <a:rPr lang="en-US" altLang="en-US" sz="4000" dirty="0">
                <a:solidFill>
                  <a:srgbClr val="000000"/>
                </a:solidFill>
                <a:latin typeface="Arial" charset="0"/>
                <a:cs typeface="Arial" charset="0"/>
                <a:sym typeface="Arial" charset="0"/>
              </a:rPr>
              <a:t> Mentorship</a:t>
            </a:r>
          </a:p>
          <a:p>
            <a:pPr algn="ctr" eaLnBrk="1" hangingPunct="1">
              <a:spcBef>
                <a:spcPts val="600"/>
              </a:spcBef>
              <a:buClr>
                <a:srgbClr val="000000"/>
              </a:buClr>
              <a:buSzPct val="25000"/>
              <a:buFont typeface="Arial" charset="0"/>
              <a:buNone/>
            </a:pPr>
            <a:r>
              <a:rPr lang="en-US" altLang="en-US" sz="4000" dirty="0" smtClean="0">
                <a:solidFill>
                  <a:srgbClr val="000000"/>
                </a:solidFill>
                <a:latin typeface="Arial" charset="0"/>
                <a:cs typeface="Arial" charset="0"/>
                <a:sym typeface="Arial" charset="0"/>
              </a:rPr>
              <a:t>and </a:t>
            </a:r>
            <a:r>
              <a:rPr lang="en-US" altLang="en-US" sz="4000" dirty="0">
                <a:solidFill>
                  <a:srgbClr val="000000"/>
                </a:solidFill>
                <a:latin typeface="Arial" charset="0"/>
                <a:cs typeface="Arial" charset="0"/>
                <a:sym typeface="Arial" charset="0"/>
              </a:rPr>
              <a:t>FUN!</a:t>
            </a:r>
          </a:p>
          <a:p>
            <a:pPr eaLnBrk="1" hangingPunct="1">
              <a:spcBef>
                <a:spcPts val="600"/>
              </a:spcBef>
              <a:buClr>
                <a:srgbClr val="000000"/>
              </a:buClr>
              <a:buSzPct val="25000"/>
              <a:buFont typeface="Arial" charset="0"/>
              <a:buNone/>
            </a:pPr>
            <a:r>
              <a:rPr lang="en-US" altLang="en-US" sz="1100" dirty="0">
                <a:solidFill>
                  <a:srgbClr val="000000"/>
                </a:solidFill>
                <a:latin typeface="Arial" charset="0"/>
                <a:cs typeface="Arial" charset="0"/>
                <a:sym typeface="Arial" charset="0"/>
              </a:rPr>
              <a:t>		</a:t>
            </a:r>
          </a:p>
          <a:p>
            <a:pPr eaLnBrk="1" hangingPunct="1">
              <a:spcBef>
                <a:spcPts val="600"/>
              </a:spcBef>
              <a:buClr>
                <a:srgbClr val="000000"/>
              </a:buClr>
              <a:buSzPct val="25000"/>
              <a:buFont typeface="Arial" charset="0"/>
              <a:buNone/>
            </a:pPr>
            <a:r>
              <a:rPr lang="en-US" altLang="en-US" sz="1100" dirty="0">
                <a:solidFill>
                  <a:srgbClr val="000000"/>
                </a:solidFill>
                <a:latin typeface="Arial" charset="0"/>
                <a:cs typeface="Arial" charset="0"/>
                <a:sym typeface="Arial" charset="0"/>
              </a:rPr>
              <a:t>	 </a:t>
            </a:r>
          </a:p>
        </p:txBody>
      </p:sp>
    </p:spTree>
    <p:extLst>
      <p:ext uri="{BB962C8B-B14F-4D97-AF65-F5344CB8AC3E}">
        <p14:creationId xmlns:p14="http://schemas.microsoft.com/office/powerpoint/2010/main" val="554275414"/>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hape 81"/>
          <p:cNvSpPr>
            <a:spLocks noGrp="1"/>
          </p:cNvSpPr>
          <p:nvPr>
            <p:ph type="ctrTitle"/>
          </p:nvPr>
        </p:nvSpPr>
        <p:spPr>
          <a:xfrm>
            <a:off x="685800" y="1583532"/>
            <a:ext cx="7772400" cy="1159669"/>
          </a:xfrm>
        </p:spPr>
        <p:txBody>
          <a:bodyPr lIns="91425" tIns="91425" rIns="91425" bIns="91425" anchor="t"/>
          <a:lstStyle/>
          <a:p>
            <a:pPr eaLnBrk="1" hangingPunct="1"/>
            <a:r>
              <a:rPr lang="en-US" altLang="en-US" sz="3600" smtClean="0"/>
              <a:t>Mentorship</a:t>
            </a:r>
          </a:p>
        </p:txBody>
      </p:sp>
      <p:sp>
        <p:nvSpPr>
          <p:cNvPr id="82" name="Shape 82"/>
          <p:cNvSpPr txBox="1">
            <a:spLocks noGrp="1"/>
          </p:cNvSpPr>
          <p:nvPr>
            <p:ph type="subTitle" idx="1"/>
          </p:nvPr>
        </p:nvSpPr>
        <p:spPr>
          <a:xfrm>
            <a:off x="685800" y="2839641"/>
            <a:ext cx="7772400" cy="784622"/>
          </a:xfrm>
        </p:spPr>
        <p:txBody>
          <a:bodyPr lIns="91425" tIns="91425" rIns="91425" bIns="91425" rtlCol="0">
            <a:noAutofit/>
          </a:bodyPr>
          <a:lstStyle/>
          <a:p>
            <a:pPr eaLnBrk="1" fontAlgn="auto" hangingPunct="1">
              <a:spcBef>
                <a:spcPts val="0"/>
              </a:spcBef>
              <a:spcAft>
                <a:spcPts val="0"/>
              </a:spcAft>
              <a:buFont typeface="Arial"/>
              <a:buNone/>
              <a:defRPr/>
            </a:pPr>
            <a:r>
              <a:rPr lang="en-US" sz="3600">
                <a:ea typeface="+mn-ea"/>
              </a:rPr>
              <a:t>Support + Challenge = Mentor</a:t>
            </a:r>
          </a:p>
        </p:txBody>
      </p:sp>
    </p:spTree>
    <p:extLst>
      <p:ext uri="{BB962C8B-B14F-4D97-AF65-F5344CB8AC3E}">
        <p14:creationId xmlns:p14="http://schemas.microsoft.com/office/powerpoint/2010/main" val="2463548404"/>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defRPr/>
            </a:pPr>
            <a:r>
              <a:rPr lang="en-US" dirty="0" smtClean="0"/>
              <a:t>Today’s learning…</a:t>
            </a:r>
            <a:endParaRPr lang="en-US" dirty="0"/>
          </a:p>
        </p:txBody>
      </p:sp>
      <p:sp>
        <p:nvSpPr>
          <p:cNvPr id="5" name="Text Placeholder 4"/>
          <p:cNvSpPr>
            <a:spLocks noGrp="1"/>
          </p:cNvSpPr>
          <p:nvPr>
            <p:ph type="body" idx="1"/>
          </p:nvPr>
        </p:nvSpPr>
        <p:spPr/>
        <p:txBody>
          <a:bodyPr/>
          <a:lstStyle/>
          <a:p>
            <a:pPr eaLnBrk="1" hangingPunct="1">
              <a:buFont typeface="Arial" panose="020B0604020202020204" pitchFamily="34" charset="0"/>
              <a:buNone/>
              <a:defRPr/>
            </a:pPr>
            <a:endParaRPr lang="en-US"/>
          </a:p>
        </p:txBody>
      </p:sp>
    </p:spTree>
    <p:extLst>
      <p:ext uri="{BB962C8B-B14F-4D97-AF65-F5344CB8AC3E}">
        <p14:creationId xmlns:p14="http://schemas.microsoft.com/office/powerpoint/2010/main" val="5222425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hape 90"/>
          <p:cNvSpPr txBox="1">
            <a:spLocks noChangeArrowheads="1"/>
          </p:cNvSpPr>
          <p:nvPr/>
        </p:nvSpPr>
        <p:spPr bwMode="auto">
          <a:xfrm>
            <a:off x="685800" y="1583532"/>
            <a:ext cx="7772400" cy="11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marL="304800" indent="-304800">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buClr>
                <a:srgbClr val="000000"/>
              </a:buClr>
              <a:buSzPct val="25000"/>
              <a:buFont typeface="Arial" charset="0"/>
              <a:buNone/>
            </a:pPr>
            <a:r>
              <a:rPr lang="en-US" altLang="en-US" sz="4800" b="1"/>
              <a:t>Sports Medicine!</a:t>
            </a:r>
          </a:p>
        </p:txBody>
      </p:sp>
      <p:sp>
        <p:nvSpPr>
          <p:cNvPr id="44035" name="Shape 91"/>
          <p:cNvSpPr txBox="1">
            <a:spLocks noChangeArrowheads="1"/>
          </p:cNvSpPr>
          <p:nvPr/>
        </p:nvSpPr>
        <p:spPr bwMode="auto">
          <a:xfrm>
            <a:off x="685800" y="2896791"/>
            <a:ext cx="7772400" cy="78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en-US" altLang="en-US"/>
          </a:p>
        </p:txBody>
      </p:sp>
    </p:spTree>
    <p:extLst>
      <p:ext uri="{BB962C8B-B14F-4D97-AF65-F5344CB8AC3E}">
        <p14:creationId xmlns:p14="http://schemas.microsoft.com/office/powerpoint/2010/main" val="39812063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Shape 9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8373"/>
            <a:ext cx="9144000" cy="45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Shape 9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8" y="2662238"/>
            <a:ext cx="4381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Shape 98"/>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0213" y="0"/>
            <a:ext cx="2457450" cy="209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3391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hape 103"/>
          <p:cNvSpPr txBox="1">
            <a:spLocks noChangeArrowheads="1"/>
          </p:cNvSpPr>
          <p:nvPr/>
        </p:nvSpPr>
        <p:spPr bwMode="auto">
          <a:xfrm>
            <a:off x="685800" y="1583532"/>
            <a:ext cx="7772400" cy="11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marL="304800" indent="-304800">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buClr>
                <a:srgbClr val="000000"/>
              </a:buClr>
              <a:buSzPct val="25000"/>
              <a:buFont typeface="Arial" charset="0"/>
              <a:buNone/>
            </a:pPr>
            <a:r>
              <a:rPr lang="en-US" altLang="en-US" sz="4800" b="1">
                <a:solidFill>
                  <a:srgbClr val="000000"/>
                </a:solidFill>
                <a:latin typeface="Arial" charset="0"/>
                <a:cs typeface="Arial" charset="0"/>
                <a:sym typeface="Arial" charset="0"/>
              </a:rPr>
              <a:t>Who are some of the helpers?</a:t>
            </a:r>
          </a:p>
        </p:txBody>
      </p:sp>
      <p:sp>
        <p:nvSpPr>
          <p:cNvPr id="48131" name="Shape 104"/>
          <p:cNvSpPr txBox="1">
            <a:spLocks noChangeArrowheads="1"/>
          </p:cNvSpPr>
          <p:nvPr/>
        </p:nvSpPr>
        <p:spPr bwMode="auto">
          <a:xfrm>
            <a:off x="685800" y="2839641"/>
            <a:ext cx="7772400" cy="78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en-US" altLang="en-US"/>
          </a:p>
        </p:txBody>
      </p:sp>
    </p:spTree>
    <p:extLst>
      <p:ext uri="{BB962C8B-B14F-4D97-AF65-F5344CB8AC3E}">
        <p14:creationId xmlns:p14="http://schemas.microsoft.com/office/powerpoint/2010/main" val="15464735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109"/>
          <p:cNvSpPr txBox="1">
            <a:spLocks noChangeArrowheads="1"/>
          </p:cNvSpPr>
          <p:nvPr/>
        </p:nvSpPr>
        <p:spPr bwMode="auto">
          <a:xfrm>
            <a:off x="561181" y="587844"/>
            <a:ext cx="82296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buClr>
                <a:srgbClr val="000000"/>
              </a:buClr>
              <a:buSzPct val="25000"/>
              <a:buFont typeface="Arial" charset="0"/>
              <a:buNone/>
            </a:pPr>
            <a:r>
              <a:rPr lang="en-US" altLang="en-US" sz="3600" b="1" dirty="0">
                <a:solidFill>
                  <a:srgbClr val="000000"/>
                </a:solidFill>
                <a:latin typeface="Arial" charset="0"/>
                <a:cs typeface="Arial" charset="0"/>
                <a:sym typeface="Arial" charset="0"/>
              </a:rPr>
              <a:t>Who are some of the Helpers?</a:t>
            </a:r>
          </a:p>
        </p:txBody>
      </p:sp>
      <p:sp>
        <p:nvSpPr>
          <p:cNvPr id="50179" name="Shape 110"/>
          <p:cNvSpPr txBox="1">
            <a:spLocks noChangeArrowheads="1"/>
          </p:cNvSpPr>
          <p:nvPr/>
        </p:nvSpPr>
        <p:spPr bwMode="auto">
          <a:xfrm>
            <a:off x="928254" y="1219201"/>
            <a:ext cx="7495454" cy="170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buClr>
                <a:srgbClr val="000000"/>
              </a:buClr>
              <a:buSzPct val="100000"/>
              <a:buFont typeface="Arial" charset="0"/>
              <a:buChar char="•"/>
            </a:pPr>
            <a:r>
              <a:rPr lang="en-US" altLang="en-US" sz="1600" dirty="0">
                <a:solidFill>
                  <a:srgbClr val="000000"/>
                </a:solidFill>
                <a:latin typeface="Arial" charset="0"/>
                <a:cs typeface="Arial" charset="0"/>
                <a:sym typeface="Arial" charset="0"/>
              </a:rPr>
              <a:t>NURSES, </a:t>
            </a:r>
            <a:r>
              <a:rPr lang="en-US" altLang="en-US" sz="1600" dirty="0" smtClean="0">
                <a:solidFill>
                  <a:srgbClr val="000000"/>
                </a:solidFill>
                <a:latin typeface="Arial" charset="0"/>
                <a:cs typeface="Arial" charset="0"/>
                <a:sym typeface="Arial" charset="0"/>
              </a:rPr>
              <a:t> </a:t>
            </a:r>
            <a:endParaRPr lang="en-US" altLang="en-US" sz="1600" dirty="0">
              <a:solidFill>
                <a:srgbClr val="000000"/>
              </a:solidFill>
              <a:latin typeface="Arial" charset="0"/>
              <a:cs typeface="Arial" charset="0"/>
              <a:sym typeface="Arial" charset="0"/>
            </a:endParaRPr>
          </a:p>
          <a:p>
            <a:pPr eaLnBrk="1" hangingPunct="1">
              <a:buClr>
                <a:srgbClr val="000000"/>
              </a:buClr>
              <a:buSzPct val="100000"/>
              <a:buFont typeface="Arial" charset="0"/>
              <a:buChar char="•"/>
            </a:pPr>
            <a:r>
              <a:rPr lang="en-US" altLang="en-US" sz="1600" dirty="0">
                <a:solidFill>
                  <a:srgbClr val="000000"/>
                </a:solidFill>
                <a:latin typeface="Arial" charset="0"/>
                <a:cs typeface="Arial" charset="0"/>
                <a:sym typeface="Arial" charset="0"/>
              </a:rPr>
              <a:t>Nurses!</a:t>
            </a:r>
          </a:p>
          <a:p>
            <a:pPr eaLnBrk="1" hangingPunct="1">
              <a:buClr>
                <a:srgbClr val="000000"/>
              </a:buClr>
              <a:buSzPct val="100000"/>
              <a:buFont typeface="Arial" charset="0"/>
              <a:buChar char="•"/>
            </a:pPr>
            <a:r>
              <a:rPr lang="en-US" altLang="en-US" sz="1600" dirty="0"/>
              <a:t>Athletic Trainers</a:t>
            </a:r>
          </a:p>
          <a:p>
            <a:pPr eaLnBrk="1" hangingPunct="1">
              <a:buClr>
                <a:srgbClr val="000000"/>
              </a:buClr>
              <a:buSzPct val="100000"/>
              <a:buFont typeface="Arial" charset="0"/>
              <a:buChar char="•"/>
            </a:pPr>
            <a:r>
              <a:rPr lang="en-US" altLang="en-US" sz="1600" dirty="0">
                <a:solidFill>
                  <a:srgbClr val="000000"/>
                </a:solidFill>
              </a:rPr>
              <a:t>EMTs</a:t>
            </a:r>
          </a:p>
          <a:p>
            <a:pPr eaLnBrk="1" hangingPunct="1">
              <a:buClr>
                <a:srgbClr val="000000"/>
              </a:buClr>
              <a:buSzPct val="100000"/>
              <a:buFont typeface="Arial" charset="0"/>
              <a:buChar char="•"/>
            </a:pPr>
            <a:r>
              <a:rPr lang="en-US" altLang="en-US" sz="1600" dirty="0">
                <a:solidFill>
                  <a:srgbClr val="000000"/>
                </a:solidFill>
              </a:rPr>
              <a:t>Paramedics</a:t>
            </a:r>
          </a:p>
          <a:p>
            <a:pPr eaLnBrk="1" hangingPunct="1">
              <a:buClr>
                <a:srgbClr val="000000"/>
              </a:buClr>
              <a:buSzPct val="100000"/>
              <a:buFont typeface="Arial" charset="0"/>
              <a:buChar char="•"/>
            </a:pPr>
            <a:r>
              <a:rPr lang="en-US" altLang="en-US" sz="1600" dirty="0">
                <a:solidFill>
                  <a:srgbClr val="000000"/>
                </a:solidFill>
              </a:rPr>
              <a:t>Emergency Medicine Doctors</a:t>
            </a:r>
          </a:p>
          <a:p>
            <a:pPr eaLnBrk="1" hangingPunct="1">
              <a:buClr>
                <a:srgbClr val="000000"/>
              </a:buClr>
              <a:buSzPct val="100000"/>
              <a:buFont typeface="Arial" charset="0"/>
              <a:buChar char="•"/>
            </a:pPr>
            <a:r>
              <a:rPr lang="en-US" altLang="en-US" sz="1600" dirty="0">
                <a:solidFill>
                  <a:srgbClr val="000000"/>
                </a:solidFill>
              </a:rPr>
              <a:t>Family Medicine Doctors</a:t>
            </a:r>
          </a:p>
          <a:p>
            <a:pPr eaLnBrk="1" hangingPunct="1">
              <a:buClr>
                <a:srgbClr val="000000"/>
              </a:buClr>
              <a:buSzPct val="100000"/>
              <a:buFont typeface="Arial" charset="0"/>
              <a:buChar char="•"/>
            </a:pPr>
            <a:r>
              <a:rPr lang="en-US" altLang="en-US" sz="1600" dirty="0">
                <a:solidFill>
                  <a:srgbClr val="000000"/>
                </a:solidFill>
                <a:latin typeface="Arial" charset="0"/>
                <a:cs typeface="Arial" charset="0"/>
                <a:sym typeface="Arial" charset="0"/>
              </a:rPr>
              <a:t>Pharmacist (</a:t>
            </a:r>
            <a:r>
              <a:rPr lang="en-US" altLang="en-US" sz="1600" dirty="0" err="1">
                <a:solidFill>
                  <a:srgbClr val="000000"/>
                </a:solidFill>
                <a:latin typeface="Arial" charset="0"/>
                <a:cs typeface="Arial" charset="0"/>
                <a:sym typeface="Arial" charset="0"/>
              </a:rPr>
              <a:t>PharmD</a:t>
            </a:r>
            <a:r>
              <a:rPr lang="en-US" altLang="en-US" sz="1600" dirty="0">
                <a:solidFill>
                  <a:srgbClr val="000000"/>
                </a:solidFill>
                <a:latin typeface="Arial" charset="0"/>
                <a:cs typeface="Arial" charset="0"/>
                <a:sym typeface="Arial" charset="0"/>
              </a:rPr>
              <a:t>)</a:t>
            </a:r>
          </a:p>
          <a:p>
            <a:pPr eaLnBrk="1" hangingPunct="1">
              <a:buClr>
                <a:srgbClr val="000000"/>
              </a:buClr>
              <a:buSzPct val="100000"/>
              <a:buFont typeface="Arial" charset="0"/>
              <a:buChar char="•"/>
            </a:pPr>
            <a:r>
              <a:rPr lang="en-US" altLang="en-US" sz="1600" dirty="0">
                <a:solidFill>
                  <a:srgbClr val="000000"/>
                </a:solidFill>
                <a:latin typeface="Arial" charset="0"/>
                <a:cs typeface="Arial" charset="0"/>
                <a:sym typeface="Arial" charset="0"/>
              </a:rPr>
              <a:t>P</a:t>
            </a:r>
            <a:r>
              <a:rPr lang="en-US" altLang="en-US" sz="1600" dirty="0"/>
              <a:t>hysical Medicine, Rehab Doctors,  (PM&amp;R)</a:t>
            </a:r>
          </a:p>
          <a:p>
            <a:pPr eaLnBrk="1" hangingPunct="1">
              <a:buClr>
                <a:srgbClr val="000000"/>
              </a:buClr>
              <a:buSzPct val="100000"/>
              <a:buFont typeface="Arial" charset="0"/>
              <a:buChar char="•"/>
            </a:pPr>
            <a:r>
              <a:rPr lang="en-US" altLang="en-US" sz="1600" dirty="0">
                <a:solidFill>
                  <a:srgbClr val="000000"/>
                </a:solidFill>
              </a:rPr>
              <a:t>Radiology Techs</a:t>
            </a:r>
          </a:p>
          <a:p>
            <a:pPr eaLnBrk="1" hangingPunct="1">
              <a:buClr>
                <a:srgbClr val="000000"/>
              </a:buClr>
              <a:buSzPct val="100000"/>
              <a:buFont typeface="Arial" charset="0"/>
              <a:buChar char="•"/>
            </a:pPr>
            <a:r>
              <a:rPr lang="en-US" altLang="en-US" sz="1600" dirty="0">
                <a:solidFill>
                  <a:srgbClr val="000000"/>
                </a:solidFill>
              </a:rPr>
              <a:t>Radiologist</a:t>
            </a:r>
          </a:p>
          <a:p>
            <a:pPr eaLnBrk="1" hangingPunct="1">
              <a:buClr>
                <a:srgbClr val="000000"/>
              </a:buClr>
              <a:buSzPct val="100000"/>
              <a:buFont typeface="Arial" charset="0"/>
              <a:buChar char="•"/>
            </a:pPr>
            <a:r>
              <a:rPr lang="en-US" altLang="en-US" sz="1600" dirty="0">
                <a:solidFill>
                  <a:srgbClr val="000000"/>
                </a:solidFill>
              </a:rPr>
              <a:t>Trauma Surgeons</a:t>
            </a:r>
          </a:p>
          <a:p>
            <a:pPr eaLnBrk="1" hangingPunct="1">
              <a:buClr>
                <a:srgbClr val="000000"/>
              </a:buClr>
              <a:buSzPct val="100000"/>
              <a:buFont typeface="Arial" charset="0"/>
              <a:buChar char="•"/>
            </a:pPr>
            <a:r>
              <a:rPr lang="en-US" altLang="en-US" sz="1600" dirty="0">
                <a:solidFill>
                  <a:srgbClr val="000000"/>
                </a:solidFill>
              </a:rPr>
              <a:t>Orthopedic Surgeons </a:t>
            </a:r>
          </a:p>
          <a:p>
            <a:pPr eaLnBrk="1" hangingPunct="1">
              <a:buClr>
                <a:srgbClr val="000000"/>
              </a:buClr>
              <a:buSzPct val="100000"/>
              <a:buFont typeface="Arial" charset="0"/>
              <a:buChar char="•"/>
            </a:pPr>
            <a:r>
              <a:rPr lang="en-US" altLang="en-US" sz="1600" dirty="0">
                <a:solidFill>
                  <a:srgbClr val="000000"/>
                </a:solidFill>
              </a:rPr>
              <a:t>Dentists</a:t>
            </a:r>
          </a:p>
          <a:p>
            <a:pPr eaLnBrk="1" hangingPunct="1">
              <a:buClr>
                <a:srgbClr val="000000"/>
              </a:buClr>
              <a:buSzPct val="100000"/>
              <a:buFont typeface="Arial" charset="0"/>
              <a:buChar char="•"/>
            </a:pPr>
            <a:r>
              <a:rPr lang="en-US" altLang="en-US" sz="1600" dirty="0">
                <a:solidFill>
                  <a:srgbClr val="000000"/>
                </a:solidFill>
              </a:rPr>
              <a:t>SPORTS MEDICINE doctors!</a:t>
            </a:r>
          </a:p>
          <a:p>
            <a:pPr eaLnBrk="1" hangingPunct="1"/>
            <a:endParaRPr lang="en-US" altLang="en-US" sz="2400" dirty="0">
              <a:solidFill>
                <a:srgbClr val="000000"/>
              </a:solidFill>
            </a:endParaRPr>
          </a:p>
          <a:p>
            <a:pPr eaLnBrk="1" hangingPunct="1"/>
            <a:endParaRPr lang="en-US" altLang="en-US" sz="2400" dirty="0"/>
          </a:p>
          <a:p>
            <a:pPr eaLnBrk="1" hangingPunct="1">
              <a:buClr>
                <a:srgbClr val="000000"/>
              </a:buClr>
              <a:buFont typeface="Arial" charset="0"/>
              <a:buNone/>
            </a:pPr>
            <a:endParaRPr lang="en-US" altLang="en-US" dirty="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20202435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Shape 11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189435"/>
            <a:ext cx="2901950" cy="163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Shape 11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1744266"/>
            <a:ext cx="6337300" cy="290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Shape 1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750" y="3489723"/>
            <a:ext cx="4656138" cy="153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Shape 119"/>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981" y="3036636"/>
            <a:ext cx="211455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Shape 120"/>
          <p:cNvSpPr txBox="1">
            <a:spLocks noChangeArrowheads="1"/>
          </p:cNvSpPr>
          <p:nvPr/>
        </p:nvSpPr>
        <p:spPr bwMode="auto">
          <a:xfrm>
            <a:off x="818356" y="797341"/>
            <a:ext cx="536733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buClr>
                <a:srgbClr val="000000"/>
              </a:buClr>
              <a:buSzPct val="25000"/>
              <a:buFont typeface="Arial" charset="0"/>
              <a:buNone/>
            </a:pPr>
            <a:r>
              <a:rPr lang="en-US" altLang="en-US" sz="2800" b="1" dirty="0">
                <a:solidFill>
                  <a:srgbClr val="000000"/>
                </a:solidFill>
                <a:latin typeface="Arial" charset="0"/>
                <a:cs typeface="Arial" charset="0"/>
                <a:sym typeface="Arial" charset="0"/>
              </a:rPr>
              <a:t>Nurses, Nurses, Nurses!</a:t>
            </a:r>
          </a:p>
        </p:txBody>
      </p:sp>
    </p:spTree>
    <p:extLst>
      <p:ext uri="{BB962C8B-B14F-4D97-AF65-F5344CB8AC3E}">
        <p14:creationId xmlns:p14="http://schemas.microsoft.com/office/powerpoint/2010/main" val="4103581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hape 129"/>
          <p:cNvSpPr txBox="1">
            <a:spLocks noChangeArrowheads="1"/>
          </p:cNvSpPr>
          <p:nvPr/>
        </p:nvSpPr>
        <p:spPr bwMode="auto">
          <a:xfrm>
            <a:off x="541338" y="196096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marL="228600" indent="-228600">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Clr>
                <a:srgbClr val="000000"/>
              </a:buClr>
              <a:buSzPct val="25000"/>
              <a:buFont typeface="Arial" charset="0"/>
              <a:buNone/>
            </a:pPr>
            <a:r>
              <a:rPr lang="en-US" altLang="en-US" sz="3600" b="1">
                <a:solidFill>
                  <a:srgbClr val="000000"/>
                </a:solidFill>
                <a:latin typeface="Arial" charset="0"/>
                <a:cs typeface="Arial" charset="0"/>
                <a:sym typeface="Arial" charset="0"/>
              </a:rPr>
              <a:t>Value and Appreciation</a:t>
            </a:r>
          </a:p>
        </p:txBody>
      </p:sp>
      <p:sp>
        <p:nvSpPr>
          <p:cNvPr id="54275" name="Shape 130"/>
          <p:cNvSpPr txBox="1">
            <a:spLocks noChangeArrowheads="1"/>
          </p:cNvSpPr>
          <p:nvPr/>
        </p:nvSpPr>
        <p:spPr bwMode="auto">
          <a:xfrm>
            <a:off x="766763" y="4675585"/>
            <a:ext cx="7777162" cy="38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Clr>
                <a:srgbClr val="000000"/>
              </a:buClr>
              <a:buSzPct val="25000"/>
              <a:buFont typeface="Arial" charset="0"/>
              <a:buNone/>
            </a:pPr>
            <a:r>
              <a:rPr lang="en-US" altLang="en-US" sz="1200">
                <a:solidFill>
                  <a:srgbClr val="000000"/>
                </a:solidFill>
                <a:latin typeface="Arial" charset="0"/>
                <a:cs typeface="Arial" charset="0"/>
                <a:sym typeface="Arial" charset="0"/>
              </a:rPr>
              <a:t>http://youtu.be/TVn-G-HklLY</a:t>
            </a:r>
          </a:p>
        </p:txBody>
      </p:sp>
      <p:sp>
        <p:nvSpPr>
          <p:cNvPr id="54276" name="Shape 131"/>
          <p:cNvSpPr txBox="1">
            <a:spLocks noChangeArrowheads="1"/>
          </p:cNvSpPr>
          <p:nvPr/>
        </p:nvSpPr>
        <p:spPr bwMode="auto">
          <a:xfrm>
            <a:off x="4479925" y="2456260"/>
            <a:ext cx="184150" cy="23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Arial" charset="0"/>
              <a:buNone/>
            </a:pPr>
            <a:r>
              <a:rPr lang="en-US" altLang="en-US" sz="1400">
                <a:solidFill>
                  <a:srgbClr val="000000"/>
                </a:solidFill>
                <a:latin typeface="Arial" charset="0"/>
                <a:cs typeface="Arial" charset="0"/>
                <a:sym typeface="Arial" charset="0"/>
              </a:rPr>
              <a:t> </a:t>
            </a:r>
          </a:p>
        </p:txBody>
      </p:sp>
    </p:spTree>
    <p:extLst>
      <p:ext uri="{BB962C8B-B14F-4D97-AF65-F5344CB8AC3E}">
        <p14:creationId xmlns:p14="http://schemas.microsoft.com/office/powerpoint/2010/main" val="3444065086"/>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Objectives</a:t>
            </a:r>
            <a:endParaRPr lang="en-US" dirty="0"/>
          </a:p>
        </p:txBody>
      </p:sp>
      <p:sp>
        <p:nvSpPr>
          <p:cNvPr id="3" name="Content Placeholder 2"/>
          <p:cNvSpPr>
            <a:spLocks noGrp="1"/>
          </p:cNvSpPr>
          <p:nvPr>
            <p:ph idx="1"/>
          </p:nvPr>
        </p:nvSpPr>
        <p:spPr/>
        <p:txBody>
          <a:bodyPr>
            <a:normAutofit fontScale="77500" lnSpcReduction="20000"/>
          </a:bodyPr>
          <a:lstStyle/>
          <a:p>
            <a:pPr fontAlgn="base"/>
            <a:r>
              <a:rPr lang="en-US" dirty="0" smtClean="0"/>
              <a:t>Identify </a:t>
            </a:r>
            <a:r>
              <a:rPr lang="en-US" dirty="0" err="1"/>
              <a:t>Kouzes</a:t>
            </a:r>
            <a:r>
              <a:rPr lang="en-US" dirty="0"/>
              <a:t> and Posner 5 Practices of Exemplary Leadership</a:t>
            </a:r>
          </a:p>
          <a:p>
            <a:pPr fontAlgn="base"/>
            <a:r>
              <a:rPr lang="en-US" dirty="0"/>
              <a:t>Explain the impact of cascading mentorship on leadership development</a:t>
            </a:r>
          </a:p>
          <a:p>
            <a:pPr fontAlgn="base"/>
            <a:r>
              <a:rPr lang="en-US" dirty="0"/>
              <a:t>Understand and discuss the challenges of operating a continuity-based community program following the “</a:t>
            </a:r>
            <a:r>
              <a:rPr lang="en-US" dirty="0" err="1"/>
              <a:t>Winbush</a:t>
            </a:r>
            <a:r>
              <a:rPr lang="en-US" dirty="0"/>
              <a:t> Principles of Community Engagement” Stay lean, stay long, and adapt to local conditions. </a:t>
            </a:r>
          </a:p>
          <a:p>
            <a:endParaRPr lang="en-US" dirty="0"/>
          </a:p>
        </p:txBody>
      </p:sp>
    </p:spTree>
    <p:extLst>
      <p:ext uri="{BB962C8B-B14F-4D97-AF65-F5344CB8AC3E}">
        <p14:creationId xmlns:p14="http://schemas.microsoft.com/office/powerpoint/2010/main" val="35156486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Shape 13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558404"/>
            <a:ext cx="6462712"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Shape 13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425" y="1650206"/>
            <a:ext cx="4298950" cy="328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349549"/>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Shape 14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0"/>
            <a:ext cx="9282113" cy="365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Shape 144"/>
          <p:cNvSpPr txBox="1">
            <a:spLocks noChangeArrowheads="1"/>
          </p:cNvSpPr>
          <p:nvPr/>
        </p:nvSpPr>
        <p:spPr bwMode="auto">
          <a:xfrm>
            <a:off x="-220663" y="0"/>
            <a:ext cx="9282113" cy="3658791"/>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91425" tIns="45700" rIns="91425" bIns="45700"/>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Font typeface="Arial" charset="0"/>
              <a:buNone/>
            </a:pPr>
            <a:endParaRPr lang="en-US" altLang="en-US" sz="1400">
              <a:solidFill>
                <a:srgbClr val="000000"/>
              </a:solidFill>
              <a:latin typeface="Arial" charset="0"/>
              <a:cs typeface="Arial" charset="0"/>
              <a:sym typeface="Arial" charset="0"/>
            </a:endParaRPr>
          </a:p>
        </p:txBody>
      </p:sp>
      <p:sp>
        <p:nvSpPr>
          <p:cNvPr id="58372" name="Shape 145"/>
          <p:cNvSpPr txBox="1">
            <a:spLocks noChangeArrowheads="1"/>
          </p:cNvSpPr>
          <p:nvPr/>
        </p:nvSpPr>
        <p:spPr bwMode="auto">
          <a:xfrm>
            <a:off x="614363" y="2656285"/>
            <a:ext cx="7772400" cy="11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marL="304800" indent="-304800">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Clr>
                <a:srgbClr val="000000"/>
              </a:buClr>
              <a:buSzPct val="25000"/>
              <a:buFont typeface="Arial" charset="0"/>
              <a:buNone/>
            </a:pPr>
            <a:r>
              <a:rPr lang="en-US" altLang="en-US" sz="4800" b="1">
                <a:solidFill>
                  <a:srgbClr val="000000"/>
                </a:solidFill>
                <a:latin typeface="Arial" charset="0"/>
                <a:cs typeface="Arial" charset="0"/>
                <a:sym typeface="Arial" charset="0"/>
              </a:rPr>
              <a:t>The Ladder</a:t>
            </a:r>
          </a:p>
        </p:txBody>
      </p:sp>
      <p:sp>
        <p:nvSpPr>
          <p:cNvPr id="58373" name="Shape 146"/>
          <p:cNvSpPr txBox="1">
            <a:spLocks noChangeArrowheads="1"/>
          </p:cNvSpPr>
          <p:nvPr/>
        </p:nvSpPr>
        <p:spPr bwMode="auto">
          <a:xfrm>
            <a:off x="685800" y="3815953"/>
            <a:ext cx="77724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190500" indent="-190500">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Clr>
                <a:srgbClr val="666666"/>
              </a:buClr>
              <a:buSzPct val="25000"/>
              <a:buFont typeface="Arial" charset="0"/>
              <a:buNone/>
            </a:pPr>
            <a:r>
              <a:rPr lang="en-US" altLang="en-US" sz="3000">
                <a:solidFill>
                  <a:srgbClr val="666666"/>
                </a:solidFill>
                <a:latin typeface="Arial" charset="0"/>
                <a:cs typeface="Arial" charset="0"/>
                <a:sym typeface="Arial" charset="0"/>
              </a:rPr>
              <a:t>"Lift as you Climb Build as you Grow"</a:t>
            </a:r>
          </a:p>
        </p:txBody>
      </p:sp>
    </p:spTree>
    <p:extLst>
      <p:ext uri="{BB962C8B-B14F-4D97-AF65-F5344CB8AC3E}">
        <p14:creationId xmlns:p14="http://schemas.microsoft.com/office/powerpoint/2010/main" val="404195879"/>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hape 152"/>
          <p:cNvSpPr>
            <a:spLocks noGrp="1"/>
          </p:cNvSpPr>
          <p:nvPr>
            <p:ph type="title"/>
          </p:nvPr>
        </p:nvSpPr>
        <p:spPr>
          <a:xfrm>
            <a:off x="332509" y="897731"/>
            <a:ext cx="8229600" cy="857250"/>
          </a:xfrm>
        </p:spPr>
        <p:txBody>
          <a:bodyPr/>
          <a:lstStyle/>
          <a:p>
            <a:pPr algn="ctr" eaLnBrk="1" hangingPunct="1">
              <a:spcBef>
                <a:spcPct val="0"/>
              </a:spcBef>
              <a:buClr>
                <a:srgbClr val="000000"/>
              </a:buClr>
              <a:buSzPct val="25000"/>
              <a:buFontTx/>
              <a:buNone/>
            </a:pPr>
            <a:r>
              <a:rPr lang="en-US" altLang="en-US" sz="3000" dirty="0" smtClean="0">
                <a:solidFill>
                  <a:srgbClr val="000000"/>
                </a:solidFill>
                <a:latin typeface="Arial" charset="0"/>
                <a:cs typeface="Arial" charset="0"/>
                <a:sym typeface="Arial" charset="0"/>
              </a:rPr>
              <a:t>“The Ladder” Pledge, the Twelve Rungs</a:t>
            </a:r>
          </a:p>
        </p:txBody>
      </p:sp>
      <p:sp>
        <p:nvSpPr>
          <p:cNvPr id="60419" name="Shape 153"/>
          <p:cNvSpPr>
            <a:spLocks noGrp="1"/>
          </p:cNvSpPr>
          <p:nvPr>
            <p:ph type="body" idx="1"/>
          </p:nvPr>
        </p:nvSpPr>
        <p:spPr>
          <a:xfrm>
            <a:off x="1260763" y="1731818"/>
            <a:ext cx="5985164" cy="3004921"/>
          </a:xfrm>
        </p:spPr>
        <p:txBody>
          <a:bodyPr>
            <a:normAutofit fontScale="62500" lnSpcReduction="20000"/>
          </a:bodyPr>
          <a:lstStyle/>
          <a:p>
            <a:pPr marL="457200" eaLnBrk="1" hangingPunct="1">
              <a:lnSpc>
                <a:spcPct val="115000"/>
              </a:lnSpc>
              <a:spcBef>
                <a:spcPct val="0"/>
              </a:spcBef>
              <a:buClr>
                <a:srgbClr val="000000"/>
              </a:buClr>
              <a:buFont typeface="Arial" charset="0"/>
              <a:buAutoNum type="arabicPeriod"/>
            </a:pPr>
            <a:r>
              <a:rPr lang="en-US" altLang="en-US" sz="1800" dirty="0" smtClean="0">
                <a:solidFill>
                  <a:srgbClr val="000000"/>
                </a:solidFill>
                <a:latin typeface="Arial" charset="0"/>
                <a:cs typeface="Arial" charset="0"/>
                <a:sym typeface="Arial" charset="0"/>
              </a:rPr>
              <a:t>We believe our true self is Wise and Compassionate, and seek to know this Self.</a:t>
            </a:r>
          </a:p>
          <a:p>
            <a:pPr marL="457200" eaLnBrk="1" hangingPunct="1">
              <a:lnSpc>
                <a:spcPct val="115000"/>
              </a:lnSpc>
              <a:spcBef>
                <a:spcPct val="0"/>
              </a:spcBef>
              <a:buClr>
                <a:srgbClr val="000000"/>
              </a:buClr>
              <a:buFont typeface="Arial" charset="0"/>
              <a:buAutoNum type="arabicPeriod"/>
            </a:pPr>
            <a:r>
              <a:rPr lang="en-US" altLang="en-US" sz="1800" dirty="0" smtClean="0">
                <a:solidFill>
                  <a:srgbClr val="000000"/>
                </a:solidFill>
                <a:latin typeface="Arial" charset="0"/>
                <a:cs typeface="Arial" charset="0"/>
                <a:sym typeface="Arial" charset="0"/>
              </a:rPr>
              <a:t>We take full Responsibility for our choices</a:t>
            </a:r>
          </a:p>
          <a:p>
            <a:pPr marL="457200" eaLnBrk="1" hangingPunct="1">
              <a:lnSpc>
                <a:spcPct val="115000"/>
              </a:lnSpc>
              <a:spcBef>
                <a:spcPct val="0"/>
              </a:spcBef>
              <a:buClr>
                <a:srgbClr val="000000"/>
              </a:buClr>
              <a:buFont typeface="Arial" charset="0"/>
              <a:buAutoNum type="arabicPeriod"/>
            </a:pPr>
            <a:r>
              <a:rPr lang="en-US" altLang="en-US" sz="1800" dirty="0" smtClean="0">
                <a:solidFill>
                  <a:srgbClr val="000000"/>
                </a:solidFill>
                <a:latin typeface="Arial" charset="0"/>
                <a:cs typeface="Arial" charset="0"/>
                <a:sym typeface="Arial" charset="0"/>
              </a:rPr>
              <a:t>We take full Responsibility for our actions</a:t>
            </a:r>
          </a:p>
          <a:p>
            <a:pPr marL="457200" eaLnBrk="1" hangingPunct="1">
              <a:lnSpc>
                <a:spcPct val="115000"/>
              </a:lnSpc>
              <a:spcBef>
                <a:spcPct val="0"/>
              </a:spcBef>
              <a:buClr>
                <a:srgbClr val="000000"/>
              </a:buClr>
              <a:buFont typeface="Arial" charset="0"/>
              <a:buAutoNum type="arabicPeriod"/>
            </a:pPr>
            <a:r>
              <a:rPr lang="en-US" altLang="en-US" sz="1800" dirty="0" smtClean="0">
                <a:solidFill>
                  <a:srgbClr val="000000"/>
                </a:solidFill>
                <a:latin typeface="Arial" charset="0"/>
                <a:cs typeface="Arial" charset="0"/>
                <a:sym typeface="Arial" charset="0"/>
              </a:rPr>
              <a:t>We strive each day to Appreciate the good in ourselves, our community and our lives</a:t>
            </a:r>
          </a:p>
          <a:p>
            <a:pPr marL="457200" eaLnBrk="1" hangingPunct="1">
              <a:lnSpc>
                <a:spcPct val="115000"/>
              </a:lnSpc>
              <a:spcBef>
                <a:spcPct val="0"/>
              </a:spcBef>
              <a:buClr>
                <a:srgbClr val="000000"/>
              </a:buClr>
              <a:buFont typeface="Arial" charset="0"/>
              <a:buAutoNum type="arabicPeriod"/>
            </a:pPr>
            <a:r>
              <a:rPr lang="en-US" altLang="en-US" sz="1800" dirty="0" smtClean="0">
                <a:solidFill>
                  <a:srgbClr val="000000"/>
                </a:solidFill>
                <a:latin typeface="Arial" charset="0"/>
                <a:cs typeface="Arial" charset="0"/>
                <a:sym typeface="Arial" charset="0"/>
              </a:rPr>
              <a:t>We are Determined to correct any mistake that we may have made and Determine to take right action now and in the future.</a:t>
            </a:r>
          </a:p>
          <a:p>
            <a:pPr marL="457200" eaLnBrk="1" hangingPunct="1">
              <a:lnSpc>
                <a:spcPct val="115000"/>
              </a:lnSpc>
              <a:spcBef>
                <a:spcPct val="0"/>
              </a:spcBef>
              <a:buClr>
                <a:srgbClr val="000000"/>
              </a:buClr>
              <a:buFont typeface="Arial" charset="0"/>
              <a:buAutoNum type="arabicPeriod"/>
            </a:pPr>
            <a:r>
              <a:rPr lang="en-US" altLang="en-US" sz="1800" dirty="0" smtClean="0">
                <a:solidFill>
                  <a:srgbClr val="000000"/>
                </a:solidFill>
                <a:latin typeface="Arial" charset="0"/>
                <a:cs typeface="Arial" charset="0"/>
                <a:sym typeface="Arial" charset="0"/>
              </a:rPr>
              <a:t>We embrace the truth, that each day we can be the Right person and do the Right thing, starting now.</a:t>
            </a:r>
          </a:p>
          <a:p>
            <a:pPr marL="457200" eaLnBrk="1" hangingPunct="1">
              <a:lnSpc>
                <a:spcPct val="115000"/>
              </a:lnSpc>
              <a:spcBef>
                <a:spcPct val="0"/>
              </a:spcBef>
              <a:buClr>
                <a:srgbClr val="000000"/>
              </a:buClr>
              <a:buFont typeface="Arial" charset="0"/>
              <a:buAutoNum type="arabicPeriod"/>
            </a:pPr>
            <a:r>
              <a:rPr lang="en-US" altLang="en-US" sz="1800" dirty="0" smtClean="0">
                <a:solidFill>
                  <a:srgbClr val="000000"/>
                </a:solidFill>
                <a:latin typeface="Arial" charset="0"/>
                <a:cs typeface="Arial" charset="0"/>
                <a:sym typeface="Arial" charset="0"/>
              </a:rPr>
              <a:t>We seek to see the best parts of others and speak directly to that being.</a:t>
            </a:r>
          </a:p>
          <a:p>
            <a:pPr marL="457200" eaLnBrk="1" hangingPunct="1">
              <a:lnSpc>
                <a:spcPct val="115000"/>
              </a:lnSpc>
              <a:spcBef>
                <a:spcPct val="0"/>
              </a:spcBef>
              <a:buClr>
                <a:srgbClr val="000000"/>
              </a:buClr>
              <a:buFont typeface="Arial" charset="0"/>
              <a:buAutoNum type="arabicPeriod"/>
            </a:pPr>
            <a:r>
              <a:rPr lang="en-US" altLang="en-US" sz="1800" dirty="0" smtClean="0">
                <a:solidFill>
                  <a:srgbClr val="000000"/>
                </a:solidFill>
                <a:latin typeface="Arial" charset="0"/>
                <a:cs typeface="Arial" charset="0"/>
                <a:sym typeface="Arial" charset="0"/>
              </a:rPr>
              <a:t>We seek to see the good in our communities</a:t>
            </a:r>
          </a:p>
          <a:p>
            <a:pPr marL="457200" eaLnBrk="1" hangingPunct="1">
              <a:lnSpc>
                <a:spcPct val="115000"/>
              </a:lnSpc>
              <a:spcBef>
                <a:spcPct val="0"/>
              </a:spcBef>
              <a:buClr>
                <a:srgbClr val="000000"/>
              </a:buClr>
              <a:buFont typeface="Arial" charset="0"/>
              <a:buAutoNum type="arabicPeriod"/>
            </a:pPr>
            <a:r>
              <a:rPr lang="en-US" altLang="en-US" sz="1800" dirty="0" smtClean="0">
                <a:solidFill>
                  <a:srgbClr val="000000"/>
                </a:solidFill>
                <a:latin typeface="Arial" charset="0"/>
                <a:cs typeface="Arial" charset="0"/>
                <a:sym typeface="Arial" charset="0"/>
              </a:rPr>
              <a:t>We seek to serve the positive works in our communities</a:t>
            </a:r>
          </a:p>
          <a:p>
            <a:pPr marL="457200" eaLnBrk="1" hangingPunct="1">
              <a:lnSpc>
                <a:spcPct val="115000"/>
              </a:lnSpc>
              <a:spcBef>
                <a:spcPct val="0"/>
              </a:spcBef>
              <a:buClr>
                <a:srgbClr val="000000"/>
              </a:buClr>
              <a:buFont typeface="Arial" charset="0"/>
              <a:buAutoNum type="arabicPeriod"/>
            </a:pPr>
            <a:r>
              <a:rPr lang="en-US" altLang="en-US" sz="1800" dirty="0" smtClean="0">
                <a:solidFill>
                  <a:srgbClr val="000000"/>
                </a:solidFill>
                <a:latin typeface="Arial" charset="0"/>
                <a:cs typeface="Arial" charset="0"/>
                <a:sym typeface="Arial" charset="0"/>
              </a:rPr>
              <a:t>We seek Knowledge, and desire to act from Wisdom </a:t>
            </a:r>
          </a:p>
          <a:p>
            <a:pPr marL="457200" eaLnBrk="1" hangingPunct="1">
              <a:lnSpc>
                <a:spcPct val="115000"/>
              </a:lnSpc>
              <a:spcBef>
                <a:spcPct val="0"/>
              </a:spcBef>
              <a:buClr>
                <a:srgbClr val="000000"/>
              </a:buClr>
              <a:buFont typeface="Arial" charset="0"/>
              <a:buAutoNum type="arabicPeriod"/>
            </a:pPr>
            <a:r>
              <a:rPr lang="en-US" altLang="en-US" sz="1800" dirty="0" smtClean="0">
                <a:solidFill>
                  <a:srgbClr val="000000"/>
                </a:solidFill>
                <a:latin typeface="Arial" charset="0"/>
                <a:cs typeface="Arial" charset="0"/>
                <a:sym typeface="Arial" charset="0"/>
              </a:rPr>
              <a:t>We will spread by our actions and our lives the principles of a successful community,    “Lift as you climb, build as you grow.”</a:t>
            </a:r>
          </a:p>
          <a:p>
            <a:pPr marL="457200" eaLnBrk="1" hangingPunct="1">
              <a:lnSpc>
                <a:spcPct val="115000"/>
              </a:lnSpc>
              <a:spcBef>
                <a:spcPct val="0"/>
              </a:spcBef>
              <a:buClr>
                <a:srgbClr val="000000"/>
              </a:buClr>
              <a:buFont typeface="Arial" charset="0"/>
              <a:buAutoNum type="arabicPeriod"/>
            </a:pPr>
            <a:r>
              <a:rPr lang="en-US" altLang="en-US" sz="1800" dirty="0" smtClean="0">
                <a:solidFill>
                  <a:srgbClr val="000000"/>
                </a:solidFill>
                <a:latin typeface="Arial" charset="0"/>
                <a:cs typeface="Arial" charset="0"/>
                <a:sym typeface="Arial" charset="0"/>
              </a:rPr>
              <a:t>We know we will succeed because we will never give up,</a:t>
            </a:r>
          </a:p>
          <a:p>
            <a:pPr marL="457200" eaLnBrk="1" hangingPunct="1">
              <a:lnSpc>
                <a:spcPct val="115000"/>
              </a:lnSpc>
              <a:spcBef>
                <a:spcPct val="0"/>
              </a:spcBef>
              <a:buClr>
                <a:srgbClr val="000000"/>
              </a:buClr>
              <a:buSzPct val="25000"/>
              <a:buFont typeface="Arial" charset="0"/>
              <a:buNone/>
            </a:pPr>
            <a:r>
              <a:rPr lang="en-US" altLang="en-US" sz="1800" dirty="0" smtClean="0">
                <a:solidFill>
                  <a:srgbClr val="000000"/>
                </a:solidFill>
                <a:latin typeface="Arial" charset="0"/>
                <a:cs typeface="Arial" charset="0"/>
                <a:sym typeface="Arial" charset="0"/>
              </a:rPr>
              <a:t>This I Pledge.                                              </a:t>
            </a:r>
            <a:r>
              <a:rPr lang="en-US" altLang="en-US" sz="1800" b="1" dirty="0" smtClean="0">
                <a:solidFill>
                  <a:srgbClr val="000000"/>
                </a:solidFill>
                <a:latin typeface="Arial" charset="0"/>
                <a:cs typeface="Arial" charset="0"/>
                <a:sym typeface="Arial" charset="0"/>
              </a:rPr>
              <a:t>November 12th next meeting</a:t>
            </a:r>
          </a:p>
          <a:p>
            <a:pPr marL="457200" eaLnBrk="1" hangingPunct="1">
              <a:spcBef>
                <a:spcPct val="0"/>
              </a:spcBef>
              <a:buClr>
                <a:srgbClr val="000000"/>
              </a:buClr>
              <a:buFont typeface="Arial" charset="0"/>
              <a:buNone/>
            </a:pPr>
            <a:endParaRPr lang="en-US" altLang="en-US" sz="1800" dirty="0" smtClean="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2050504764"/>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8175" y="809078"/>
            <a:ext cx="8096250" cy="404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4457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1122" y="1057274"/>
            <a:ext cx="3357766"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2484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1" y="932676"/>
            <a:ext cx="7658100" cy="382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7017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04230"/>
            <a:ext cx="7905750" cy="394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9206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925" y="952500"/>
            <a:ext cx="780911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899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4" y="899472"/>
            <a:ext cx="7915275" cy="395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164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2950" y="904230"/>
            <a:ext cx="7905750" cy="394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0338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4916" y="1607126"/>
            <a:ext cx="7438363" cy="2182091"/>
          </a:xfrm>
          <a:prstGeom prst="rect">
            <a:avLst/>
          </a:prstGeom>
        </p:spPr>
      </p:pic>
      <p:pic>
        <p:nvPicPr>
          <p:cNvPr id="6" name="Picture 5"/>
          <p:cNvPicPr>
            <a:picLocks noChangeAspect="1"/>
          </p:cNvPicPr>
          <p:nvPr/>
        </p:nvPicPr>
        <p:blipFill>
          <a:blip r:embed="rId3"/>
          <a:stretch>
            <a:fillRect/>
          </a:stretch>
        </p:blipFill>
        <p:spPr>
          <a:xfrm>
            <a:off x="7856407" y="177944"/>
            <a:ext cx="953743" cy="1429182"/>
          </a:xfrm>
          <a:prstGeom prst="rect">
            <a:avLst/>
          </a:prstGeom>
        </p:spPr>
      </p:pic>
    </p:spTree>
    <p:extLst>
      <p:ext uri="{BB962C8B-B14F-4D97-AF65-F5344CB8AC3E}">
        <p14:creationId xmlns:p14="http://schemas.microsoft.com/office/powerpoint/2010/main" val="1295837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199" y="885238"/>
            <a:ext cx="8020051" cy="400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9586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8150" y="1009650"/>
            <a:ext cx="7410450"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9988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76524" y="761601"/>
            <a:ext cx="3890963" cy="438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1765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526" y="923924"/>
            <a:ext cx="779004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50511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24" y="965800"/>
            <a:ext cx="7248525" cy="362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2552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9144000"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2603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4825" y="885825"/>
            <a:ext cx="7715250" cy="396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6236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911642"/>
            <a:ext cx="3129397" cy="312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87" y="1458914"/>
            <a:ext cx="2999038" cy="299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50251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95374"/>
            <a:ext cx="7523062"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5672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875684"/>
            <a:ext cx="7962900" cy="397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8051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0437" y="1101252"/>
            <a:ext cx="3006436" cy="3495287"/>
          </a:xfrm>
          <a:prstGeom prst="rect">
            <a:avLst/>
          </a:prstGeom>
        </p:spPr>
      </p:pic>
      <p:pic>
        <p:nvPicPr>
          <p:cNvPr id="3" name="Picture 2"/>
          <p:cNvPicPr>
            <a:picLocks noChangeAspect="1"/>
          </p:cNvPicPr>
          <p:nvPr/>
        </p:nvPicPr>
        <p:blipFill>
          <a:blip r:embed="rId4"/>
          <a:stretch>
            <a:fillRect/>
          </a:stretch>
        </p:blipFill>
        <p:spPr>
          <a:xfrm>
            <a:off x="5477446" y="1101252"/>
            <a:ext cx="2588498" cy="3379210"/>
          </a:xfrm>
          <a:prstGeom prst="rect">
            <a:avLst/>
          </a:prstGeom>
        </p:spPr>
      </p:pic>
      <p:pic>
        <p:nvPicPr>
          <p:cNvPr id="4" name="Picture 3"/>
          <p:cNvPicPr>
            <a:picLocks noChangeAspect="1"/>
          </p:cNvPicPr>
          <p:nvPr/>
        </p:nvPicPr>
        <p:blipFill>
          <a:blip r:embed="rId5"/>
          <a:stretch>
            <a:fillRect/>
          </a:stretch>
        </p:blipFill>
        <p:spPr>
          <a:xfrm>
            <a:off x="5477446" y="1101252"/>
            <a:ext cx="2588499" cy="3379210"/>
          </a:xfrm>
          <a:prstGeom prst="rect">
            <a:avLst/>
          </a:prstGeom>
        </p:spPr>
      </p:pic>
      <p:pic>
        <p:nvPicPr>
          <p:cNvPr id="5" name="Picture 4"/>
          <p:cNvPicPr>
            <a:picLocks noChangeAspect="1"/>
          </p:cNvPicPr>
          <p:nvPr/>
        </p:nvPicPr>
        <p:blipFill>
          <a:blip r:embed="rId6"/>
          <a:stretch>
            <a:fillRect/>
          </a:stretch>
        </p:blipFill>
        <p:spPr>
          <a:xfrm>
            <a:off x="5477445" y="1101252"/>
            <a:ext cx="2588499" cy="3379210"/>
          </a:xfrm>
          <a:prstGeom prst="rect">
            <a:avLst/>
          </a:prstGeom>
        </p:spPr>
      </p:pic>
      <p:pic>
        <p:nvPicPr>
          <p:cNvPr id="6" name="Picture 5"/>
          <p:cNvPicPr>
            <a:picLocks noChangeAspect="1"/>
          </p:cNvPicPr>
          <p:nvPr/>
        </p:nvPicPr>
        <p:blipFill>
          <a:blip r:embed="rId7"/>
          <a:stretch>
            <a:fillRect/>
          </a:stretch>
        </p:blipFill>
        <p:spPr>
          <a:xfrm>
            <a:off x="5461078" y="1101252"/>
            <a:ext cx="2604866" cy="3400578"/>
          </a:xfrm>
          <a:prstGeom prst="rect">
            <a:avLst/>
          </a:prstGeom>
        </p:spPr>
      </p:pic>
      <p:pic>
        <p:nvPicPr>
          <p:cNvPr id="7" name="Picture 6"/>
          <p:cNvPicPr>
            <a:picLocks noChangeAspect="1"/>
          </p:cNvPicPr>
          <p:nvPr/>
        </p:nvPicPr>
        <p:blipFill>
          <a:blip r:embed="rId8"/>
          <a:stretch>
            <a:fillRect/>
          </a:stretch>
        </p:blipFill>
        <p:spPr>
          <a:xfrm>
            <a:off x="5286417" y="967947"/>
            <a:ext cx="2779527" cy="3628592"/>
          </a:xfrm>
          <a:prstGeom prst="rect">
            <a:avLst/>
          </a:prstGeom>
        </p:spPr>
      </p:pic>
    </p:spTree>
    <p:extLst>
      <p:ext uri="{BB962C8B-B14F-4D97-AF65-F5344CB8AC3E}">
        <p14:creationId xmlns:p14="http://schemas.microsoft.com/office/powerpoint/2010/main" val="322132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050" y="762000"/>
            <a:ext cx="7503992"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7282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54" y="1362634"/>
            <a:ext cx="4116480" cy="3126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76605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0100" y="933450"/>
            <a:ext cx="7256084"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9944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8149" y="918916"/>
            <a:ext cx="7991475" cy="36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0712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42950"/>
            <a:ext cx="7820025" cy="40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4283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73350" y="714375"/>
            <a:ext cx="4433888"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4291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52474"/>
            <a:ext cx="8209577"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8216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23925"/>
            <a:ext cx="3642466" cy="388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08614" y="-114300"/>
            <a:ext cx="3894137" cy="426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1538" y="514350"/>
            <a:ext cx="2970212"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89613" y="2433637"/>
            <a:ext cx="2328862"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1076" y="2094310"/>
            <a:ext cx="3045237"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4906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449" y="974701"/>
            <a:ext cx="7324725" cy="416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506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250" y="952498"/>
            <a:ext cx="3721451" cy="419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1884" y="600075"/>
            <a:ext cx="3914342" cy="454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010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r>
              <a:rPr lang="en-US" dirty="0"/>
              <a:t>“Leadership is the art of </a:t>
            </a:r>
            <a:r>
              <a:rPr lang="en-US" dirty="0" smtClean="0"/>
              <a:t>mobilizing </a:t>
            </a:r>
            <a:r>
              <a:rPr lang="en-US" dirty="0"/>
              <a:t>others to want to struggle for shared aspirations.”</a:t>
            </a:r>
          </a:p>
        </p:txBody>
      </p:sp>
      <p:pic>
        <p:nvPicPr>
          <p:cNvPr id="5" name="Picture 4"/>
          <p:cNvPicPr>
            <a:picLocks noChangeAspect="1"/>
          </p:cNvPicPr>
          <p:nvPr/>
        </p:nvPicPr>
        <p:blipFill>
          <a:blip r:embed="rId2"/>
          <a:stretch>
            <a:fillRect/>
          </a:stretch>
        </p:blipFill>
        <p:spPr>
          <a:xfrm>
            <a:off x="6091525" y="2691823"/>
            <a:ext cx="1195965" cy="1801615"/>
          </a:xfrm>
          <a:prstGeom prst="rect">
            <a:avLst/>
          </a:prstGeom>
        </p:spPr>
      </p:pic>
    </p:spTree>
    <p:extLst>
      <p:ext uri="{BB962C8B-B14F-4D97-AF65-F5344CB8AC3E}">
        <p14:creationId xmlns:p14="http://schemas.microsoft.com/office/powerpoint/2010/main" val="32802632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533905"/>
            <a:ext cx="3862388" cy="475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8609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264" y="1461248"/>
            <a:ext cx="4217807" cy="281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46" y="1622610"/>
            <a:ext cx="5049837" cy="2888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3431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fampra12\AppData\Local\Temp\11701045_1075055252522727_687931409594836549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76" y="644777"/>
            <a:ext cx="4299814" cy="387119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575" y="412244"/>
            <a:ext cx="2671763" cy="2330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258" y="2420470"/>
            <a:ext cx="2613798" cy="2402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35854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ampra12\Desktop\5th anniversary listen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5212" y="2303795"/>
            <a:ext cx="3121152" cy="208178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fampra12\Desktop\5th liste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026" y="1011174"/>
            <a:ext cx="2081784" cy="312115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fampra12\Desktop\5th Teach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694" y="1262903"/>
            <a:ext cx="3121152" cy="2081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0628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ampra12\Desktop\fifth anniversary The Ladder November 2016.jpg"/>
          <p:cNvPicPr>
            <a:picLocks noChangeAspect="1" noChangeArrowheads="1"/>
          </p:cNvPicPr>
          <p:nvPr/>
        </p:nvPicPr>
        <p:blipFill rotWithShape="1">
          <a:blip r:embed="rId3">
            <a:extLst>
              <a:ext uri="{28A0092B-C50C-407E-A947-70E740481C1C}">
                <a14:useLocalDpi xmlns:a14="http://schemas.microsoft.com/office/drawing/2010/main" val="0"/>
              </a:ext>
            </a:extLst>
          </a:blip>
          <a:srcRect l="1918" t="12015" r="5753" b="3821"/>
          <a:stretch/>
        </p:blipFill>
        <p:spPr bwMode="auto">
          <a:xfrm>
            <a:off x="1425389" y="849666"/>
            <a:ext cx="6669740" cy="4185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6963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84" y="1431758"/>
            <a:ext cx="3577389" cy="2683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42187"/>
          <a:stretch/>
        </p:blipFill>
        <p:spPr bwMode="auto">
          <a:xfrm>
            <a:off x="4303308" y="658729"/>
            <a:ext cx="41148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22942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The ladder.</a:t>
            </a:r>
            <a:endParaRPr lang="en-US" dirty="0"/>
          </a:p>
        </p:txBody>
      </p:sp>
      <p:sp>
        <p:nvSpPr>
          <p:cNvPr id="5" name="Text Placeholder 2"/>
          <p:cNvSpPr txBox="1">
            <a:spLocks/>
          </p:cNvSpPr>
          <p:nvPr/>
        </p:nvSpPr>
        <p:spPr>
          <a:xfrm>
            <a:off x="874713" y="2279272"/>
            <a:ext cx="7772400" cy="1125140"/>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b="0" i="0" kern="1200">
                <a:solidFill>
                  <a:schemeClr val="tx1">
                    <a:tint val="75000"/>
                  </a:schemeClr>
                </a:solidFill>
                <a:latin typeface="Helvetica"/>
                <a:ea typeface="+mn-ea"/>
                <a:cs typeface="Helvetica"/>
              </a:defRPr>
            </a:lvl1pPr>
            <a:lvl2pPr marL="457200" indent="0" algn="l" defTabSz="457200" rtl="0" eaLnBrk="1" latinLnBrk="0" hangingPunct="1">
              <a:spcBef>
                <a:spcPct val="20000"/>
              </a:spcBef>
              <a:buFont typeface="Arial"/>
              <a:buNone/>
              <a:defRPr sz="1800" b="0" i="0" kern="1200">
                <a:solidFill>
                  <a:schemeClr val="tx1">
                    <a:tint val="75000"/>
                  </a:schemeClr>
                </a:solidFill>
                <a:latin typeface="Helvetica"/>
                <a:ea typeface="+mn-ea"/>
                <a:cs typeface="Helvetica"/>
              </a:defRPr>
            </a:lvl2pPr>
            <a:lvl3pPr marL="914400" indent="0" algn="l" defTabSz="457200" rtl="0" eaLnBrk="1" latinLnBrk="0" hangingPunct="1">
              <a:spcBef>
                <a:spcPct val="20000"/>
              </a:spcBef>
              <a:buFont typeface="Arial"/>
              <a:buNone/>
              <a:defRPr sz="1600" b="0" i="0" kern="1200">
                <a:solidFill>
                  <a:schemeClr val="tx1">
                    <a:tint val="75000"/>
                  </a:schemeClr>
                </a:solidFill>
                <a:latin typeface="Helvetica"/>
                <a:ea typeface="+mn-ea"/>
                <a:cs typeface="Helvetica"/>
              </a:defRPr>
            </a:lvl3pPr>
            <a:lvl4pPr marL="1371600" indent="0" algn="l" defTabSz="457200" rtl="0" eaLnBrk="1" latinLnBrk="0" hangingPunct="1">
              <a:spcBef>
                <a:spcPct val="20000"/>
              </a:spcBef>
              <a:buFont typeface="Arial"/>
              <a:buNone/>
              <a:defRPr sz="1400" b="0" i="0" kern="1200">
                <a:solidFill>
                  <a:schemeClr val="tx1">
                    <a:tint val="75000"/>
                  </a:schemeClr>
                </a:solidFill>
                <a:latin typeface="Helvetica"/>
                <a:ea typeface="+mn-ea"/>
                <a:cs typeface="Helvetica"/>
              </a:defRPr>
            </a:lvl4pPr>
            <a:lvl5pPr marL="1828800" indent="0" algn="l" defTabSz="457200" rtl="0" eaLnBrk="1" latinLnBrk="0" hangingPunct="1">
              <a:spcBef>
                <a:spcPct val="20000"/>
              </a:spcBef>
              <a:buFont typeface="Arial"/>
              <a:buNone/>
              <a:defRPr sz="1400" b="0" i="0" kern="1200">
                <a:solidFill>
                  <a:schemeClr val="tx1">
                    <a:tint val="75000"/>
                  </a:schemeClr>
                </a:solidFill>
                <a:latin typeface="Helvetica"/>
                <a:ea typeface="+mn-ea"/>
                <a:cs typeface="Helvetica"/>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buFont typeface="Arial" panose="020B0604020202020204" pitchFamily="34" charset="0"/>
              <a:buNone/>
              <a:defRPr/>
            </a:pPr>
            <a:r>
              <a:rPr lang="en-US" smtClean="0"/>
              <a:t>“Lift as you Climb, Build as you Grow” </a:t>
            </a:r>
            <a:r>
              <a:rPr lang="en-US" dirty="0" err="1" smtClean="0"/>
              <a:t>www.TheLadderMN.org</a:t>
            </a:r>
            <a:endParaRPr lang="en-US" dirty="0"/>
          </a:p>
        </p:txBody>
      </p:sp>
    </p:spTree>
    <p:extLst>
      <p:ext uri="{BB962C8B-B14F-4D97-AF65-F5344CB8AC3E}">
        <p14:creationId xmlns:p14="http://schemas.microsoft.com/office/powerpoint/2010/main" val="42067091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Leaders build leaders</a:t>
            </a:r>
            <a:endParaRPr lang="en-US" dirty="0"/>
          </a:p>
        </p:txBody>
      </p:sp>
      <p:sp>
        <p:nvSpPr>
          <p:cNvPr id="5" name="Text Placeholder 4"/>
          <p:cNvSpPr>
            <a:spLocks noGrp="1"/>
          </p:cNvSpPr>
          <p:nvPr>
            <p:ph type="body" idx="1"/>
          </p:nvPr>
        </p:nvSpPr>
        <p:spPr/>
        <p:txBody>
          <a:bodyPr/>
          <a:lstStyle/>
          <a:p>
            <a:r>
              <a:rPr lang="en-US" dirty="0" smtClean="0"/>
              <a:t>Big Take Home</a:t>
            </a:r>
            <a:r>
              <a:rPr lang="is-IS" dirty="0" smtClean="0"/>
              <a:t>…</a:t>
            </a:r>
            <a:endParaRPr lang="en-US" dirty="0"/>
          </a:p>
        </p:txBody>
      </p:sp>
    </p:spTree>
    <p:extLst>
      <p:ext uri="{BB962C8B-B14F-4D97-AF65-F5344CB8AC3E}">
        <p14:creationId xmlns:p14="http://schemas.microsoft.com/office/powerpoint/2010/main" val="3801121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84834" y="2705219"/>
            <a:ext cx="6853412" cy="1102519"/>
          </a:xfrm>
        </p:spPr>
        <p:txBody>
          <a:bodyPr>
            <a:normAutofit fontScale="90000"/>
          </a:bodyPr>
          <a:lstStyle/>
          <a:p>
            <a:r>
              <a:rPr lang="en-US" dirty="0"/>
              <a:t>THE BEST TIME TO PLANT A TREE WAS 20 YEARS AGO. </a:t>
            </a:r>
            <a:r>
              <a:rPr lang="en-US" dirty="0" smtClean="0"/>
              <a:t/>
            </a:r>
            <a:br>
              <a:rPr lang="en-US" dirty="0" smtClean="0"/>
            </a:br>
            <a:r>
              <a:rPr lang="en-US" dirty="0" smtClean="0"/>
              <a:t>THE </a:t>
            </a:r>
            <a:r>
              <a:rPr lang="en-US" dirty="0"/>
              <a:t>SECOND BEST TIME IS NOW. </a:t>
            </a:r>
            <a:r>
              <a:rPr lang="en-US" sz="1600" dirty="0" smtClean="0"/>
              <a:t/>
            </a:r>
            <a:br>
              <a:rPr lang="en-US" sz="1600" dirty="0" smtClean="0"/>
            </a:br>
            <a:r>
              <a:rPr lang="en-US" sz="1600" dirty="0"/>
              <a:t/>
            </a:r>
            <a:br>
              <a:rPr lang="en-US" sz="1600" dirty="0"/>
            </a:br>
            <a:r>
              <a:rPr lang="en-US" sz="1600" dirty="0" smtClean="0"/>
              <a:t>CHINESE </a:t>
            </a:r>
            <a:r>
              <a:rPr lang="en-US" sz="1600" dirty="0"/>
              <a:t>PROVERB</a:t>
            </a:r>
          </a:p>
        </p:txBody>
      </p:sp>
    </p:spTree>
    <p:extLst>
      <p:ext uri="{BB962C8B-B14F-4D97-AF65-F5344CB8AC3E}">
        <p14:creationId xmlns:p14="http://schemas.microsoft.com/office/powerpoint/2010/main" val="5012366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b="1" dirty="0"/>
              <a:t>Leadership is managing change with growth and vision and helping others to do the same.</a:t>
            </a:r>
          </a:p>
        </p:txBody>
      </p:sp>
    </p:spTree>
    <p:extLst>
      <p:ext uri="{BB962C8B-B14F-4D97-AF65-F5344CB8AC3E}">
        <p14:creationId xmlns:p14="http://schemas.microsoft.com/office/powerpoint/2010/main" val="25409414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b="1" dirty="0"/>
              <a:t>Leadership is managing change with growth and vision and helping others to do the same.</a:t>
            </a:r>
          </a:p>
        </p:txBody>
      </p:sp>
    </p:spTree>
    <p:extLst>
      <p:ext uri="{BB962C8B-B14F-4D97-AF65-F5344CB8AC3E}">
        <p14:creationId xmlns:p14="http://schemas.microsoft.com/office/powerpoint/2010/main" val="77565330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pPr marL="0" indent="0" algn="ctr">
              <a:buNone/>
            </a:pPr>
            <a:r>
              <a:rPr lang="en-US" b="1" dirty="0" smtClean="0"/>
              <a:t>Family Physicians guide patients through the challenges and changes of life, health, and illness.</a:t>
            </a:r>
            <a:endParaRPr lang="en-US" b="1" dirty="0"/>
          </a:p>
        </p:txBody>
      </p:sp>
      <p:sp>
        <p:nvSpPr>
          <p:cNvPr id="2" name="TextBox 1"/>
          <p:cNvSpPr txBox="1"/>
          <p:nvPr/>
        </p:nvSpPr>
        <p:spPr>
          <a:xfrm rot="19568015">
            <a:off x="4366196" y="3690954"/>
            <a:ext cx="4144597" cy="523220"/>
          </a:xfrm>
          <a:prstGeom prst="rect">
            <a:avLst/>
          </a:prstGeom>
          <a:noFill/>
        </p:spPr>
        <p:txBody>
          <a:bodyPr wrap="square" rtlCol="0">
            <a:spAutoFit/>
          </a:bodyPr>
          <a:lstStyle/>
          <a:p>
            <a:pPr algn="ctr"/>
            <a:r>
              <a:rPr lang="en-US" sz="2800" b="1" dirty="0" smtClean="0">
                <a:solidFill>
                  <a:schemeClr val="tx2"/>
                </a:solidFill>
              </a:rPr>
              <a:t>This is a Leader’s Path.</a:t>
            </a:r>
            <a:endParaRPr lang="en-US" sz="2800" b="1" dirty="0">
              <a:solidFill>
                <a:schemeClr val="tx2"/>
              </a:solidFill>
            </a:endParaRPr>
          </a:p>
        </p:txBody>
      </p:sp>
    </p:spTree>
    <p:extLst>
      <p:ext uri="{BB962C8B-B14F-4D97-AF65-F5344CB8AC3E}">
        <p14:creationId xmlns:p14="http://schemas.microsoft.com/office/powerpoint/2010/main" val="379823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466110" y="1727502"/>
            <a:ext cx="4541510" cy="3020104"/>
          </a:xfrm>
          <a:prstGeom prst="rect">
            <a:avLst/>
          </a:prstGeom>
        </p:spPr>
      </p:pic>
      <p:sp>
        <p:nvSpPr>
          <p:cNvPr id="6" name="Text Placeholder 2"/>
          <p:cNvSpPr txBox="1">
            <a:spLocks/>
          </p:cNvSpPr>
          <p:nvPr/>
        </p:nvSpPr>
        <p:spPr>
          <a:xfrm>
            <a:off x="318276" y="2190667"/>
            <a:ext cx="7772400" cy="112514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None/>
              <a:defRPr/>
            </a:pPr>
            <a:r>
              <a:rPr lang="en-US" dirty="0" smtClean="0"/>
              <a:t>“Lift as you </a:t>
            </a:r>
            <a:r>
              <a:rPr lang="en-US" smtClean="0"/>
              <a:t>Climb,</a:t>
            </a:r>
          </a:p>
          <a:p>
            <a:pPr>
              <a:buFont typeface="Arial" panose="020B0604020202020204" pitchFamily="34" charset="0"/>
              <a:buNone/>
              <a:defRPr/>
            </a:pPr>
            <a:r>
              <a:rPr lang="en-US" dirty="0" smtClean="0"/>
              <a:t> Build as you Grow”</a:t>
            </a:r>
            <a:endParaRPr lang="en-US" dirty="0"/>
          </a:p>
        </p:txBody>
      </p:sp>
      <p:sp>
        <p:nvSpPr>
          <p:cNvPr id="4" name="TextBox 3"/>
          <p:cNvSpPr txBox="1"/>
          <p:nvPr/>
        </p:nvSpPr>
        <p:spPr>
          <a:xfrm>
            <a:off x="4869743" y="3584576"/>
            <a:ext cx="4027513" cy="1200329"/>
          </a:xfrm>
          <a:prstGeom prst="rect">
            <a:avLst/>
          </a:prstGeom>
          <a:noFill/>
        </p:spPr>
        <p:txBody>
          <a:bodyPr wrap="square" rtlCol="0">
            <a:spAutoFit/>
          </a:bodyPr>
          <a:lstStyle/>
          <a:p>
            <a:pPr algn="ctr"/>
            <a:r>
              <a:rPr lang="en-US" b="1" i="1" dirty="0" smtClean="0"/>
              <a:t>Thank you</a:t>
            </a:r>
            <a:r>
              <a:rPr lang="en-US" b="1" i="1" dirty="0" smtClean="0"/>
              <a:t>.</a:t>
            </a:r>
          </a:p>
          <a:p>
            <a:pPr algn="ctr"/>
            <a:r>
              <a:rPr lang="en-US" b="1" i="1" dirty="0" smtClean="0"/>
              <a:t>@</a:t>
            </a:r>
            <a:r>
              <a:rPr lang="en-US" b="1" i="1" dirty="0" err="1" smtClean="0"/>
              <a:t>ReneeCrichlowMD</a:t>
            </a:r>
            <a:r>
              <a:rPr lang="en-US" b="1" i="1" dirty="0" smtClean="0"/>
              <a:t> will Follow Back</a:t>
            </a:r>
          </a:p>
          <a:p>
            <a:pPr algn="ctr"/>
            <a:r>
              <a:rPr lang="en-US" b="1" i="1" dirty="0" smtClean="0">
                <a:hlinkClick r:id="rId4"/>
              </a:rPr>
              <a:t>rcrichlo@umn.edu</a:t>
            </a:r>
            <a:endParaRPr lang="en-US" b="1" i="1" dirty="0" smtClean="0"/>
          </a:p>
          <a:p>
            <a:pPr algn="ctr"/>
            <a:r>
              <a:rPr lang="en-US" b="1" i="1" dirty="0" smtClean="0">
                <a:hlinkClick r:id="rId5"/>
              </a:rPr>
              <a:t>www.TheLadderMN.org</a:t>
            </a:r>
            <a:r>
              <a:rPr lang="en-US" b="1" i="1" dirty="0" smtClean="0"/>
              <a:t> </a:t>
            </a:r>
            <a:endParaRPr lang="en-US" b="1" i="1" dirty="0"/>
          </a:p>
        </p:txBody>
      </p:sp>
    </p:spTree>
    <p:extLst>
      <p:ext uri="{BB962C8B-B14F-4D97-AF65-F5344CB8AC3E}">
        <p14:creationId xmlns:p14="http://schemas.microsoft.com/office/powerpoint/2010/main" val="76397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2070" y="1897000"/>
            <a:ext cx="8400499" cy="1629737"/>
          </a:xfrm>
        </p:spPr>
        <p:txBody>
          <a:bodyPr>
            <a:normAutofit/>
          </a:bodyPr>
          <a:lstStyle/>
          <a:p>
            <a:pPr marL="0" indent="0" algn="ctr">
              <a:buNone/>
            </a:pPr>
            <a:r>
              <a:rPr lang="en-US" sz="2000" dirty="0"/>
              <a:t>Please evaluate this presentation using the conference mobile app</a:t>
            </a:r>
            <a:r>
              <a:rPr lang="en-US" sz="2000" dirty="0" smtClean="0"/>
              <a:t>! Simply </a:t>
            </a:r>
            <a:r>
              <a:rPr lang="en-US" sz="2000" dirty="0"/>
              <a:t>click on the "clipboard" icon </a:t>
            </a:r>
            <a:r>
              <a:rPr lang="en-US" sz="2000" dirty="0" smtClean="0"/>
              <a:t>      on </a:t>
            </a:r>
            <a:r>
              <a:rPr lang="en-US" sz="2000" dirty="0"/>
              <a:t>the presentation page.</a:t>
            </a:r>
          </a:p>
        </p:txBody>
      </p:sp>
      <p:pic>
        <p:nvPicPr>
          <p:cNvPr id="2" name="Picture 1" descr="Clipbo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2960" y="2328530"/>
            <a:ext cx="272807" cy="216442"/>
          </a:xfrm>
          <a:prstGeom prst="rect">
            <a:avLst/>
          </a:prstGeom>
        </p:spPr>
      </p:pic>
    </p:spTree>
    <p:extLst>
      <p:ext uri="{BB962C8B-B14F-4D97-AF65-F5344CB8AC3E}">
        <p14:creationId xmlns:p14="http://schemas.microsoft.com/office/powerpoint/2010/main" val="2147900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pPr marL="0" indent="0" algn="ctr">
              <a:buNone/>
            </a:pPr>
            <a:r>
              <a:rPr lang="en-US" b="1" dirty="0" smtClean="0"/>
              <a:t>Family Physicians guide patients through the challenges and changes of life, health, and illness.</a:t>
            </a:r>
            <a:endParaRPr lang="en-US" b="1" dirty="0"/>
          </a:p>
        </p:txBody>
      </p:sp>
    </p:spTree>
    <p:extLst>
      <p:ext uri="{BB962C8B-B14F-4D97-AF65-F5344CB8AC3E}">
        <p14:creationId xmlns:p14="http://schemas.microsoft.com/office/powerpoint/2010/main" val="27942585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14677</TotalTime>
  <Words>2155</Words>
  <Application>Microsoft Office PowerPoint</Application>
  <PresentationFormat>On-screen Show (16:9)</PresentationFormat>
  <Paragraphs>265</Paragraphs>
  <Slides>82</Slides>
  <Notes>44</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82</vt:i4>
      </vt:variant>
    </vt:vector>
  </HeadingPairs>
  <TitlesOfParts>
    <vt:vector size="87" baseType="lpstr">
      <vt:lpstr>MS PGothic</vt:lpstr>
      <vt:lpstr>Arial</vt:lpstr>
      <vt:lpstr>Calibri</vt:lpstr>
      <vt:lpstr>Helvetica</vt:lpstr>
      <vt:lpstr>Office Theme</vt:lpstr>
      <vt:lpstr>PowerPoint Presentation</vt:lpstr>
      <vt:lpstr>Disclosures</vt:lpstr>
      <vt:lpstr>Leadership and Lessons From “The Ladder,” a Family Medicine Service Learning Engagement, Building a Community of Purpose</vt:lpstr>
      <vt:lpstr>Objectives</vt:lpstr>
      <vt:lpstr>PowerPoint Presentation</vt:lpstr>
      <vt:lpstr>PowerPoint Presentation</vt:lpstr>
      <vt:lpstr>“Leadership is the art of mobilizing others to want to struggle for shared aspirations.”</vt:lpstr>
      <vt:lpstr>PowerPoint Presentation</vt:lpstr>
      <vt:lpstr>PowerPoint Presentation</vt:lpstr>
      <vt:lpstr>Leadership is a journey</vt:lpstr>
      <vt:lpstr>“Lift as you Climb, Build as you Grow” The motto of The Ladder</vt:lpstr>
      <vt:lpstr>PowerPoint Presentation</vt:lpstr>
      <vt:lpstr>The Ladder</vt:lpstr>
      <vt:lpstr>PowerPoint Presentation</vt:lpstr>
      <vt:lpstr>The Ladder Video</vt:lpstr>
      <vt:lpstr>Principles</vt:lpstr>
      <vt:lpstr>Outcomes…</vt:lpstr>
      <vt:lpstr>Further Outcomes</vt:lpstr>
      <vt:lpstr>Long term Commitment required for Long term Data</vt:lpstr>
      <vt:lpstr>The ladder is a long term investment and commitment to building a community and culture of purpose</vt:lpstr>
      <vt:lpstr>For the cost of imprisoning one youth for one year…</vt:lpstr>
      <vt:lpstr>Content of The Ladder</vt:lpstr>
      <vt:lpstr>The intro</vt:lpstr>
      <vt:lpstr>PowerPoint Presentation</vt:lpstr>
      <vt:lpstr>What is The Ladder? </vt:lpstr>
      <vt:lpstr>PowerPoint Presentation</vt:lpstr>
      <vt:lpstr>PowerPoint Presentation</vt:lpstr>
      <vt:lpstr>PowerPoint Presentation</vt:lpstr>
      <vt:lpstr>PowerPoint Presentation</vt:lpstr>
      <vt:lpstr>PowerPoint Presentation</vt:lpstr>
      <vt:lpstr>PowerPoint Presentation</vt:lpstr>
      <vt:lpstr>Mentorship</vt:lpstr>
      <vt:lpstr>Today’s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Ladder” Pledge, the Twelve Rungs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ladder.</vt:lpstr>
      <vt:lpstr>Leaders build leaders</vt:lpstr>
      <vt:lpstr>THE BEST TIME TO PLANT A TREE WAS 20 YEARS AGO.  THE SECOND BEST TIME IS NOW.   CHINESE PROVERB</vt:lpstr>
      <vt:lpstr>PowerPoint Presentation</vt:lpstr>
      <vt:lpstr>PowerPoint Presentation</vt:lpstr>
      <vt:lpstr>PowerPoint Presentation</vt:lpstr>
      <vt:lpstr>PowerPoint Presentation</vt:lpstr>
    </vt:vector>
  </TitlesOfParts>
  <Company>STFM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Abuel</dc:creator>
  <cp:lastModifiedBy>STFM</cp:lastModifiedBy>
  <cp:revision>113</cp:revision>
  <dcterms:created xsi:type="dcterms:W3CDTF">2013-07-17T19:19:39Z</dcterms:created>
  <dcterms:modified xsi:type="dcterms:W3CDTF">2017-05-09T15:54:12Z</dcterms:modified>
</cp:coreProperties>
</file>