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4"/>
  </p:notesMasterIdLst>
  <p:sldIdLst>
    <p:sldId id="261" r:id="rId3"/>
    <p:sldId id="257" r:id="rId4"/>
    <p:sldId id="259" r:id="rId5"/>
    <p:sldId id="263" r:id="rId6"/>
    <p:sldId id="279" r:id="rId7"/>
    <p:sldId id="267" r:id="rId8"/>
    <p:sldId id="266" r:id="rId9"/>
    <p:sldId id="273" r:id="rId10"/>
    <p:sldId id="274" r:id="rId11"/>
    <p:sldId id="275" r:id="rId12"/>
    <p:sldId id="276" r:id="rId13"/>
    <p:sldId id="277" r:id="rId14"/>
    <p:sldId id="278" r:id="rId15"/>
    <p:sldId id="264" r:id="rId16"/>
    <p:sldId id="262" r:id="rId17"/>
    <p:sldId id="270" r:id="rId18"/>
    <p:sldId id="272" r:id="rId19"/>
    <p:sldId id="265" r:id="rId20"/>
    <p:sldId id="268" r:id="rId21"/>
    <p:sldId id="269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unthr\Desktop\Radiology\Radiology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unthr\Downloads\Ratingquestions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unthr\Downloads\Ratingquestion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CXR Oral </a:t>
            </a:r>
            <a:r>
              <a:rPr lang="en-US" sz="2400" dirty="0" smtClean="0"/>
              <a:t>Exam Scores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Sheet2!$F$7:$F$9</c:f>
              <c:strCache>
                <c:ptCount val="3"/>
                <c:pt idx="0">
                  <c:v>Graduates (pre-curriculum)</c:v>
                </c:pt>
                <c:pt idx="1">
                  <c:v>Graduates (post-curriculum)</c:v>
                </c:pt>
                <c:pt idx="2">
                  <c:v>Interns</c:v>
                </c:pt>
              </c:strCache>
            </c:strRef>
          </c:cat>
          <c:val>
            <c:numRef>
              <c:f>Sheet2!$G$7:$G$9</c:f>
              <c:numCache>
                <c:formatCode>General</c:formatCode>
                <c:ptCount val="3"/>
                <c:pt idx="0">
                  <c:v>4</c:v>
                </c:pt>
                <c:pt idx="1">
                  <c:v>5.2</c:v>
                </c:pt>
                <c:pt idx="2">
                  <c:v>9.0740740740740744</c:v>
                </c:pt>
              </c:numCache>
            </c:numRef>
          </c:val>
        </c:ser>
        <c:axId val="80126720"/>
        <c:axId val="80129024"/>
      </c:barChart>
      <c:catAx>
        <c:axId val="80126720"/>
        <c:scaling>
          <c:orientation val="minMax"/>
        </c:scaling>
        <c:axPos val="b"/>
        <c:tickLblPos val="nextTo"/>
        <c:crossAx val="80129024"/>
        <c:crosses val="autoZero"/>
        <c:auto val="1"/>
        <c:lblAlgn val="ctr"/>
        <c:lblOffset val="100"/>
      </c:catAx>
      <c:valAx>
        <c:axId val="80129024"/>
        <c:scaling>
          <c:orientation val="minMax"/>
        </c:scaling>
        <c:axPos val="l"/>
        <c:majorGridlines/>
        <c:numFmt formatCode="General" sourceLinked="1"/>
        <c:tickLblPos val="nextTo"/>
        <c:crossAx val="80126720"/>
        <c:crosses val="autoZero"/>
        <c:crossBetween val="between"/>
      </c:valAx>
      <c:spPr>
        <a:ln>
          <a:solidFill>
            <a:srgbClr val="4F81BD"/>
          </a:solidFill>
        </a:ln>
      </c:spPr>
    </c:plotArea>
    <c:plotVisOnly val="1"/>
  </c:chart>
  <c:spPr>
    <a:ln>
      <a:solidFill>
        <a:srgbClr val="4F81BD"/>
      </a:solidFill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dirty="0"/>
              <a:t>Rate your satisfaction with the training you received in selecting the appropriate imaging test (if any) to order. </a:t>
            </a:r>
          </a:p>
        </c:rich>
      </c:tx>
      <c:layout>
        <c:manualLayout>
          <c:xMode val="edge"/>
          <c:yMode val="edge"/>
          <c:x val="0.11199497676949828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3847331583552063E-2"/>
          <c:y val="0.50463885273009568"/>
          <c:w val="0.90004155730533719"/>
          <c:h val="0.42196734833314908"/>
        </c:manualLayout>
      </c:layout>
      <c:barChart>
        <c:barDir val="col"/>
        <c:grouping val="clustered"/>
        <c:ser>
          <c:idx val="2"/>
          <c:order val="0"/>
          <c:tx>
            <c:strRef>
              <c:f>'Rating Q'!$A$3</c:f>
              <c:strCache>
                <c:ptCount val="1"/>
                <c:pt idx="0">
                  <c:v>q0015_0001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'Rating Q'!$B$1:$E$1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'Rating Q'!$B$3:$E$3</c:f>
              <c:numCache>
                <c:formatCode>0.0</c:formatCode>
                <c:ptCount val="4"/>
                <c:pt idx="0">
                  <c:v>6.5</c:v>
                </c:pt>
                <c:pt idx="1">
                  <c:v>6.2</c:v>
                </c:pt>
                <c:pt idx="2">
                  <c:v>6.333333333333333</c:v>
                </c:pt>
                <c:pt idx="3">
                  <c:v>6.833333333333333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D4-4E8C-BC92-DBBC9161D378}"/>
            </c:ext>
          </c:extLst>
        </c:ser>
        <c:dLbls>
          <c:showVal val="1"/>
        </c:dLbls>
        <c:gapWidth val="41"/>
        <c:axId val="75454720"/>
        <c:axId val="754568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'Rating Q'!$A$1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BD4-4E8C-BC92-DBBC9161D37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Q'!$A$2</c15:sqref>
                        </c15:formulaRef>
                      </c:ext>
                    </c:extLst>
                    <c:strCache>
                      <c:ptCount val="1"/>
                      <c:pt idx="0">
                        <c:v>q0013_0001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Q'!$B$2:$E$2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7.333333333333333</c:v>
                      </c:pt>
                      <c:pt idx="1">
                        <c:v>5.8</c:v>
                      </c:pt>
                      <c:pt idx="2">
                        <c:v>7.5</c:v>
                      </c:pt>
                      <c:pt idx="3">
                        <c:v>6.833333333333333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BD4-4E8C-BC92-DBBC9161D37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'Rating Q'!$A$4</c15:sqref>
                        </c15:formulaRef>
                      </c:ext>
                    </c:extLst>
                    <c:strCache>
                      <c:ptCount val="1"/>
                      <c:pt idx="0">
                        <c:v>q0016_0001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>
                          <a:lumMod val="60000"/>
                        </a:schemeClr>
                      </a:gs>
                      <a:gs pos="100000">
                        <a:schemeClr val="accent1">
                          <a:lumMod val="60000"/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'Rating Q'!$B$4:$E$4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5.166666666666667</c:v>
                      </c:pt>
                      <c:pt idx="1">
                        <c:v>2.2000000000000002</c:v>
                      </c:pt>
                      <c:pt idx="2">
                        <c:v>4.833333333333333</c:v>
                      </c:pt>
                      <c:pt idx="3">
                        <c:v>4.5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BD4-4E8C-BC92-DBBC9161D37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Q'!$A$5</c15:sqref>
                        </c15:formulaRef>
                      </c:ext>
                    </c:extLst>
                    <c:strCache>
                      <c:ptCount val="1"/>
                      <c:pt idx="0">
                        <c:v>q0018_0001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3">
                          <a:lumMod val="60000"/>
                        </a:schemeClr>
                      </a:gs>
                      <a:gs pos="100000">
                        <a:schemeClr val="accent3">
                          <a:lumMod val="60000"/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3.5</c:v>
                      </c:pt>
                      <c:pt idx="1">
                        <c:v>2.4</c:v>
                      </c:pt>
                      <c:pt idx="2">
                        <c:v>3.5</c:v>
                      </c:pt>
                      <c:pt idx="3">
                        <c:v>4.333333333333333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4BD4-4E8C-BC92-DBBC9161D378}"/>
                  </c:ext>
                </c:extLst>
              </c15:ser>
            </c15:filteredBarSeries>
          </c:ext>
        </c:extLst>
      </c:barChart>
      <c:catAx>
        <c:axId val="7545472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56896"/>
        <c:crosses val="autoZero"/>
        <c:auto val="1"/>
        <c:lblAlgn val="ctr"/>
        <c:lblOffset val="100"/>
      </c:catAx>
      <c:valAx>
        <c:axId val="754568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one"/>
        <c:crossAx val="754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>
                <a:effectLst/>
              </a:rPr>
              <a:t>Rate your satisfaction with the training you received in radiology during your residency.</a:t>
            </a:r>
            <a:r>
              <a:rPr lang="en-US" sz="2400" b="0" i="0" u="none" strike="noStrike" baseline="0">
                <a:effectLst/>
              </a:rPr>
              <a:t> </a:t>
            </a:r>
            <a:endParaRPr lang="en-US" sz="240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"/>
          <c:y val="0.42094925634295732"/>
          <c:w val="0.93888888888888922"/>
          <c:h val="0.49479950422863811"/>
        </c:manualLayout>
      </c:layout>
      <c:barChart>
        <c:barDir val="col"/>
        <c:grouping val="clustered"/>
        <c:ser>
          <c:idx val="7"/>
          <c:order val="0"/>
          <c:tx>
            <c:strRef>
              <c:f>'Rating Q'!$A$8</c:f>
              <c:strCache>
                <c:ptCount val="1"/>
                <c:pt idx="0">
                  <c:v>q0022_0001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gradFill>
              <a:gsLst>
                <a:gs pos="0">
                  <a:schemeClr val="accent3">
                    <a:lumMod val="80000"/>
                    <a:lumOff val="20000"/>
                  </a:schemeClr>
                </a:gs>
                <a:gs pos="100000">
                  <a:schemeClr val="accent3">
                    <a:lumMod val="80000"/>
                    <a:lumOff val="20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'Rating Q'!$B$1:$E$1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'Rating Q'!$B$8:$E$8</c:f>
              <c:numCache>
                <c:formatCode>0.0</c:formatCode>
                <c:ptCount val="4"/>
                <c:pt idx="0">
                  <c:v>4.166666666666667</c:v>
                </c:pt>
                <c:pt idx="1">
                  <c:v>3.6</c:v>
                </c:pt>
                <c:pt idx="2">
                  <c:v>4</c:v>
                </c:pt>
                <c:pt idx="3">
                  <c:v>6.333333333333333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8D-4310-8062-345DEEBF4E3A}"/>
            </c:ext>
          </c:extLst>
        </c:ser>
        <c:dLbls>
          <c:showVal val="1"/>
        </c:dLbls>
        <c:gapWidth val="41"/>
        <c:axId val="92551808"/>
        <c:axId val="1085771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'Rating Q'!$A$1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8D-4310-8062-345DEEBF4E3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Q'!$A$2</c15:sqref>
                        </c15:formulaRef>
                      </c:ext>
                    </c:extLst>
                    <c:strCache>
                      <c:ptCount val="1"/>
                      <c:pt idx="0">
                        <c:v>q0013_0001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Q'!$B$2:$E$2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7.333333333333333</c:v>
                      </c:pt>
                      <c:pt idx="1">
                        <c:v>5.8</c:v>
                      </c:pt>
                      <c:pt idx="2">
                        <c:v>7.5</c:v>
                      </c:pt>
                      <c:pt idx="3">
                        <c:v>6.833333333333333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78D-4310-8062-345DEEBF4E3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Q'!$A$3</c15:sqref>
                        </c15:formulaRef>
                      </c:ext>
                    </c:extLst>
                    <c:strCache>
                      <c:ptCount val="1"/>
                      <c:pt idx="0">
                        <c:v>q0015_0001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Q'!$B$3:$E$3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6.2</c:v>
                      </c:pt>
                      <c:pt idx="2">
                        <c:v>6.333333333333333</c:v>
                      </c:pt>
                      <c:pt idx="3">
                        <c:v>6.833333333333333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78D-4310-8062-345DEEBF4E3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Q'!$A$4</c15:sqref>
                        </c15:formulaRef>
                      </c:ext>
                    </c:extLst>
                    <c:strCache>
                      <c:ptCount val="1"/>
                      <c:pt idx="0">
                        <c:v>q0016_0001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>
                          <a:lumMod val="60000"/>
                        </a:schemeClr>
                      </a:gs>
                      <a:gs pos="100000">
                        <a:schemeClr val="accent1">
                          <a:lumMod val="60000"/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Q'!$B$4:$E$4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5.166666666666667</c:v>
                      </c:pt>
                      <c:pt idx="1">
                        <c:v>2.2000000000000002</c:v>
                      </c:pt>
                      <c:pt idx="2">
                        <c:v>4.833333333333333</c:v>
                      </c:pt>
                      <c:pt idx="3">
                        <c:v>4.5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78D-4310-8062-345DEEBF4E3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Q'!$A$5</c15:sqref>
                        </c15:formulaRef>
                      </c:ext>
                    </c:extLst>
                    <c:strCache>
                      <c:ptCount val="1"/>
                      <c:pt idx="0">
                        <c:v>q0018_0001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3">
                          <a:lumMod val="60000"/>
                        </a:schemeClr>
                      </a:gs>
                      <a:gs pos="100000">
                        <a:schemeClr val="accent3">
                          <a:lumMod val="60000"/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3.5</c:v>
                      </c:pt>
                      <c:pt idx="1">
                        <c:v>2.4</c:v>
                      </c:pt>
                      <c:pt idx="2">
                        <c:v>3.5</c:v>
                      </c:pt>
                      <c:pt idx="3">
                        <c:v>4.333333333333333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78D-4310-8062-345DEEBF4E3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Q'!$A$6</c15:sqref>
                        </c15:formulaRef>
                      </c:ext>
                    </c:extLst>
                    <c:strCache>
                      <c:ptCount val="1"/>
                      <c:pt idx="0">
                        <c:v>q0019_0001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5">
                          <a:lumMod val="60000"/>
                        </a:schemeClr>
                      </a:gs>
                      <a:gs pos="100000">
                        <a:schemeClr val="accent5">
                          <a:lumMod val="60000"/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'Rating Q'!$B$6:$E$6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3.3333333333333335</c:v>
                      </c:pt>
                      <c:pt idx="1">
                        <c:v>1.6</c:v>
                      </c:pt>
                      <c:pt idx="2">
                        <c:v>4.333333333333333</c:v>
                      </c:pt>
                      <c:pt idx="3">
                        <c:v>3.3333333333333335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78D-4310-8062-345DEEBF4E3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'Rating Q'!$A$7</c15:sqref>
                        </c15:formulaRef>
                      </c:ext>
                    </c:extLst>
                    <c:strCache>
                      <c:ptCount val="1"/>
                      <c:pt idx="0">
                        <c:v>q0021_0001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100000">
                        <a:schemeClr val="accent1">
                          <a:lumMod val="80000"/>
                          <a:lumOff val="20000"/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'Rating Q'!$B$1:$E$1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'Rating Q'!$B$7:$E$7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2.8333333333333335</c:v>
                      </c:pt>
                      <c:pt idx="1">
                        <c:v>1.8</c:v>
                      </c:pt>
                      <c:pt idx="2">
                        <c:v>4</c:v>
                      </c:pt>
                      <c:pt idx="3">
                        <c:v>4.166666666666667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78D-4310-8062-345DEEBF4E3A}"/>
                  </c:ext>
                </c:extLst>
              </c15:ser>
            </c15:filteredBarSeries>
          </c:ext>
        </c:extLst>
      </c:barChart>
      <c:catAx>
        <c:axId val="92551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77152"/>
        <c:crosses val="autoZero"/>
        <c:auto val="1"/>
        <c:lblAlgn val="ctr"/>
        <c:lblOffset val="100"/>
      </c:catAx>
      <c:valAx>
        <c:axId val="10857715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9255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66609-73C2-4D71-A987-0C5FCBCC4586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8055-9449-44C6-861C-E6322CE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intro to family medicine month they</a:t>
            </a:r>
            <a:r>
              <a:rPr lang="en-US" baseline="0" dirty="0" smtClean="0"/>
              <a:t> review an online CXR module, 12 cases for what test to order, and then take an oral exam of 5 CXRs. In the November (intern) month they review AXR, lines/tubes placement, refresh on CXR and cases. Surgery rotation in their second year they do AXR and 2 more cases (diverticulitis, asymptomatic </a:t>
            </a:r>
            <a:r>
              <a:rPr lang="en-US" baseline="0" dirty="0" err="1" smtClean="0"/>
              <a:t>hematuria</a:t>
            </a:r>
            <a:r>
              <a:rPr lang="en-US" baseline="0" dirty="0" smtClean="0"/>
              <a:t>). Urgent care rotation in third year they do a fracture module (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that is being transferred to a </a:t>
            </a:r>
            <a:r>
              <a:rPr lang="en-US" baseline="0" dirty="0" err="1" smtClean="0"/>
              <a:t>nearpod</a:t>
            </a:r>
            <a:r>
              <a:rPr lang="en-US" baseline="0" dirty="0" smtClean="0"/>
              <a:t> homework exercise).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E8055-9449-44C6-861C-E6322CE7A8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2FEC-7C9F-0F4E-831F-8F7603AC681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49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2FEC-7C9F-0F4E-831F-8F7603AC681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6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2FEC-7C9F-0F4E-831F-8F7603AC681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4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455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5604CC-2950-491A-B377-0F76044CD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5604CC-2950-491A-B377-0F76044CDC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defTabSz="914400"/>
            <a:fld id="{CDE2AD0C-E9BD-40BD-96D2-24E230F0C787}" type="datetimeFigureOut">
              <a:rPr lang="en-US" smtClean="0">
                <a:solidFill>
                  <a:prstClr val="white"/>
                </a:solidFill>
              </a:rPr>
              <a:pPr defTabSz="914400"/>
              <a:t>5/6/2017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defTabSz="914400"/>
            <a:fld id="{135604CC-2950-491A-B377-0F76044CDC9B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506" y="2106259"/>
            <a:ext cx="806078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Radiology in Family Medicine: Evaluation of a Longitudinal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506" y="3868615"/>
            <a:ext cx="8328072" cy="1947694"/>
          </a:xfrm>
        </p:spPr>
        <p:txBody>
          <a:bodyPr>
            <a:normAutofit/>
          </a:bodyPr>
          <a:lstStyle/>
          <a:p>
            <a:r>
              <a:rPr lang="en-US" dirty="0" smtClean="0"/>
              <a:t>Hillary Mount, MD</a:t>
            </a:r>
          </a:p>
          <a:p>
            <a:r>
              <a:rPr lang="en-US" sz="2000" dirty="0" smtClean="0"/>
              <a:t>Assistant Professor of Family Medicine</a:t>
            </a:r>
          </a:p>
          <a:p>
            <a:r>
              <a:rPr lang="en-US" sz="2000" dirty="0" smtClean="0"/>
              <a:t>University of Cincinnati/The Christ Hospital FMR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4611" y="5730584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74" y="5473409"/>
            <a:ext cx="2000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1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Reasons to refer: </a:t>
            </a:r>
          </a:p>
          <a:p>
            <a:pPr lvl="1"/>
            <a:r>
              <a:rPr lang="en-US" dirty="0" smtClean="0"/>
              <a:t>NV compromise</a:t>
            </a:r>
          </a:p>
          <a:p>
            <a:pPr lvl="1"/>
            <a:r>
              <a:rPr lang="en-US" dirty="0" smtClean="0"/>
              <a:t>“floating shoulder” (clavicle and </a:t>
            </a:r>
            <a:r>
              <a:rPr lang="en-US" dirty="0" err="1" smtClean="0"/>
              <a:t>glenoid</a:t>
            </a:r>
            <a:r>
              <a:rPr lang="en-US" dirty="0" smtClean="0"/>
              <a:t> </a:t>
            </a:r>
            <a:r>
              <a:rPr lang="en-US" dirty="0" err="1" smtClean="0"/>
              <a:t>fx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complete displacement (displaced greater than one bone width) in kid or ANY displacement in adult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err="1" smtClean="0"/>
              <a:t>comminution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9394" name="Picture 2" descr="http://d3rzbccgedqypw.cloudfront.net/content/jbjsam/95/13/1159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6200"/>
            <a:ext cx="5302927" cy="2133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962400" y="4495800"/>
            <a:ext cx="76200" cy="228600"/>
          </a:xfrm>
          <a:prstGeom prst="straightConnector1">
            <a:avLst/>
          </a:prstGeom>
          <a:ln w="158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white"/>
                </a:solidFill>
              </a:rPr>
              <a:t>Completely displaced clavicle </a:t>
            </a:r>
            <a:r>
              <a:rPr lang="en-US" dirty="0" err="1" smtClean="0">
                <a:solidFill>
                  <a:prstClr val="white"/>
                </a:solidFill>
              </a:rPr>
              <a:t>fx</a:t>
            </a:r>
            <a:r>
              <a:rPr lang="en-US" dirty="0" smtClean="0">
                <a:solidFill>
                  <a:prstClr val="white"/>
                </a:solidFill>
              </a:rPr>
              <a:t>: Note the displacement is greater than the width of the clavicle. 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control: Ice 20 min every 1-3h while awake, </a:t>
            </a:r>
            <a:r>
              <a:rPr lang="en-US" dirty="0" err="1" smtClean="0"/>
              <a:t>opioids</a:t>
            </a:r>
            <a:r>
              <a:rPr lang="en-US" dirty="0" smtClean="0"/>
              <a:t>, acetaminophen, NSAIDs</a:t>
            </a:r>
          </a:p>
          <a:p>
            <a:r>
              <a:rPr lang="en-US" dirty="0" smtClean="0"/>
              <a:t>Immobilization: Figure of 8 </a:t>
            </a:r>
            <a:r>
              <a:rPr lang="en-US" dirty="0" err="1" smtClean="0"/>
              <a:t>vs</a:t>
            </a:r>
            <a:r>
              <a:rPr lang="en-US" dirty="0" smtClean="0"/>
              <a:t> sling </a:t>
            </a:r>
          </a:p>
        </p:txBody>
      </p:sp>
      <p:pic>
        <p:nvPicPr>
          <p:cNvPr id="60418" name="Picture 2" descr="http://www.healthhype.com/wp-content/uploads/clavical-br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000500" cy="2286001"/>
          </a:xfrm>
          <a:prstGeom prst="rect">
            <a:avLst/>
          </a:prstGeom>
          <a:noFill/>
        </p:spPr>
      </p:pic>
      <p:pic>
        <p:nvPicPr>
          <p:cNvPr id="60420" name="Picture 4" descr="http://img.medicalexpo.com/images_me/photo-g/mesh-arm-sling-pediatric-74844-132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2008099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Sling</a:t>
            </a:r>
          </a:p>
          <a:p>
            <a:pPr lvl="1"/>
            <a:r>
              <a:rPr lang="en-US" dirty="0" smtClean="0"/>
              <a:t>Pros: More comfortable, better for </a:t>
            </a:r>
          </a:p>
          <a:p>
            <a:pPr lvl="1">
              <a:buNone/>
            </a:pPr>
            <a:r>
              <a:rPr lang="en-US" dirty="0" smtClean="0"/>
              <a:t>minimally displaced fractures, distal </a:t>
            </a:r>
          </a:p>
          <a:p>
            <a:pPr lvl="1">
              <a:buNone/>
            </a:pPr>
            <a:r>
              <a:rPr lang="en-US" dirty="0" smtClean="0"/>
              <a:t>fractures</a:t>
            </a:r>
          </a:p>
          <a:p>
            <a:pPr lvl="1"/>
            <a:r>
              <a:rPr lang="en-US" dirty="0" smtClean="0"/>
              <a:t>Cons: Elbow stiffening</a:t>
            </a:r>
          </a:p>
          <a:p>
            <a:r>
              <a:rPr lang="en-US" dirty="0" smtClean="0"/>
              <a:t>Figure of eight</a:t>
            </a:r>
          </a:p>
          <a:p>
            <a:pPr lvl="1"/>
            <a:r>
              <a:rPr lang="en-US" dirty="0" smtClean="0"/>
              <a:t>Pros: Elbow &amp; hand usable</a:t>
            </a:r>
          </a:p>
          <a:p>
            <a:pPr lvl="1"/>
            <a:r>
              <a:rPr lang="en-US" dirty="0" smtClean="0"/>
              <a:t>Cons: Requires frequent tightening, requires second individual to adjust since it’s on the back, may not be enough support initially (can use sling with it early)</a:t>
            </a:r>
            <a:endParaRPr lang="en-US" dirty="0"/>
          </a:p>
        </p:txBody>
      </p:sp>
      <p:pic>
        <p:nvPicPr>
          <p:cNvPr id="62466" name="Picture 2" descr="Image result for figure of eight bandage clavicle fra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33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8674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Follow up: </a:t>
            </a:r>
          </a:p>
          <a:p>
            <a:pPr lvl="1"/>
            <a:r>
              <a:rPr lang="en-US" sz="2000" dirty="0" smtClean="0"/>
              <a:t>3-4 days then every 2-3 weeks until clinical union takes place (full ROM with minimal pain and </a:t>
            </a:r>
            <a:r>
              <a:rPr lang="en-US" sz="2000" dirty="0" err="1" smtClean="0"/>
              <a:t>nontender</a:t>
            </a:r>
            <a:r>
              <a:rPr lang="en-US" sz="2000" dirty="0" smtClean="0"/>
              <a:t>). </a:t>
            </a:r>
          </a:p>
          <a:p>
            <a:pPr lvl="1"/>
            <a:r>
              <a:rPr lang="en-US" sz="2000" dirty="0" smtClean="0"/>
              <a:t>Union time 3-6 weeks in kids, 6-12 weeks in adults.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Patient instructions: </a:t>
            </a:r>
          </a:p>
          <a:p>
            <a:pPr lvl="1"/>
            <a:r>
              <a:rPr lang="en-US" sz="2000" dirty="0" smtClean="0"/>
              <a:t>Complete immobilization 2-3d then ROM at elbow at least 3-4 times daily. </a:t>
            </a:r>
          </a:p>
          <a:p>
            <a:pPr lvl="1"/>
            <a:r>
              <a:rPr lang="en-US" sz="2000" dirty="0" smtClean="0"/>
              <a:t>“Pendulum” exercises in sling to prevent frozen shoulder (lean forward and let arm swing in circles gently). </a:t>
            </a:r>
          </a:p>
          <a:p>
            <a:pPr lvl="1"/>
            <a:r>
              <a:rPr lang="en-US" sz="2000" dirty="0" smtClean="0"/>
              <a:t>Counsel on possibility of permanent bump with callus formation (exuberant callus formation!).</a:t>
            </a:r>
          </a:p>
          <a:p>
            <a:pPr lvl="1"/>
            <a:r>
              <a:rPr lang="en-US" sz="2000" dirty="0" smtClean="0"/>
              <a:t>Callus (rarely) can cause brachial plexus compression at 2-3 mo</a:t>
            </a:r>
          </a:p>
          <a:p>
            <a:pPr lvl="1"/>
            <a:r>
              <a:rPr lang="en-US" sz="2000" dirty="0" smtClean="0"/>
              <a:t> No contact sports x 3 months</a:t>
            </a:r>
          </a:p>
        </p:txBody>
      </p:sp>
      <p:pic>
        <p:nvPicPr>
          <p:cNvPr id="61442" name="Picture 2" descr="http://www.eorthopod.com/images/ContentImages/Fractures/adult_fractures/adult_shoulder_fx/adult_shoulder_fx_treatment02_pendu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191" y="2461846"/>
            <a:ext cx="4698609" cy="3946879"/>
          </a:xfrm>
        </p:spPr>
        <p:txBody>
          <a:bodyPr/>
          <a:lstStyle/>
          <a:p>
            <a:r>
              <a:rPr lang="en-US" dirty="0" smtClean="0"/>
              <a:t>CXR oral exam: Interns and </a:t>
            </a:r>
            <a:r>
              <a:rPr lang="en-US" dirty="0" smtClean="0"/>
              <a:t>Graduates</a:t>
            </a:r>
          </a:p>
          <a:p>
            <a:r>
              <a:rPr lang="en-US" dirty="0" smtClean="0"/>
              <a:t>Pre- and post-test online for self-study cases</a:t>
            </a:r>
            <a:endParaRPr lang="en-US" dirty="0" smtClean="0"/>
          </a:p>
          <a:p>
            <a:r>
              <a:rPr lang="en-US" dirty="0" smtClean="0"/>
              <a:t>Exit survey for graduating residents</a:t>
            </a:r>
            <a:endParaRPr lang="en-US" dirty="0"/>
          </a:p>
        </p:txBody>
      </p:sp>
      <p:pic>
        <p:nvPicPr>
          <p:cNvPr id="3082" name="Picture 10" descr="Image result for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24" y="2740856"/>
            <a:ext cx="3397347" cy="188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2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Oral exam: CXR grading rubric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762" y="1837109"/>
            <a:ext cx="6373470" cy="462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385668" y="1899138"/>
          <a:ext cx="6182750" cy="428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</p:spPr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01261" y="1083212"/>
          <a:ext cx="6703256" cy="530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814732" y="1195754"/>
          <a:ext cx="5852160" cy="505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practice – noon conference, inpatient medicine rotation</a:t>
            </a:r>
          </a:p>
          <a:p>
            <a:r>
              <a:rPr lang="en-US" dirty="0" smtClean="0"/>
              <a:t>Input fracture module into canvas or </a:t>
            </a:r>
            <a:r>
              <a:rPr lang="en-US" dirty="0" err="1" smtClean="0"/>
              <a:t>nearpod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Evaluation tool for fracture module</a:t>
            </a:r>
          </a:p>
          <a:p>
            <a:r>
              <a:rPr lang="en-US" dirty="0" smtClean="0"/>
              <a:t>Data analysis and resident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43125"/>
            <a:ext cx="3962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047"/>
            <a:ext cx="8229600" cy="4129441"/>
          </a:xfrm>
        </p:spPr>
        <p:txBody>
          <a:bodyPr>
            <a:normAutofit/>
          </a:bodyPr>
          <a:lstStyle/>
          <a:p>
            <a:pPr fontAlgn="base"/>
            <a:r>
              <a:rPr lang="en-US" sz="3000" dirty="0" smtClean="0"/>
              <a:t>List the radiology skills taught and reasons for focusing on these skills during a family medicine residency.</a:t>
            </a:r>
          </a:p>
          <a:p>
            <a:pPr fontAlgn="base"/>
            <a:r>
              <a:rPr lang="en-US" sz="3000" dirty="0" smtClean="0"/>
              <a:t>Evaluate the effectiveness of this longitudinal radiology curriculum in teaching basic radiology skills to family doctors.</a:t>
            </a:r>
          </a:p>
          <a:p>
            <a:pPr fontAlgn="base"/>
            <a:r>
              <a:rPr lang="en-US" sz="3000" dirty="0" smtClean="0"/>
              <a:t>Reflect on how to implement longitudinal radiology skills training at your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5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87047"/>
            <a:ext cx="4790048" cy="4129441"/>
          </a:xfrm>
        </p:spPr>
        <p:txBody>
          <a:bodyPr/>
          <a:lstStyle/>
          <a:p>
            <a:r>
              <a:rPr lang="en-US" dirty="0" smtClean="0"/>
              <a:t>Curriculum content</a:t>
            </a:r>
          </a:p>
          <a:p>
            <a:pPr lvl="1"/>
            <a:r>
              <a:rPr lang="en-US" dirty="0" smtClean="0"/>
              <a:t>CXR</a:t>
            </a:r>
          </a:p>
          <a:p>
            <a:pPr lvl="1"/>
            <a:r>
              <a:rPr lang="en-US" dirty="0" smtClean="0"/>
              <a:t>Ordering the appropriate test</a:t>
            </a:r>
          </a:p>
          <a:p>
            <a:pPr lvl="1"/>
            <a:r>
              <a:rPr lang="en-US" dirty="0" smtClean="0"/>
              <a:t>Ortho: Fractures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266" y="1916856"/>
            <a:ext cx="3798534" cy="446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CXR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171" y="2269609"/>
            <a:ext cx="3432628" cy="39468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University of Virginia online tutorial</a:t>
            </a:r>
          </a:p>
          <a:p>
            <a:r>
              <a:rPr lang="en-US" dirty="0" smtClean="0"/>
              <a:t>Practice case file</a:t>
            </a:r>
          </a:p>
          <a:p>
            <a:r>
              <a:rPr lang="en-US" dirty="0" smtClean="0"/>
              <a:t>Practice oral exam with examples</a:t>
            </a:r>
          </a:p>
          <a:p>
            <a:r>
              <a:rPr lang="en-US" dirty="0" smtClean="0"/>
              <a:t>Oral exam with faculty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781697"/>
            <a:ext cx="4216400" cy="20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appropriate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Cases: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Low back pain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Appendicitis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err="1" smtClean="0"/>
              <a:t>Nephrolithiasis</a:t>
            </a:r>
            <a:endParaRPr lang="en-US" sz="2100" dirty="0" smtClean="0"/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Diabetic foot ulcer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Headache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Knee injury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Ankle injury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err="1" smtClean="0"/>
              <a:t>Cholecystitis</a:t>
            </a:r>
            <a:endParaRPr lang="en-US" sz="2100" dirty="0" smtClean="0"/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Head injury – Adult and Child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Diverticulitis</a:t>
            </a:r>
          </a:p>
          <a:p>
            <a:pPr marL="782638" lvl="1">
              <a:lnSpc>
                <a:spcPct val="90000"/>
              </a:lnSpc>
            </a:pPr>
            <a:r>
              <a:rPr lang="en-US" sz="2100" dirty="0" smtClean="0"/>
              <a:t>Asymptomatic </a:t>
            </a:r>
            <a:r>
              <a:rPr lang="en-US" sz="2100" dirty="0" err="1" smtClean="0"/>
              <a:t>hematuria</a:t>
            </a: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Clavicle</a:t>
            </a:r>
          </a:p>
          <a:p>
            <a:r>
              <a:rPr lang="en-US" dirty="0" smtClean="0"/>
              <a:t>Elbow: </a:t>
            </a:r>
            <a:r>
              <a:rPr lang="en-US" dirty="0" err="1" smtClean="0"/>
              <a:t>Supracondylar</a:t>
            </a:r>
            <a:r>
              <a:rPr lang="en-US" dirty="0" smtClean="0"/>
              <a:t>, Lateral </a:t>
            </a:r>
            <a:r>
              <a:rPr lang="en-US" dirty="0" err="1" smtClean="0"/>
              <a:t>condyle</a:t>
            </a:r>
            <a:r>
              <a:rPr lang="en-US" dirty="0" smtClean="0"/>
              <a:t>, Radial head,  +radial head </a:t>
            </a:r>
            <a:r>
              <a:rPr lang="en-US" dirty="0" err="1" smtClean="0"/>
              <a:t>subluxation</a:t>
            </a:r>
            <a:endParaRPr lang="en-US" dirty="0" smtClean="0"/>
          </a:p>
          <a:p>
            <a:r>
              <a:rPr lang="en-US" dirty="0" smtClean="0"/>
              <a:t>Wrist: </a:t>
            </a:r>
            <a:r>
              <a:rPr lang="en-US" dirty="0" err="1" smtClean="0"/>
              <a:t>Colles</a:t>
            </a:r>
            <a:r>
              <a:rPr lang="en-US" dirty="0" smtClean="0"/>
              <a:t>, </a:t>
            </a:r>
            <a:r>
              <a:rPr lang="en-US" dirty="0" err="1" smtClean="0"/>
              <a:t>Tores</a:t>
            </a:r>
            <a:r>
              <a:rPr lang="en-US" dirty="0" smtClean="0"/>
              <a:t>, Greenstick</a:t>
            </a:r>
          </a:p>
          <a:p>
            <a:r>
              <a:rPr lang="en-US" dirty="0" smtClean="0"/>
              <a:t>Distal radius</a:t>
            </a:r>
          </a:p>
          <a:p>
            <a:r>
              <a:rPr lang="en-US" dirty="0" err="1" smtClean="0"/>
              <a:t>Scaphoid</a:t>
            </a:r>
            <a:endParaRPr lang="en-US" dirty="0" smtClean="0"/>
          </a:p>
          <a:p>
            <a:r>
              <a:rPr lang="en-US" dirty="0" smtClean="0"/>
              <a:t>Tibia</a:t>
            </a:r>
          </a:p>
          <a:p>
            <a:r>
              <a:rPr lang="en-US" dirty="0" smtClean="0"/>
              <a:t>Coming soon: Hip, Femur, Hand: Boxer’s, metacarpal shafts, distal phalanx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24000"/>
            <a:ext cx="4038600" cy="49308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occur in the middle third (80%)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: FOOSH, fall on shoulder, direct trauma </a:t>
            </a:r>
          </a:p>
          <a:p>
            <a:r>
              <a:rPr lang="en-US" dirty="0" smtClean="0"/>
              <a:t>Exam: pain with any shoulder movement, holds arm to chest, point tender over fracture, </a:t>
            </a:r>
            <a:r>
              <a:rPr lang="en-US" dirty="0" err="1" smtClean="0"/>
              <a:t>subQ</a:t>
            </a:r>
            <a:r>
              <a:rPr lang="en-US" dirty="0" smtClean="0"/>
              <a:t> </a:t>
            </a:r>
            <a:r>
              <a:rPr lang="en-US" dirty="0" err="1" smtClean="0"/>
              <a:t>crepitus</a:t>
            </a:r>
            <a:r>
              <a:rPr lang="en-US" dirty="0" smtClean="0"/>
              <a:t>, often obvious deformity</a:t>
            </a:r>
          </a:p>
          <a:p>
            <a:r>
              <a:rPr lang="en-US" dirty="0" smtClean="0"/>
              <a:t>If high impact mechanism of injury then pay special attention to the lung and brachial plexus exam</a:t>
            </a:r>
            <a:endParaRPr lang="en-US" dirty="0"/>
          </a:p>
        </p:txBody>
      </p:sp>
      <p:pic>
        <p:nvPicPr>
          <p:cNvPr id="57346" name="Picture 2" descr="http://www.mdguidelines.com/images/Illustrations/fr_cla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038600" cy="272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Fracture: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Imaging:</a:t>
            </a:r>
          </a:p>
          <a:p>
            <a:pPr lvl="1"/>
            <a:r>
              <a:rPr lang="en-US" dirty="0" smtClean="0"/>
              <a:t>AP view usually all that is needed, but can get 45 degree cephalic tilt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1"/>
            <a:r>
              <a:rPr lang="en-US" dirty="0" err="1" smtClean="0"/>
              <a:t>Prox</a:t>
            </a:r>
            <a:r>
              <a:rPr lang="en-US" dirty="0" smtClean="0"/>
              <a:t> segment often pulled up by </a:t>
            </a:r>
            <a:r>
              <a:rPr lang="en-US" dirty="0" err="1" smtClean="0"/>
              <a:t>sternocleidomastoid</a:t>
            </a:r>
            <a:r>
              <a:rPr lang="en-US" dirty="0" smtClean="0"/>
              <a:t> while distal segment is pulled down by the weight of the arm</a:t>
            </a:r>
            <a:endParaRPr lang="en-US" dirty="0"/>
          </a:p>
        </p:txBody>
      </p:sp>
      <p:pic>
        <p:nvPicPr>
          <p:cNvPr id="58370" name="Picture 2" descr="http://upload.wikimedia.org/wikipedia/en/a/aa/Clavicle_fracture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4665653" cy="2095501"/>
          </a:xfrm>
          <a:prstGeom prst="rect">
            <a:avLst/>
          </a:prstGeom>
          <a:noFill/>
        </p:spPr>
      </p:pic>
      <p:pic>
        <p:nvPicPr>
          <p:cNvPr id="58372" name="Picture 4" descr="http://images.radiopaedia.org/images/2357627/ccf29d698cb766b5f3a7899fdb32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3742052" cy="240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5797</TotalTime>
  <Words>756</Words>
  <Application>Microsoft Office PowerPoint</Application>
  <PresentationFormat>On-screen Show (4:3)</PresentationFormat>
  <Paragraphs>104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Verve</vt:lpstr>
      <vt:lpstr>Radiology in Family Medicine: Evaluation of a Longitudinal Curriculum</vt:lpstr>
      <vt:lpstr>Disclosures</vt:lpstr>
      <vt:lpstr>Objectives</vt:lpstr>
      <vt:lpstr>Radiology</vt:lpstr>
      <vt:lpstr>CXR curriculum</vt:lpstr>
      <vt:lpstr>Ordering the appropriate test</vt:lpstr>
      <vt:lpstr>Fracture module</vt:lpstr>
      <vt:lpstr>Clavicle</vt:lpstr>
      <vt:lpstr>Clavicle Fracture: Imaging</vt:lpstr>
      <vt:lpstr>Clavicle fracture: Management</vt:lpstr>
      <vt:lpstr>Clavicle fracture: Management</vt:lpstr>
      <vt:lpstr>Clavicle fracture: Management</vt:lpstr>
      <vt:lpstr>Clavicle fracture: Management</vt:lpstr>
      <vt:lpstr>Evaluation methods</vt:lpstr>
      <vt:lpstr>Oral exam: CXR grading rubric</vt:lpstr>
      <vt:lpstr>Initial results</vt:lpstr>
      <vt:lpstr>Slide 17</vt:lpstr>
      <vt:lpstr>Slide 18</vt:lpstr>
      <vt:lpstr>Future plans</vt:lpstr>
      <vt:lpstr>Questions</vt:lpstr>
      <vt:lpstr>Slide 21</vt:lpstr>
    </vt:vector>
  </TitlesOfParts>
  <Company>STFM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mounthr</cp:lastModifiedBy>
  <cp:revision>40</cp:revision>
  <dcterms:created xsi:type="dcterms:W3CDTF">2013-07-17T19:19:39Z</dcterms:created>
  <dcterms:modified xsi:type="dcterms:W3CDTF">2017-05-06T20:36:45Z</dcterms:modified>
</cp:coreProperties>
</file>