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embeddedFontLst>
    <p:embeddedFont>
      <p:font typeface="Arial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35A2750-1E77-49EC-BC83-60E18023C477}">
  <a:tblStyle styleId="{A35A2750-1E77-49EC-BC83-60E18023C477}"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font" Target="fonts/ArialBlack-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Felt special - Everyone got a trophy</a:t>
            </a:r>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How these align millennial strengths and where there may be challenges</a:t>
            </a: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Privilege, cultural sensitivity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US">
                <a:solidFill>
                  <a:schemeClr val="dk1"/>
                </a:solidFill>
              </a:rPr>
              <a:t>Extreme Fun ?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rtl="0">
              <a:spcBef>
                <a:spcPts val="0"/>
              </a:spcBef>
              <a:buClr>
                <a:schemeClr val="dk1"/>
              </a:buClr>
              <a:buSzPct val="25000"/>
              <a:buFont typeface="Arial"/>
              <a:buNone/>
            </a:pPr>
            <a:r>
              <a:rPr lang="en-US" sz="2400">
                <a:solidFill>
                  <a:schemeClr val="dk1"/>
                </a:solidFill>
                <a:latin typeface="Calibri"/>
                <a:ea typeface="Calibri"/>
                <a:cs typeface="Calibri"/>
                <a:sym typeface="Calibri"/>
              </a:rPr>
              <a:t>Goals of discussion:  What ideas do we have to overcome the barriers posed by differences in generational perspectives to effective teaching and learning?</a:t>
            </a: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2" name="Shape 2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381000" lvl="0" marL="4572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What are the prevailing generation-based values?</a:t>
            </a:r>
          </a:p>
          <a:p>
            <a:pPr indent="-381000" lvl="1" marL="9144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The Program Director (Gen X)</a:t>
            </a:r>
          </a:p>
          <a:p>
            <a:pPr indent="-381000" lvl="1" marL="9144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The resident (Millennial) </a:t>
            </a:r>
          </a:p>
          <a:p>
            <a:pPr indent="-381000" lvl="0" marL="4572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What are possible solutions?</a:t>
            </a:r>
          </a:p>
          <a:p>
            <a:pPr indent="-381000" lvl="0" marL="4572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What obstacles must be overcome to achieve a compromise?</a:t>
            </a: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why does the resident want to stay on time? </a:t>
            </a:r>
          </a:p>
          <a:p>
            <a:pPr lvl="0">
              <a:spcBef>
                <a:spcPts val="0"/>
              </a:spcBef>
              <a:buNone/>
            </a:pPr>
            <a:r>
              <a:t/>
            </a:r>
            <a:endParaRPr/>
          </a:p>
        </p:txBody>
      </p:sp>
      <p:sp>
        <p:nvSpPr>
          <p:cNvPr id="234" name="Shape 2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the </a:t>
            </a:r>
            <a:r>
              <a:rPr lang="en-US"/>
              <a:t>millennial</a:t>
            </a:r>
            <a:r>
              <a:rPr lang="en-US"/>
              <a:t> is trying to be patient centered value </a:t>
            </a:r>
          </a:p>
          <a:p>
            <a:pPr lvl="0">
              <a:spcBef>
                <a:spcPts val="0"/>
              </a:spcBef>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rtl="0">
              <a:spcBef>
                <a:spcPts val="0"/>
              </a:spcBef>
              <a:buClr>
                <a:schemeClr val="dk1"/>
              </a:buClr>
              <a:buFont typeface="Arial"/>
              <a:buNone/>
            </a:pPr>
            <a:r>
              <a:t/>
            </a:r>
            <a:endParaRPr/>
          </a:p>
        </p:txBody>
      </p:sp>
      <p:sp>
        <p:nvSpPr>
          <p:cNvPr id="295" name="Shape 2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12" name="Shape 3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*Break into generational groups after this slide* </a:t>
            </a:r>
          </a:p>
          <a:p>
            <a:pPr lvl="0">
              <a:spcBef>
                <a:spcPts val="0"/>
              </a:spcBef>
              <a:buNone/>
            </a:pPr>
            <a:r>
              <a:rPr lang="en-US"/>
              <a:t>Milestone - some </a:t>
            </a:r>
            <a:r>
              <a:rPr lang="en-US"/>
              <a:t>resistance</a:t>
            </a:r>
            <a:r>
              <a:rPr lang="en-US"/>
              <a:t> to completing self assessment, wanted more immediate feedback</a:t>
            </a:r>
          </a:p>
          <a:p>
            <a:pPr lvl="0">
              <a:spcBef>
                <a:spcPts val="0"/>
              </a:spcBef>
              <a:buNone/>
            </a:pPr>
            <a:r>
              <a:rPr lang="en-US"/>
              <a:t>Professionalism - won’t necessarily attend conferences if they do not find it valuable, want to leave work at a reasonable time</a:t>
            </a:r>
          </a:p>
          <a:p>
            <a:pPr lvl="0">
              <a:spcBef>
                <a:spcPts val="0"/>
              </a:spcBef>
              <a:buNone/>
            </a:pPr>
            <a:r>
              <a:rPr lang="en-US"/>
              <a:t>Wellness - increasing emphasis from ACGME, hospital, residents themselves on importance of self care which makes traditional approach to residency education unsustainable</a:t>
            </a:r>
          </a:p>
          <a:p>
            <a:pPr lvl="0">
              <a:spcBef>
                <a:spcPts val="0"/>
              </a:spcBef>
              <a:buNone/>
            </a:pPr>
            <a:r>
              <a:rPr lang="en-US"/>
              <a:t>Leadership workshop - inspired us to look at teaching leadership as a way to more effectively engage our learners, taking current roles and identifying them as teaching leadership (ie recruitment chair as learning leadership)</a:t>
            </a: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What we thought of the </a:t>
            </a:r>
            <a:r>
              <a:rPr lang="en-US"/>
              <a:t>preceding</a:t>
            </a:r>
            <a:r>
              <a:rPr lang="en-US"/>
              <a:t> (teachers/parents) generation?</a:t>
            </a:r>
          </a:p>
          <a:p>
            <a:pPr lvl="0">
              <a:spcBef>
                <a:spcPts val="0"/>
              </a:spcBef>
              <a:buNone/>
            </a:pPr>
            <a:r>
              <a:rPr lang="en-US"/>
              <a:t>How we viewed our generation?</a:t>
            </a:r>
          </a:p>
          <a:p>
            <a:pPr lvl="0">
              <a:spcBef>
                <a:spcPts val="0"/>
              </a:spcBef>
              <a:buNone/>
            </a:pPr>
            <a:r>
              <a:rPr lang="en-US"/>
              <a:t>What we think about the generation below us?</a:t>
            </a:r>
          </a:p>
          <a:p>
            <a:pPr lvl="0">
              <a:spcBef>
                <a:spcPts val="0"/>
              </a:spcBef>
              <a:buNone/>
            </a:pPr>
            <a:r>
              <a:t/>
            </a:r>
            <a:endParaRP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things which may have influenced your view</a:t>
            </a: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lvl="0">
              <a:spcBef>
                <a:spcPts val="0"/>
              </a:spcBef>
              <a:buNone/>
            </a:pPr>
            <a:r>
              <a:rPr lang="en-US"/>
              <a:t>Ask about what they talked about in their smaller groups (generational groups)</a:t>
            </a:r>
          </a:p>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0" y="228600"/>
            <a:ext cx="91440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3" name="Shape 13"/>
          <p:cNvSpPr txBox="1"/>
          <p:nvPr>
            <p:ph idx="1" type="subTitle"/>
          </p:nvPr>
        </p:nvSpPr>
        <p:spPr>
          <a:xfrm>
            <a:off x="304799" y="1981200"/>
            <a:ext cx="6019800" cy="1752600"/>
          </a:xfrm>
          <a:prstGeom prst="rect">
            <a:avLst/>
          </a:prstGeom>
          <a:noFill/>
          <a:ln>
            <a:noFill/>
          </a:ln>
        </p:spPr>
        <p:txBody>
          <a:bodyPr anchorCtr="0" anchor="t" bIns="91425" lIns="91425" rIns="91425" wrap="square" tIns="91425"/>
          <a:lstStyle>
            <a:lvl1pPr indent="0" lvl="0" marL="0" marR="0" rtl="0" algn="ctr">
              <a:spcBef>
                <a:spcPts val="640"/>
              </a:spcBef>
              <a:spcAft>
                <a:spcPts val="0"/>
              </a:spcAft>
              <a:buClr>
                <a:schemeClr val="dk1"/>
              </a:buClr>
              <a:buFont typeface="Noto Sans Symbols"/>
              <a:buNone/>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4" name="Shape 14"/>
          <p:cNvSpPr txBox="1"/>
          <p:nvPr>
            <p:ph idx="10" type="dt"/>
          </p:nvPr>
        </p:nvSpPr>
        <p:spPr>
          <a:xfrm>
            <a:off x="257175" y="6248400"/>
            <a:ext cx="16224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2108200" y="6248400"/>
            <a:ext cx="29973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5486400" y="6248400"/>
            <a:ext cx="1371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8" name="Shape 68"/>
        <p:cNvGrpSpPr/>
        <p:nvPr/>
      </p:nvGrpSpPr>
      <p:grpSpPr>
        <a:xfrm>
          <a:off x="0" y="0"/>
          <a:ext cx="0" cy="0"/>
          <a:chOff x="0" y="0"/>
          <a:chExt cx="0" cy="0"/>
        </a:xfrm>
      </p:grpSpPr>
      <p:sp>
        <p:nvSpPr>
          <p:cNvPr id="69" name="Shape 69"/>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70" name="Shape 70"/>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3" name="Shape 73"/>
        <p:cNvGrpSpPr/>
        <p:nvPr/>
      </p:nvGrpSpPr>
      <p:grpSpPr>
        <a:xfrm>
          <a:off x="0" y="0"/>
          <a:ext cx="0" cy="0"/>
          <a:chOff x="0" y="0"/>
          <a:chExt cx="0" cy="0"/>
        </a:xfrm>
      </p:grpSpPr>
      <p:sp>
        <p:nvSpPr>
          <p:cNvPr id="74" name="Shape 74"/>
          <p:cNvSpPr txBox="1"/>
          <p:nvPr>
            <p:ph type="title"/>
          </p:nvPr>
        </p:nvSpPr>
        <p:spPr>
          <a:xfrm>
            <a:off x="457200" y="273050"/>
            <a:ext cx="3008400" cy="11619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75" name="Shape 75"/>
          <p:cNvSpPr txBox="1"/>
          <p:nvPr>
            <p:ph idx="1" type="body"/>
          </p:nvPr>
        </p:nvSpPr>
        <p:spPr>
          <a:xfrm>
            <a:off x="3575050" y="273050"/>
            <a:ext cx="5111700" cy="58530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76" name="Shape 76"/>
          <p:cNvSpPr txBox="1"/>
          <p:nvPr>
            <p:ph idx="2" type="body"/>
          </p:nvPr>
        </p:nvSpPr>
        <p:spPr>
          <a:xfrm>
            <a:off x="457200" y="1435100"/>
            <a:ext cx="3008400" cy="4691100"/>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9pPr>
          </a:lstStyle>
          <a:p/>
        </p:txBody>
      </p:sp>
      <p:sp>
        <p:nvSpPr>
          <p:cNvPr id="77" name="Shape 77"/>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80" name="Shape 80"/>
        <p:cNvGrpSpPr/>
        <p:nvPr/>
      </p:nvGrpSpPr>
      <p:grpSpPr>
        <a:xfrm>
          <a:off x="0" y="0"/>
          <a:ext cx="0" cy="0"/>
          <a:chOff x="0" y="0"/>
          <a:chExt cx="0" cy="0"/>
        </a:xfrm>
      </p:grpSpPr>
      <p:sp>
        <p:nvSpPr>
          <p:cNvPr id="81" name="Shape 81"/>
          <p:cNvSpPr txBox="1"/>
          <p:nvPr>
            <p:ph type="title"/>
          </p:nvPr>
        </p:nvSpPr>
        <p:spPr>
          <a:xfrm>
            <a:off x="1792288" y="4800600"/>
            <a:ext cx="5486400" cy="5667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82" name="Shape 82"/>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dk1"/>
              </a:buClr>
              <a:buFont typeface="Noto Sans Symbols"/>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9pPr>
          </a:lstStyle>
          <a:p/>
        </p:txBody>
      </p:sp>
      <p:sp>
        <p:nvSpPr>
          <p:cNvPr id="83" name="Shape 83"/>
          <p:cNvSpPr txBox="1"/>
          <p:nvPr>
            <p:ph idx="1" type="body"/>
          </p:nvPr>
        </p:nvSpPr>
        <p:spPr>
          <a:xfrm>
            <a:off x="1792288" y="5367337"/>
            <a:ext cx="5486400" cy="804900"/>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Noto Sans Symbols"/>
              <a:buNone/>
              <a:defRPr b="0" i="0" sz="900" u="none" cap="none" strike="noStrike">
                <a:solidFill>
                  <a:schemeClr val="dk1"/>
                </a:solidFill>
                <a:latin typeface="Arial"/>
                <a:ea typeface="Arial"/>
                <a:cs typeface="Arial"/>
                <a:sym typeface="Arial"/>
              </a:defRPr>
            </a:lvl9pPr>
          </a:lstStyle>
          <a:p/>
        </p:txBody>
      </p:sp>
      <p:sp>
        <p:nvSpPr>
          <p:cNvPr id="84" name="Shape 84"/>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85" name="Shape 85"/>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86" name="Shape 86"/>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7" name="Shape 87"/>
        <p:cNvGrpSpPr/>
        <p:nvPr/>
      </p:nvGrpSpPr>
      <p:grpSpPr>
        <a:xfrm>
          <a:off x="0" y="0"/>
          <a:ext cx="0" cy="0"/>
          <a:chOff x="0" y="0"/>
          <a:chExt cx="0" cy="0"/>
        </a:xfrm>
      </p:grpSpPr>
      <p:sp>
        <p:nvSpPr>
          <p:cNvPr id="88" name="Shape 88"/>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89" name="Shape 89"/>
          <p:cNvSpPr txBox="1"/>
          <p:nvPr>
            <p:ph idx="1" type="body"/>
          </p:nvPr>
        </p:nvSpPr>
        <p:spPr>
          <a:xfrm rot="5400000">
            <a:off x="2628900" y="-419100"/>
            <a:ext cx="4114800" cy="89154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90" name="Shape 90"/>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91" name="Shape 91"/>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92" name="Shape 92"/>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93" name="Shape 93"/>
        <p:cNvGrpSpPr/>
        <p:nvPr/>
      </p:nvGrpSpPr>
      <p:grpSpPr>
        <a:xfrm>
          <a:off x="0" y="0"/>
          <a:ext cx="0" cy="0"/>
          <a:chOff x="0" y="0"/>
          <a:chExt cx="0" cy="0"/>
        </a:xfrm>
      </p:grpSpPr>
      <p:sp>
        <p:nvSpPr>
          <p:cNvPr id="94" name="Shape 94"/>
          <p:cNvSpPr txBox="1"/>
          <p:nvPr>
            <p:ph type="title"/>
          </p:nvPr>
        </p:nvSpPr>
        <p:spPr>
          <a:xfrm rot="5400000">
            <a:off x="5141850" y="2093825"/>
            <a:ext cx="5775300" cy="22290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95" name="Shape 95"/>
          <p:cNvSpPr txBox="1"/>
          <p:nvPr>
            <p:ph idx="1" type="body"/>
          </p:nvPr>
        </p:nvSpPr>
        <p:spPr>
          <a:xfrm rot="5400000">
            <a:off x="607950" y="-58825"/>
            <a:ext cx="5775300" cy="65343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96" name="Shape 96"/>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97" name="Shape 97"/>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98" name="Shape 98"/>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9" name="Shape 19"/>
          <p:cNvSpPr txBox="1"/>
          <p:nvPr>
            <p:ph idx="1" type="body"/>
          </p:nvPr>
        </p:nvSpPr>
        <p:spPr>
          <a:xfrm>
            <a:off x="228600" y="1981200"/>
            <a:ext cx="8915400" cy="4114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0" name="Shape 20"/>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23" name="Shape 23"/>
        <p:cNvGrpSpPr/>
        <p:nvPr/>
      </p:nvGrpSpPr>
      <p:grpSpPr>
        <a:xfrm>
          <a:off x="0" y="0"/>
          <a:ext cx="0" cy="0"/>
          <a:chOff x="0" y="0"/>
          <a:chExt cx="0" cy="0"/>
        </a:xfrm>
      </p:grpSpPr>
      <p:sp>
        <p:nvSpPr>
          <p:cNvPr id="24" name="Shape 24"/>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25" name="Shape 25"/>
          <p:cNvSpPr txBox="1"/>
          <p:nvPr>
            <p:ph idx="1" type="body"/>
          </p:nvPr>
        </p:nvSpPr>
        <p:spPr>
          <a:xfrm>
            <a:off x="228600" y="1981200"/>
            <a:ext cx="4381500" cy="4114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Shape 26"/>
          <p:cNvSpPr txBox="1"/>
          <p:nvPr>
            <p:ph idx="2" type="body"/>
          </p:nvPr>
        </p:nvSpPr>
        <p:spPr>
          <a:xfrm>
            <a:off x="4762500" y="1981200"/>
            <a:ext cx="4381500" cy="4114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7" name="Shape 27"/>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28" name="Shape 28"/>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29" name="Shape 29"/>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32" name="Shape 32"/>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33" name="Shape 33"/>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bl">
  <p:cSld name="Title and Table">
    <p:spTree>
      <p:nvGrpSpPr>
        <p:cNvPr id="34" name="Shape 34"/>
        <p:cNvGrpSpPr/>
        <p:nvPr/>
      </p:nvGrpSpPr>
      <p:grpSpPr>
        <a:xfrm>
          <a:off x="0" y="0"/>
          <a:ext cx="0" cy="0"/>
          <a:chOff x="0" y="0"/>
          <a:chExt cx="0" cy="0"/>
        </a:xfrm>
      </p:grpSpPr>
      <p:sp>
        <p:nvSpPr>
          <p:cNvPr id="35" name="Shape 35"/>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36" name="Shape 36"/>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37" name="Shape 37"/>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38" name="Shape 38"/>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AndTx">
  <p:cSld name="Title, Content and Text">
    <p:spTree>
      <p:nvGrpSpPr>
        <p:cNvPr id="39" name="Shape 39"/>
        <p:cNvGrpSpPr/>
        <p:nvPr/>
      </p:nvGrpSpPr>
      <p:grpSpPr>
        <a:xfrm>
          <a:off x="0" y="0"/>
          <a:ext cx="0" cy="0"/>
          <a:chOff x="0" y="0"/>
          <a:chExt cx="0" cy="0"/>
        </a:xfrm>
      </p:grpSpPr>
      <p:sp>
        <p:nvSpPr>
          <p:cNvPr id="40" name="Shape 40"/>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41" name="Shape 41"/>
          <p:cNvSpPr txBox="1"/>
          <p:nvPr>
            <p:ph idx="1" type="body"/>
          </p:nvPr>
        </p:nvSpPr>
        <p:spPr>
          <a:xfrm>
            <a:off x="228600" y="1981200"/>
            <a:ext cx="4381500" cy="4114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42" name="Shape 42"/>
          <p:cNvSpPr txBox="1"/>
          <p:nvPr>
            <p:ph idx="2" type="body"/>
          </p:nvPr>
        </p:nvSpPr>
        <p:spPr>
          <a:xfrm>
            <a:off x="4762500" y="1981200"/>
            <a:ext cx="4381500" cy="4114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43" name="Shape 43"/>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44" name="Shape 44"/>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45" name="Shape 45"/>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6" name="Shape 46"/>
        <p:cNvGrpSpPr/>
        <p:nvPr/>
      </p:nvGrpSpPr>
      <p:grpSpPr>
        <a:xfrm>
          <a:off x="0" y="0"/>
          <a:ext cx="0" cy="0"/>
          <a:chOff x="0" y="0"/>
          <a:chExt cx="0" cy="0"/>
        </a:xfrm>
      </p:grpSpPr>
      <p:sp>
        <p:nvSpPr>
          <p:cNvPr id="47" name="Shape 47"/>
          <p:cNvSpPr txBox="1"/>
          <p:nvPr>
            <p:ph type="title"/>
          </p:nvPr>
        </p:nvSpPr>
        <p:spPr>
          <a:xfrm>
            <a:off x="722312" y="4406900"/>
            <a:ext cx="7772400" cy="13620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1" i="0" sz="4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48" name="Shape 48"/>
          <p:cNvSpPr txBox="1"/>
          <p:nvPr>
            <p:ph idx="1" type="body"/>
          </p:nvPr>
        </p:nvSpPr>
        <p:spPr>
          <a:xfrm>
            <a:off x="722312" y="2906713"/>
            <a:ext cx="7772400" cy="1500300"/>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1"/>
              </a:buClr>
              <a:buFont typeface="Noto Sans Symbols"/>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Noto Sans Symbols"/>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Noto Sans Symbols"/>
              <a:buNone/>
              <a:defRPr b="0" i="0" sz="1400" u="none" cap="none" strike="noStrike">
                <a:solidFill>
                  <a:schemeClr val="dk1"/>
                </a:solidFill>
                <a:latin typeface="Arial"/>
                <a:ea typeface="Arial"/>
                <a:cs typeface="Arial"/>
                <a:sym typeface="Arial"/>
              </a:defRPr>
            </a:lvl9pPr>
          </a:lstStyle>
          <a:p/>
        </p:txBody>
      </p:sp>
      <p:sp>
        <p:nvSpPr>
          <p:cNvPr id="49" name="Shape 49"/>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50" name="Shape 50"/>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52" name="Shape 52"/>
        <p:cNvGrpSpPr/>
        <p:nvPr/>
      </p:nvGrpSpPr>
      <p:grpSpPr>
        <a:xfrm>
          <a:off x="0" y="0"/>
          <a:ext cx="0" cy="0"/>
          <a:chOff x="0" y="0"/>
          <a:chExt cx="0" cy="0"/>
        </a:xfrm>
      </p:grpSpPr>
      <p:sp>
        <p:nvSpPr>
          <p:cNvPr id="53" name="Shape 53"/>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54" name="Shape 54"/>
          <p:cNvSpPr txBox="1"/>
          <p:nvPr>
            <p:ph idx="1" type="body"/>
          </p:nvPr>
        </p:nvSpPr>
        <p:spPr>
          <a:xfrm>
            <a:off x="228600" y="1981200"/>
            <a:ext cx="4381500" cy="4114800"/>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55" name="Shape 55"/>
          <p:cNvSpPr txBox="1"/>
          <p:nvPr>
            <p:ph idx="2" type="body"/>
          </p:nvPr>
        </p:nvSpPr>
        <p:spPr>
          <a:xfrm>
            <a:off x="4762500" y="1981200"/>
            <a:ext cx="4381500" cy="4114800"/>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56" name="Shape 56"/>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57" name="Shape 57"/>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58" name="Shape 58"/>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9" name="Shape 59"/>
        <p:cNvGrpSpPr/>
        <p:nvPr/>
      </p:nvGrpSpPr>
      <p:grpSpPr>
        <a:xfrm>
          <a:off x="0" y="0"/>
          <a:ext cx="0" cy="0"/>
          <a:chOff x="0" y="0"/>
          <a:chExt cx="0" cy="0"/>
        </a:xfrm>
      </p:grpSpPr>
      <p:sp>
        <p:nvSpPr>
          <p:cNvPr id="60" name="Shape 60"/>
          <p:cNvSpPr txBox="1"/>
          <p:nvPr>
            <p:ph type="title"/>
          </p:nvPr>
        </p:nvSpPr>
        <p:spPr>
          <a:xfrm>
            <a:off x="457200" y="274637"/>
            <a:ext cx="8229600" cy="11430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61" name="Shape 61"/>
          <p:cNvSpPr txBox="1"/>
          <p:nvPr>
            <p:ph idx="1" type="body"/>
          </p:nvPr>
        </p:nvSpPr>
        <p:spPr>
          <a:xfrm>
            <a:off x="457200" y="1535112"/>
            <a:ext cx="4040100" cy="639899"/>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Noto Sans Symbols"/>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9pPr>
          </a:lstStyle>
          <a:p/>
        </p:txBody>
      </p:sp>
      <p:sp>
        <p:nvSpPr>
          <p:cNvPr id="62" name="Shape 62"/>
          <p:cNvSpPr txBox="1"/>
          <p:nvPr>
            <p:ph idx="2" type="body"/>
          </p:nvPr>
        </p:nvSpPr>
        <p:spPr>
          <a:xfrm>
            <a:off x="457200" y="2174875"/>
            <a:ext cx="4040100" cy="39513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3" name="Shape 63"/>
          <p:cNvSpPr txBox="1"/>
          <p:nvPr>
            <p:ph idx="3" type="body"/>
          </p:nvPr>
        </p:nvSpPr>
        <p:spPr>
          <a:xfrm>
            <a:off x="4645025" y="1535112"/>
            <a:ext cx="4041900" cy="639899"/>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Noto Sans Symbols"/>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Noto Sans Symbols"/>
              <a:buNone/>
              <a:defRPr b="1" i="0" sz="1600" u="none" cap="none" strike="noStrike">
                <a:solidFill>
                  <a:schemeClr val="dk1"/>
                </a:solidFill>
                <a:latin typeface="Arial"/>
                <a:ea typeface="Arial"/>
                <a:cs typeface="Arial"/>
                <a:sym typeface="Arial"/>
              </a:defRPr>
            </a:lvl9pPr>
          </a:lstStyle>
          <a:p/>
        </p:txBody>
      </p:sp>
      <p:sp>
        <p:nvSpPr>
          <p:cNvPr id="64" name="Shape 64"/>
          <p:cNvSpPr txBox="1"/>
          <p:nvPr>
            <p:ph idx="4" type="body"/>
          </p:nvPr>
        </p:nvSpPr>
        <p:spPr>
          <a:xfrm>
            <a:off x="4645025" y="2174875"/>
            <a:ext cx="4041900" cy="39513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Noto Sans Symbols"/>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5" name="Shape 65"/>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sz="1400">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228600" y="320675"/>
            <a:ext cx="8915400" cy="14319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7" name="Shape 7"/>
          <p:cNvSpPr txBox="1"/>
          <p:nvPr>
            <p:ph idx="1" type="body"/>
          </p:nvPr>
        </p:nvSpPr>
        <p:spPr>
          <a:xfrm>
            <a:off x="228600" y="1981200"/>
            <a:ext cx="8915400" cy="4114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228600" y="6248400"/>
            <a:ext cx="16002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2209800" y="6248400"/>
            <a:ext cx="35052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1pPr>
            <a:lvl2pPr indent="177800" lvl="1" marL="4572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2pPr>
            <a:lvl3pPr indent="177800" lvl="2" marL="9144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3pPr>
            <a:lvl4pPr indent="177800" lvl="3" marL="13716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4pPr>
            <a:lvl5pPr indent="177800" lvl="4" marL="1828800" marR="0" rtl="0" algn="l">
              <a:spcBef>
                <a:spcPts val="420"/>
              </a:spcBef>
              <a:spcAft>
                <a:spcPts val="280"/>
              </a:spcAft>
              <a:buClr>
                <a:schemeClr val="dk1"/>
              </a:buClr>
              <a:buSzPct val="100000"/>
              <a:buFont typeface="Noto Sans Symbols"/>
              <a:buChar char="▪"/>
              <a:defRPr b="1" i="0" sz="2800" u="none" cap="none" strike="noStrike">
                <a:solidFill>
                  <a:schemeClr val="dk1"/>
                </a:solidFill>
                <a:latin typeface="Arial"/>
                <a:ea typeface="Arial"/>
                <a:cs typeface="Arial"/>
                <a:sym typeface="Arial"/>
              </a:defRPr>
            </a:lvl5pPr>
            <a:lvl6pPr indent="0" lvl="5" marL="2286000" marR="0" rtl="0" algn="l">
              <a:spcBef>
                <a:spcPts val="0"/>
              </a:spcBef>
              <a:buNone/>
              <a:defRPr b="1" i="0" sz="2800" u="none" cap="none" strike="noStrike">
                <a:solidFill>
                  <a:schemeClr val="dk1"/>
                </a:solidFill>
                <a:latin typeface="Arial"/>
                <a:ea typeface="Arial"/>
                <a:cs typeface="Arial"/>
                <a:sym typeface="Arial"/>
              </a:defRPr>
            </a:lvl6pPr>
            <a:lvl7pPr indent="0" lvl="6" marL="2743200" marR="0" rtl="0" algn="l">
              <a:spcBef>
                <a:spcPts val="0"/>
              </a:spcBef>
              <a:buNone/>
              <a:defRPr b="1" i="0" sz="2800" u="none" cap="none" strike="noStrike">
                <a:solidFill>
                  <a:schemeClr val="dk1"/>
                </a:solidFill>
                <a:latin typeface="Arial"/>
                <a:ea typeface="Arial"/>
                <a:cs typeface="Arial"/>
                <a:sym typeface="Arial"/>
              </a:defRPr>
            </a:lvl7pPr>
            <a:lvl8pPr indent="0" lvl="7" marL="3200400" marR="0" rtl="0" algn="l">
              <a:spcBef>
                <a:spcPts val="0"/>
              </a:spcBef>
              <a:buNone/>
              <a:defRPr b="1" i="0" sz="2800" u="none" cap="none" strike="noStrike">
                <a:solidFill>
                  <a:schemeClr val="dk1"/>
                </a:solidFill>
                <a:latin typeface="Arial"/>
                <a:ea typeface="Arial"/>
                <a:cs typeface="Arial"/>
                <a:sym typeface="Arial"/>
              </a:defRPr>
            </a:lvl8pPr>
            <a:lvl9pPr indent="0" lvl="8" marL="3657600" marR="0" rtl="0" algn="l">
              <a:spcBef>
                <a:spcPts val="0"/>
              </a:spcBef>
              <a:buNone/>
              <a:defRPr b="1" i="0" sz="2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248400" y="6248400"/>
            <a:ext cx="15240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dk1"/>
              </a:buClr>
              <a:buSzPct val="25000"/>
              <a:buFont typeface="Noto Sans Symbols"/>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youtube.com/watch?v=YvT_gqs5ETk" TargetMode="Externa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td.org/Publications/Newsletters/Links/2015/02/Generational-Differences-in-the-Classroom" TargetMode="External"/><Relationship Id="rId4" Type="http://schemas.openxmlformats.org/officeDocument/2006/relationships/hyperlink" Target="http://www.read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ctrTitle"/>
          </p:nvPr>
        </p:nvSpPr>
        <p:spPr>
          <a:xfrm>
            <a:off x="0" y="1804500"/>
            <a:ext cx="91440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Engaging Millennial Learners by Overcoming </a:t>
            </a:r>
            <a:r>
              <a:rPr lang="en-US" sz="3200">
                <a:solidFill>
                  <a:schemeClr val="dk1"/>
                </a:solidFill>
                <a:latin typeface="Calibri"/>
                <a:ea typeface="Calibri"/>
                <a:cs typeface="Calibri"/>
                <a:sym typeface="Calibri"/>
              </a:rPr>
              <a:t>O</a:t>
            </a:r>
            <a:r>
              <a:rPr b="0" i="0" lang="en-US" sz="3200" u="none" cap="none" strike="noStrike">
                <a:solidFill>
                  <a:schemeClr val="dk1"/>
                </a:solidFill>
                <a:latin typeface="Calibri"/>
                <a:ea typeface="Calibri"/>
                <a:cs typeface="Calibri"/>
                <a:sym typeface="Calibri"/>
              </a:rPr>
              <a:t>ur Generational Differences</a:t>
            </a:r>
          </a:p>
        </p:txBody>
      </p:sp>
      <p:sp>
        <p:nvSpPr>
          <p:cNvPr id="104" name="Shape 104"/>
          <p:cNvSpPr txBox="1"/>
          <p:nvPr>
            <p:ph idx="1" type="subTitle"/>
          </p:nvPr>
        </p:nvSpPr>
        <p:spPr>
          <a:xfrm>
            <a:off x="1562100" y="4257450"/>
            <a:ext cx="6019800" cy="1752600"/>
          </a:xfrm>
          <a:prstGeom prst="rect">
            <a:avLst/>
          </a:prstGeom>
          <a:noFill/>
          <a:ln>
            <a:noFill/>
          </a:ln>
        </p:spPr>
        <p:txBody>
          <a:bodyPr anchorCtr="0" anchor="t" bIns="45700" lIns="91425" rIns="91425" wrap="square" tIns="45700">
            <a:noAutofit/>
          </a:bodyPr>
          <a:lstStyle/>
          <a:p>
            <a:pPr indent="0" lvl="0" marL="0" marR="0" rtl="0" algn="ctr">
              <a:lnSpc>
                <a:spcPct val="80000"/>
              </a:lnSpc>
              <a:spcBef>
                <a:spcPts val="0"/>
              </a:spcBef>
              <a:spcAft>
                <a:spcPts val="0"/>
              </a:spcAft>
              <a:buClr>
                <a:srgbClr val="888888"/>
              </a:buClr>
              <a:buSzPct val="25000"/>
              <a:buFont typeface="Arial"/>
              <a:buNone/>
            </a:pPr>
            <a:r>
              <a:rPr b="0" i="0" lang="en-US" sz="2220" u="none" cap="none" strike="noStrike">
                <a:solidFill>
                  <a:srgbClr val="888888"/>
                </a:solidFill>
                <a:latin typeface="Calibri"/>
                <a:ea typeface="Calibri"/>
                <a:cs typeface="Calibri"/>
                <a:sym typeface="Calibri"/>
              </a:rPr>
              <a:t>Beverlee Ciccone, PhD</a:t>
            </a:r>
          </a:p>
          <a:p>
            <a:pPr indent="0" lvl="0" marL="0" marR="0" rtl="0" algn="ctr">
              <a:lnSpc>
                <a:spcPct val="80000"/>
              </a:lnSpc>
              <a:spcBef>
                <a:spcPts val="444"/>
              </a:spcBef>
              <a:spcAft>
                <a:spcPts val="0"/>
              </a:spcAft>
              <a:buClr>
                <a:srgbClr val="888888"/>
              </a:buClr>
              <a:buSzPct val="25000"/>
              <a:buFont typeface="Arial"/>
              <a:buNone/>
            </a:pPr>
            <a:r>
              <a:rPr b="0" i="0" lang="en-US" sz="2220" u="none" cap="none" strike="noStrike">
                <a:solidFill>
                  <a:srgbClr val="888888"/>
                </a:solidFill>
                <a:latin typeface="Calibri"/>
                <a:ea typeface="Calibri"/>
                <a:cs typeface="Calibri"/>
                <a:sym typeface="Calibri"/>
              </a:rPr>
              <a:t>Julianne Lucco, MD</a:t>
            </a:r>
          </a:p>
          <a:p>
            <a:pPr indent="0" lvl="0" marL="0" marR="0" rtl="0" algn="ctr">
              <a:lnSpc>
                <a:spcPct val="80000"/>
              </a:lnSpc>
              <a:spcBef>
                <a:spcPts val="444"/>
              </a:spcBef>
              <a:spcAft>
                <a:spcPts val="0"/>
              </a:spcAft>
              <a:buClr>
                <a:srgbClr val="888888"/>
              </a:buClr>
              <a:buSzPct val="25000"/>
              <a:buFont typeface="Arial"/>
              <a:buNone/>
            </a:pPr>
            <a:r>
              <a:rPr b="0" i="0" lang="en-US" sz="2220" u="none" cap="none" strike="noStrike">
                <a:solidFill>
                  <a:srgbClr val="888888"/>
                </a:solidFill>
                <a:latin typeface="Calibri"/>
                <a:ea typeface="Calibri"/>
                <a:cs typeface="Calibri"/>
                <a:sym typeface="Calibri"/>
              </a:rPr>
              <a:t>Margaret Ciavarelli, DO</a:t>
            </a:r>
          </a:p>
          <a:p>
            <a:pPr indent="0" lvl="0" marL="0" marR="0" rtl="0" algn="ctr">
              <a:lnSpc>
                <a:spcPct val="80000"/>
              </a:lnSpc>
              <a:spcBef>
                <a:spcPts val="444"/>
              </a:spcBef>
              <a:spcAft>
                <a:spcPts val="0"/>
              </a:spcAft>
              <a:buClr>
                <a:srgbClr val="888888"/>
              </a:buClr>
              <a:buSzPct val="25000"/>
              <a:buFont typeface="Arial"/>
              <a:buNone/>
            </a:pPr>
            <a:r>
              <a:rPr b="0" i="0" lang="en-US" sz="2220" u="none" cap="none" strike="noStrike">
                <a:solidFill>
                  <a:srgbClr val="888888"/>
                </a:solidFill>
                <a:latin typeface="Calibri"/>
                <a:ea typeface="Calibri"/>
                <a:cs typeface="Calibri"/>
                <a:sym typeface="Calibri"/>
              </a:rPr>
              <a:t>Hunterdon Healthcare Family Medicine Residency</a:t>
            </a:r>
          </a:p>
          <a:p>
            <a:pPr indent="0" lvl="0" marL="0" marR="0" rtl="0" algn="ctr">
              <a:lnSpc>
                <a:spcPct val="80000"/>
              </a:lnSpc>
              <a:spcBef>
                <a:spcPts val="444"/>
              </a:spcBef>
              <a:buClr>
                <a:srgbClr val="888888"/>
              </a:buClr>
              <a:buSzPct val="25000"/>
              <a:buFont typeface="Arial"/>
              <a:buNone/>
            </a:pPr>
            <a:r>
              <a:rPr b="0" i="0" lang="en-US" sz="2220" u="none" cap="none" strike="noStrike">
                <a:solidFill>
                  <a:srgbClr val="888888"/>
                </a:solidFill>
                <a:latin typeface="Calibri"/>
                <a:ea typeface="Calibri"/>
                <a:cs typeface="Calibri"/>
                <a:sym typeface="Calibri"/>
              </a:rPr>
              <a:t>Flemington NJ</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idx="1" type="body"/>
          </p:nvPr>
        </p:nvSpPr>
        <p:spPr>
          <a:xfrm>
            <a:off x="228600" y="2040325"/>
            <a:ext cx="8915400" cy="4114800"/>
          </a:xfrm>
          <a:prstGeom prst="rect">
            <a:avLst/>
          </a:prstGeom>
          <a:noFill/>
          <a:ln>
            <a:noFill/>
          </a:ln>
        </p:spPr>
        <p:txBody>
          <a:bodyPr anchorCtr="0" anchor="t" bIns="45700" lIns="91425" rIns="91425" wrap="square" tIns="45700">
            <a:noAutofit/>
          </a:bodyPr>
          <a:lstStyle/>
          <a:p>
            <a:pPr indent="-355600" lvl="0" marL="457200" marR="0" rtl="0" algn="l">
              <a:lnSpc>
                <a:spcPct val="100000"/>
              </a:lnSpc>
              <a:spcBef>
                <a:spcPts val="0"/>
              </a:spcBef>
              <a:spcAft>
                <a:spcPts val="0"/>
              </a:spcAft>
              <a:buClr>
                <a:schemeClr val="dk1"/>
              </a:buClr>
              <a:buSzPct val="100000"/>
              <a:buFont typeface="Calibri"/>
            </a:pPr>
            <a:r>
              <a:rPr lang="en-US" sz="2000"/>
              <a:t>W</a:t>
            </a:r>
            <a:r>
              <a:rPr b="0" i="0" lang="en-US" sz="2000" u="none" cap="none" strike="noStrike">
                <a:solidFill>
                  <a:schemeClr val="dk1"/>
                </a:solidFill>
                <a:latin typeface="Calibri"/>
                <a:ea typeface="Calibri"/>
                <a:cs typeface="Calibri"/>
                <a:sym typeface="Calibri"/>
              </a:rPr>
              <a:t>ar veterans</a:t>
            </a:r>
          </a:p>
          <a:p>
            <a:pPr indent="-355600" lvl="0" marL="457200" marR="0" rtl="0" algn="l">
              <a:spcBef>
                <a:spcPts val="400"/>
              </a:spcBef>
              <a:spcAft>
                <a:spcPts val="0"/>
              </a:spcAft>
              <a:buClr>
                <a:schemeClr val="dk1"/>
              </a:buClr>
              <a:buSzPct val="100000"/>
              <a:buFont typeface="Calibri"/>
            </a:pPr>
            <a:r>
              <a:rPr lang="en-US" sz="2000"/>
              <a:t>T</a:t>
            </a:r>
            <a:r>
              <a:rPr b="0" i="0" lang="en-US" sz="2000" u="none" cap="none" strike="noStrike">
                <a:solidFill>
                  <a:schemeClr val="dk1"/>
                </a:solidFill>
                <a:latin typeface="Calibri"/>
                <a:ea typeface="Calibri"/>
                <a:cs typeface="Calibri"/>
                <a:sym typeface="Calibri"/>
              </a:rPr>
              <a:t>he Great </a:t>
            </a:r>
            <a:r>
              <a:rPr lang="en-US" sz="2000"/>
              <a:t>D</a:t>
            </a:r>
            <a:r>
              <a:rPr b="0" i="0" lang="en-US" sz="2000" u="none" cap="none" strike="noStrike">
                <a:solidFill>
                  <a:schemeClr val="dk1"/>
                </a:solidFill>
                <a:latin typeface="Calibri"/>
                <a:ea typeface="Calibri"/>
                <a:cs typeface="Calibri"/>
                <a:sym typeface="Calibri"/>
              </a:rPr>
              <a:t>epression</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Listened to radio</a:t>
            </a:r>
            <a:r>
              <a:rPr lang="en-US" sz="2000"/>
              <a:t>, </a:t>
            </a:r>
            <a:r>
              <a:rPr b="0" i="0" lang="en-US" sz="2000" u="none" cap="none" strike="noStrike">
                <a:solidFill>
                  <a:schemeClr val="dk1"/>
                </a:solidFill>
                <a:latin typeface="Calibri"/>
                <a:ea typeface="Calibri"/>
                <a:cs typeface="Calibri"/>
                <a:sym typeface="Calibri"/>
              </a:rPr>
              <a:t>went to movies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Crooners</a:t>
            </a:r>
            <a:r>
              <a:rPr lang="en-US" sz="2000"/>
              <a:t>, </a:t>
            </a:r>
            <a:r>
              <a:rPr b="0" i="0" lang="en-US" sz="2000" u="none" cap="none" strike="noStrike">
                <a:solidFill>
                  <a:schemeClr val="dk1"/>
                </a:solidFill>
                <a:latin typeface="Calibri"/>
                <a:ea typeface="Calibri"/>
                <a:cs typeface="Calibri"/>
                <a:sym typeface="Calibri"/>
              </a:rPr>
              <a:t>Standards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Typically the husband worked</a:t>
            </a:r>
            <a:r>
              <a:rPr lang="en-US" sz="2000"/>
              <a:t> (</a:t>
            </a:r>
            <a:r>
              <a:rPr b="0" i="0" lang="en-US" sz="2000" u="none" cap="none" strike="noStrike">
                <a:solidFill>
                  <a:schemeClr val="dk1"/>
                </a:solidFill>
                <a:latin typeface="Calibri"/>
                <a:ea typeface="Calibri"/>
                <a:cs typeface="Calibri"/>
                <a:sym typeface="Calibri"/>
              </a:rPr>
              <a:t>wife the homemaker)</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Scrimped and saved</a:t>
            </a:r>
          </a:p>
          <a:p>
            <a:pPr indent="-355600" lvl="0" marL="457200" marR="0" rtl="0" algn="l">
              <a:spcBef>
                <a:spcPts val="400"/>
              </a:spcBef>
              <a:spcAft>
                <a:spcPts val="0"/>
              </a:spcAft>
              <a:buClr>
                <a:schemeClr val="dk1"/>
              </a:buClr>
              <a:buSzPct val="100000"/>
              <a:buFont typeface="Calibri"/>
            </a:pPr>
            <a:r>
              <a:rPr lang="en-US" sz="2000"/>
              <a:t>“</a:t>
            </a:r>
            <a:r>
              <a:rPr b="0" i="0" lang="en-US" sz="2000" u="none" cap="none" strike="noStrike">
                <a:solidFill>
                  <a:schemeClr val="dk1"/>
                </a:solidFill>
                <a:latin typeface="Calibri"/>
                <a:ea typeface="Calibri"/>
                <a:cs typeface="Calibri"/>
                <a:sym typeface="Calibri"/>
              </a:rPr>
              <a:t>Pulled up by one’s bootstraps</a:t>
            </a:r>
            <a:r>
              <a:rPr lang="en-US" sz="2000"/>
              <a:t>”</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Medical role model</a:t>
            </a:r>
            <a:r>
              <a:rPr lang="en-US" sz="2000"/>
              <a:t> - </a:t>
            </a:r>
            <a:r>
              <a:rPr b="0" i="0" lang="en-US" sz="2000" u="none" cap="none" strike="noStrike">
                <a:solidFill>
                  <a:schemeClr val="dk1"/>
                </a:solidFill>
                <a:latin typeface="Calibri"/>
                <a:ea typeface="Calibri"/>
                <a:cs typeface="Calibri"/>
                <a:sym typeface="Calibri"/>
              </a:rPr>
              <a:t>Dr. Spock</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Physician authoritative</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Residency was torture, lived in the hospital</a:t>
            </a:r>
          </a:p>
          <a:p>
            <a:pPr indent="-355600" lvl="0" marL="457200" marR="0" rtl="0" algn="l">
              <a:spcBef>
                <a:spcPts val="400"/>
              </a:spcBef>
              <a:buClr>
                <a:schemeClr val="dk1"/>
              </a:buClr>
              <a:buSzPct val="100000"/>
              <a:buFont typeface="Calibri"/>
            </a:pPr>
            <a:r>
              <a:rPr b="0" i="0" lang="en-US" sz="2000" u="none" cap="none" strike="noStrike">
                <a:solidFill>
                  <a:schemeClr val="dk1"/>
                </a:solidFill>
                <a:latin typeface="Calibri"/>
                <a:ea typeface="Calibri"/>
                <a:cs typeface="Calibri"/>
                <a:sym typeface="Calibri"/>
              </a:rPr>
              <a:t>No Family Medicine—General Practitioners	</a:t>
            </a:r>
          </a:p>
        </p:txBody>
      </p:sp>
      <p:sp>
        <p:nvSpPr>
          <p:cNvPr id="160" name="Shape 160"/>
          <p:cNvSpPr txBox="1"/>
          <p:nvPr>
            <p:ph type="title"/>
          </p:nvPr>
        </p:nvSpPr>
        <p:spPr>
          <a:xfrm>
            <a:off x="327125" y="866050"/>
            <a:ext cx="8915400" cy="11742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lang="en-US" sz="3200">
                <a:solidFill>
                  <a:srgbClr val="000000"/>
                </a:solidFill>
                <a:latin typeface="Calibri"/>
                <a:ea typeface="Calibri"/>
                <a:cs typeface="Calibri"/>
                <a:sym typeface="Calibri"/>
              </a:rPr>
              <a:t>The Traditionalists (1922-45)</a:t>
            </a:r>
          </a:p>
        </p:txBody>
      </p:sp>
      <p:pic>
        <p:nvPicPr>
          <p:cNvPr descr="File:President interviewed by Walter Cronkite. President Kennedy ..." id="161" name="Shape 161"/>
          <p:cNvPicPr preferRelativeResize="0"/>
          <p:nvPr/>
        </p:nvPicPr>
        <p:blipFill>
          <a:blip r:embed="rId3">
            <a:alphaModFix/>
          </a:blip>
          <a:stretch>
            <a:fillRect/>
          </a:stretch>
        </p:blipFill>
        <p:spPr>
          <a:xfrm>
            <a:off x="6419724" y="2231149"/>
            <a:ext cx="2220649" cy="33206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114300" y="816775"/>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Baby Boomers (1946-64)</a:t>
            </a:r>
          </a:p>
        </p:txBody>
      </p:sp>
      <p:sp>
        <p:nvSpPr>
          <p:cNvPr id="167" name="Shape 167"/>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355600" lvl="0" marL="457200" marR="0" rtl="0" algn="l">
              <a:spcBef>
                <a:spcPts val="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Offspring of veterans of WWII and Depression</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Benefit from parents’ sacrifices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Grew up with TV/transistor radio</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Rock n roll &gt; Rock</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Usually one phone in house/pay phones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“Don’t trust anyone over 30”</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Sexual revolution/Women’s liberation/Civil rights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Family role models-”Father Knows Best”, Ozzie &amp; Harriet</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Medical role models-Dr. Kildare/Ben Casey</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Physician role – paternal</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Medical training still dominated by males</a:t>
            </a:r>
          </a:p>
          <a:p>
            <a:pPr indent="-355600" lvl="0" marL="457200" marR="0" rtl="0" algn="l">
              <a:spcBef>
                <a:spcPts val="400"/>
              </a:spcBef>
              <a:buClr>
                <a:schemeClr val="dk1"/>
              </a:buClr>
              <a:buSzPct val="100000"/>
              <a:buFont typeface="Calibri"/>
            </a:pPr>
            <a:r>
              <a:rPr b="0" i="0" lang="en-US" sz="2000" u="none" cap="none" strike="noStrike">
                <a:solidFill>
                  <a:schemeClr val="dk1"/>
                </a:solidFill>
                <a:latin typeface="Calibri"/>
                <a:ea typeface="Calibri"/>
                <a:cs typeface="Calibri"/>
                <a:sym typeface="Calibri"/>
              </a:rPr>
              <a:t>Residency was hard work/little quality of life concerns </a:t>
            </a:r>
          </a:p>
        </p:txBody>
      </p:sp>
      <p:pic>
        <p:nvPicPr>
          <p:cNvPr descr="File:Father Knows Best cast 1954.jpg - Wikimedia Commons" id="168" name="Shape 168"/>
          <p:cNvPicPr preferRelativeResize="0"/>
          <p:nvPr/>
        </p:nvPicPr>
        <p:blipFill>
          <a:blip r:embed="rId3">
            <a:alphaModFix/>
          </a:blip>
          <a:stretch>
            <a:fillRect/>
          </a:stretch>
        </p:blipFill>
        <p:spPr>
          <a:xfrm>
            <a:off x="6093399" y="2174474"/>
            <a:ext cx="2556974" cy="194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114300" y="845975"/>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Gen X (1965-80)</a:t>
            </a:r>
          </a:p>
        </p:txBody>
      </p:sp>
      <p:sp>
        <p:nvSpPr>
          <p:cNvPr id="174" name="Shape 174"/>
          <p:cNvSpPr txBox="1"/>
          <p:nvPr>
            <p:ph idx="1" type="body"/>
          </p:nvPr>
        </p:nvSpPr>
        <p:spPr>
          <a:xfrm>
            <a:off x="247025" y="1969725"/>
            <a:ext cx="8229600" cy="4526100"/>
          </a:xfrm>
          <a:prstGeom prst="rect">
            <a:avLst/>
          </a:prstGeom>
          <a:noFill/>
          <a:ln>
            <a:noFill/>
          </a:ln>
        </p:spPr>
        <p:txBody>
          <a:bodyPr anchorCtr="0" anchor="t" bIns="45700" lIns="91425" rIns="91425" wrap="square" tIns="45700">
            <a:noAutofit/>
          </a:bodyPr>
          <a:lstStyle/>
          <a:p>
            <a:pPr indent="-355600" lvl="0" marL="457200" marR="0" rtl="0" algn="l">
              <a:spcBef>
                <a:spcPts val="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Offspring of older boomers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More awareness of life</a:t>
            </a:r>
            <a:r>
              <a:rPr lang="en-US" sz="2000">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work satisfaction  </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Computers part of education</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Punk rockers</a:t>
            </a:r>
            <a:r>
              <a:rPr lang="en-US" sz="2000">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early rap</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Fax &gt; Pagers &gt; cell</a:t>
            </a:r>
            <a:r>
              <a:rPr lang="en-US" sz="2000">
                <a:latin typeface="Calibri"/>
                <a:ea typeface="Calibri"/>
                <a:cs typeface="Calibri"/>
                <a:sym typeface="Calibri"/>
              </a:rPr>
              <a:t> phones </a:t>
            </a:r>
            <a:r>
              <a:rPr b="0" i="0" lang="en-US" sz="2000" u="none" cap="none" strike="noStrike">
                <a:solidFill>
                  <a:schemeClr val="dk1"/>
                </a:solidFill>
                <a:latin typeface="Calibri"/>
                <a:ea typeface="Calibri"/>
                <a:cs typeface="Calibri"/>
                <a:sym typeface="Calibri"/>
              </a:rPr>
              <a:t>(Black</a:t>
            </a:r>
            <a:r>
              <a:rPr lang="en-US" sz="2000">
                <a:latin typeface="Calibri"/>
                <a:ea typeface="Calibri"/>
                <a:cs typeface="Calibri"/>
                <a:sym typeface="Calibri"/>
              </a:rPr>
              <a:t>B</a:t>
            </a:r>
            <a:r>
              <a:rPr b="0" i="0" lang="en-US" sz="2000" u="none" cap="none" strike="noStrike">
                <a:solidFill>
                  <a:schemeClr val="dk1"/>
                </a:solidFill>
                <a:latin typeface="Calibri"/>
                <a:ea typeface="Calibri"/>
                <a:cs typeface="Calibri"/>
                <a:sym typeface="Calibri"/>
              </a:rPr>
              <a:t>err</a:t>
            </a:r>
            <a:r>
              <a:rPr lang="en-US" sz="2000">
                <a:latin typeface="Calibri"/>
                <a:ea typeface="Calibri"/>
                <a:cs typeface="Calibri"/>
                <a:sym typeface="Calibri"/>
              </a:rPr>
              <a:t>y</a:t>
            </a:r>
            <a:r>
              <a:rPr b="0" i="0" lang="en-US" sz="2000" u="none" cap="none" strike="noStrike">
                <a:solidFill>
                  <a:schemeClr val="dk1"/>
                </a:solidFill>
                <a:latin typeface="Calibri"/>
                <a:ea typeface="Calibri"/>
                <a:cs typeface="Calibri"/>
                <a:sym typeface="Calibri"/>
              </a:rPr>
              <a:t>)</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Family role models “The Waltons”, Cosby</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Medical role model “Marcus Welby”, ER</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Increased demographic/gender equality in higher education</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Physician role – still authoritative</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Women and minorities worked harder to prove themselves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Work/life balance</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Family Medicine became a specialty</a:t>
            </a: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pic>
        <p:nvPicPr>
          <p:cNvPr id="175" name="Shape 175"/>
          <p:cNvPicPr preferRelativeResize="0"/>
          <p:nvPr/>
        </p:nvPicPr>
        <p:blipFill>
          <a:blip r:embed="rId3">
            <a:alphaModFix/>
          </a:blip>
          <a:stretch>
            <a:fillRect/>
          </a:stretch>
        </p:blipFill>
        <p:spPr>
          <a:xfrm>
            <a:off x="6733949" y="5126474"/>
            <a:ext cx="1818875" cy="1369350"/>
          </a:xfrm>
          <a:prstGeom prst="rect">
            <a:avLst/>
          </a:prstGeom>
          <a:noFill/>
          <a:ln>
            <a:noFill/>
          </a:ln>
        </p:spPr>
      </p:pic>
      <p:pic>
        <p:nvPicPr>
          <p:cNvPr id="176" name="Shape 176"/>
          <p:cNvPicPr preferRelativeResize="0"/>
          <p:nvPr/>
        </p:nvPicPr>
        <p:blipFill>
          <a:blip r:embed="rId4">
            <a:alphaModFix/>
          </a:blip>
          <a:stretch>
            <a:fillRect/>
          </a:stretch>
        </p:blipFill>
        <p:spPr>
          <a:xfrm>
            <a:off x="6733950" y="1356650"/>
            <a:ext cx="1818874" cy="272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228600" y="870325"/>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The Millennials </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(Gen Y, 1981-2000)</a:t>
            </a:r>
          </a:p>
        </p:txBody>
      </p:sp>
      <p:sp>
        <p:nvSpPr>
          <p:cNvPr id="182" name="Shape 182"/>
          <p:cNvSpPr txBox="1"/>
          <p:nvPr>
            <p:ph idx="1" type="body"/>
          </p:nvPr>
        </p:nvSpPr>
        <p:spPr>
          <a:xfrm>
            <a:off x="228600" y="2133600"/>
            <a:ext cx="8915400" cy="4114800"/>
          </a:xfrm>
          <a:prstGeom prst="rect">
            <a:avLst/>
          </a:prstGeom>
          <a:noFill/>
          <a:ln>
            <a:noFill/>
          </a:ln>
        </p:spPr>
        <p:txBody>
          <a:bodyPr anchorCtr="0" anchor="t" bIns="45700" lIns="91425" rIns="91425" wrap="square" tIns="45700">
            <a:noAutofit/>
          </a:bodyPr>
          <a:lstStyle/>
          <a:p>
            <a:pPr indent="-355600" lvl="0" marL="457200" marR="0" rtl="0" algn="l">
              <a:spcBef>
                <a:spcPts val="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Offspring of late boomers</a:t>
            </a:r>
            <a:r>
              <a:rPr lang="en-US" sz="2000">
                <a:latin typeface="Calibri"/>
                <a:ea typeface="Calibri"/>
                <a:cs typeface="Calibri"/>
                <a:sym typeface="Calibri"/>
              </a:rPr>
              <a:t> and</a:t>
            </a:r>
            <a:r>
              <a:rPr b="0" i="0" lang="en-US" sz="2000" u="none" cap="none" strike="noStrike">
                <a:solidFill>
                  <a:schemeClr val="dk1"/>
                </a:solidFill>
                <a:latin typeface="Calibri"/>
                <a:ea typeface="Calibri"/>
                <a:cs typeface="Calibri"/>
                <a:sym typeface="Calibri"/>
              </a:rPr>
              <a:t> </a:t>
            </a:r>
            <a:r>
              <a:rPr lang="en-US" sz="2000">
                <a:latin typeface="Calibri"/>
                <a:ea typeface="Calibri"/>
                <a:cs typeface="Calibri"/>
                <a:sym typeface="Calibri"/>
              </a:rPr>
              <a:t>early</a:t>
            </a:r>
            <a:r>
              <a:rPr b="0" i="0" lang="en-US" sz="2000" u="none" cap="none" strike="noStrike">
                <a:solidFill>
                  <a:schemeClr val="dk1"/>
                </a:solidFill>
                <a:latin typeface="Calibri"/>
                <a:ea typeface="Calibri"/>
                <a:cs typeface="Calibri"/>
                <a:sym typeface="Calibri"/>
              </a:rPr>
              <a:t> Gen-X’ers (helicopter parents)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Felt special, entitled</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Technically, electronically native</a:t>
            </a:r>
          </a:p>
          <a:p>
            <a:pPr indent="-355600" lvl="0" marL="457200" marR="0" rtl="0" algn="l">
              <a:spcBef>
                <a:spcPts val="400"/>
              </a:spcBef>
              <a:spcAft>
                <a:spcPts val="0"/>
              </a:spcAft>
              <a:buClr>
                <a:schemeClr val="dk1"/>
              </a:buClr>
              <a:buSzPct val="100000"/>
              <a:buFont typeface="Calibri"/>
            </a:pPr>
            <a:r>
              <a:rPr lang="en-US" sz="2000">
                <a:latin typeface="Calibri"/>
                <a:ea typeface="Calibri"/>
                <a:cs typeface="Calibri"/>
                <a:sym typeface="Calibri"/>
              </a:rPr>
              <a:t>Hip-hop, </a:t>
            </a:r>
            <a:r>
              <a:rPr b="0" i="0" lang="en-US" sz="2000" u="none" cap="none" strike="noStrike">
                <a:solidFill>
                  <a:schemeClr val="dk1"/>
                </a:solidFill>
                <a:latin typeface="Calibri"/>
                <a:ea typeface="Calibri"/>
                <a:cs typeface="Calibri"/>
                <a:sym typeface="Calibri"/>
              </a:rPr>
              <a:t>pop</a:t>
            </a:r>
            <a:r>
              <a:rPr lang="en-US" sz="2000">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vintage rock</a:t>
            </a:r>
          </a:p>
          <a:p>
            <a:pPr indent="-355600" lvl="0" marL="457200" marR="0" rtl="0" algn="l">
              <a:spcBef>
                <a:spcPts val="400"/>
              </a:spcBef>
              <a:spcAft>
                <a:spcPts val="0"/>
              </a:spcAft>
              <a:buClr>
                <a:schemeClr val="dk1"/>
              </a:buClr>
              <a:buSzPct val="100000"/>
              <a:buFont typeface="Calibri"/>
            </a:pPr>
            <a:r>
              <a:rPr lang="en-US" sz="2000">
                <a:latin typeface="Calibri"/>
                <a:ea typeface="Calibri"/>
                <a:cs typeface="Calibri"/>
                <a:sym typeface="Calibri"/>
              </a:rPr>
              <a:t>Me </a:t>
            </a:r>
            <a:r>
              <a:rPr b="0" i="0" lang="en-US" sz="2000" u="none" cap="none" strike="noStrike">
                <a:solidFill>
                  <a:schemeClr val="dk1"/>
                </a:solidFill>
                <a:latin typeface="Calibri"/>
                <a:ea typeface="Calibri"/>
                <a:cs typeface="Calibri"/>
                <a:sym typeface="Calibri"/>
              </a:rPr>
              <a:t>everything</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Role models-Alternative family sitcoms</a:t>
            </a:r>
            <a:r>
              <a:rPr lang="en-US" sz="2000">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”Modern Family”</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Medical role models</a:t>
            </a:r>
            <a:r>
              <a:rPr lang="en-US" sz="2000">
                <a:latin typeface="Calibri"/>
                <a:ea typeface="Calibri"/>
                <a:cs typeface="Calibri"/>
                <a:sym typeface="Calibri"/>
              </a:rPr>
              <a:t> - </a:t>
            </a:r>
            <a:r>
              <a:rPr b="0" i="0" lang="en-US" sz="2000" u="none" cap="none" strike="noStrike">
                <a:solidFill>
                  <a:schemeClr val="dk1"/>
                </a:solidFill>
                <a:latin typeface="Calibri"/>
                <a:ea typeface="Calibri"/>
                <a:cs typeface="Calibri"/>
                <a:sym typeface="Calibri"/>
              </a:rPr>
              <a:t>Grey’s Anatomy</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Physician role model</a:t>
            </a:r>
            <a:r>
              <a:rPr lang="en-US" sz="2000">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collabora</a:t>
            </a:r>
            <a:r>
              <a:rPr lang="en-US" sz="2000">
                <a:latin typeface="Calibri"/>
                <a:ea typeface="Calibri"/>
                <a:cs typeface="Calibri"/>
                <a:sym typeface="Calibri"/>
              </a:rPr>
              <a:t>tor</a:t>
            </a:r>
            <a:r>
              <a:rPr b="0" i="0" lang="en-US" sz="2000" u="none" cap="none" strike="noStrike">
                <a:solidFill>
                  <a:schemeClr val="dk1"/>
                </a:solidFill>
                <a:latin typeface="Calibri"/>
                <a:ea typeface="Calibri"/>
                <a:cs typeface="Calibri"/>
                <a:sym typeface="Calibri"/>
              </a:rPr>
              <a:t>, less hierarchical</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More demographically democratic</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Wellness, work</a:t>
            </a:r>
            <a:r>
              <a:rPr lang="en-US" sz="2000">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life balance a priority</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Family medicine – specialty with specialties</a:t>
            </a: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pic>
        <p:nvPicPr>
          <p:cNvPr id="183" name="Shape 183"/>
          <p:cNvPicPr preferRelativeResize="0"/>
          <p:nvPr/>
        </p:nvPicPr>
        <p:blipFill>
          <a:blip r:embed="rId3">
            <a:alphaModFix/>
          </a:blip>
          <a:stretch>
            <a:fillRect/>
          </a:stretch>
        </p:blipFill>
        <p:spPr>
          <a:xfrm>
            <a:off x="6839749" y="3423437"/>
            <a:ext cx="1992324" cy="1992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228600" y="320675"/>
            <a:ext cx="8915400" cy="1431900"/>
          </a:xfrm>
          <a:prstGeom prst="rect">
            <a:avLst/>
          </a:prstGeom>
        </p:spPr>
        <p:txBody>
          <a:bodyPr anchorCtr="0" anchor="b" bIns="91425" lIns="91425" rIns="91425" wrap="square" tIns="91425">
            <a:noAutofit/>
          </a:bodyPr>
          <a:lstStyle/>
          <a:p>
            <a:pPr lvl="0">
              <a:spcBef>
                <a:spcPts val="0"/>
              </a:spcBef>
              <a:buNone/>
            </a:pPr>
            <a:r>
              <a:rPr lang="en-US"/>
              <a:t>Stereotypes</a:t>
            </a:r>
          </a:p>
        </p:txBody>
      </p:sp>
      <p:sp>
        <p:nvSpPr>
          <p:cNvPr id="189" name="Shape 189"/>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90" name="Shape 190"/>
          <p:cNvPicPr preferRelativeResize="0"/>
          <p:nvPr/>
        </p:nvPicPr>
        <p:blipFill>
          <a:blip r:embed="rId3">
            <a:alphaModFix/>
          </a:blip>
          <a:stretch>
            <a:fillRect/>
          </a:stretch>
        </p:blipFill>
        <p:spPr>
          <a:xfrm>
            <a:off x="409000" y="1981200"/>
            <a:ext cx="6879499"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228600" y="70005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Millennial Values and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Strengths</a:t>
            </a:r>
          </a:p>
        </p:txBody>
      </p:sp>
      <p:sp>
        <p:nvSpPr>
          <p:cNvPr id="196" name="Shape 196"/>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355600" lvl="0" marL="457200" marR="0" rtl="0" algn="l">
              <a:spcBef>
                <a:spcPts val="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Structure</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Embrace diversity</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Connectedness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Teamwork</a:t>
            </a:r>
          </a:p>
          <a:p>
            <a:pPr indent="-355600" lvl="0" marL="457200" marR="0" rtl="0" algn="l">
              <a:spcBef>
                <a:spcPts val="400"/>
              </a:spcBef>
              <a:spcAft>
                <a:spcPts val="0"/>
              </a:spcAft>
              <a:buSzPct val="100000"/>
              <a:buFont typeface="Calibri"/>
            </a:pPr>
            <a:r>
              <a:rPr lang="en-US" sz="2000">
                <a:latin typeface="Calibri"/>
                <a:ea typeface="Calibri"/>
                <a:cs typeface="Calibri"/>
                <a:sym typeface="Calibri"/>
              </a:rPr>
              <a:t>Digitally native </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Close relationships with authority figures</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Creativity</a:t>
            </a:r>
          </a:p>
          <a:p>
            <a:pPr indent="-355600" lvl="0" marL="457200" marR="0" rtl="0" algn="l">
              <a:spcBef>
                <a:spcPts val="400"/>
              </a:spcBef>
              <a:spcAft>
                <a:spcPts val="0"/>
              </a:spcAft>
              <a:buSzPct val="100000"/>
              <a:buFont typeface="Calibri"/>
            </a:pPr>
            <a:r>
              <a:rPr lang="en-US" sz="2000">
                <a:latin typeface="Calibri"/>
                <a:ea typeface="Calibri"/>
                <a:cs typeface="Calibri"/>
                <a:sym typeface="Calibri"/>
              </a:rPr>
              <a:t>Multi-taskers </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Work-life flexibility</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Free expression</a:t>
            </a:r>
          </a:p>
          <a:p>
            <a:pPr indent="-355600" lvl="0" marL="457200" marR="0" rtl="0" algn="l">
              <a:spcBef>
                <a:spcPts val="40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Inspiration</a:t>
            </a:r>
          </a:p>
          <a:p>
            <a:pPr indent="-355600" lvl="0" marL="457200" marR="0" rtl="0" algn="l">
              <a:spcBef>
                <a:spcPts val="400"/>
              </a:spcBef>
              <a:buClr>
                <a:schemeClr val="dk1"/>
              </a:buClr>
              <a:buSzPct val="100000"/>
              <a:buFont typeface="Calibri"/>
            </a:pPr>
            <a:r>
              <a:rPr b="0" i="0" lang="en-US" sz="2000" u="none" cap="none" strike="noStrike">
                <a:solidFill>
                  <a:schemeClr val="dk1"/>
                </a:solidFill>
                <a:latin typeface="Calibri"/>
                <a:ea typeface="Calibri"/>
                <a:cs typeface="Calibri"/>
                <a:sym typeface="Calibri"/>
              </a:rPr>
              <a:t>Reinforcement/feedback</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114300" y="845975"/>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What qualities do we seek</a:t>
            </a:r>
            <a:r>
              <a:rPr lang="en-US" sz="2800">
                <a:solidFill>
                  <a:schemeClr val="dk1"/>
                </a:solidFill>
                <a:latin typeface="Calibri"/>
                <a:ea typeface="Calibri"/>
                <a:cs typeface="Calibri"/>
                <a:sym typeface="Calibri"/>
              </a:rPr>
              <a:t> and </a:t>
            </a:r>
            <a:r>
              <a:rPr b="0" i="0" lang="en-US" sz="2800" u="none" cap="none" strike="noStrike">
                <a:solidFill>
                  <a:schemeClr val="dk1"/>
                </a:solidFill>
                <a:latin typeface="Calibri"/>
                <a:ea typeface="Calibri"/>
                <a:cs typeface="Calibri"/>
                <a:sym typeface="Calibri"/>
              </a:rPr>
              <a:t>value in our FM residents?</a:t>
            </a:r>
          </a:p>
        </p:txBody>
      </p:sp>
      <p:sp>
        <p:nvSpPr>
          <p:cNvPr id="202" name="Shape 202"/>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Medical knowledge</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Self-directed learning</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Caring, empathy</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Team players</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Dedication</a:t>
            </a:r>
            <a:r>
              <a:rPr lang="en-US" sz="2000">
                <a:latin typeface="Calibri"/>
                <a:ea typeface="Calibri"/>
                <a:cs typeface="Calibri"/>
                <a:sym typeface="Calibri"/>
              </a:rPr>
              <a:t> and </a:t>
            </a:r>
            <a:r>
              <a:rPr b="0" i="0" lang="en-US" sz="2000" u="none" cap="none" strike="noStrike">
                <a:solidFill>
                  <a:schemeClr val="dk1"/>
                </a:solidFill>
                <a:latin typeface="Calibri"/>
                <a:ea typeface="Calibri"/>
                <a:cs typeface="Calibri"/>
                <a:sym typeface="Calibri"/>
              </a:rPr>
              <a:t>commitment to family medicine    </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Responsible</a:t>
            </a:r>
            <a:r>
              <a:rPr lang="en-US" sz="2000">
                <a:latin typeface="Calibri"/>
                <a:ea typeface="Calibri"/>
                <a:cs typeface="Calibri"/>
                <a:sym typeface="Calibri"/>
              </a:rPr>
              <a:t> and </a:t>
            </a:r>
            <a:r>
              <a:rPr b="0" i="0" lang="en-US" sz="2000" u="none" cap="none" strike="noStrike">
                <a:solidFill>
                  <a:schemeClr val="dk1"/>
                </a:solidFill>
                <a:latin typeface="Calibri"/>
                <a:ea typeface="Calibri"/>
                <a:cs typeface="Calibri"/>
                <a:sym typeface="Calibri"/>
              </a:rPr>
              <a:t>professional</a:t>
            </a:r>
          </a:p>
          <a:p>
            <a:pPr indent="-285750" lvl="1" marL="742950" marR="0" rtl="0" algn="l">
              <a:spcBef>
                <a:spcPts val="32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Follow-through</a:t>
            </a:r>
          </a:p>
          <a:p>
            <a:pPr indent="-285750" lvl="1" marL="742950" marR="0" rtl="0" algn="l">
              <a:spcBef>
                <a:spcPts val="32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Timeliness</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Working effectively with the healthcare system</a:t>
            </a:r>
          </a:p>
          <a:p>
            <a:pPr indent="0" lvl="1" marL="457200" marR="0" rtl="0" algn="l">
              <a:spcBef>
                <a:spcPts val="320"/>
              </a:spcBef>
              <a:buClr>
                <a:schemeClr val="dk1"/>
              </a:buClr>
              <a:buSzPct val="250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228600" y="612125"/>
            <a:ext cx="8915400" cy="1431900"/>
          </a:xfrm>
          <a:prstGeom prst="rect">
            <a:avLst/>
          </a:prstGeom>
        </p:spPr>
        <p:txBody>
          <a:bodyPr anchorCtr="0" anchor="b" bIns="91425" lIns="91425" rIns="91425" wrap="square" tIns="91425">
            <a:noAutofit/>
          </a:bodyPr>
          <a:lstStyle/>
          <a:p>
            <a:pPr lvl="0">
              <a:spcBef>
                <a:spcPts val="0"/>
              </a:spcBef>
              <a:buNone/>
            </a:pPr>
            <a:r>
              <a:rPr lang="en-US" sz="3200">
                <a:solidFill>
                  <a:srgbClr val="000000"/>
                </a:solidFill>
                <a:latin typeface="Calibri"/>
                <a:ea typeface="Calibri"/>
                <a:cs typeface="Calibri"/>
                <a:sym typeface="Calibri"/>
              </a:rPr>
              <a:t>Disclaimer</a:t>
            </a:r>
          </a:p>
        </p:txBody>
      </p:sp>
      <p:sp>
        <p:nvSpPr>
          <p:cNvPr id="208" name="Shape 208"/>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indent="0" lvl="0" marL="0" rtl="0">
              <a:spcBef>
                <a:spcPts val="0"/>
              </a:spcBef>
              <a:buNone/>
            </a:pPr>
            <a:r>
              <a:rPr lang="en-US" sz="2000">
                <a:latin typeface="Calibri"/>
                <a:ea typeface="Calibri"/>
                <a:cs typeface="Calibri"/>
                <a:sym typeface="Calibri"/>
              </a:rPr>
              <a:t>Generational differences are only one factor in determining a person’s values, teaching and learning styles, and approach to life and leadership.  </a:t>
            </a:r>
          </a:p>
          <a:p>
            <a:pPr indent="0" lvl="0" marL="0">
              <a:spcBef>
                <a:spcPts val="0"/>
              </a:spcBef>
              <a:buNone/>
            </a:pPr>
            <a:r>
              <a:rPr lang="en-US" sz="2000">
                <a:latin typeface="Calibri"/>
                <a:ea typeface="Calibri"/>
                <a:cs typeface="Calibri"/>
                <a:sym typeface="Calibri"/>
              </a:rPr>
              <a:t>Other factors include:</a:t>
            </a:r>
          </a:p>
          <a:p>
            <a:pPr indent="-355600" lvl="0" marL="457200" rtl="0">
              <a:spcBef>
                <a:spcPts val="0"/>
              </a:spcBef>
              <a:buSzPct val="100000"/>
              <a:buFont typeface="Calibri"/>
            </a:pPr>
            <a:r>
              <a:rPr lang="en-US" sz="2000">
                <a:latin typeface="Calibri"/>
                <a:ea typeface="Calibri"/>
                <a:cs typeface="Calibri"/>
                <a:sym typeface="Calibri"/>
              </a:rPr>
              <a:t>birth order</a:t>
            </a:r>
          </a:p>
          <a:p>
            <a:pPr indent="-355600" lvl="0" marL="457200" rtl="0">
              <a:spcBef>
                <a:spcPts val="0"/>
              </a:spcBef>
              <a:buSzPct val="100000"/>
              <a:buFont typeface="Calibri"/>
            </a:pPr>
            <a:r>
              <a:rPr lang="en-US" sz="2000">
                <a:latin typeface="Calibri"/>
                <a:ea typeface="Calibri"/>
                <a:cs typeface="Calibri"/>
                <a:sym typeface="Calibri"/>
              </a:rPr>
              <a:t>ethnicity</a:t>
            </a:r>
          </a:p>
          <a:p>
            <a:pPr indent="-355600" lvl="0" marL="457200" rtl="0">
              <a:spcBef>
                <a:spcPts val="0"/>
              </a:spcBef>
              <a:buSzPct val="100000"/>
              <a:buFont typeface="Calibri"/>
            </a:pPr>
            <a:r>
              <a:rPr lang="en-US" sz="2000">
                <a:latin typeface="Calibri"/>
                <a:ea typeface="Calibri"/>
                <a:cs typeface="Calibri"/>
                <a:sym typeface="Calibri"/>
              </a:rPr>
              <a:t>culture</a:t>
            </a:r>
          </a:p>
          <a:p>
            <a:pPr indent="-355600" lvl="0" marL="457200" rtl="0">
              <a:spcBef>
                <a:spcPts val="0"/>
              </a:spcBef>
              <a:buSzPct val="100000"/>
              <a:buFont typeface="Calibri"/>
            </a:pPr>
            <a:r>
              <a:rPr lang="en-US" sz="2000">
                <a:latin typeface="Calibri"/>
                <a:ea typeface="Calibri"/>
                <a:cs typeface="Calibri"/>
                <a:sym typeface="Calibri"/>
              </a:rPr>
              <a:t>religion</a:t>
            </a:r>
          </a:p>
          <a:p>
            <a:pPr indent="-355600" lvl="0" marL="457200" rtl="0">
              <a:spcBef>
                <a:spcPts val="0"/>
              </a:spcBef>
              <a:buSzPct val="100000"/>
              <a:buFont typeface="Calibri"/>
            </a:pPr>
            <a:r>
              <a:rPr lang="en-US" sz="2000">
                <a:latin typeface="Calibri"/>
                <a:ea typeface="Calibri"/>
                <a:cs typeface="Calibri"/>
                <a:sym typeface="Calibri"/>
              </a:rPr>
              <a:t>social class</a:t>
            </a:r>
          </a:p>
          <a:p>
            <a:pPr indent="-355600" lvl="0" marL="457200" rtl="0">
              <a:spcBef>
                <a:spcPts val="0"/>
              </a:spcBef>
              <a:buSzPct val="100000"/>
              <a:buFont typeface="Calibri"/>
            </a:pPr>
            <a:r>
              <a:rPr lang="en-US" sz="2000">
                <a:latin typeface="Calibri"/>
                <a:ea typeface="Calibri"/>
                <a:cs typeface="Calibri"/>
                <a:sym typeface="Calibri"/>
              </a:rPr>
              <a:t>life experience</a:t>
            </a:r>
          </a:p>
          <a:p>
            <a:pPr indent="-355600" lvl="0" marL="457200">
              <a:spcBef>
                <a:spcPts val="0"/>
              </a:spcBef>
              <a:buSzPct val="100000"/>
              <a:buFont typeface="Calibri"/>
            </a:pPr>
            <a:r>
              <a:rPr lang="en-US" sz="2000">
                <a:latin typeface="Calibri"/>
                <a:ea typeface="Calibri"/>
                <a:cs typeface="Calibri"/>
                <a:sym typeface="Calibri"/>
              </a:rPr>
              <a:t>temperament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graphicFrame>
        <p:nvGraphicFramePr>
          <p:cNvPr id="213" name="Shape 213"/>
          <p:cNvGraphicFramePr/>
          <p:nvPr/>
        </p:nvGraphicFramePr>
        <p:xfrm>
          <a:off x="963350" y="1154475"/>
          <a:ext cx="3000000" cy="3000000"/>
        </p:xfrm>
        <a:graphic>
          <a:graphicData uri="http://schemas.openxmlformats.org/drawingml/2006/table">
            <a:tbl>
              <a:tblPr>
                <a:noFill/>
                <a:tableStyleId>{A35A2750-1E77-49EC-BC83-60E18023C477}</a:tableStyleId>
              </a:tblPr>
              <a:tblGrid>
                <a:gridCol w="1944800"/>
                <a:gridCol w="1944800"/>
                <a:gridCol w="1944800"/>
                <a:gridCol w="1944800"/>
              </a:tblGrid>
              <a:tr h="473375">
                <a:tc>
                  <a:txBody>
                    <a:bodyPr>
                      <a:noAutofit/>
                    </a:bodyPr>
                    <a:lstStyle/>
                    <a:p>
                      <a:pPr lvl="0">
                        <a:spcBef>
                          <a:spcPts val="0"/>
                        </a:spcBef>
                        <a:buNone/>
                      </a:pPr>
                      <a:r>
                        <a:t/>
                      </a:r>
                      <a:endParaRPr sz="1100"/>
                    </a:p>
                  </a:txBody>
                  <a:tcPr marT="91425" marB="91425" marR="91425" marL="91425"/>
                </a:tc>
                <a:tc>
                  <a:txBody>
                    <a:bodyPr>
                      <a:noAutofit/>
                    </a:bodyPr>
                    <a:lstStyle/>
                    <a:p>
                      <a:pPr lvl="0">
                        <a:spcBef>
                          <a:spcPts val="0"/>
                        </a:spcBef>
                        <a:buNone/>
                      </a:pPr>
                      <a:r>
                        <a:rPr b="1" lang="en-US" sz="1000"/>
                        <a:t>Values/</a:t>
                      </a:r>
                    </a:p>
                    <a:p>
                      <a:pPr lvl="0">
                        <a:spcBef>
                          <a:spcPts val="0"/>
                        </a:spcBef>
                        <a:buNone/>
                      </a:pPr>
                      <a:r>
                        <a:rPr b="1" lang="en-US" sz="1000"/>
                        <a:t>Characteristics</a:t>
                      </a:r>
                    </a:p>
                  </a:txBody>
                  <a:tcPr marT="91425" marB="91425" marR="91425" marL="91425"/>
                </a:tc>
                <a:tc>
                  <a:txBody>
                    <a:bodyPr>
                      <a:noAutofit/>
                    </a:bodyPr>
                    <a:lstStyle/>
                    <a:p>
                      <a:pPr lvl="0">
                        <a:spcBef>
                          <a:spcPts val="0"/>
                        </a:spcBef>
                        <a:buNone/>
                      </a:pPr>
                      <a:r>
                        <a:rPr b="1" lang="en-US" sz="1000"/>
                        <a:t>Learning/</a:t>
                      </a:r>
                    </a:p>
                    <a:p>
                      <a:pPr lvl="0">
                        <a:spcBef>
                          <a:spcPts val="0"/>
                        </a:spcBef>
                        <a:buNone/>
                      </a:pPr>
                      <a:r>
                        <a:rPr b="1" lang="en-US" sz="1000"/>
                        <a:t>Teaching</a:t>
                      </a:r>
                    </a:p>
                  </a:txBody>
                  <a:tcPr marT="91425" marB="91425" marR="91425" marL="91425"/>
                </a:tc>
                <a:tc>
                  <a:txBody>
                    <a:bodyPr>
                      <a:noAutofit/>
                    </a:bodyPr>
                    <a:lstStyle/>
                    <a:p>
                      <a:pPr lvl="0">
                        <a:spcBef>
                          <a:spcPts val="0"/>
                        </a:spcBef>
                        <a:buNone/>
                      </a:pPr>
                      <a:r>
                        <a:rPr b="1" lang="en-US" sz="1000"/>
                        <a:t>Leadership style preferences</a:t>
                      </a:r>
                    </a:p>
                  </a:txBody>
                  <a:tcPr marT="91425" marB="91425" marR="91425" marL="91425"/>
                </a:tc>
              </a:tr>
              <a:tr h="1065125">
                <a:tc>
                  <a:txBody>
                    <a:bodyPr>
                      <a:noAutofit/>
                    </a:bodyPr>
                    <a:lstStyle/>
                    <a:p>
                      <a:pPr lvl="0">
                        <a:spcBef>
                          <a:spcPts val="0"/>
                        </a:spcBef>
                        <a:buNone/>
                      </a:pPr>
                      <a:r>
                        <a:rPr b="1" lang="en-US"/>
                        <a:t>Traditionalist</a:t>
                      </a:r>
                    </a:p>
                  </a:txBody>
                  <a:tcPr marT="91425" marB="91425" marR="91425" marL="91425"/>
                </a:tc>
                <a:tc>
                  <a:txBody>
                    <a:bodyPr>
                      <a:noAutofit/>
                    </a:bodyPr>
                    <a:lstStyle/>
                    <a:p>
                      <a:pPr lvl="0">
                        <a:spcBef>
                          <a:spcPts val="0"/>
                        </a:spcBef>
                        <a:buNone/>
                      </a:pPr>
                      <a:r>
                        <a:rPr lang="en-US" sz="1000"/>
                        <a:t>Loyalty</a:t>
                      </a:r>
                    </a:p>
                    <a:p>
                      <a:pPr lvl="0">
                        <a:spcBef>
                          <a:spcPts val="0"/>
                        </a:spcBef>
                        <a:buNone/>
                      </a:pPr>
                      <a:r>
                        <a:rPr lang="en-US" sz="1000"/>
                        <a:t>Discipline</a:t>
                      </a:r>
                    </a:p>
                    <a:p>
                      <a:pPr lvl="0">
                        <a:spcBef>
                          <a:spcPts val="0"/>
                        </a:spcBef>
                        <a:buNone/>
                      </a:pPr>
                      <a:r>
                        <a:rPr lang="en-US" sz="1000"/>
                        <a:t>Conformity</a:t>
                      </a:r>
                    </a:p>
                    <a:p>
                      <a:pPr lvl="0">
                        <a:spcBef>
                          <a:spcPts val="0"/>
                        </a:spcBef>
                        <a:buNone/>
                      </a:pPr>
                      <a:r>
                        <a:rPr lang="en-US" sz="1000"/>
                        <a:t>Strong problem solving skills</a:t>
                      </a:r>
                    </a:p>
                  </a:txBody>
                  <a:tcPr marT="91425" marB="91425" marR="91425" marL="91425"/>
                </a:tc>
                <a:tc>
                  <a:txBody>
                    <a:bodyPr>
                      <a:noAutofit/>
                    </a:bodyPr>
                    <a:lstStyle/>
                    <a:p>
                      <a:pPr lvl="0">
                        <a:spcBef>
                          <a:spcPts val="0"/>
                        </a:spcBef>
                        <a:buNone/>
                      </a:pPr>
                      <a:r>
                        <a:rPr lang="en-US" sz="1000"/>
                        <a:t>Expect no feedback unless a problem</a:t>
                      </a:r>
                    </a:p>
                    <a:p>
                      <a:pPr lvl="0">
                        <a:spcBef>
                          <a:spcPts val="0"/>
                        </a:spcBef>
                        <a:buNone/>
                      </a:pPr>
                      <a:r>
                        <a:rPr lang="en-US" sz="1000"/>
                        <a:t>Pedagogical</a:t>
                      </a:r>
                    </a:p>
                    <a:p>
                      <a:pPr lvl="0">
                        <a:spcBef>
                          <a:spcPts val="0"/>
                        </a:spcBef>
                        <a:buNone/>
                      </a:pPr>
                      <a:r>
                        <a:rPr lang="en-US" sz="1000"/>
                        <a:t>Structure and predictability</a:t>
                      </a:r>
                    </a:p>
                  </a:txBody>
                  <a:tcPr marT="91425" marB="91425" marR="91425" marL="91425"/>
                </a:tc>
                <a:tc>
                  <a:txBody>
                    <a:bodyPr>
                      <a:noAutofit/>
                    </a:bodyPr>
                    <a:lstStyle/>
                    <a:p>
                      <a:pPr lvl="0">
                        <a:spcBef>
                          <a:spcPts val="0"/>
                        </a:spcBef>
                        <a:buNone/>
                      </a:pPr>
                      <a:r>
                        <a:rPr lang="en-US" sz="1000"/>
                        <a:t>Respect authority</a:t>
                      </a:r>
                    </a:p>
                    <a:p>
                      <a:pPr lvl="0">
                        <a:spcBef>
                          <a:spcPts val="0"/>
                        </a:spcBef>
                        <a:buNone/>
                      </a:pPr>
                      <a:r>
                        <a:rPr lang="en-US" sz="1000"/>
                        <a:t>Decisions logical and based in precedent (“don’t throw the baby out with the bathwater”)</a:t>
                      </a:r>
                    </a:p>
                    <a:p>
                      <a:pPr lvl="0">
                        <a:spcBef>
                          <a:spcPts val="0"/>
                        </a:spcBef>
                        <a:buNone/>
                      </a:pPr>
                      <a:r>
                        <a:rPr lang="en-US" sz="1000"/>
                        <a:t>Hard work rewarded</a:t>
                      </a:r>
                    </a:p>
                    <a:p>
                      <a:pPr lvl="0">
                        <a:spcBef>
                          <a:spcPts val="0"/>
                        </a:spcBef>
                        <a:buNone/>
                      </a:pPr>
                      <a:r>
                        <a:t/>
                      </a:r>
                      <a:endParaRPr sz="1000"/>
                    </a:p>
                  </a:txBody>
                  <a:tcPr marT="91425" marB="91425" marR="91425" marL="91425"/>
                </a:tc>
              </a:tr>
              <a:tr h="917200">
                <a:tc>
                  <a:txBody>
                    <a:bodyPr>
                      <a:noAutofit/>
                    </a:bodyPr>
                    <a:lstStyle/>
                    <a:p>
                      <a:pPr lvl="0">
                        <a:spcBef>
                          <a:spcPts val="0"/>
                        </a:spcBef>
                        <a:buNone/>
                      </a:pPr>
                      <a:r>
                        <a:rPr b="1" lang="en-US"/>
                        <a:t>Baby Boomer</a:t>
                      </a:r>
                    </a:p>
                  </a:txBody>
                  <a:tcPr marT="91425" marB="91425" marR="91425" marL="91425"/>
                </a:tc>
                <a:tc>
                  <a:txBody>
                    <a:bodyPr>
                      <a:noAutofit/>
                    </a:bodyPr>
                    <a:lstStyle/>
                    <a:p>
                      <a:pPr lvl="0">
                        <a:spcBef>
                          <a:spcPts val="0"/>
                        </a:spcBef>
                        <a:buNone/>
                      </a:pPr>
                      <a:r>
                        <a:rPr lang="en-US" sz="1000"/>
                        <a:t>Idealistic</a:t>
                      </a:r>
                    </a:p>
                    <a:p>
                      <a:pPr lvl="0">
                        <a:spcBef>
                          <a:spcPts val="0"/>
                        </a:spcBef>
                        <a:buNone/>
                      </a:pPr>
                      <a:r>
                        <a:rPr lang="en-US" sz="1000"/>
                        <a:t>Work as personal </a:t>
                      </a:r>
                      <a:r>
                        <a:rPr lang="en-US" sz="1000"/>
                        <a:t>fulfillment</a:t>
                      </a:r>
                    </a:p>
                    <a:p>
                      <a:pPr lvl="0">
                        <a:spcBef>
                          <a:spcPts val="0"/>
                        </a:spcBef>
                        <a:buNone/>
                      </a:pPr>
                      <a:r>
                        <a:rPr lang="en-US" sz="1000"/>
                        <a:t>Driven to succeed</a:t>
                      </a:r>
                    </a:p>
                    <a:p>
                      <a:pPr lvl="0">
                        <a:spcBef>
                          <a:spcPts val="0"/>
                        </a:spcBef>
                        <a:buNone/>
                      </a:pPr>
                      <a:r>
                        <a:rPr lang="en-US" sz="1000"/>
                        <a:t>Hardworking</a:t>
                      </a:r>
                    </a:p>
                  </a:txBody>
                  <a:tcPr marT="91425" marB="91425" marR="91425" marL="91425"/>
                </a:tc>
                <a:tc>
                  <a:txBody>
                    <a:bodyPr>
                      <a:noAutofit/>
                    </a:bodyPr>
                    <a:lstStyle/>
                    <a:p>
                      <a:pPr lvl="0">
                        <a:spcBef>
                          <a:spcPts val="0"/>
                        </a:spcBef>
                        <a:buNone/>
                      </a:pPr>
                      <a:r>
                        <a:rPr lang="en-US" sz="1000"/>
                        <a:t>Scheduled formal feedback</a:t>
                      </a:r>
                    </a:p>
                    <a:p>
                      <a:pPr lvl="0">
                        <a:spcBef>
                          <a:spcPts val="0"/>
                        </a:spcBef>
                        <a:buNone/>
                      </a:pPr>
                      <a:r>
                        <a:rPr lang="en-US" sz="1000"/>
                        <a:t>Group interactions and discussion</a:t>
                      </a:r>
                    </a:p>
                  </a:txBody>
                  <a:tcPr marT="91425" marB="91425" marR="91425" marL="91425"/>
                </a:tc>
                <a:tc>
                  <a:txBody>
                    <a:bodyPr>
                      <a:noAutofit/>
                    </a:bodyPr>
                    <a:lstStyle/>
                    <a:p>
                      <a:pPr lvl="0">
                        <a:spcBef>
                          <a:spcPts val="0"/>
                        </a:spcBef>
                        <a:buNone/>
                      </a:pPr>
                      <a:r>
                        <a:rPr lang="en-US" sz="1000"/>
                        <a:t>Love meetings</a:t>
                      </a:r>
                    </a:p>
                    <a:p>
                      <a:pPr lvl="0">
                        <a:spcBef>
                          <a:spcPts val="0"/>
                        </a:spcBef>
                        <a:buNone/>
                      </a:pPr>
                      <a:r>
                        <a:rPr lang="en-US" sz="1000"/>
                        <a:t>Formal atmosphere</a:t>
                      </a:r>
                    </a:p>
                    <a:p>
                      <a:pPr lvl="0">
                        <a:spcBef>
                          <a:spcPts val="0"/>
                        </a:spcBef>
                        <a:buNone/>
                      </a:pPr>
                      <a:r>
                        <a:rPr lang="en-US" sz="1000"/>
                        <a:t>Have clear vision</a:t>
                      </a:r>
                    </a:p>
                    <a:p>
                      <a:pPr lvl="0">
                        <a:spcBef>
                          <a:spcPts val="0"/>
                        </a:spcBef>
                        <a:buNone/>
                      </a:pPr>
                      <a:r>
                        <a:rPr lang="en-US" sz="1000"/>
                        <a:t>Followers work out details</a:t>
                      </a:r>
                    </a:p>
                    <a:p>
                      <a:pPr lvl="0">
                        <a:spcBef>
                          <a:spcPts val="0"/>
                        </a:spcBef>
                        <a:buNone/>
                      </a:pPr>
                      <a:r>
                        <a:rPr lang="en-US" sz="1000"/>
                        <a:t>Achieving results rewarded</a:t>
                      </a:r>
                    </a:p>
                  </a:txBody>
                  <a:tcPr marT="91425" marB="91425" marR="91425" marL="91425"/>
                </a:tc>
              </a:tr>
              <a:tr h="1065125">
                <a:tc>
                  <a:txBody>
                    <a:bodyPr>
                      <a:noAutofit/>
                    </a:bodyPr>
                    <a:lstStyle/>
                    <a:p>
                      <a:pPr lvl="0">
                        <a:spcBef>
                          <a:spcPts val="0"/>
                        </a:spcBef>
                        <a:buNone/>
                      </a:pPr>
                      <a:r>
                        <a:rPr b="1" lang="en-US"/>
                        <a:t>Gen X</a:t>
                      </a:r>
                    </a:p>
                  </a:txBody>
                  <a:tcPr marT="91425" marB="91425" marR="91425" marL="91425"/>
                </a:tc>
                <a:tc>
                  <a:txBody>
                    <a:bodyPr>
                      <a:noAutofit/>
                    </a:bodyPr>
                    <a:lstStyle/>
                    <a:p>
                      <a:pPr lvl="0">
                        <a:spcBef>
                          <a:spcPts val="0"/>
                        </a:spcBef>
                        <a:buNone/>
                      </a:pPr>
                      <a:r>
                        <a:rPr lang="en-US" sz="1000"/>
                        <a:t>Pragmatism</a:t>
                      </a:r>
                    </a:p>
                    <a:p>
                      <a:pPr lvl="0">
                        <a:spcBef>
                          <a:spcPts val="0"/>
                        </a:spcBef>
                        <a:buNone/>
                      </a:pPr>
                      <a:r>
                        <a:rPr lang="en-US" sz="1000"/>
                        <a:t>Independence</a:t>
                      </a:r>
                    </a:p>
                    <a:p>
                      <a:pPr lvl="0">
                        <a:spcBef>
                          <a:spcPts val="0"/>
                        </a:spcBef>
                        <a:buNone/>
                      </a:pPr>
                      <a:r>
                        <a:rPr lang="en-US" sz="1000"/>
                        <a:t>Work-life balance</a:t>
                      </a:r>
                    </a:p>
                    <a:p>
                      <a:pPr lvl="0">
                        <a:spcBef>
                          <a:spcPts val="0"/>
                        </a:spcBef>
                        <a:buNone/>
                      </a:pPr>
                      <a:r>
                        <a:rPr lang="en-US" sz="1000"/>
                        <a:t>Skepticism</a:t>
                      </a:r>
                    </a:p>
                    <a:p>
                      <a:pPr lvl="0">
                        <a:spcBef>
                          <a:spcPts val="0"/>
                        </a:spcBef>
                        <a:buNone/>
                      </a:pPr>
                      <a:r>
                        <a:rPr lang="en-US" sz="1000"/>
                        <a:t>Ambituous</a:t>
                      </a:r>
                    </a:p>
                  </a:txBody>
                  <a:tcPr marT="91425" marB="91425" marR="91425" marL="91425"/>
                </a:tc>
                <a:tc>
                  <a:txBody>
                    <a:bodyPr>
                      <a:noAutofit/>
                    </a:bodyPr>
                    <a:lstStyle/>
                    <a:p>
                      <a:pPr lvl="0">
                        <a:spcBef>
                          <a:spcPts val="0"/>
                        </a:spcBef>
                        <a:buNone/>
                      </a:pPr>
                      <a:r>
                        <a:rPr lang="en-US" sz="1000"/>
                        <a:t>Informal feedback as requested</a:t>
                      </a:r>
                    </a:p>
                    <a:p>
                      <a:pPr lvl="0">
                        <a:spcBef>
                          <a:spcPts val="0"/>
                        </a:spcBef>
                        <a:buNone/>
                      </a:pPr>
                      <a:r>
                        <a:rPr lang="en-US" sz="1000"/>
                        <a:t>Digital immigrants (</a:t>
                      </a:r>
                      <a:r>
                        <a:rPr lang="en-US" sz="1000"/>
                        <a:t>technology</a:t>
                      </a:r>
                      <a:r>
                        <a:rPr lang="en-US" sz="1000"/>
                        <a:t> as a second language)</a:t>
                      </a:r>
                    </a:p>
                    <a:p>
                      <a:pPr lvl="0">
                        <a:spcBef>
                          <a:spcPts val="0"/>
                        </a:spcBef>
                        <a:buNone/>
                      </a:pPr>
                      <a:r>
                        <a:rPr lang="en-US" sz="1000"/>
                        <a:t>Independent self directed</a:t>
                      </a:r>
                    </a:p>
                    <a:p>
                      <a:pPr lvl="0">
                        <a:spcBef>
                          <a:spcPts val="0"/>
                        </a:spcBef>
                        <a:buNone/>
                      </a:pPr>
                      <a:r>
                        <a:rPr lang="en-US" sz="1000"/>
                        <a:t>Discretion to complete tasks their own way</a:t>
                      </a:r>
                    </a:p>
                  </a:txBody>
                  <a:tcPr marT="91425" marB="91425" marR="91425" marL="91425"/>
                </a:tc>
                <a:tc>
                  <a:txBody>
                    <a:bodyPr>
                      <a:noAutofit/>
                    </a:bodyPr>
                    <a:lstStyle/>
                    <a:p>
                      <a:pPr lvl="0">
                        <a:spcBef>
                          <a:spcPts val="0"/>
                        </a:spcBef>
                        <a:buNone/>
                      </a:pPr>
                      <a:r>
                        <a:rPr lang="en-US" sz="1000"/>
                        <a:t>Direct communication</a:t>
                      </a:r>
                    </a:p>
                    <a:p>
                      <a:pPr lvl="0">
                        <a:spcBef>
                          <a:spcPts val="0"/>
                        </a:spcBef>
                        <a:buNone/>
                      </a:pPr>
                      <a:r>
                        <a:rPr lang="en-US" sz="1000"/>
                        <a:t>Open and informal</a:t>
                      </a:r>
                    </a:p>
                    <a:p>
                      <a:pPr lvl="0">
                        <a:spcBef>
                          <a:spcPts val="0"/>
                        </a:spcBef>
                        <a:buNone/>
                      </a:pPr>
                      <a:r>
                        <a:rPr lang="en-US" sz="1000"/>
                        <a:t>Merit based egalitarian system</a:t>
                      </a:r>
                    </a:p>
                    <a:p>
                      <a:pPr lvl="0">
                        <a:spcBef>
                          <a:spcPts val="0"/>
                        </a:spcBef>
                        <a:buNone/>
                      </a:pPr>
                      <a:r>
                        <a:rPr lang="en-US" sz="1000"/>
                        <a:t>Provide loose framework for projects</a:t>
                      </a:r>
                    </a:p>
                    <a:p>
                      <a:pPr lvl="0">
                        <a:spcBef>
                          <a:spcPts val="0"/>
                        </a:spcBef>
                        <a:buNone/>
                      </a:pPr>
                      <a:r>
                        <a:rPr lang="en-US" sz="1000"/>
                        <a:t>Independent thinking rewarded</a:t>
                      </a:r>
                    </a:p>
                  </a:txBody>
                  <a:tcPr marT="91425" marB="91425" marR="91425" marL="91425"/>
                </a:tc>
              </a:tr>
              <a:tr h="1956975">
                <a:tc>
                  <a:txBody>
                    <a:bodyPr>
                      <a:noAutofit/>
                    </a:bodyPr>
                    <a:lstStyle/>
                    <a:p>
                      <a:pPr lvl="0">
                        <a:spcBef>
                          <a:spcPts val="0"/>
                        </a:spcBef>
                        <a:buNone/>
                      </a:pPr>
                      <a:r>
                        <a:rPr b="1" lang="en-US"/>
                        <a:t>Millennial</a:t>
                      </a:r>
                    </a:p>
                  </a:txBody>
                  <a:tcPr marT="91425" marB="91425" marR="91425" marL="91425"/>
                </a:tc>
                <a:tc>
                  <a:txBody>
                    <a:bodyPr>
                      <a:noAutofit/>
                    </a:bodyPr>
                    <a:lstStyle/>
                    <a:p>
                      <a:pPr lvl="0">
                        <a:spcBef>
                          <a:spcPts val="0"/>
                        </a:spcBef>
                        <a:buNone/>
                      </a:pPr>
                      <a:r>
                        <a:rPr lang="en-US" sz="1000"/>
                        <a:t>Socially minded</a:t>
                      </a:r>
                    </a:p>
                    <a:p>
                      <a:pPr lvl="0">
                        <a:spcBef>
                          <a:spcPts val="0"/>
                        </a:spcBef>
                        <a:buNone/>
                      </a:pPr>
                      <a:r>
                        <a:rPr lang="en-US" sz="1000"/>
                        <a:t>Collaboration</a:t>
                      </a:r>
                    </a:p>
                    <a:p>
                      <a:pPr lvl="0">
                        <a:spcBef>
                          <a:spcPts val="0"/>
                        </a:spcBef>
                        <a:buNone/>
                      </a:pPr>
                      <a:r>
                        <a:rPr lang="en-US" sz="1000"/>
                        <a:t>Confidence</a:t>
                      </a:r>
                    </a:p>
                    <a:p>
                      <a:pPr lvl="0">
                        <a:spcBef>
                          <a:spcPts val="0"/>
                        </a:spcBef>
                        <a:buNone/>
                      </a:pPr>
                      <a:r>
                        <a:rPr lang="en-US" sz="1000"/>
                        <a:t>Value honesty, transparency and integrity</a:t>
                      </a:r>
                    </a:p>
                    <a:p>
                      <a:pPr lvl="0">
                        <a:spcBef>
                          <a:spcPts val="0"/>
                        </a:spcBef>
                        <a:buNone/>
                      </a:pPr>
                      <a:r>
                        <a:rPr lang="en-US" sz="1000"/>
                        <a:t>Want </a:t>
                      </a:r>
                      <a:r>
                        <a:rPr lang="en-US" sz="1000"/>
                        <a:t>meaningful</a:t>
                      </a:r>
                      <a:r>
                        <a:rPr lang="en-US" sz="1000"/>
                        <a:t> work</a:t>
                      </a:r>
                    </a:p>
                  </a:txBody>
                  <a:tcPr marT="91425" marB="91425" marR="91425" marL="91425"/>
                </a:tc>
                <a:tc>
                  <a:txBody>
                    <a:bodyPr>
                      <a:noAutofit/>
                    </a:bodyPr>
                    <a:lstStyle/>
                    <a:p>
                      <a:pPr lvl="0">
                        <a:spcBef>
                          <a:spcPts val="0"/>
                        </a:spcBef>
                        <a:buNone/>
                      </a:pPr>
                      <a:r>
                        <a:rPr lang="en-US" sz="1000"/>
                        <a:t>A</a:t>
                      </a:r>
                      <a:r>
                        <a:rPr lang="en-US" sz="1000"/>
                        <a:t>ctive learning/Collaborative</a:t>
                      </a:r>
                    </a:p>
                    <a:p>
                      <a:pPr lvl="0">
                        <a:spcBef>
                          <a:spcPts val="0"/>
                        </a:spcBef>
                        <a:buNone/>
                      </a:pPr>
                      <a:r>
                        <a:rPr lang="en-US" sz="1000"/>
                        <a:t>Digitally native/multimedia</a:t>
                      </a:r>
                    </a:p>
                    <a:p>
                      <a:pPr lvl="0">
                        <a:spcBef>
                          <a:spcPts val="0"/>
                        </a:spcBef>
                        <a:buNone/>
                      </a:pPr>
                      <a:r>
                        <a:rPr lang="en-US" sz="1000"/>
                        <a:t>Expect instant feedback</a:t>
                      </a:r>
                    </a:p>
                    <a:p>
                      <a:pPr lvl="0">
                        <a:spcBef>
                          <a:spcPts val="0"/>
                        </a:spcBef>
                        <a:buNone/>
                      </a:pPr>
                      <a:r>
                        <a:rPr lang="en-US" sz="1000"/>
                        <a:t>Prefer clear expectations and vision of success</a:t>
                      </a:r>
                    </a:p>
                    <a:p>
                      <a:pPr lvl="0">
                        <a:spcBef>
                          <a:spcPts val="0"/>
                        </a:spcBef>
                        <a:buNone/>
                      </a:pPr>
                      <a:r>
                        <a:rPr lang="en-US" sz="1000"/>
                        <a:t>Personalized learning </a:t>
                      </a:r>
                    </a:p>
                    <a:p>
                      <a:pPr lvl="0">
                        <a:spcBef>
                          <a:spcPts val="0"/>
                        </a:spcBef>
                        <a:buNone/>
                      </a:pPr>
                      <a:r>
                        <a:rPr lang="en-US" sz="1000"/>
                        <a:t>Team based</a:t>
                      </a:r>
                    </a:p>
                    <a:p>
                      <a:pPr lvl="0">
                        <a:spcBef>
                          <a:spcPts val="0"/>
                        </a:spcBef>
                        <a:buNone/>
                      </a:pPr>
                      <a:r>
                        <a:rPr lang="en-US" sz="1000"/>
                        <a:t>Case based/                          lectures optional</a:t>
                      </a:r>
                    </a:p>
                    <a:p>
                      <a:pPr lvl="0">
                        <a:spcBef>
                          <a:spcPts val="0"/>
                        </a:spcBef>
                        <a:buNone/>
                      </a:pPr>
                      <a:r>
                        <a:rPr lang="en-US" sz="1000"/>
                        <a:t>Big picture defined</a:t>
                      </a:r>
                    </a:p>
                    <a:p>
                      <a:pPr lvl="0">
                        <a:spcBef>
                          <a:spcPts val="0"/>
                        </a:spcBef>
                        <a:buNone/>
                      </a:pPr>
                      <a:r>
                        <a:t/>
                      </a:r>
                      <a:endParaRPr sz="1000"/>
                    </a:p>
                  </a:txBody>
                  <a:tcPr marT="91425" marB="91425" marR="91425" marL="91425"/>
                </a:tc>
                <a:tc>
                  <a:txBody>
                    <a:bodyPr>
                      <a:noAutofit/>
                    </a:bodyPr>
                    <a:lstStyle/>
                    <a:p>
                      <a:pPr lvl="0">
                        <a:spcBef>
                          <a:spcPts val="0"/>
                        </a:spcBef>
                        <a:buNone/>
                      </a:pPr>
                      <a:r>
                        <a:rPr lang="en-US" sz="1000"/>
                        <a:t>Creative and inclusive</a:t>
                      </a:r>
                    </a:p>
                    <a:p>
                      <a:pPr lvl="0">
                        <a:spcBef>
                          <a:spcPts val="0"/>
                        </a:spcBef>
                        <a:buNone/>
                      </a:pPr>
                      <a:r>
                        <a:rPr lang="en-US" sz="1000">
                          <a:solidFill>
                            <a:schemeClr val="dk1"/>
                          </a:solidFill>
                        </a:rPr>
                        <a:t>Leaders need to demonstrate competence</a:t>
                      </a:r>
                    </a:p>
                    <a:p>
                      <a:pPr lvl="0">
                        <a:spcBef>
                          <a:spcPts val="0"/>
                        </a:spcBef>
                        <a:buNone/>
                      </a:pPr>
                      <a:r>
                        <a:rPr lang="en-US" sz="1000"/>
                        <a:t>Everyone provides input</a:t>
                      </a:r>
                    </a:p>
                    <a:p>
                      <a:pPr lvl="0">
                        <a:spcBef>
                          <a:spcPts val="0"/>
                        </a:spcBef>
                        <a:buNone/>
                      </a:pPr>
                      <a:r>
                        <a:rPr lang="en-US" sz="1000"/>
                        <a:t>Followers want to understand reason for doing activity</a:t>
                      </a:r>
                    </a:p>
                    <a:p>
                      <a:pPr lvl="0">
                        <a:spcBef>
                          <a:spcPts val="0"/>
                        </a:spcBef>
                        <a:buNone/>
                      </a:pPr>
                      <a:r>
                        <a:rPr lang="en-US" sz="1000"/>
                        <a:t>Flexible/adaptable</a:t>
                      </a:r>
                    </a:p>
                    <a:p>
                      <a:pPr lvl="0">
                        <a:spcBef>
                          <a:spcPts val="0"/>
                        </a:spcBef>
                        <a:buNone/>
                      </a:pPr>
                      <a:r>
                        <a:rPr lang="en-US" sz="1000"/>
                        <a:t>Encourage autonomy</a:t>
                      </a:r>
                    </a:p>
                    <a:p>
                      <a:pPr lvl="0">
                        <a:spcBef>
                          <a:spcPts val="0"/>
                        </a:spcBef>
                        <a:buNone/>
                      </a:pPr>
                      <a:r>
                        <a:rPr lang="en-US" sz="1000"/>
                        <a:t>Building personal competence rewarded</a:t>
                      </a:r>
                    </a:p>
                    <a:p>
                      <a:pPr lvl="0">
                        <a:spcBef>
                          <a:spcPts val="0"/>
                        </a:spcBef>
                        <a:buNone/>
                      </a:pPr>
                      <a:r>
                        <a:t/>
                      </a:r>
                      <a:endParaRPr sz="10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114300" y="55900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Cases</a:t>
            </a:r>
          </a:p>
        </p:txBody>
      </p:sp>
      <p:sp>
        <p:nvSpPr>
          <p:cNvPr id="219" name="Shape 219"/>
          <p:cNvSpPr txBox="1"/>
          <p:nvPr>
            <p:ph idx="1" type="body"/>
          </p:nvPr>
        </p:nvSpPr>
        <p:spPr>
          <a:xfrm>
            <a:off x="228600" y="1752600"/>
            <a:ext cx="8915400" cy="4114800"/>
          </a:xfrm>
          <a:prstGeom prst="rect">
            <a:avLst/>
          </a:prstGeom>
          <a:noFill/>
          <a:ln>
            <a:noFill/>
          </a:ln>
        </p:spPr>
        <p:txBody>
          <a:bodyPr anchorCtr="0" anchor="t" bIns="45700" lIns="91425" rIns="91425" wrap="square" tIns="45700">
            <a:noAutofit/>
          </a:bodyPr>
          <a:lstStyle/>
          <a:p>
            <a:pPr indent="-355600" lvl="0" marL="457200" marR="0" rtl="0" algn="l">
              <a:spcBef>
                <a:spcPts val="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Milestone category-based vignettes</a:t>
            </a:r>
          </a:p>
          <a:p>
            <a:pPr indent="-355600" lvl="1" marL="914400" marR="0" rtl="0" algn="l">
              <a:spcBef>
                <a:spcPts val="64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What are the issues a</a:t>
            </a:r>
            <a:r>
              <a:rPr lang="en-US" sz="2000">
                <a:latin typeface="Calibri"/>
                <a:ea typeface="Calibri"/>
                <a:cs typeface="Calibri"/>
                <a:sym typeface="Calibri"/>
              </a:rPr>
              <a:t>t stake</a:t>
            </a:r>
          </a:p>
          <a:p>
            <a:pPr indent="-355600" lvl="0" marL="457200" marR="0" rtl="0" algn="l">
              <a:spcBef>
                <a:spcPts val="64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How do the elder generations view them?</a:t>
            </a:r>
          </a:p>
          <a:p>
            <a:pPr indent="-355600" lvl="1" marL="914400" marR="0" rtl="0" algn="l">
              <a:spcBef>
                <a:spcPts val="640"/>
              </a:spcBef>
              <a:spcAft>
                <a:spcPts val="0"/>
              </a:spcAft>
              <a:buSzPct val="100000"/>
              <a:buFont typeface="Calibri"/>
            </a:pPr>
            <a:r>
              <a:rPr lang="en-US" sz="2000">
                <a:latin typeface="Calibri"/>
                <a:ea typeface="Calibri"/>
                <a:cs typeface="Calibri"/>
                <a:sym typeface="Calibri"/>
              </a:rPr>
              <a:t>How do we overcome our own biases?</a:t>
            </a:r>
          </a:p>
          <a:p>
            <a:pPr indent="-355600" lvl="0" marL="457200" marR="0" rtl="0" algn="l">
              <a:spcBef>
                <a:spcPts val="640"/>
              </a:spcBef>
              <a:spcAft>
                <a:spcPts val="0"/>
              </a:spcAft>
              <a:buClr>
                <a:schemeClr val="dk1"/>
              </a:buClr>
              <a:buSzPct val="100000"/>
              <a:buFont typeface="Calibri"/>
            </a:pPr>
            <a:r>
              <a:rPr b="0" i="0" lang="en-US" sz="2000" u="none" cap="none" strike="noStrike">
                <a:solidFill>
                  <a:schemeClr val="dk1"/>
                </a:solidFill>
                <a:latin typeface="Calibri"/>
                <a:ea typeface="Calibri"/>
                <a:cs typeface="Calibri"/>
                <a:sym typeface="Calibri"/>
              </a:rPr>
              <a:t>How do the </a:t>
            </a:r>
            <a:r>
              <a:rPr lang="en-US" sz="2000">
                <a:latin typeface="Calibri"/>
                <a:ea typeface="Calibri"/>
                <a:cs typeface="Calibri"/>
                <a:sym typeface="Calibri"/>
              </a:rPr>
              <a:t>millennials</a:t>
            </a:r>
            <a:r>
              <a:rPr b="0" i="0" lang="en-US" sz="2000" u="none" cap="none" strike="noStrike">
                <a:solidFill>
                  <a:schemeClr val="dk1"/>
                </a:solidFill>
                <a:latin typeface="Calibri"/>
                <a:ea typeface="Calibri"/>
                <a:cs typeface="Calibri"/>
                <a:sym typeface="Calibri"/>
              </a:rPr>
              <a:t> view </a:t>
            </a:r>
            <a:r>
              <a:rPr lang="en-US" sz="2000">
                <a:latin typeface="Calibri"/>
                <a:ea typeface="Calibri"/>
                <a:cs typeface="Calibri"/>
                <a:sym typeface="Calibri"/>
              </a:rPr>
              <a:t>elder generations</a:t>
            </a:r>
            <a:r>
              <a:rPr b="0" i="0" lang="en-US" sz="2000" u="none" cap="none" strike="noStrike">
                <a:solidFill>
                  <a:schemeClr val="dk1"/>
                </a:solidFill>
                <a:latin typeface="Calibri"/>
                <a:ea typeface="Calibri"/>
                <a:cs typeface="Calibri"/>
                <a:sym typeface="Calibri"/>
              </a:rPr>
              <a:t>?</a:t>
            </a:r>
          </a:p>
          <a:p>
            <a:pPr indent="-355600" lvl="0" marL="457200" marR="0" rtl="0" algn="l">
              <a:spcBef>
                <a:spcPts val="640"/>
              </a:spcBef>
              <a:buClr>
                <a:schemeClr val="dk1"/>
              </a:buClr>
              <a:buSzPct val="100000"/>
              <a:buFont typeface="Calibri"/>
            </a:pPr>
            <a:r>
              <a:rPr b="0" i="0" lang="en-US" sz="2000" u="none" cap="none" strike="noStrike">
                <a:solidFill>
                  <a:schemeClr val="dk1"/>
                </a:solidFill>
                <a:latin typeface="Calibri"/>
                <a:ea typeface="Calibri"/>
                <a:cs typeface="Calibri"/>
                <a:sym typeface="Calibri"/>
              </a:rPr>
              <a:t>How do we overcome the barriers and best meet everyone’s needs?</a:t>
            </a:r>
          </a:p>
          <a:p>
            <a:pPr indent="-355600" lvl="1" marL="914400" marR="0" rtl="0" algn="l">
              <a:spcBef>
                <a:spcPts val="640"/>
              </a:spcBef>
              <a:buSzPct val="100000"/>
              <a:buFont typeface="Calibri"/>
            </a:pPr>
            <a:r>
              <a:rPr lang="en-US" sz="2000">
                <a:latin typeface="Calibri"/>
                <a:ea typeface="Calibri"/>
                <a:cs typeface="Calibri"/>
                <a:sym typeface="Calibri"/>
              </a:rPr>
              <a:t>How can we compromise to move forward?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228600" y="320675"/>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Disclosures</a:t>
            </a:r>
          </a:p>
        </p:txBody>
      </p:sp>
      <p:sp>
        <p:nvSpPr>
          <p:cNvPr id="110" name="Shape 110"/>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We have none.</a:t>
            </a:r>
          </a:p>
          <a:p>
            <a:pPr indent="-342900" lvl="0" marL="342900" marR="0" rtl="0" algn="l">
              <a:spcBef>
                <a:spcPts val="48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114300" y="49580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Case 1</a:t>
            </a:r>
          </a:p>
        </p:txBody>
      </p:sp>
      <p:sp>
        <p:nvSpPr>
          <p:cNvPr id="225" name="Shape 225"/>
          <p:cNvSpPr txBox="1"/>
          <p:nvPr>
            <p:ph idx="1" type="body"/>
          </p:nvPr>
        </p:nvSpPr>
        <p:spPr>
          <a:xfrm>
            <a:off x="457200" y="1676400"/>
            <a:ext cx="8229600" cy="4525963"/>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lang="en-US" sz="2400">
                <a:latin typeface="Calibri"/>
                <a:ea typeface="Calibri"/>
                <a:cs typeface="Calibri"/>
                <a:sym typeface="Calibri"/>
              </a:rPr>
              <a:t>A r</a:t>
            </a:r>
            <a:r>
              <a:rPr b="0" i="0" lang="en-US" sz="2400" u="none" cap="none" strike="noStrike">
                <a:solidFill>
                  <a:schemeClr val="dk1"/>
                </a:solidFill>
                <a:latin typeface="Calibri"/>
                <a:ea typeface="Calibri"/>
                <a:cs typeface="Calibri"/>
                <a:sym typeface="Calibri"/>
              </a:rPr>
              <a:t>esid</a:t>
            </a:r>
            <a:r>
              <a:rPr lang="en-US" sz="2400">
                <a:latin typeface="Calibri"/>
                <a:ea typeface="Calibri"/>
                <a:cs typeface="Calibri"/>
                <a:sym typeface="Calibri"/>
              </a:rPr>
              <a:t>ent is</a:t>
            </a:r>
            <a:r>
              <a:rPr b="0" i="0" lang="en-US" sz="2400" u="none" cap="none" strike="noStrike">
                <a:solidFill>
                  <a:schemeClr val="dk1"/>
                </a:solidFill>
                <a:latin typeface="Calibri"/>
                <a:ea typeface="Calibri"/>
                <a:cs typeface="Calibri"/>
                <a:sym typeface="Calibri"/>
              </a:rPr>
              <a:t> making less than the required 75% attendance rate at noon conferences. The Program Directo</a:t>
            </a:r>
            <a:r>
              <a:rPr lang="en-US" sz="2400">
                <a:latin typeface="Calibri"/>
                <a:ea typeface="Calibri"/>
                <a:cs typeface="Calibri"/>
                <a:sym typeface="Calibri"/>
              </a:rPr>
              <a:t>r</a:t>
            </a:r>
            <a:r>
              <a:rPr b="0" i="0" lang="en-US" sz="2400" u="none" cap="none" strike="noStrike">
                <a:solidFill>
                  <a:schemeClr val="dk1"/>
                </a:solidFill>
                <a:latin typeface="Calibri"/>
                <a:ea typeface="Calibri"/>
                <a:cs typeface="Calibri"/>
                <a:sym typeface="Calibri"/>
              </a:rPr>
              <a:t> has spoken to him a number of times, but there has not been an improvement.  The resident’s explanation is that he is unable to leave the office in time to make the conferences.  Other residents with </a:t>
            </a:r>
            <a:r>
              <a:rPr lang="en-US" sz="2400">
                <a:latin typeface="Calibri"/>
                <a:ea typeface="Calibri"/>
                <a:cs typeface="Calibri"/>
                <a:sym typeface="Calibri"/>
              </a:rPr>
              <a:t>similar schedules are able to attend conference in a timely manner.</a:t>
            </a:r>
          </a:p>
          <a:p>
            <a:pPr indent="0" lvl="0" marL="0" marR="0" rtl="0" algn="l">
              <a:spcBef>
                <a:spcPts val="0"/>
              </a:spcBef>
              <a:spcAft>
                <a:spcPts val="0"/>
              </a:spcAft>
              <a:buClr>
                <a:schemeClr val="dk1"/>
              </a:buClr>
              <a:buSzPct val="25000"/>
              <a:buFont typeface="Arial"/>
              <a:buNone/>
            </a:pPr>
            <a:r>
              <a:t/>
            </a:r>
            <a:endParaRPr sz="2400">
              <a:latin typeface="Calibri"/>
              <a:ea typeface="Calibri"/>
              <a:cs typeface="Calibri"/>
              <a:sym typeface="Calibri"/>
            </a:endParaRPr>
          </a:p>
          <a:p>
            <a:pPr indent="-381000" lvl="0" marL="457200" marR="0" rtl="0" algn="l">
              <a:spcBef>
                <a:spcPts val="0"/>
              </a:spcBef>
              <a:spcAft>
                <a:spcPts val="0"/>
              </a:spcAft>
              <a:buSzPct val="100000"/>
              <a:buFont typeface="Calibri"/>
            </a:pPr>
            <a:r>
              <a:rPr lang="en-US" sz="2400">
                <a:latin typeface="Calibri"/>
                <a:ea typeface="Calibri"/>
                <a:cs typeface="Calibri"/>
                <a:sym typeface="Calibri"/>
              </a:rPr>
              <a:t>What are the prevailing generation-based values?</a:t>
            </a:r>
          </a:p>
          <a:p>
            <a:pPr indent="-381000" lvl="1" marL="914400" marR="0" rtl="0" algn="l">
              <a:spcBef>
                <a:spcPts val="0"/>
              </a:spcBef>
              <a:spcAft>
                <a:spcPts val="0"/>
              </a:spcAft>
              <a:buSzPct val="100000"/>
              <a:buFont typeface="Calibri"/>
            </a:pPr>
            <a:r>
              <a:rPr lang="en-US" sz="2400">
                <a:latin typeface="Calibri"/>
                <a:ea typeface="Calibri"/>
                <a:cs typeface="Calibri"/>
                <a:sym typeface="Calibri"/>
              </a:rPr>
              <a:t>The Program Director (Gen X)</a:t>
            </a:r>
          </a:p>
          <a:p>
            <a:pPr indent="-381000" lvl="1" marL="914400" marR="0" rtl="0" algn="l">
              <a:spcBef>
                <a:spcPts val="0"/>
              </a:spcBef>
              <a:spcAft>
                <a:spcPts val="0"/>
              </a:spcAft>
              <a:buSzPct val="100000"/>
              <a:buFont typeface="Calibri"/>
            </a:pPr>
            <a:r>
              <a:rPr lang="en-US" sz="2400">
                <a:latin typeface="Calibri"/>
                <a:ea typeface="Calibri"/>
                <a:cs typeface="Calibri"/>
                <a:sym typeface="Calibri"/>
              </a:rPr>
              <a:t>The resident (Millennial) </a:t>
            </a:r>
          </a:p>
          <a:p>
            <a:pPr indent="-381000" lvl="0" marL="457200" marR="0" rtl="0" algn="l">
              <a:spcBef>
                <a:spcPts val="0"/>
              </a:spcBef>
              <a:spcAft>
                <a:spcPts val="0"/>
              </a:spcAft>
              <a:buSzPct val="100000"/>
              <a:buFont typeface="Calibri"/>
            </a:pPr>
            <a:r>
              <a:rPr lang="en-US" sz="2400">
                <a:latin typeface="Calibri"/>
                <a:ea typeface="Calibri"/>
                <a:cs typeface="Calibri"/>
                <a:sym typeface="Calibri"/>
              </a:rPr>
              <a:t>What are possible solutions?</a:t>
            </a:r>
          </a:p>
          <a:p>
            <a:pPr indent="-381000" lvl="0" marL="457200" marR="0" rtl="0" algn="l">
              <a:spcBef>
                <a:spcPts val="0"/>
              </a:spcBef>
              <a:spcAft>
                <a:spcPts val="0"/>
              </a:spcAft>
              <a:buSzPct val="100000"/>
              <a:buFont typeface="Calibri"/>
            </a:pPr>
            <a:r>
              <a:rPr lang="en-US" sz="2400">
                <a:latin typeface="Calibri"/>
                <a:ea typeface="Calibri"/>
                <a:cs typeface="Calibri"/>
                <a:sym typeface="Calibri"/>
              </a:rPr>
              <a:t>What obstacles must be overcome to achieve a compromise?</a:t>
            </a:r>
          </a:p>
          <a:p>
            <a:pPr indent="0" lvl="0" marL="0" marR="0" rtl="0" algn="l">
              <a:spcBef>
                <a:spcPts val="48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457200" y="304800"/>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sz="3200">
              <a:solidFill>
                <a:schemeClr val="dk1"/>
              </a:solidFill>
              <a:latin typeface="Calibri"/>
              <a:ea typeface="Calibri"/>
              <a:cs typeface="Calibri"/>
              <a:sym typeface="Calibri"/>
            </a:endParaRPr>
          </a:p>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Case 2</a:t>
            </a:r>
          </a:p>
        </p:txBody>
      </p:sp>
      <p:sp>
        <p:nvSpPr>
          <p:cNvPr id="231" name="Shape 231"/>
          <p:cNvSpPr txBox="1"/>
          <p:nvPr>
            <p:ph idx="1" type="body"/>
          </p:nvPr>
        </p:nvSpPr>
        <p:spPr>
          <a:xfrm>
            <a:off x="457200" y="1524000"/>
            <a:ext cx="8229600" cy="45259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lang="en-US" sz="2400">
                <a:latin typeface="Calibri"/>
                <a:ea typeface="Calibri"/>
                <a:cs typeface="Calibri"/>
                <a:sym typeface="Calibri"/>
              </a:rPr>
              <a:t>The </a:t>
            </a:r>
            <a:r>
              <a:rPr b="0" i="0" lang="en-US" sz="2400" u="none" cap="none" strike="noStrike">
                <a:solidFill>
                  <a:schemeClr val="dk1"/>
                </a:solidFill>
                <a:latin typeface="Calibri"/>
                <a:ea typeface="Calibri"/>
                <a:cs typeface="Calibri"/>
                <a:sym typeface="Calibri"/>
              </a:rPr>
              <a:t>resident has a late-morning meeting that necessitated his leaving the office early.  Therefore, the office manager</a:t>
            </a:r>
            <a:r>
              <a:rPr lang="en-US" sz="2400">
                <a:latin typeface="Calibri"/>
                <a:ea typeface="Calibri"/>
                <a:cs typeface="Calibri"/>
                <a:sym typeface="Calibri"/>
              </a:rPr>
              <a:t> held his last two appointment slots</a:t>
            </a:r>
            <a:r>
              <a:rPr b="0" i="0" lang="en-US" sz="2400" u="none" cap="none" strike="noStrike">
                <a:solidFill>
                  <a:schemeClr val="dk1"/>
                </a:solidFill>
                <a:latin typeface="Calibri"/>
                <a:ea typeface="Calibri"/>
                <a:cs typeface="Calibri"/>
                <a:sym typeface="Calibri"/>
              </a:rPr>
              <a:t>.  When he arrived at the meeting site, he discove</a:t>
            </a:r>
            <a:r>
              <a:rPr lang="en-US" sz="2400">
                <a:latin typeface="Calibri"/>
                <a:ea typeface="Calibri"/>
                <a:cs typeface="Calibri"/>
                <a:sym typeface="Calibri"/>
              </a:rPr>
              <a:t>rs</a:t>
            </a:r>
            <a:r>
              <a:rPr b="0" i="0" lang="en-US" sz="2400" u="none" cap="none" strike="noStrike">
                <a:solidFill>
                  <a:schemeClr val="dk1"/>
                </a:solidFill>
                <a:latin typeface="Calibri"/>
                <a:ea typeface="Calibri"/>
                <a:cs typeface="Calibri"/>
                <a:sym typeface="Calibri"/>
              </a:rPr>
              <a:t> it </a:t>
            </a:r>
            <a:r>
              <a:rPr lang="en-US" sz="2400">
                <a:latin typeface="Calibri"/>
                <a:ea typeface="Calibri"/>
                <a:cs typeface="Calibri"/>
                <a:sym typeface="Calibri"/>
              </a:rPr>
              <a:t>is </a:t>
            </a:r>
            <a:r>
              <a:rPr b="0" i="0" lang="en-US" sz="2400" u="none" cap="none" strike="noStrike">
                <a:solidFill>
                  <a:schemeClr val="dk1"/>
                </a:solidFill>
                <a:latin typeface="Calibri"/>
                <a:ea typeface="Calibri"/>
                <a:cs typeface="Calibri"/>
                <a:sym typeface="Calibri"/>
              </a:rPr>
              <a:t>cancelled.  Faced with two “free” hours before his </a:t>
            </a:r>
            <a:r>
              <a:rPr lang="en-US" sz="2400">
                <a:latin typeface="Calibri"/>
                <a:ea typeface="Calibri"/>
                <a:cs typeface="Calibri"/>
                <a:sym typeface="Calibri"/>
              </a:rPr>
              <a:t>next session</a:t>
            </a:r>
            <a:r>
              <a:rPr b="0" i="0" lang="en-US" sz="2400" u="none" cap="none" strike="noStrike">
                <a:solidFill>
                  <a:schemeClr val="dk1"/>
                </a:solidFill>
                <a:latin typeface="Calibri"/>
                <a:ea typeface="Calibri"/>
                <a:cs typeface="Calibri"/>
                <a:sym typeface="Calibri"/>
              </a:rPr>
              <a:t>, he decides to go to the gy</a:t>
            </a:r>
            <a:r>
              <a:rPr lang="en-US" sz="2400">
                <a:latin typeface="Calibri"/>
                <a:ea typeface="Calibri"/>
                <a:cs typeface="Calibri"/>
                <a:sym typeface="Calibri"/>
              </a:rPr>
              <a:t>m</a:t>
            </a:r>
            <a:r>
              <a:rPr b="0" i="0" lang="en-US" sz="2400" u="none" cap="none" strike="noStrike">
                <a:solidFill>
                  <a:schemeClr val="dk1"/>
                </a:solidFill>
                <a:latin typeface="Calibri"/>
                <a:ea typeface="Calibri"/>
                <a:cs typeface="Calibri"/>
                <a:sym typeface="Calibri"/>
              </a:rPr>
              <a:t>.   When </a:t>
            </a:r>
            <a:r>
              <a:rPr lang="en-US" sz="2400">
                <a:latin typeface="Calibri"/>
                <a:ea typeface="Calibri"/>
                <a:cs typeface="Calibri"/>
                <a:sym typeface="Calibri"/>
              </a:rPr>
              <a:t>the office manager </a:t>
            </a:r>
            <a:r>
              <a:rPr b="0" i="0" lang="en-US" sz="2400" u="none" cap="none" strike="noStrike">
                <a:solidFill>
                  <a:schemeClr val="dk1"/>
                </a:solidFill>
                <a:latin typeface="Calibri"/>
                <a:ea typeface="Calibri"/>
                <a:cs typeface="Calibri"/>
                <a:sym typeface="Calibri"/>
              </a:rPr>
              <a:t>later finds out he was at the gym, she is furious</a:t>
            </a:r>
            <a:r>
              <a:rPr lang="en-US" sz="2400">
                <a:latin typeface="Calibri"/>
                <a:ea typeface="Calibri"/>
                <a:cs typeface="Calibri"/>
                <a:sym typeface="Calibri"/>
              </a:rPr>
              <a:t>; she was looking for him to follow up on a patient issue from the morning.  She then reports this to the faculty advisor.</a:t>
            </a:r>
          </a:p>
          <a:p>
            <a:pPr indent="0" lvl="0" marL="0" marR="0" rtl="0" algn="l">
              <a:lnSpc>
                <a:spcPct val="90000"/>
              </a:lnSpc>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90000"/>
              </a:lnSpc>
              <a:spcBef>
                <a:spcPts val="480"/>
              </a:spcBef>
              <a:spcAft>
                <a:spcPts val="0"/>
              </a:spcAft>
              <a:buClr>
                <a:schemeClr val="dk1"/>
              </a:buClr>
              <a:buSzPct val="100000"/>
              <a:buFont typeface="Calibri"/>
            </a:pPr>
            <a:r>
              <a:rPr b="0" i="0" lang="en-US" sz="2400" u="none" cap="none" strike="noStrike">
                <a:solidFill>
                  <a:schemeClr val="dk1"/>
                </a:solidFill>
                <a:latin typeface="Calibri"/>
                <a:ea typeface="Calibri"/>
                <a:cs typeface="Calibri"/>
                <a:sym typeface="Calibri"/>
              </a:rPr>
              <a:t>Wh</a:t>
            </a:r>
            <a:r>
              <a:rPr lang="en-US" sz="2400">
                <a:latin typeface="Calibri"/>
                <a:ea typeface="Calibri"/>
                <a:cs typeface="Calibri"/>
                <a:sym typeface="Calibri"/>
              </a:rPr>
              <a:t>at are the prevailing values in this scenario? </a:t>
            </a:r>
          </a:p>
          <a:p>
            <a:pPr indent="-381000" lvl="1" marL="914400" marR="0" rtl="0" algn="l">
              <a:lnSpc>
                <a:spcPct val="90000"/>
              </a:lnSpc>
              <a:spcBef>
                <a:spcPts val="480"/>
              </a:spcBef>
              <a:spcAft>
                <a:spcPts val="0"/>
              </a:spcAft>
              <a:buSzPct val="100000"/>
              <a:buFont typeface="Calibri"/>
            </a:pPr>
            <a:r>
              <a:rPr lang="en-US" sz="2400">
                <a:latin typeface="Calibri"/>
                <a:ea typeface="Calibri"/>
                <a:cs typeface="Calibri"/>
                <a:sym typeface="Calibri"/>
              </a:rPr>
              <a:t>Resident (Millennial), faculty (Gen X), manager (Boomer)</a:t>
            </a:r>
          </a:p>
          <a:p>
            <a:pPr indent="-381000" lvl="0" marL="457200" marR="0" rtl="0" algn="l">
              <a:lnSpc>
                <a:spcPct val="90000"/>
              </a:lnSpc>
              <a:spcBef>
                <a:spcPts val="480"/>
              </a:spcBef>
              <a:spcAft>
                <a:spcPts val="0"/>
              </a:spcAft>
              <a:buSzPct val="100000"/>
              <a:buFont typeface="Calibri"/>
            </a:pPr>
            <a:r>
              <a:rPr lang="en-US" sz="2400">
                <a:latin typeface="Calibri"/>
                <a:ea typeface="Calibri"/>
                <a:cs typeface="Calibri"/>
                <a:sym typeface="Calibri"/>
              </a:rPr>
              <a:t>How would you make this discussion constructive among those involved? </a:t>
            </a:r>
          </a:p>
          <a:p>
            <a:pPr indent="0" lvl="0" marL="0" marR="0" rtl="0" algn="l">
              <a:lnSpc>
                <a:spcPct val="90000"/>
              </a:lnSpc>
              <a:spcBef>
                <a:spcPts val="480"/>
              </a:spcBef>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457200" y="762000"/>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Case 3</a:t>
            </a:r>
          </a:p>
        </p:txBody>
      </p:sp>
      <p:sp>
        <p:nvSpPr>
          <p:cNvPr id="237" name="Shape 237"/>
          <p:cNvSpPr txBox="1"/>
          <p:nvPr>
            <p:ph idx="1" type="body"/>
          </p:nvPr>
        </p:nvSpPr>
        <p:spPr>
          <a:xfrm>
            <a:off x="381000" y="1752600"/>
            <a:ext cx="8229600" cy="45261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A new mom </a:t>
            </a:r>
            <a:r>
              <a:rPr lang="en-US" sz="2400">
                <a:latin typeface="Calibri"/>
                <a:ea typeface="Calibri"/>
                <a:cs typeface="Calibri"/>
                <a:sym typeface="Calibri"/>
              </a:rPr>
              <a:t>and her infant come twenty minutes late for a </a:t>
            </a:r>
            <a:r>
              <a:rPr b="0" i="0" lang="en-US" sz="2400" u="none" cap="none" strike="noStrike">
                <a:solidFill>
                  <a:schemeClr val="dk1"/>
                </a:solidFill>
                <a:latin typeface="Calibri"/>
                <a:ea typeface="Calibri"/>
                <a:cs typeface="Calibri"/>
                <a:sym typeface="Calibri"/>
              </a:rPr>
              <a:t>follow-up </a:t>
            </a:r>
            <a:r>
              <a:rPr lang="en-US" sz="2400">
                <a:latin typeface="Calibri"/>
                <a:ea typeface="Calibri"/>
                <a:cs typeface="Calibri"/>
                <a:sym typeface="Calibri"/>
              </a:rPr>
              <a:t>visit</a:t>
            </a:r>
            <a:r>
              <a:rPr b="0" i="0" lang="en-US" sz="2400" u="none" cap="none" strike="noStrike">
                <a:solidFill>
                  <a:schemeClr val="dk1"/>
                </a:solidFill>
                <a:latin typeface="Calibri"/>
                <a:ea typeface="Calibri"/>
                <a:cs typeface="Calibri"/>
                <a:sym typeface="Calibri"/>
              </a:rPr>
              <a:t>.  The resident wants to tell the mom to reschedule because he wants to stay on time.  The teacher says that he must see the mom because there is a concern of the baby</a:t>
            </a:r>
            <a:r>
              <a:rPr lang="en-US" sz="2400">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not gaining weight.  The resident complains loudly to their faculty advisor, but begrudgingly sees the baby. </a:t>
            </a:r>
          </a:p>
          <a:p>
            <a:pPr indent="0" lvl="0" marL="0" marR="0" rtl="0" algn="l">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spcBef>
                <a:spcPts val="480"/>
              </a:spcBef>
              <a:spcAft>
                <a:spcPts val="0"/>
              </a:spcAft>
              <a:buSzPct val="100000"/>
              <a:buFont typeface="Calibri"/>
            </a:pPr>
            <a:r>
              <a:rPr b="0" i="0" lang="en-US" sz="2400" u="none" cap="none" strike="noStrike">
                <a:solidFill>
                  <a:schemeClr val="dk1"/>
                </a:solidFill>
                <a:latin typeface="Calibri"/>
                <a:ea typeface="Calibri"/>
                <a:cs typeface="Calibri"/>
                <a:sym typeface="Calibri"/>
              </a:rPr>
              <a:t>What are the prevailing values here (generation-based) from both the faculty (Gen X) and </a:t>
            </a:r>
            <a:r>
              <a:rPr lang="en-US" sz="2400">
                <a:latin typeface="Calibri"/>
                <a:ea typeface="Calibri"/>
                <a:cs typeface="Calibri"/>
                <a:sym typeface="Calibri"/>
              </a:rPr>
              <a:t>resident’s</a:t>
            </a:r>
            <a:r>
              <a:rPr b="0" i="0" lang="en-US" sz="2400" u="none" cap="none" strike="noStrike">
                <a:solidFill>
                  <a:schemeClr val="dk1"/>
                </a:solidFill>
                <a:latin typeface="Calibri"/>
                <a:ea typeface="Calibri"/>
                <a:cs typeface="Calibri"/>
                <a:sym typeface="Calibri"/>
              </a:rPr>
              <a:t> perspectives?</a:t>
            </a:r>
          </a:p>
          <a:p>
            <a:pPr indent="0" lvl="0" marL="0" marR="0" rtl="0" algn="l">
              <a:spcBef>
                <a:spcPts val="400"/>
              </a:spcBef>
              <a:spcAft>
                <a:spcPts val="0"/>
              </a:spcAft>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spcBef>
                <a:spcPts val="40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04800" y="765250"/>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Case 4</a:t>
            </a:r>
          </a:p>
        </p:txBody>
      </p:sp>
      <p:sp>
        <p:nvSpPr>
          <p:cNvPr id="243" name="Shape 243"/>
          <p:cNvSpPr txBox="1"/>
          <p:nvPr>
            <p:ph idx="1" type="body"/>
          </p:nvPr>
        </p:nvSpPr>
        <p:spPr>
          <a:xfrm>
            <a:off x="381000" y="1908250"/>
            <a:ext cx="8229600" cy="45261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In a milestone review, the resident is given feedback that she is often abrasive with patients.  </a:t>
            </a:r>
            <a:r>
              <a:rPr lang="en-US" sz="2400">
                <a:latin typeface="Calibri"/>
                <a:ea typeface="Calibri"/>
                <a:cs typeface="Calibri"/>
                <a:sym typeface="Calibri"/>
              </a:rPr>
              <a:t>She </a:t>
            </a:r>
            <a:r>
              <a:rPr b="0" i="0" lang="en-US" sz="2400" u="none" cap="none" strike="noStrike">
                <a:solidFill>
                  <a:schemeClr val="dk1"/>
                </a:solidFill>
                <a:latin typeface="Calibri"/>
                <a:ea typeface="Calibri"/>
                <a:cs typeface="Calibri"/>
                <a:sym typeface="Calibri"/>
              </a:rPr>
              <a:t>wants to know specific cases where this happened, saying that she doesn’t know what to do with this feedback because she is unaware of this behavior.  She wants to know why she wasn’t told this at the time of the visit.</a:t>
            </a:r>
          </a:p>
          <a:p>
            <a:pPr indent="0" lvl="0" marL="0" marR="0" rtl="0" algn="l">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spcBef>
                <a:spcPts val="480"/>
              </a:spcBef>
              <a:spcAft>
                <a:spcPts val="0"/>
              </a:spcAft>
              <a:buClr>
                <a:schemeClr val="dk1"/>
              </a:buClr>
              <a:buSzPct val="100000"/>
              <a:buFont typeface="Calibri"/>
            </a:pPr>
            <a:r>
              <a:rPr b="0" i="0" lang="en-US" sz="2400" u="none" cap="none" strike="noStrike">
                <a:solidFill>
                  <a:schemeClr val="dk1"/>
                </a:solidFill>
                <a:latin typeface="Calibri"/>
                <a:ea typeface="Calibri"/>
                <a:cs typeface="Calibri"/>
                <a:sym typeface="Calibri"/>
              </a:rPr>
              <a:t>What are the prevailing values here (generation-based) from both the faculty and resident’s perspectives?</a:t>
            </a:r>
          </a:p>
          <a:p>
            <a:pPr indent="-381000" lvl="0" marL="457200" marR="0" rtl="0" algn="l">
              <a:spcBef>
                <a:spcPts val="480"/>
              </a:spcBef>
              <a:spcAft>
                <a:spcPts val="0"/>
              </a:spcAft>
              <a:buSzPct val="100000"/>
              <a:buFont typeface="Calibri"/>
            </a:pPr>
            <a:r>
              <a:rPr lang="en-US" sz="2400">
                <a:latin typeface="Calibri"/>
                <a:ea typeface="Calibri"/>
                <a:cs typeface="Calibri"/>
                <a:sym typeface="Calibri"/>
              </a:rPr>
              <a:t>How do you think the resident feels?  Why might she be resistant to the feedback?</a:t>
            </a:r>
          </a:p>
          <a:p>
            <a:pPr indent="-381000" lvl="0" marL="457200" marR="0" rtl="0" algn="l">
              <a:spcBef>
                <a:spcPts val="480"/>
              </a:spcBef>
              <a:spcAft>
                <a:spcPts val="0"/>
              </a:spcAft>
              <a:buSzPct val="100000"/>
              <a:buFont typeface="Calibri"/>
            </a:pPr>
            <a:r>
              <a:rPr lang="en-US" sz="2400">
                <a:latin typeface="Calibri"/>
                <a:ea typeface="Calibri"/>
                <a:cs typeface="Calibri"/>
                <a:sym typeface="Calibri"/>
              </a:rPr>
              <a:t>What would be a solution going forward?</a:t>
            </a:r>
          </a:p>
          <a:p>
            <a:pPr indent="0" lvl="0" marL="0" marR="0" rtl="0" algn="l">
              <a:spcBef>
                <a:spcPts val="40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747400"/>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Case 5</a:t>
            </a:r>
          </a:p>
        </p:txBody>
      </p:sp>
      <p:sp>
        <p:nvSpPr>
          <p:cNvPr id="249" name="Shape 249"/>
          <p:cNvSpPr txBox="1"/>
          <p:nvPr>
            <p:ph idx="1" type="body"/>
          </p:nvPr>
        </p:nvSpPr>
        <p:spPr>
          <a:xfrm>
            <a:off x="334000" y="1814200"/>
            <a:ext cx="8229600" cy="45261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lang="en-US" sz="2400">
                <a:latin typeface="Calibri"/>
                <a:ea typeface="Calibri"/>
                <a:cs typeface="Calibri"/>
                <a:sym typeface="Calibri"/>
              </a:rPr>
              <a:t>A senior r</a:t>
            </a:r>
            <a:r>
              <a:rPr b="0" i="0" lang="en-US" sz="2400" u="none" cap="none" strike="noStrike">
                <a:solidFill>
                  <a:schemeClr val="dk1"/>
                </a:solidFill>
                <a:latin typeface="Calibri"/>
                <a:ea typeface="Calibri"/>
                <a:cs typeface="Calibri"/>
                <a:sym typeface="Calibri"/>
              </a:rPr>
              <a:t>esident wants to </a:t>
            </a:r>
            <a:r>
              <a:rPr lang="en-US" sz="2400">
                <a:latin typeface="Calibri"/>
                <a:ea typeface="Calibri"/>
                <a:cs typeface="Calibri"/>
                <a:sym typeface="Calibri"/>
              </a:rPr>
              <a:t>place </a:t>
            </a:r>
            <a:r>
              <a:rPr b="0" i="0" lang="en-US" sz="2400" u="none" cap="none" strike="noStrike">
                <a:solidFill>
                  <a:schemeClr val="dk1"/>
                </a:solidFill>
                <a:latin typeface="Calibri"/>
                <a:ea typeface="Calibri"/>
                <a:cs typeface="Calibri"/>
                <a:sym typeface="Calibri"/>
              </a:rPr>
              <a:t>an IUD </a:t>
            </a:r>
            <a:r>
              <a:rPr lang="en-US" sz="2400">
                <a:latin typeface="Calibri"/>
                <a:ea typeface="Calibri"/>
                <a:cs typeface="Calibri"/>
                <a:sym typeface="Calibri"/>
              </a:rPr>
              <a:t>for </a:t>
            </a:r>
            <a:r>
              <a:rPr b="0" i="0" lang="en-US" sz="2400" u="none" cap="none" strike="noStrike">
                <a:solidFill>
                  <a:schemeClr val="dk1"/>
                </a:solidFill>
                <a:latin typeface="Calibri"/>
                <a:ea typeface="Calibri"/>
                <a:cs typeface="Calibri"/>
                <a:sym typeface="Calibri"/>
              </a:rPr>
              <a:t>a patient who can’t come in any other time but during </a:t>
            </a:r>
            <a:r>
              <a:rPr lang="en-US" sz="2400">
                <a:latin typeface="Calibri"/>
                <a:ea typeface="Calibri"/>
                <a:cs typeface="Calibri"/>
                <a:sym typeface="Calibri"/>
              </a:rPr>
              <a:t>the </a:t>
            </a:r>
            <a:r>
              <a:rPr b="0" i="0" lang="en-US" sz="2400" u="none" cap="none" strike="noStrike">
                <a:solidFill>
                  <a:schemeClr val="dk1"/>
                </a:solidFill>
                <a:latin typeface="Calibri"/>
                <a:ea typeface="Calibri"/>
                <a:cs typeface="Calibri"/>
                <a:sym typeface="Calibri"/>
              </a:rPr>
              <a:t>lunch </a:t>
            </a:r>
            <a:r>
              <a:rPr lang="en-US" sz="2400">
                <a:latin typeface="Calibri"/>
                <a:ea typeface="Calibri"/>
                <a:cs typeface="Calibri"/>
                <a:sym typeface="Calibri"/>
              </a:rPr>
              <a:t>hour</a:t>
            </a:r>
            <a:r>
              <a:rPr b="0" i="0" lang="en-US" sz="2400" u="none" cap="none" strike="noStrike">
                <a:solidFill>
                  <a:schemeClr val="dk1"/>
                </a:solidFill>
                <a:latin typeface="Calibri"/>
                <a:ea typeface="Calibri"/>
                <a:cs typeface="Calibri"/>
                <a:sym typeface="Calibri"/>
              </a:rPr>
              <a:t>.  </a:t>
            </a:r>
            <a:r>
              <a:rPr lang="en-US" sz="2400">
                <a:latin typeface="Calibri"/>
                <a:ea typeface="Calibri"/>
                <a:cs typeface="Calibri"/>
                <a:sym typeface="Calibri"/>
              </a:rPr>
              <a:t>The r</a:t>
            </a:r>
            <a:r>
              <a:rPr b="0" i="0" lang="en-US" sz="2400" u="none" cap="none" strike="noStrike">
                <a:solidFill>
                  <a:schemeClr val="dk1"/>
                </a:solidFill>
                <a:latin typeface="Calibri"/>
                <a:ea typeface="Calibri"/>
                <a:cs typeface="Calibri"/>
                <a:sym typeface="Calibri"/>
              </a:rPr>
              <a:t>esident wants to meet the patient’s needs, so she agrees to do this during lunch.  There is a staff in-service scheduled that day during lunch, so the resident asks her nurse (Gen X) to miss her meeting to assist in the IUD insertion.  The nurse is upset that she will miss the in-service, and she complains to the office manager (Boomer) about the resident.</a:t>
            </a:r>
          </a:p>
          <a:p>
            <a:pPr indent="-381000" lvl="0" marL="457200" marR="0" rtl="0" algn="l">
              <a:spcBef>
                <a:spcPts val="480"/>
              </a:spcBef>
              <a:spcAft>
                <a:spcPts val="0"/>
              </a:spcAft>
              <a:buClr>
                <a:schemeClr val="dk1"/>
              </a:buClr>
              <a:buSzPct val="100000"/>
              <a:buFont typeface="Calibri"/>
            </a:pPr>
            <a:r>
              <a:rPr b="0" i="0" lang="en-US" sz="2400" u="none" cap="none" strike="noStrike">
                <a:solidFill>
                  <a:schemeClr val="dk1"/>
                </a:solidFill>
                <a:latin typeface="Calibri"/>
                <a:ea typeface="Calibri"/>
                <a:cs typeface="Calibri"/>
                <a:sym typeface="Calibri"/>
              </a:rPr>
              <a:t>What are the prevailing values here (generation-based) from both the </a:t>
            </a:r>
            <a:r>
              <a:rPr lang="en-US" sz="2400">
                <a:latin typeface="Calibri"/>
                <a:ea typeface="Calibri"/>
                <a:cs typeface="Calibri"/>
                <a:sym typeface="Calibri"/>
              </a:rPr>
              <a:t>nurse</a:t>
            </a:r>
            <a:r>
              <a:rPr b="0" i="0" lang="en-US" sz="2400" u="none" cap="none" strike="noStrike">
                <a:solidFill>
                  <a:schemeClr val="dk1"/>
                </a:solidFill>
                <a:latin typeface="Calibri"/>
                <a:ea typeface="Calibri"/>
                <a:cs typeface="Calibri"/>
                <a:sym typeface="Calibri"/>
              </a:rPr>
              <a:t> and resident’s perspectives?</a:t>
            </a:r>
          </a:p>
          <a:p>
            <a:pPr indent="-381000" lvl="0" marL="457200" marR="0" rtl="0" algn="l">
              <a:spcBef>
                <a:spcPts val="480"/>
              </a:spcBef>
              <a:spcAft>
                <a:spcPts val="0"/>
              </a:spcAft>
              <a:buSzPct val="100000"/>
              <a:buFont typeface="Calibri"/>
            </a:pPr>
            <a:r>
              <a:rPr lang="en-US" sz="2400">
                <a:latin typeface="Calibri"/>
                <a:ea typeface="Calibri"/>
                <a:cs typeface="Calibri"/>
                <a:sym typeface="Calibri"/>
              </a:rPr>
              <a:t>How might the office manager respond to this?</a:t>
            </a:r>
          </a:p>
          <a:p>
            <a:pPr indent="-381000" lvl="0" marL="457200" marR="0" rtl="0" algn="l">
              <a:spcBef>
                <a:spcPts val="480"/>
              </a:spcBef>
              <a:spcAft>
                <a:spcPts val="0"/>
              </a:spcAft>
              <a:buSzPct val="100000"/>
              <a:buFont typeface="Calibri"/>
            </a:pPr>
            <a:r>
              <a:rPr lang="en-US" sz="2400">
                <a:latin typeface="Calibri"/>
                <a:ea typeface="Calibri"/>
                <a:cs typeface="Calibri"/>
                <a:sym typeface="Calibri"/>
              </a:rPr>
              <a:t>What mechanisms could be put in place to avoid this type of conflict?</a:t>
            </a:r>
          </a:p>
          <a:p>
            <a:pPr indent="0" lvl="0" marL="0" marR="0" rtl="0" algn="l">
              <a:spcBef>
                <a:spcPts val="40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04800" y="685800"/>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Case 6</a:t>
            </a:r>
          </a:p>
        </p:txBody>
      </p:sp>
      <p:sp>
        <p:nvSpPr>
          <p:cNvPr id="255" name="Shape 255"/>
          <p:cNvSpPr txBox="1"/>
          <p:nvPr>
            <p:ph idx="1" type="body"/>
          </p:nvPr>
        </p:nvSpPr>
        <p:spPr>
          <a:xfrm>
            <a:off x="457200" y="1676400"/>
            <a:ext cx="8229600" cy="45261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lang="en-US" sz="2400">
                <a:latin typeface="Calibri"/>
                <a:ea typeface="Calibri"/>
                <a:cs typeface="Calibri"/>
                <a:sym typeface="Calibri"/>
              </a:rPr>
              <a:t>A senior resident and junior resident are on night float together.  </a:t>
            </a:r>
            <a:r>
              <a:rPr b="0" i="0" lang="en-US" sz="2400" u="none" cap="none" strike="noStrike">
                <a:solidFill>
                  <a:schemeClr val="dk1"/>
                </a:solidFill>
                <a:latin typeface="Calibri"/>
                <a:ea typeface="Calibri"/>
                <a:cs typeface="Calibri"/>
                <a:sym typeface="Calibri"/>
              </a:rPr>
              <a:t> </a:t>
            </a:r>
            <a:r>
              <a:rPr lang="en-US" sz="2400">
                <a:latin typeface="Calibri"/>
                <a:ea typeface="Calibri"/>
                <a:cs typeface="Calibri"/>
                <a:sym typeface="Calibri"/>
              </a:rPr>
              <a:t>The junior resident </a:t>
            </a:r>
            <a:r>
              <a:rPr b="0" i="0" lang="en-US" sz="2400" u="none" cap="none" strike="noStrike">
                <a:solidFill>
                  <a:schemeClr val="dk1"/>
                </a:solidFill>
                <a:latin typeface="Calibri"/>
                <a:ea typeface="Calibri"/>
                <a:cs typeface="Calibri"/>
                <a:sym typeface="Calibri"/>
              </a:rPr>
              <a:t>approaches the residency director asking that he not be put on night float with</a:t>
            </a:r>
            <a:r>
              <a:rPr lang="en-US" sz="2400">
                <a:latin typeface="Calibri"/>
                <a:ea typeface="Calibri"/>
                <a:cs typeface="Calibri"/>
                <a:sym typeface="Calibri"/>
              </a:rPr>
              <a:t> that senior resident in the future.  The junior resident says this is because his senior </a:t>
            </a:r>
            <a:r>
              <a:rPr b="0" i="0" lang="en-US" sz="2400" u="none" cap="none" strike="noStrike">
                <a:solidFill>
                  <a:schemeClr val="dk1"/>
                </a:solidFill>
                <a:latin typeface="Calibri"/>
                <a:ea typeface="Calibri"/>
                <a:cs typeface="Calibri"/>
                <a:sym typeface="Calibri"/>
              </a:rPr>
              <a:t>would stay in his room sleeping </a:t>
            </a:r>
            <a:r>
              <a:rPr lang="en-US" sz="2400">
                <a:latin typeface="Calibri"/>
                <a:ea typeface="Calibri"/>
                <a:cs typeface="Calibri"/>
                <a:sym typeface="Calibri"/>
              </a:rPr>
              <a:t>while he was </a:t>
            </a:r>
            <a:r>
              <a:rPr b="0" i="0" lang="en-US" sz="2400" u="none" cap="none" strike="noStrike">
                <a:solidFill>
                  <a:schemeClr val="dk1"/>
                </a:solidFill>
                <a:latin typeface="Calibri"/>
                <a:ea typeface="Calibri"/>
                <a:cs typeface="Calibri"/>
                <a:sym typeface="Calibri"/>
              </a:rPr>
              <a:t>“running around on the </a:t>
            </a:r>
            <a:r>
              <a:rPr lang="en-US" sz="2400">
                <a:latin typeface="Calibri"/>
                <a:ea typeface="Calibri"/>
                <a:cs typeface="Calibri"/>
                <a:sym typeface="Calibri"/>
              </a:rPr>
              <a:t>floors </a:t>
            </a:r>
            <a:r>
              <a:rPr b="0" i="0" lang="en-US" sz="2400" u="none" cap="none" strike="noStrike">
                <a:solidFill>
                  <a:schemeClr val="dk1"/>
                </a:solidFill>
                <a:latin typeface="Calibri"/>
                <a:ea typeface="Calibri"/>
                <a:cs typeface="Calibri"/>
                <a:sym typeface="Calibri"/>
              </a:rPr>
              <a:t>taking care o</a:t>
            </a:r>
            <a:r>
              <a:rPr b="0" i="0" lang="en-US" sz="2400" u="none" cap="none" strike="noStrike">
                <a:solidFill>
                  <a:schemeClr val="dk1"/>
                </a:solidFill>
                <a:latin typeface="Calibri"/>
                <a:ea typeface="Calibri"/>
                <a:cs typeface="Calibri"/>
                <a:sym typeface="Calibri"/>
              </a:rPr>
              <a:t>f multiple issues.”  When </a:t>
            </a:r>
            <a:r>
              <a:rPr lang="en-US" sz="2400">
                <a:latin typeface="Calibri"/>
                <a:ea typeface="Calibri"/>
                <a:cs typeface="Calibri"/>
                <a:sym typeface="Calibri"/>
              </a:rPr>
              <a:t>the Program Director addresses the senior resident about sleeping on night float, he states </a:t>
            </a:r>
            <a:r>
              <a:rPr b="0" i="0" lang="en-US" sz="2400" u="none" cap="none" strike="noStrike">
                <a:solidFill>
                  <a:schemeClr val="dk1"/>
                </a:solidFill>
                <a:latin typeface="Calibri"/>
                <a:ea typeface="Calibri"/>
                <a:cs typeface="Calibri"/>
                <a:sym typeface="Calibri"/>
              </a:rPr>
              <a:t>he was in his room studying for the </a:t>
            </a:r>
            <a:r>
              <a:rPr lang="en-US" sz="2400">
                <a:latin typeface="Calibri"/>
                <a:ea typeface="Calibri"/>
                <a:cs typeface="Calibri"/>
                <a:sym typeface="Calibri"/>
              </a:rPr>
              <a:t>b</a:t>
            </a:r>
            <a:r>
              <a:rPr b="0" i="0" lang="en-US" sz="2400" u="none" cap="none" strike="noStrike">
                <a:solidFill>
                  <a:schemeClr val="dk1"/>
                </a:solidFill>
                <a:latin typeface="Calibri"/>
                <a:ea typeface="Calibri"/>
                <a:cs typeface="Calibri"/>
                <a:sym typeface="Calibri"/>
              </a:rPr>
              <a:t>oards, which he</a:t>
            </a:r>
            <a:r>
              <a:rPr lang="en-US" sz="2400">
                <a:latin typeface="Calibri"/>
                <a:ea typeface="Calibri"/>
                <a:cs typeface="Calibri"/>
                <a:sym typeface="Calibri"/>
              </a:rPr>
              <a:t> i</a:t>
            </a:r>
            <a:r>
              <a:rPr b="0" i="0" lang="en-US" sz="2400" u="none" cap="none" strike="noStrike">
                <a:solidFill>
                  <a:schemeClr val="dk1"/>
                </a:solidFill>
                <a:latin typeface="Calibri"/>
                <a:ea typeface="Calibri"/>
                <a:cs typeface="Calibri"/>
                <a:sym typeface="Calibri"/>
              </a:rPr>
              <a:t>s worrying about passing.</a:t>
            </a:r>
          </a:p>
          <a:p>
            <a:pPr indent="-381000" lvl="0" marL="457200" marR="0" rtl="0" algn="l">
              <a:spcBef>
                <a:spcPts val="480"/>
              </a:spcBef>
              <a:spcAft>
                <a:spcPts val="0"/>
              </a:spcAft>
              <a:buClr>
                <a:schemeClr val="dk1"/>
              </a:buClr>
              <a:buSzPct val="100000"/>
              <a:buFont typeface="Calibri"/>
            </a:pPr>
            <a:r>
              <a:rPr b="0" i="0" lang="en-US" sz="2400" u="none" cap="none" strike="noStrike">
                <a:solidFill>
                  <a:schemeClr val="dk1"/>
                </a:solidFill>
                <a:latin typeface="Calibri"/>
                <a:ea typeface="Calibri"/>
                <a:cs typeface="Calibri"/>
                <a:sym typeface="Calibri"/>
              </a:rPr>
              <a:t>What are the</a:t>
            </a:r>
            <a:r>
              <a:rPr lang="en-US" sz="2400">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values</a:t>
            </a:r>
            <a:r>
              <a:rPr lang="en-US" sz="2400">
                <a:latin typeface="Calibri"/>
                <a:ea typeface="Calibri"/>
                <a:cs typeface="Calibri"/>
                <a:sym typeface="Calibri"/>
              </a:rPr>
              <a:t> displayed by </a:t>
            </a:r>
            <a:r>
              <a:rPr b="0" i="0" lang="en-US" sz="2400" u="none" cap="none" strike="noStrike">
                <a:solidFill>
                  <a:schemeClr val="dk1"/>
                </a:solidFill>
                <a:latin typeface="Calibri"/>
                <a:ea typeface="Calibri"/>
                <a:cs typeface="Calibri"/>
                <a:sym typeface="Calibri"/>
              </a:rPr>
              <a:t>both </a:t>
            </a:r>
            <a:r>
              <a:rPr lang="en-US" sz="2400">
                <a:latin typeface="Calibri"/>
                <a:ea typeface="Calibri"/>
                <a:cs typeface="Calibri"/>
                <a:sym typeface="Calibri"/>
              </a:rPr>
              <a:t>residents?</a:t>
            </a:r>
          </a:p>
          <a:p>
            <a:pPr indent="-381000" lvl="0" marL="457200" marR="0" rtl="0" algn="l">
              <a:spcBef>
                <a:spcPts val="480"/>
              </a:spcBef>
              <a:spcAft>
                <a:spcPts val="0"/>
              </a:spcAft>
              <a:buSzPct val="100000"/>
              <a:buFont typeface="Calibri"/>
            </a:pPr>
            <a:r>
              <a:rPr lang="en-US" sz="2400">
                <a:latin typeface="Calibri"/>
                <a:ea typeface="Calibri"/>
                <a:cs typeface="Calibri"/>
                <a:sym typeface="Calibri"/>
              </a:rPr>
              <a:t>How would the Program Director best facilitate communication and a solution towards a working relationship?</a:t>
            </a:r>
          </a:p>
          <a:p>
            <a:pPr indent="0" lvl="0" marL="0" marR="0" rtl="0" algn="l">
              <a:spcBef>
                <a:spcPts val="40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457200" y="762000"/>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Case 7</a:t>
            </a:r>
          </a:p>
        </p:txBody>
      </p:sp>
      <p:sp>
        <p:nvSpPr>
          <p:cNvPr id="261" name="Shape 261"/>
          <p:cNvSpPr txBox="1"/>
          <p:nvPr>
            <p:ph idx="1" type="body"/>
          </p:nvPr>
        </p:nvSpPr>
        <p:spPr>
          <a:xfrm>
            <a:off x="457200" y="1828800"/>
            <a:ext cx="8229600" cy="45261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It has come to the faculty’s attention that many of the residents are using their “group-texting app” to call out other residents’ behavior.  All of the residents have access to this phone app, and at times residents are texting overnight.  A number of residents have complained that the texts are waking them up, and they feel that some of the texted comments are hurtful.</a:t>
            </a:r>
          </a:p>
          <a:p>
            <a:pPr indent="0" lvl="0" marL="0" marR="0" rtl="0" algn="l">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spcBef>
                <a:spcPts val="480"/>
              </a:spcBef>
              <a:spcAft>
                <a:spcPts val="0"/>
              </a:spcAft>
              <a:buClr>
                <a:schemeClr val="dk1"/>
              </a:buClr>
              <a:buSzPct val="100000"/>
              <a:buFont typeface="Calibri"/>
            </a:pPr>
            <a:r>
              <a:rPr b="0" i="0" lang="en-US" sz="2400" u="none" cap="none" strike="noStrike">
                <a:solidFill>
                  <a:schemeClr val="dk1"/>
                </a:solidFill>
                <a:latin typeface="Calibri"/>
                <a:ea typeface="Calibri"/>
                <a:cs typeface="Calibri"/>
                <a:sym typeface="Calibri"/>
              </a:rPr>
              <a:t>What are the prevailing values here (generation-based) from both the faculty and resident’s perspectives?</a:t>
            </a:r>
          </a:p>
          <a:p>
            <a:pPr indent="-381000" lvl="0" marL="457200" marR="0" rtl="0" algn="l">
              <a:spcBef>
                <a:spcPts val="480"/>
              </a:spcBef>
              <a:spcAft>
                <a:spcPts val="0"/>
              </a:spcAft>
              <a:buSzPct val="100000"/>
              <a:buFont typeface="Calibri"/>
            </a:pPr>
            <a:r>
              <a:rPr lang="en-US" sz="2400">
                <a:latin typeface="Calibri"/>
                <a:ea typeface="Calibri"/>
                <a:cs typeface="Calibri"/>
                <a:sym typeface="Calibri"/>
              </a:rPr>
              <a:t>How might people of different generations handle this situation?</a:t>
            </a:r>
          </a:p>
          <a:p>
            <a:pPr indent="0" lvl="0" marL="0" marR="0" rtl="0" algn="l">
              <a:spcBef>
                <a:spcPts val="40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228600" y="320675"/>
            <a:ext cx="8915400" cy="1431900"/>
          </a:xfrm>
          <a:prstGeom prst="rect">
            <a:avLst/>
          </a:prstGeom>
        </p:spPr>
        <p:txBody>
          <a:bodyPr anchorCtr="0" anchor="b" bIns="91425" lIns="91425" rIns="91425" wrap="square" tIns="91425">
            <a:noAutofit/>
          </a:bodyPr>
          <a:lstStyle/>
          <a:p>
            <a:pPr lvl="0">
              <a:spcBef>
                <a:spcPts val="0"/>
              </a:spcBef>
              <a:buNone/>
            </a:pPr>
            <a:r>
              <a:rPr lang="en-US" sz="3000">
                <a:latin typeface="Calibri"/>
                <a:ea typeface="Calibri"/>
                <a:cs typeface="Calibri"/>
                <a:sym typeface="Calibri"/>
              </a:rPr>
              <a:t>Case 8</a:t>
            </a:r>
          </a:p>
        </p:txBody>
      </p:sp>
      <p:sp>
        <p:nvSpPr>
          <p:cNvPr id="267" name="Shape 267"/>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lvl="0">
              <a:spcBef>
                <a:spcPts val="0"/>
              </a:spcBef>
              <a:buNone/>
            </a:pPr>
            <a:r>
              <a:rPr lang="en-US" sz="2400">
                <a:latin typeface="Calibri"/>
                <a:ea typeface="Calibri"/>
                <a:cs typeface="Calibri"/>
                <a:sym typeface="Calibri"/>
              </a:rPr>
              <a:t>Dr. R, a third-year resident (Gen Y) is preparing an academic day presentation on hypertension.  By chance, one of the faculty discovers that his powerpoint was taken verbatim from an AFP conference presented last year.  The resident did not give acknowledgement to the AFP author, nor did he obtain permission to use their material.</a:t>
            </a:r>
          </a:p>
          <a:p>
            <a:pPr lvl="0">
              <a:spcBef>
                <a:spcPts val="0"/>
              </a:spcBef>
              <a:buNone/>
            </a:pPr>
            <a:r>
              <a:t/>
            </a:r>
            <a:endParaRPr sz="2400">
              <a:latin typeface="Calibri"/>
              <a:ea typeface="Calibri"/>
              <a:cs typeface="Calibri"/>
              <a:sym typeface="Calibri"/>
            </a:endParaRPr>
          </a:p>
          <a:p>
            <a:pPr lvl="0">
              <a:spcBef>
                <a:spcPts val="0"/>
              </a:spcBef>
              <a:buNone/>
            </a:pPr>
            <a:r>
              <a:rPr lang="en-US" sz="2400">
                <a:latin typeface="Calibri"/>
                <a:ea typeface="Calibri"/>
                <a:cs typeface="Calibri"/>
                <a:sym typeface="Calibri"/>
              </a:rPr>
              <a:t>What are the prevailing values and issues in this situation?</a:t>
            </a:r>
          </a:p>
          <a:p>
            <a:pPr lvl="0">
              <a:spcBef>
                <a:spcPts val="0"/>
              </a:spcBef>
              <a:buNone/>
            </a:pPr>
            <a:r>
              <a:rPr lang="en-US" sz="2400">
                <a:latin typeface="Calibri"/>
                <a:ea typeface="Calibri"/>
                <a:cs typeface="Calibri"/>
                <a:sym typeface="Calibri"/>
              </a:rPr>
              <a:t>How should this be handled?</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228600" y="1038275"/>
            <a:ext cx="8915400" cy="887400"/>
          </a:xfrm>
          <a:prstGeom prst="rect">
            <a:avLst/>
          </a:prstGeom>
        </p:spPr>
        <p:txBody>
          <a:bodyPr anchorCtr="0" anchor="b" bIns="91425" lIns="91425" rIns="91425" wrap="square" tIns="91425">
            <a:noAutofit/>
          </a:bodyPr>
          <a:lstStyle/>
          <a:p>
            <a:pPr lvl="0" algn="l">
              <a:spcBef>
                <a:spcPts val="0"/>
              </a:spcBef>
              <a:buNone/>
            </a:pPr>
            <a:r>
              <a:rPr lang="en-US" sz="3200">
                <a:latin typeface="Calibri"/>
                <a:ea typeface="Calibri"/>
                <a:cs typeface="Calibri"/>
                <a:sym typeface="Calibri"/>
              </a:rPr>
              <a:t>			</a:t>
            </a:r>
            <a:r>
              <a:rPr lang="en-US" sz="3200">
                <a:solidFill>
                  <a:srgbClr val="000000"/>
                </a:solidFill>
                <a:latin typeface="Calibri"/>
                <a:ea typeface="Calibri"/>
                <a:cs typeface="Calibri"/>
                <a:sym typeface="Calibri"/>
              </a:rPr>
              <a:t>		Strategies By C</a:t>
            </a:r>
            <a:r>
              <a:rPr lang="en-US" sz="3200">
                <a:solidFill>
                  <a:srgbClr val="000000"/>
                </a:solidFill>
                <a:latin typeface="Calibri"/>
                <a:ea typeface="Calibri"/>
                <a:cs typeface="Calibri"/>
                <a:sym typeface="Calibri"/>
              </a:rPr>
              <a:t>ompetency</a:t>
            </a:r>
          </a:p>
        </p:txBody>
      </p:sp>
      <p:sp>
        <p:nvSpPr>
          <p:cNvPr id="273" name="Shape 273"/>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lvl="0">
              <a:spcBef>
                <a:spcPts val="0"/>
              </a:spcBef>
              <a:buNone/>
            </a:pPr>
            <a:r>
              <a:rPr b="1" lang="en-US" sz="2400">
                <a:latin typeface="Calibri"/>
                <a:ea typeface="Calibri"/>
                <a:cs typeface="Calibri"/>
                <a:sym typeface="Calibri"/>
              </a:rPr>
              <a:t>Patient Care/Precepting</a:t>
            </a:r>
          </a:p>
          <a:p>
            <a:pPr indent="-381000" lvl="0" marL="457200" rtl="0">
              <a:spcBef>
                <a:spcPts val="0"/>
              </a:spcBef>
              <a:buSzPct val="100000"/>
              <a:buFont typeface="Calibri"/>
            </a:pPr>
            <a:r>
              <a:rPr lang="en-US" sz="2400">
                <a:latin typeface="Calibri"/>
                <a:ea typeface="Calibri"/>
                <a:cs typeface="Calibri"/>
                <a:sym typeface="Calibri"/>
              </a:rPr>
              <a:t>Increase feedback (thoughtful, personalized, timely)</a:t>
            </a:r>
          </a:p>
          <a:p>
            <a:pPr indent="-381000" lvl="0" marL="457200" rtl="0">
              <a:spcBef>
                <a:spcPts val="0"/>
              </a:spcBef>
              <a:buSzPct val="100000"/>
              <a:buFont typeface="Calibri"/>
            </a:pPr>
            <a:r>
              <a:rPr lang="en-US" sz="2400">
                <a:latin typeface="Calibri"/>
                <a:ea typeface="Calibri"/>
                <a:cs typeface="Calibri"/>
                <a:sym typeface="Calibri"/>
              </a:rPr>
              <a:t>Establish a sense of personal responsibility</a:t>
            </a:r>
          </a:p>
          <a:p>
            <a:pPr indent="-381000" lvl="0" marL="457200">
              <a:spcBef>
                <a:spcPts val="0"/>
              </a:spcBef>
              <a:buSzPct val="100000"/>
              <a:buFont typeface="Calibri"/>
            </a:pPr>
            <a:r>
              <a:rPr lang="en-US" sz="2400">
                <a:latin typeface="Calibri"/>
                <a:ea typeface="Calibri"/>
                <a:cs typeface="Calibri"/>
                <a:sym typeface="Calibri"/>
              </a:rPr>
              <a:t>Increase mentoring - model desired behavior</a:t>
            </a:r>
          </a:p>
          <a:p>
            <a:pPr lvl="0">
              <a:spcBef>
                <a:spcPts val="0"/>
              </a:spcBef>
              <a:buNone/>
            </a:pPr>
            <a:r>
              <a:rPr b="1" lang="en-US" sz="2400">
                <a:latin typeface="Calibri"/>
                <a:ea typeface="Calibri"/>
                <a:cs typeface="Calibri"/>
                <a:sym typeface="Calibri"/>
              </a:rPr>
              <a:t>Medical Knowledge/Didactic teaching</a:t>
            </a:r>
          </a:p>
          <a:p>
            <a:pPr indent="-381000" lvl="0" marL="457200" rtl="0">
              <a:spcBef>
                <a:spcPts val="0"/>
              </a:spcBef>
              <a:buSzPct val="100000"/>
              <a:buFont typeface="Calibri"/>
            </a:pPr>
            <a:r>
              <a:rPr lang="en-US" sz="2400">
                <a:latin typeface="Calibri"/>
                <a:ea typeface="Calibri"/>
                <a:cs typeface="Calibri"/>
                <a:sym typeface="Calibri"/>
              </a:rPr>
              <a:t>Tell learners what they need to learn and why</a:t>
            </a:r>
          </a:p>
          <a:p>
            <a:pPr indent="-381000" lvl="0" marL="457200" rtl="0">
              <a:spcBef>
                <a:spcPts val="0"/>
              </a:spcBef>
              <a:buSzPct val="100000"/>
              <a:buFont typeface="Calibri"/>
            </a:pPr>
            <a:r>
              <a:rPr lang="en-US" sz="2400">
                <a:latin typeface="Calibri"/>
                <a:ea typeface="Calibri"/>
                <a:cs typeface="Calibri"/>
                <a:sym typeface="Calibri"/>
              </a:rPr>
              <a:t>Go multimedia (games, websites, polls, twitter) if you have the skill - if not, just make sure it is interactive</a:t>
            </a:r>
          </a:p>
          <a:p>
            <a:pPr indent="-381000" lvl="0" marL="457200" rtl="0">
              <a:spcBef>
                <a:spcPts val="0"/>
              </a:spcBef>
              <a:buSzPct val="100000"/>
              <a:buFont typeface="Calibri"/>
            </a:pPr>
            <a:r>
              <a:rPr lang="en-US" sz="2400">
                <a:latin typeface="Calibri"/>
                <a:ea typeface="Calibri"/>
                <a:cs typeface="Calibri"/>
                <a:sym typeface="Calibri"/>
              </a:rPr>
              <a:t>Determine when personal technology is prohibited and when acceptable</a:t>
            </a:r>
          </a:p>
          <a:p>
            <a:pPr indent="0" lvl="0" marL="0" rtl="0">
              <a:spcBef>
                <a:spcPts val="0"/>
              </a:spcBef>
              <a:buNone/>
            </a:pPr>
            <a:r>
              <a:rPr lang="en-US" sz="2400">
                <a:latin typeface="Calibri"/>
                <a:ea typeface="Calibri"/>
                <a:cs typeface="Calibri"/>
                <a:sym typeface="Calibri"/>
              </a:rPr>
              <a:t>  </a:t>
            </a:r>
          </a:p>
          <a:p>
            <a:pPr lvl="0">
              <a:spcBef>
                <a:spcPts val="0"/>
              </a:spcBef>
              <a:buNone/>
            </a:pPr>
            <a:r>
              <a:rPr lang="en-US"/>
              <a:t>		</a:t>
            </a:r>
          </a:p>
          <a:p>
            <a:pPr lvl="0">
              <a:spcBef>
                <a:spcPts val="0"/>
              </a:spcBef>
              <a:buNone/>
            </a:pPr>
            <a:r>
              <a:rPr lang="en-US"/>
              <a:t>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38100" y="1126000"/>
            <a:ext cx="8915400" cy="779100"/>
          </a:xfrm>
          <a:prstGeom prst="rect">
            <a:avLst/>
          </a:prstGeom>
        </p:spPr>
        <p:txBody>
          <a:bodyPr anchorCtr="0" anchor="b" bIns="91425" lIns="91425" rIns="91425" wrap="square" tIns="91425">
            <a:noAutofit/>
          </a:bodyPr>
          <a:lstStyle/>
          <a:p>
            <a:pPr lvl="0" rtl="0">
              <a:spcBef>
                <a:spcPts val="0"/>
              </a:spcBef>
              <a:buClr>
                <a:schemeClr val="dk1"/>
              </a:buClr>
              <a:buSzPct val="34375"/>
              <a:buFont typeface="Arial"/>
              <a:buNone/>
            </a:pPr>
            <a:r>
              <a:rPr lang="en-US" sz="3200">
                <a:solidFill>
                  <a:schemeClr val="dk1"/>
                </a:solidFill>
                <a:latin typeface="Calibri"/>
                <a:ea typeface="Calibri"/>
                <a:cs typeface="Calibri"/>
                <a:sym typeface="Calibri"/>
              </a:rPr>
              <a:t>	Strategies By Competency</a:t>
            </a:r>
          </a:p>
        </p:txBody>
      </p:sp>
      <p:sp>
        <p:nvSpPr>
          <p:cNvPr id="279" name="Shape 279"/>
          <p:cNvSpPr txBox="1"/>
          <p:nvPr>
            <p:ph idx="1" type="body"/>
          </p:nvPr>
        </p:nvSpPr>
        <p:spPr>
          <a:xfrm>
            <a:off x="228600" y="1996875"/>
            <a:ext cx="8915400" cy="4114800"/>
          </a:xfrm>
          <a:prstGeom prst="rect">
            <a:avLst/>
          </a:prstGeom>
        </p:spPr>
        <p:txBody>
          <a:bodyPr anchorCtr="0" anchor="t" bIns="91425" lIns="91425" rIns="91425" wrap="square" tIns="91425">
            <a:noAutofit/>
          </a:bodyPr>
          <a:lstStyle/>
          <a:p>
            <a:pPr indent="-69850" lvl="0" marL="0" rtl="0">
              <a:spcBef>
                <a:spcPts val="0"/>
              </a:spcBef>
              <a:buClr>
                <a:schemeClr val="dk1"/>
              </a:buClr>
              <a:buSzPct val="45833"/>
              <a:buFont typeface="Arial"/>
              <a:buNone/>
            </a:pPr>
            <a:r>
              <a:rPr b="1" lang="en-US" sz="2400">
                <a:latin typeface="Calibri"/>
                <a:ea typeface="Calibri"/>
                <a:cs typeface="Calibri"/>
                <a:sym typeface="Calibri"/>
              </a:rPr>
              <a:t>Systems based practice</a:t>
            </a:r>
          </a:p>
          <a:p>
            <a:pPr indent="-381000" lvl="0" marL="457200" rtl="0">
              <a:spcBef>
                <a:spcPts val="0"/>
              </a:spcBef>
              <a:buSzPct val="100000"/>
              <a:buFont typeface="Calibri"/>
            </a:pPr>
            <a:r>
              <a:rPr lang="en-US" sz="2400">
                <a:latin typeface="Calibri"/>
                <a:ea typeface="Calibri"/>
                <a:cs typeface="Calibri"/>
                <a:sym typeface="Calibri"/>
              </a:rPr>
              <a:t>Use multidisciplinary teams to promote understanding and effect of one individual’s actions on the system</a:t>
            </a:r>
          </a:p>
          <a:p>
            <a:pPr indent="0" lvl="0" marL="0">
              <a:spcBef>
                <a:spcPts val="0"/>
              </a:spcBef>
              <a:buNone/>
            </a:pPr>
            <a:r>
              <a:rPr b="1" lang="en-US" sz="2400">
                <a:latin typeface="Calibri"/>
                <a:ea typeface="Calibri"/>
                <a:cs typeface="Calibri"/>
                <a:sym typeface="Calibri"/>
              </a:rPr>
              <a:t>Practice Based Learning</a:t>
            </a:r>
          </a:p>
          <a:p>
            <a:pPr indent="-381000" lvl="0" marL="457200">
              <a:spcBef>
                <a:spcPts val="0"/>
              </a:spcBef>
              <a:buSzPct val="100000"/>
              <a:buFont typeface="Calibri"/>
            </a:pPr>
            <a:r>
              <a:rPr lang="en-US" sz="2400">
                <a:latin typeface="Calibri"/>
                <a:ea typeface="Calibri"/>
                <a:cs typeface="Calibri"/>
                <a:sym typeface="Calibri"/>
              </a:rPr>
              <a:t>Promote self directed learning and evidence based medicine with clear statement of goals</a:t>
            </a:r>
          </a:p>
          <a:p>
            <a:pPr lvl="0">
              <a:spcBef>
                <a:spcPts val="0"/>
              </a:spcBef>
              <a:buNone/>
            </a:pPr>
            <a:r>
              <a:rPr b="1" lang="en-US" sz="2400">
                <a:latin typeface="Calibri"/>
                <a:ea typeface="Calibri"/>
                <a:cs typeface="Calibri"/>
                <a:sym typeface="Calibri"/>
              </a:rPr>
              <a:t>Professionalism</a:t>
            </a:r>
          </a:p>
          <a:p>
            <a:pPr indent="-381000" lvl="0" marL="457200" rtl="0">
              <a:spcBef>
                <a:spcPts val="0"/>
              </a:spcBef>
              <a:buSzPct val="100000"/>
              <a:buFont typeface="Calibri"/>
            </a:pPr>
            <a:r>
              <a:rPr lang="en-US" sz="2400">
                <a:latin typeface="Calibri"/>
                <a:ea typeface="Calibri"/>
                <a:cs typeface="Calibri"/>
                <a:sym typeface="Calibri"/>
              </a:rPr>
              <a:t>Set clear expectations</a:t>
            </a:r>
          </a:p>
          <a:p>
            <a:pPr indent="-381000" lvl="0" marL="457200">
              <a:spcBef>
                <a:spcPts val="0"/>
              </a:spcBef>
              <a:buSzPct val="100000"/>
              <a:buFont typeface="Calibri"/>
            </a:pPr>
            <a:r>
              <a:rPr lang="en-US" sz="2400">
                <a:latin typeface="Calibri"/>
                <a:ea typeface="Calibri"/>
                <a:cs typeface="Calibri"/>
                <a:sym typeface="Calibri"/>
              </a:rPr>
              <a:t>Include learners in decision making (what are expected behaviors and consequences for deviation)</a:t>
            </a:r>
          </a:p>
          <a:p>
            <a:pPr indent="0" lvl="0" marL="0">
              <a:spcBef>
                <a:spcPts val="0"/>
              </a:spcBef>
              <a:buNone/>
            </a:pPr>
            <a:r>
              <a:t/>
            </a:r>
            <a:endParaRPr sz="2400">
              <a:latin typeface="Calibri"/>
              <a:ea typeface="Calibri"/>
              <a:cs typeface="Calibri"/>
              <a:sym typeface="Calibri"/>
            </a:endParaRPr>
          </a:p>
          <a:p>
            <a:pPr lvl="0">
              <a:spcBef>
                <a:spcPts val="0"/>
              </a:spcBef>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228600" y="70005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Acknowledgements</a:t>
            </a:r>
          </a:p>
        </p:txBody>
      </p:sp>
      <p:pic>
        <p:nvPicPr>
          <p:cNvPr id="116" name="Shape 116"/>
          <p:cNvPicPr preferRelativeResize="0"/>
          <p:nvPr>
            <p:ph idx="1" type="body"/>
          </p:nvPr>
        </p:nvPicPr>
        <p:blipFill rotWithShape="1">
          <a:blip r:embed="rId3">
            <a:alphaModFix/>
          </a:blip>
          <a:srcRect b="1429" l="-760" r="759" t="-1430"/>
          <a:stretch/>
        </p:blipFill>
        <p:spPr>
          <a:xfrm>
            <a:off x="671250" y="2542600"/>
            <a:ext cx="7801500" cy="2772300"/>
          </a:xfrm>
          <a:prstGeom prst="rect">
            <a:avLst/>
          </a:prstGeom>
          <a:noFill/>
          <a:ln cap="flat" cmpd="sng" w="9525">
            <a:solidFill>
              <a:srgbClr val="0000FF">
                <a:alpha val="0"/>
              </a:srgbClr>
            </a:solidFill>
            <a:prstDash val="solid"/>
            <a:round/>
            <a:headEnd len="med" w="med" type="none"/>
            <a:tailEnd len="med" w="med"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228600" y="320675"/>
            <a:ext cx="8915400" cy="1431900"/>
          </a:xfrm>
          <a:prstGeom prst="rect">
            <a:avLst/>
          </a:prstGeom>
        </p:spPr>
        <p:txBody>
          <a:bodyPr anchorCtr="0" anchor="b" bIns="91425" lIns="91425" rIns="91425" wrap="square" tIns="91425">
            <a:noAutofit/>
          </a:bodyPr>
          <a:lstStyle/>
          <a:p>
            <a:pPr lvl="0">
              <a:spcBef>
                <a:spcPts val="0"/>
              </a:spcBef>
              <a:buNone/>
            </a:pPr>
            <a:r>
              <a:rPr lang="en-US" sz="3600">
                <a:latin typeface="Calibri"/>
                <a:ea typeface="Calibri"/>
                <a:cs typeface="Calibri"/>
                <a:sym typeface="Calibri"/>
              </a:rPr>
              <a:t>Strategies by Competency</a:t>
            </a:r>
          </a:p>
        </p:txBody>
      </p:sp>
      <p:sp>
        <p:nvSpPr>
          <p:cNvPr id="285" name="Shape 285"/>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86" name="Shape 286"/>
          <p:cNvSpPr txBox="1"/>
          <p:nvPr/>
        </p:nvSpPr>
        <p:spPr>
          <a:xfrm>
            <a:off x="1098525" y="2636475"/>
            <a:ext cx="7705500" cy="2715000"/>
          </a:xfrm>
          <a:prstGeom prst="rect">
            <a:avLst/>
          </a:prstGeom>
          <a:noFill/>
          <a:ln>
            <a:noFill/>
          </a:ln>
        </p:spPr>
        <p:txBody>
          <a:bodyPr anchorCtr="0" anchor="ctr" bIns="91425" lIns="91425" rIns="91425" wrap="square" tIns="91425">
            <a:noAutofit/>
          </a:bodyPr>
          <a:lstStyle/>
          <a:p>
            <a:pPr indent="0" lvl="0" marL="0" rtl="0">
              <a:spcBef>
                <a:spcPts val="640"/>
              </a:spcBef>
              <a:buNone/>
            </a:pPr>
            <a:r>
              <a:rPr b="1" lang="en-US" sz="2400">
                <a:solidFill>
                  <a:schemeClr val="dk1"/>
                </a:solidFill>
                <a:latin typeface="Calibri"/>
                <a:ea typeface="Calibri"/>
                <a:cs typeface="Calibri"/>
                <a:sym typeface="Calibri"/>
              </a:rPr>
              <a:t>Communication</a:t>
            </a:r>
          </a:p>
          <a:p>
            <a:pPr indent="-381000" lvl="0" marL="457200" rtl="0">
              <a:spcBef>
                <a:spcPts val="640"/>
              </a:spcBef>
              <a:buClr>
                <a:schemeClr val="dk1"/>
              </a:buClr>
              <a:buSzPct val="100000"/>
              <a:buFont typeface="Calibri"/>
              <a:buChar char="▪"/>
            </a:pPr>
            <a:r>
              <a:rPr lang="en-US" sz="2400">
                <a:solidFill>
                  <a:schemeClr val="dk1"/>
                </a:solidFill>
                <a:latin typeface="Calibri"/>
                <a:ea typeface="Calibri"/>
                <a:cs typeface="Calibri"/>
                <a:sym typeface="Calibri"/>
              </a:rPr>
              <a:t>Discuss communication preferences with learners</a:t>
            </a:r>
          </a:p>
          <a:p>
            <a:pPr indent="-381000" lvl="0" marL="457200" rtl="0">
              <a:spcBef>
                <a:spcPts val="640"/>
              </a:spcBef>
              <a:buClr>
                <a:schemeClr val="dk1"/>
              </a:buClr>
              <a:buSzPct val="100000"/>
              <a:buFont typeface="Calibri"/>
              <a:buChar char="▪"/>
            </a:pPr>
            <a:r>
              <a:rPr lang="en-US" sz="2400">
                <a:solidFill>
                  <a:schemeClr val="dk1"/>
                </a:solidFill>
                <a:latin typeface="Calibri"/>
                <a:ea typeface="Calibri"/>
                <a:cs typeface="Calibri"/>
                <a:sym typeface="Calibri"/>
              </a:rPr>
              <a:t>As always, critique behavior not people</a:t>
            </a:r>
          </a:p>
          <a:p>
            <a:pPr indent="-381000" lvl="0" marL="457200" rtl="0">
              <a:spcBef>
                <a:spcPts val="640"/>
              </a:spcBef>
              <a:buClr>
                <a:schemeClr val="dk1"/>
              </a:buClr>
              <a:buSzPct val="100000"/>
              <a:buFont typeface="Calibri"/>
              <a:buChar char="▪"/>
            </a:pPr>
            <a:r>
              <a:rPr lang="en-US" sz="2400">
                <a:solidFill>
                  <a:schemeClr val="dk1"/>
                </a:solidFill>
                <a:latin typeface="Calibri"/>
                <a:ea typeface="Calibri"/>
                <a:cs typeface="Calibri"/>
                <a:sym typeface="Calibri"/>
              </a:rPr>
              <a:t>Plan for learner input in plan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228600" y="549300"/>
            <a:ext cx="8915400" cy="1431900"/>
          </a:xfrm>
          <a:prstGeom prst="rect">
            <a:avLst/>
          </a:prstGeom>
        </p:spPr>
        <p:txBody>
          <a:bodyPr anchorCtr="0" anchor="b" bIns="91425" lIns="91425" rIns="91425" wrap="square" tIns="91425">
            <a:noAutofit/>
          </a:bodyPr>
          <a:lstStyle/>
          <a:p>
            <a:pPr lvl="0">
              <a:spcBef>
                <a:spcPts val="0"/>
              </a:spcBef>
              <a:buNone/>
            </a:pPr>
            <a:r>
              <a:t/>
            </a:r>
            <a:endParaRPr sz="3000">
              <a:latin typeface="Arial"/>
              <a:ea typeface="Arial"/>
              <a:cs typeface="Arial"/>
              <a:sym typeface="Arial"/>
            </a:endParaRPr>
          </a:p>
          <a:p>
            <a:pPr lvl="0">
              <a:spcBef>
                <a:spcPts val="0"/>
              </a:spcBef>
              <a:buNone/>
            </a:pPr>
            <a:r>
              <a:t/>
            </a:r>
            <a:endParaRPr sz="3000">
              <a:latin typeface="Arial"/>
              <a:ea typeface="Arial"/>
              <a:cs typeface="Arial"/>
              <a:sym typeface="Arial"/>
            </a:endParaRPr>
          </a:p>
          <a:p>
            <a:pPr lvl="0">
              <a:spcBef>
                <a:spcPts val="0"/>
              </a:spcBef>
              <a:buNone/>
            </a:pPr>
            <a:r>
              <a:rPr lang="en-US" sz="3000">
                <a:latin typeface="Calibri"/>
                <a:ea typeface="Calibri"/>
                <a:cs typeface="Calibri"/>
                <a:sym typeface="Calibri"/>
              </a:rPr>
              <a:t>And for the Behavioral Scientists (of previous generations):</a:t>
            </a:r>
          </a:p>
        </p:txBody>
      </p:sp>
      <p:sp>
        <p:nvSpPr>
          <p:cNvPr id="292" name="Shape 292"/>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indent="-381000" lvl="0" marL="457200" rtl="0">
              <a:spcBef>
                <a:spcPts val="0"/>
              </a:spcBef>
              <a:buSzPct val="100000"/>
              <a:buFont typeface="Calibri"/>
            </a:pPr>
            <a:r>
              <a:rPr lang="en-US" sz="2400">
                <a:latin typeface="Calibri"/>
                <a:ea typeface="Calibri"/>
                <a:cs typeface="Calibri"/>
                <a:sym typeface="Calibri"/>
              </a:rPr>
              <a:t>Be open to adapting B.S. curriculum</a:t>
            </a:r>
          </a:p>
          <a:p>
            <a:pPr indent="-381000" lvl="1" marL="914400" rtl="0">
              <a:spcBef>
                <a:spcPts val="0"/>
              </a:spcBef>
              <a:buSzPct val="100000"/>
              <a:buFont typeface="Calibri"/>
            </a:pPr>
            <a:r>
              <a:rPr lang="en-US" sz="2400">
                <a:latin typeface="Calibri"/>
                <a:ea typeface="Calibri"/>
                <a:cs typeface="Calibri"/>
                <a:sym typeface="Calibri"/>
              </a:rPr>
              <a:t>Let go of the old stuff that just isn’t as relevant</a:t>
            </a:r>
          </a:p>
          <a:p>
            <a:pPr indent="-381000" lvl="1" marL="914400" rtl="0">
              <a:spcBef>
                <a:spcPts val="0"/>
              </a:spcBef>
              <a:buSzPct val="100000"/>
              <a:buFont typeface="Calibri"/>
            </a:pPr>
            <a:r>
              <a:rPr lang="en-US" sz="2400">
                <a:latin typeface="Calibri"/>
                <a:ea typeface="Calibri"/>
                <a:cs typeface="Calibri"/>
                <a:sym typeface="Calibri"/>
              </a:rPr>
              <a:t>Find ways of incorporating old stuff that is important in novel ways</a:t>
            </a:r>
          </a:p>
          <a:p>
            <a:pPr indent="-381000" lvl="1" marL="914400" rtl="0">
              <a:spcBef>
                <a:spcPts val="0"/>
              </a:spcBef>
              <a:buSzPct val="100000"/>
              <a:buFont typeface="Calibri"/>
            </a:pPr>
            <a:r>
              <a:rPr lang="en-US" sz="2400">
                <a:latin typeface="Calibri"/>
                <a:ea typeface="Calibri"/>
                <a:cs typeface="Calibri"/>
                <a:sym typeface="Calibri"/>
              </a:rPr>
              <a:t>Be stealthy</a:t>
            </a:r>
          </a:p>
          <a:p>
            <a:pPr indent="-381000" lvl="0" marL="457200" rtl="0">
              <a:spcBef>
                <a:spcPts val="0"/>
              </a:spcBef>
              <a:buSzPct val="100000"/>
              <a:buFont typeface="Calibri"/>
            </a:pPr>
            <a:r>
              <a:rPr lang="en-US" sz="2400">
                <a:latin typeface="Calibri"/>
                <a:ea typeface="Calibri"/>
                <a:cs typeface="Calibri"/>
                <a:sym typeface="Calibri"/>
              </a:rPr>
              <a:t>Convey inter-generational connecting is a two-way street: </a:t>
            </a:r>
          </a:p>
          <a:p>
            <a:pPr indent="457200" lvl="0" marL="457200" rtl="0">
              <a:spcBef>
                <a:spcPts val="0"/>
              </a:spcBef>
              <a:buNone/>
            </a:pPr>
            <a:r>
              <a:rPr lang="en-US" sz="2400">
                <a:latin typeface="Calibri"/>
                <a:ea typeface="Calibri"/>
                <a:cs typeface="Calibri"/>
                <a:sym typeface="Calibri"/>
              </a:rPr>
              <a:t>a part of cultural sensitivity</a:t>
            </a:r>
          </a:p>
          <a:p>
            <a:pPr indent="-381000" lvl="0" marL="457200" rtl="0">
              <a:spcBef>
                <a:spcPts val="0"/>
              </a:spcBef>
              <a:buSzPct val="100000"/>
              <a:buFont typeface="Calibri"/>
            </a:pPr>
            <a:r>
              <a:rPr lang="en-US" sz="2400">
                <a:latin typeface="Calibri"/>
                <a:ea typeface="Calibri"/>
                <a:cs typeface="Calibri"/>
                <a:sym typeface="Calibri"/>
              </a:rPr>
              <a:t>Encourage residents to take leadership roles</a:t>
            </a:r>
          </a:p>
          <a:p>
            <a:pPr indent="-381000" lvl="0" marL="457200" rtl="0">
              <a:spcBef>
                <a:spcPts val="0"/>
              </a:spcBef>
              <a:buSzPct val="100000"/>
              <a:buFont typeface="Calibri"/>
            </a:pPr>
            <a:r>
              <a:rPr lang="en-US" sz="2400">
                <a:latin typeface="Calibri"/>
                <a:ea typeface="Calibri"/>
                <a:cs typeface="Calibri"/>
                <a:sym typeface="Calibri"/>
              </a:rPr>
              <a:t>Include residents in decisions affecting their learning</a:t>
            </a:r>
          </a:p>
          <a:p>
            <a:pPr indent="-381000" lvl="0" marL="457200" rtl="0">
              <a:spcBef>
                <a:spcPts val="0"/>
              </a:spcBef>
              <a:buSzPct val="100000"/>
              <a:buFont typeface="Calibri"/>
            </a:pPr>
            <a:r>
              <a:rPr lang="en-US" sz="2400">
                <a:latin typeface="Calibri"/>
                <a:ea typeface="Calibri"/>
                <a:cs typeface="Calibri"/>
                <a:sym typeface="Calibri"/>
              </a:rPr>
              <a:t>Reinforce their productive ideas</a:t>
            </a:r>
          </a:p>
          <a:p>
            <a:pPr indent="-381000" lvl="0" marL="457200" rtl="0">
              <a:spcBef>
                <a:spcPts val="0"/>
              </a:spcBef>
              <a:buSzPct val="100000"/>
              <a:buFont typeface="Calibri"/>
            </a:pPr>
            <a:r>
              <a:rPr lang="en-US" sz="2400">
                <a:latin typeface="Calibri"/>
                <a:ea typeface="Calibri"/>
                <a:cs typeface="Calibri"/>
                <a:sym typeface="Calibri"/>
              </a:rPr>
              <a:t>Inspire, inspire, inspire!</a:t>
            </a:r>
          </a:p>
          <a:p>
            <a:pPr indent="0" lvl="0" marL="0">
              <a:spcBef>
                <a:spcPts val="0"/>
              </a:spcBef>
              <a:buNone/>
            </a:pPr>
            <a:r>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228600" y="821575"/>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Wrap-Up</a:t>
            </a:r>
          </a:p>
        </p:txBody>
      </p:sp>
      <p:sp>
        <p:nvSpPr>
          <p:cNvPr id="298" name="Shape 298"/>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381000" lvl="0" marL="457200" marR="0" rtl="0" algn="l">
              <a:spcBef>
                <a:spcPts val="0"/>
              </a:spcBef>
              <a:buSzPct val="100000"/>
              <a:buFont typeface="Calibri"/>
            </a:pPr>
            <a:r>
              <a:rPr lang="en-US" sz="2400">
                <a:latin typeface="Calibri"/>
                <a:ea typeface="Calibri"/>
                <a:cs typeface="Calibri"/>
                <a:sym typeface="Calibri"/>
              </a:rPr>
              <a:t>Every generation has criticised the one succeeding them</a:t>
            </a:r>
          </a:p>
          <a:p>
            <a:pPr indent="-381000" lvl="0" marL="457200" marR="0" rtl="0" algn="l">
              <a:spcBef>
                <a:spcPts val="0"/>
              </a:spcBef>
              <a:buSzPct val="100000"/>
              <a:buFont typeface="Calibri"/>
            </a:pPr>
            <a:r>
              <a:rPr lang="en-US" sz="2400">
                <a:latin typeface="Calibri"/>
                <a:ea typeface="Calibri"/>
                <a:cs typeface="Calibri"/>
                <a:sym typeface="Calibri"/>
              </a:rPr>
              <a:t>Generational differences along with many other factors can cause conflict at work and school</a:t>
            </a:r>
          </a:p>
          <a:p>
            <a:pPr indent="-381000" lvl="0" marL="457200" marR="0" rtl="0" algn="l">
              <a:spcBef>
                <a:spcPts val="0"/>
              </a:spcBef>
              <a:buSzPct val="100000"/>
              <a:buFont typeface="Calibri"/>
            </a:pPr>
            <a:r>
              <a:rPr lang="en-US" sz="2400">
                <a:latin typeface="Calibri"/>
                <a:ea typeface="Calibri"/>
                <a:cs typeface="Calibri"/>
                <a:sym typeface="Calibri"/>
              </a:rPr>
              <a:t>Being culturally responsive to these differences can make for a more effective teaching and learning environment</a:t>
            </a:r>
          </a:p>
          <a:p>
            <a:pPr indent="-381000" lvl="0" marL="457200" marR="0" rtl="0" algn="l">
              <a:spcBef>
                <a:spcPts val="0"/>
              </a:spcBef>
              <a:buSzPct val="100000"/>
              <a:buFont typeface="Calibri"/>
            </a:pPr>
            <a:r>
              <a:rPr lang="en-US" sz="2400">
                <a:latin typeface="Calibri"/>
                <a:ea typeface="Calibri"/>
                <a:cs typeface="Calibri"/>
                <a:sym typeface="Calibri"/>
              </a:rPr>
              <a:t>Listen to each other - recognize that we all have biases based on our own experience </a:t>
            </a:r>
          </a:p>
          <a:p>
            <a:pPr indent="-381000" lvl="0" marL="457200" marR="0" rtl="0" algn="l">
              <a:spcBef>
                <a:spcPts val="0"/>
              </a:spcBef>
              <a:buSzPct val="100000"/>
              <a:buFont typeface="Calibri"/>
            </a:pPr>
            <a:r>
              <a:rPr lang="en-US" sz="2400">
                <a:latin typeface="Calibri"/>
                <a:ea typeface="Calibri"/>
                <a:cs typeface="Calibri"/>
                <a:sym typeface="Calibri"/>
              </a:rPr>
              <a:t>Be honest with yourself (Ex: Was working 36 hour shifts really the </a:t>
            </a:r>
            <a:r>
              <a:rPr i="1" lang="en-US" sz="2400">
                <a:latin typeface="Calibri"/>
                <a:ea typeface="Calibri"/>
                <a:cs typeface="Calibri"/>
                <a:sym typeface="Calibri"/>
              </a:rPr>
              <a:t>key </a:t>
            </a:r>
            <a:r>
              <a:rPr lang="en-US" sz="2400">
                <a:latin typeface="Calibri"/>
                <a:ea typeface="Calibri"/>
                <a:cs typeface="Calibri"/>
                <a:sym typeface="Calibri"/>
              </a:rPr>
              <a:t>to becoming a competent, caring, knowledgeable physician?)</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228600" y="320675"/>
            <a:ext cx="8915400" cy="1431900"/>
          </a:xfrm>
          <a:prstGeom prst="rect">
            <a:avLst/>
          </a:prstGeom>
        </p:spPr>
        <p:txBody>
          <a:bodyPr anchorCtr="0" anchor="b" bIns="91425" lIns="91425" rIns="91425" wrap="square" tIns="91425">
            <a:noAutofit/>
          </a:bodyPr>
          <a:lstStyle/>
          <a:p>
            <a:pPr lvl="0" algn="l">
              <a:spcBef>
                <a:spcPts val="0"/>
              </a:spcBef>
              <a:buNone/>
            </a:pPr>
            <a:r>
              <a:t/>
            </a:r>
            <a:endParaRPr/>
          </a:p>
        </p:txBody>
      </p:sp>
      <p:sp>
        <p:nvSpPr>
          <p:cNvPr id="304" name="Shape 304"/>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indent="0" lvl="0" marL="203200" rtl="0">
              <a:spcBef>
                <a:spcPts val="0"/>
              </a:spcBef>
              <a:buNone/>
            </a:pPr>
            <a:r>
              <a:rPr lang="en-US" sz="2400">
                <a:solidFill>
                  <a:schemeClr val="dk2"/>
                </a:solidFill>
                <a:latin typeface="Calibri"/>
                <a:ea typeface="Calibri"/>
                <a:cs typeface="Calibri"/>
                <a:sym typeface="Calibri"/>
              </a:rPr>
              <a:t>“The young do not know enough to be prudent, and therefore they attempt the impossible, and achieve it, generation after generation”</a:t>
            </a:r>
          </a:p>
          <a:p>
            <a:pPr indent="0" lvl="0" marL="203200" rtl="0">
              <a:spcBef>
                <a:spcPts val="0"/>
              </a:spcBef>
              <a:buNone/>
            </a:pPr>
            <a:r>
              <a:t/>
            </a:r>
            <a:endParaRPr sz="2400">
              <a:solidFill>
                <a:schemeClr val="dk2"/>
              </a:solidFill>
              <a:latin typeface="Calibri"/>
              <a:ea typeface="Calibri"/>
              <a:cs typeface="Calibri"/>
              <a:sym typeface="Calibri"/>
            </a:endParaRPr>
          </a:p>
          <a:p>
            <a:pPr indent="0" lvl="0" marL="203200" rtl="0">
              <a:spcBef>
                <a:spcPts val="0"/>
              </a:spcBef>
              <a:buNone/>
            </a:pPr>
            <a:r>
              <a:t/>
            </a:r>
            <a:endParaRPr sz="2400">
              <a:solidFill>
                <a:schemeClr val="dk2"/>
              </a:solidFill>
              <a:latin typeface="Calibri"/>
              <a:ea typeface="Calibri"/>
              <a:cs typeface="Calibri"/>
              <a:sym typeface="Calibri"/>
            </a:endParaRPr>
          </a:p>
          <a:p>
            <a:pPr indent="-381000" lvl="0" marL="2743200" rtl="0">
              <a:spcBef>
                <a:spcPts val="0"/>
              </a:spcBef>
              <a:buClr>
                <a:schemeClr val="dk2"/>
              </a:buClr>
              <a:buSzPct val="100000"/>
              <a:buFont typeface="Calibri"/>
            </a:pPr>
            <a:r>
              <a:rPr lang="en-US" sz="2400">
                <a:solidFill>
                  <a:schemeClr val="dk2"/>
                </a:solidFill>
                <a:latin typeface="Calibri"/>
                <a:ea typeface="Calibri"/>
                <a:cs typeface="Calibri"/>
                <a:sym typeface="Calibri"/>
              </a:rPr>
              <a:t>Pearl Buck </a:t>
            </a:r>
          </a:p>
          <a:p>
            <a:pPr indent="254000" lvl="0" marL="2489200">
              <a:spcBef>
                <a:spcPts val="0"/>
              </a:spcBef>
              <a:buNone/>
            </a:pPr>
            <a:r>
              <a:rPr lang="en-US" sz="1400">
                <a:solidFill>
                  <a:schemeClr val="dk2"/>
                </a:solidFill>
                <a:latin typeface="Calibri"/>
                <a:ea typeface="Calibri"/>
                <a:cs typeface="Calibri"/>
                <a:sym typeface="Calibri"/>
              </a:rPr>
              <a:t>(1st American woman to win the Nobel Prize for Literature)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a:hlinkClick r:id="rId3"/>
          </p:cNvPr>
          <p:cNvPicPr preferRelativeResize="0"/>
          <p:nvPr/>
        </p:nvPicPr>
        <p:blipFill>
          <a:blip r:embed="rId4">
            <a:alphaModFix/>
          </a:blip>
          <a:stretch>
            <a:fillRect/>
          </a:stretch>
        </p:blipFill>
        <p:spPr>
          <a:xfrm>
            <a:off x="847725" y="1428750"/>
            <a:ext cx="7448550" cy="4152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228600" y="320675"/>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2400" u="none" cap="none" strike="noStrike">
                <a:solidFill>
                  <a:schemeClr val="dk1"/>
                </a:solidFill>
                <a:latin typeface="Calibri"/>
                <a:ea typeface="Calibri"/>
                <a:cs typeface="Calibri"/>
                <a:sym typeface="Calibri"/>
              </a:rPr>
              <a:t>References</a:t>
            </a:r>
          </a:p>
        </p:txBody>
      </p:sp>
      <p:sp>
        <p:nvSpPr>
          <p:cNvPr id="315" name="Shape 315"/>
          <p:cNvSpPr txBox="1"/>
          <p:nvPr>
            <p:ph idx="1" type="body"/>
          </p:nvPr>
        </p:nvSpPr>
        <p:spPr>
          <a:xfrm>
            <a:off x="457200" y="1226775"/>
            <a:ext cx="8229600" cy="4526100"/>
          </a:xfrm>
          <a:prstGeom prst="rect">
            <a:avLst/>
          </a:prstGeom>
          <a:noFill/>
          <a:ln>
            <a:noFill/>
          </a:ln>
        </p:spPr>
        <p:txBody>
          <a:bodyPr anchorCtr="0" anchor="t" bIns="45700" lIns="91425" rIns="91425" wrap="square" tIns="45700">
            <a:noAutofit/>
          </a:bodyPr>
          <a:lstStyle/>
          <a:p>
            <a:pPr indent="0" lvl="0" marL="0" rtl="0">
              <a:lnSpc>
                <a:spcPct val="115000"/>
              </a:lnSpc>
              <a:spcBef>
                <a:spcPts val="300"/>
              </a:spcBef>
              <a:buNone/>
            </a:pPr>
            <a:r>
              <a:rPr lang="en-US" sz="1000">
                <a:latin typeface="Calibri"/>
                <a:ea typeface="Calibri"/>
                <a:cs typeface="Calibri"/>
                <a:sym typeface="Calibri"/>
              </a:rPr>
              <a:t>1. Potts S et al. Preparing the next generation to lead: celebrating the strengths of the millennial generation. Nov 1, 2013, 32nd FMEC Ann Northeast Region Mtg, Philadelphia PA.</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2. Puchalski M. What's in a name? digital native, millennials, net generation. Engagement Institute, Spr 2007, [ppt slides] Retrieved from slideplayer. com/slide/4163311/.</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3. Toohey SL et al. Ten tips for engaging the millennial learner and moving an emergency medicine residency curriculum into the 21st century. West J Emerg Med. 2016 May; 17(3):337-43.</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4. Haynes, C. (2010-12-10) Generation gaps in medical education: implications for teaching and learning. [ppt slides] Retrieved from https://scs. msu. edu/.</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5. Minor S. (2014-06-06) Communicating effectively with the millennial generation student. STFM June 2014 Education Column, Retrieved from www. stfm. org/News. Journals/Education Curriculum.</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6. Sachdev N. Leadership in Residency: The Not-So-Hidden Curriculum. ppt presentation at Fac Dev, RWJ Network of Fam Med Residencies, New Brunswick, Feb 8, 2017.</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7. Huffman M et al. Educating millennials: what works, what doesn't, and why. 2015, 48th STFM Ann Spr Conf, Orlando, FL.</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8. Eckleberry-Hunt J, Tucciarone J. The challenges and opportunities of teaching "Generation Y". J Grad Educ 2011 Dec; 3(40): 458-61.</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9.Potts S et al. Preparing the next generation to lead: celebrating the strengths of the millennial generation. Nov 1, 2013, 32nd FMEC Ann Northeast Region Mtg, Philadelphia PA.</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10.Glauser W, Tepper J. Can family medicine meet the expectations of millennial doctors? 5/26/16, Article retrieved from http://healthydebate.ca/author/wgit.</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11. 2013 The Accreditation Council for Graduate Medical Education and The American Board of Family Medicine. The Family Medicine Milestone Project. Version 9/2013. 2013 The Accreditation Council for Graduate Medical Education in Family Medicine. ACGME Milestones slide deck. December 2013.</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12. Levonius, Don. Generational Differences in the Classroom. 2/3/15, article retrevied from </a:t>
            </a:r>
            <a:r>
              <a:rPr lang="en-US" sz="1000" u="sng">
                <a:solidFill>
                  <a:schemeClr val="hlink"/>
                </a:solidFill>
                <a:latin typeface="Calibri"/>
                <a:ea typeface="Calibri"/>
                <a:cs typeface="Calibri"/>
                <a:sym typeface="Calibri"/>
                <a:hlinkClick r:id="rId3"/>
              </a:rPr>
              <a:t>www.td.org/Publications/Newsletters/Links/2015/02/Generational-Differences-in-the-Classroom</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13. Warner, J. and Sandberg, A. Generational Leadership.2010.  Retrieved from </a:t>
            </a:r>
            <a:r>
              <a:rPr lang="en-US" sz="1000" u="sng">
                <a:solidFill>
                  <a:schemeClr val="hlink"/>
                </a:solidFill>
                <a:latin typeface="Calibri"/>
                <a:ea typeface="Calibri"/>
                <a:cs typeface="Calibri"/>
                <a:sym typeface="Calibri"/>
                <a:hlinkClick r:id="rId4"/>
              </a:rPr>
              <a:t>www.Ready</a:t>
            </a:r>
            <a:r>
              <a:rPr lang="en-US" sz="1000">
                <a:latin typeface="Calibri"/>
                <a:ea typeface="Calibri"/>
                <a:cs typeface="Calibri"/>
                <a:sym typeface="Calibri"/>
              </a:rPr>
              <a:t>toManage.com</a:t>
            </a:r>
          </a:p>
          <a:p>
            <a:pPr indent="-69850" lvl="0" marL="0" rtl="0">
              <a:lnSpc>
                <a:spcPct val="115000"/>
              </a:lnSpc>
              <a:spcBef>
                <a:spcPts val="300"/>
              </a:spcBef>
              <a:buClr>
                <a:schemeClr val="dk1"/>
              </a:buClr>
              <a:buSzPct val="110000"/>
              <a:buFont typeface="Arial"/>
              <a:buNone/>
            </a:pPr>
            <a:r>
              <a:rPr lang="en-US" sz="1000">
                <a:latin typeface="Calibri"/>
                <a:ea typeface="Calibri"/>
                <a:cs typeface="Calibri"/>
                <a:sym typeface="Calibri"/>
              </a:rPr>
              <a:t>14. Hines, Joseph.  Millennials: The Good, the Great, and the Awesome! Presented at the PA Academy Residency Program Collaborative Workshop, Sept 9, 2017</a:t>
            </a:r>
          </a:p>
          <a:p>
            <a:pPr indent="-342900" lvl="0" marL="342900" marR="0" rtl="0" algn="l">
              <a:spcBef>
                <a:spcPts val="0"/>
              </a:spcBef>
              <a:buClr>
                <a:schemeClr val="dk1"/>
              </a:buClr>
              <a:buSzPct val="320000"/>
              <a:buFont typeface="Arial"/>
              <a:buNone/>
            </a:pPr>
            <a:r>
              <a:t/>
            </a: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228600" y="54930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sz="3200">
              <a:solidFill>
                <a:schemeClr val="dk1"/>
              </a:solidFill>
              <a:latin typeface="Calibri"/>
              <a:ea typeface="Calibri"/>
              <a:cs typeface="Calibri"/>
              <a:sym typeface="Calibri"/>
            </a:endParaRPr>
          </a:p>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Learning Objectives</a:t>
            </a:r>
          </a:p>
        </p:txBody>
      </p:sp>
      <p:sp>
        <p:nvSpPr>
          <p:cNvPr id="122" name="Shape 122"/>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457200" lvl="0" marL="457200" marR="0" rtl="0" algn="l">
              <a:spcBef>
                <a:spcPts val="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Upon completion, participants will be able to describe the qualities and characteristics of the teaching and learning styles of the past and present generations of medical educators and learners.</a:t>
            </a:r>
          </a:p>
          <a:p>
            <a:pPr indent="-457200" lvl="0" marL="457200" marR="0" rtl="0" algn="l">
              <a:spcBef>
                <a:spcPts val="48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Upon completion, participants will be able to identify personal biases, values and barriers which impede learner engagement and teaching efficacy.</a:t>
            </a:r>
          </a:p>
          <a:p>
            <a:pPr indent="-457200" lvl="0" marL="457200" marR="0" rtl="0" algn="l">
              <a:spcBef>
                <a:spcPts val="48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Upon completion, participants will be able to develop strategies to improve engaging the millennial medical learner within the many competency areas involved in family medicine training.</a:t>
            </a:r>
          </a:p>
          <a:p>
            <a:pPr indent="-457200" lvl="0" marL="457200" marR="0" rtl="0" algn="l">
              <a:spcBef>
                <a:spcPts val="480"/>
              </a:spcBef>
              <a:buClr>
                <a:schemeClr val="dk1"/>
              </a:buClr>
              <a:buSzPct val="100000"/>
              <a:buFont typeface="Calibri"/>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228600" y="54930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sz="3200">
              <a:solidFill>
                <a:schemeClr val="dk1"/>
              </a:solidFill>
              <a:latin typeface="Calibri"/>
              <a:ea typeface="Calibri"/>
              <a:cs typeface="Calibri"/>
              <a:sym typeface="Calibri"/>
            </a:endParaRPr>
          </a:p>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Background </a:t>
            </a:r>
          </a:p>
        </p:txBody>
      </p:sp>
      <p:sp>
        <p:nvSpPr>
          <p:cNvPr id="128" name="Shape 128"/>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Why we began looking into this topic:</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Milestone evaluations – self-evaluations</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“Professionalism” issues</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Wellness curriculum development addressing burnout</a:t>
            </a:r>
          </a:p>
          <a:p>
            <a:pPr indent="-342900" lvl="0" marL="34290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Leadership workshop</a:t>
            </a:r>
          </a:p>
          <a:p>
            <a:pPr indent="0" lvl="0" marL="0" marR="0" rtl="0" algn="l">
              <a:spcBef>
                <a:spcPts val="480"/>
              </a:spcBef>
              <a:buNone/>
            </a:pPr>
            <a:r>
              <a:t/>
            </a:r>
            <a:endParaRPr sz="2400"/>
          </a:p>
          <a:p>
            <a:pPr indent="0" lvl="0" marL="0" marR="0" rtl="0" algn="l">
              <a:spcBef>
                <a:spcPts val="480"/>
              </a:spcBef>
              <a:buNone/>
            </a:pPr>
            <a:r>
              <a:t/>
            </a:r>
            <a:endParaRPr sz="2400"/>
          </a:p>
        </p:txBody>
      </p:sp>
      <p:pic>
        <p:nvPicPr>
          <p:cNvPr id="129" name="Shape 129"/>
          <p:cNvPicPr preferRelativeResize="0"/>
          <p:nvPr/>
        </p:nvPicPr>
        <p:blipFill>
          <a:blip r:embed="rId3">
            <a:alphaModFix/>
          </a:blip>
          <a:stretch>
            <a:fillRect/>
          </a:stretch>
        </p:blipFill>
        <p:spPr>
          <a:xfrm>
            <a:off x="1707925" y="4630125"/>
            <a:ext cx="5334000" cy="165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228600" y="549300"/>
            <a:ext cx="8915400" cy="1431900"/>
          </a:xfrm>
          <a:prstGeom prst="rect">
            <a:avLst/>
          </a:prstGeom>
        </p:spPr>
        <p:txBody>
          <a:bodyPr anchorCtr="0" anchor="b" bIns="91425" lIns="91425" rIns="91425" wrap="square" tIns="91425">
            <a:noAutofit/>
          </a:bodyPr>
          <a:lstStyle/>
          <a:p>
            <a:pPr lvl="0">
              <a:spcBef>
                <a:spcPts val="0"/>
              </a:spcBef>
              <a:buNone/>
            </a:pPr>
            <a:r>
              <a:rPr lang="en-US" sz="3200">
                <a:solidFill>
                  <a:srgbClr val="000000"/>
                </a:solidFill>
                <a:latin typeface="Calibri"/>
                <a:ea typeface="Calibri"/>
                <a:cs typeface="Calibri"/>
                <a:sym typeface="Calibri"/>
              </a:rPr>
              <a:t>What Brings You Here Today</a:t>
            </a:r>
          </a:p>
        </p:txBody>
      </p:sp>
      <p:sp>
        <p:nvSpPr>
          <p:cNvPr id="135" name="Shape 135"/>
          <p:cNvSpPr txBox="1"/>
          <p:nvPr>
            <p:ph idx="1" type="body"/>
          </p:nvPr>
        </p:nvSpPr>
        <p:spPr>
          <a:xfrm>
            <a:off x="228600" y="1981200"/>
            <a:ext cx="8915400" cy="4114800"/>
          </a:xfrm>
          <a:prstGeom prst="rect">
            <a:avLst/>
          </a:prstGeom>
        </p:spPr>
        <p:txBody>
          <a:bodyPr anchorCtr="0" anchor="t" bIns="91425" lIns="91425" rIns="91425" wrap="square" tIns="91425">
            <a:noAutofit/>
          </a:bodyPr>
          <a:lstStyle/>
          <a:p>
            <a:pPr lvl="0">
              <a:spcBef>
                <a:spcPts val="0"/>
              </a:spcBef>
              <a:buNone/>
            </a:pPr>
            <a:r>
              <a:rPr lang="en-US" sz="2800">
                <a:latin typeface="Calibri"/>
                <a:ea typeface="Calibri"/>
                <a:cs typeface="Calibri"/>
                <a:sym typeface="Calibri"/>
              </a:rPr>
              <a:t>Share issues which have come up related to intergenerational differences</a:t>
            </a:r>
          </a:p>
          <a:p>
            <a:pPr lvl="0">
              <a:spcBef>
                <a:spcPts val="0"/>
              </a:spcBef>
              <a:buNone/>
            </a:pPr>
            <a:r>
              <a:t/>
            </a:r>
            <a:endParaRPr/>
          </a:p>
          <a:p>
            <a:pPr lvl="0">
              <a:spcBef>
                <a:spcPts val="0"/>
              </a:spcBef>
              <a:buNone/>
            </a:pPr>
            <a:r>
              <a:t/>
            </a:r>
            <a:endParaRPr/>
          </a:p>
        </p:txBody>
      </p:sp>
      <p:pic>
        <p:nvPicPr>
          <p:cNvPr id="136" name="Shape 136"/>
          <p:cNvPicPr preferRelativeResize="0"/>
          <p:nvPr/>
        </p:nvPicPr>
        <p:blipFill>
          <a:blip r:embed="rId3">
            <a:alphaModFix/>
          </a:blip>
          <a:stretch>
            <a:fillRect/>
          </a:stretch>
        </p:blipFill>
        <p:spPr>
          <a:xfrm>
            <a:off x="3260825" y="3389575"/>
            <a:ext cx="2789174" cy="2789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228600" y="70005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Who </a:t>
            </a:r>
            <a:r>
              <a:rPr lang="en-US" sz="3200">
                <a:solidFill>
                  <a:schemeClr val="dk1"/>
                </a:solidFill>
                <a:latin typeface="Calibri"/>
                <a:ea typeface="Calibri"/>
                <a:cs typeface="Calibri"/>
                <a:sym typeface="Calibri"/>
              </a:rPr>
              <a:t>are we?</a:t>
            </a:r>
          </a:p>
        </p:txBody>
      </p:sp>
      <p:sp>
        <p:nvSpPr>
          <p:cNvPr id="142" name="Shape 142"/>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Breakout into generational groups:</a:t>
            </a:r>
          </a:p>
          <a:p>
            <a:pPr indent="-457200" lvl="0" marL="457200" marR="0" rtl="0" algn="l">
              <a:spcBef>
                <a:spcPts val="48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Traditional</a:t>
            </a:r>
          </a:p>
          <a:p>
            <a:pPr indent="-457200" lvl="0" marL="457200" marR="0" rtl="0" algn="l">
              <a:spcBef>
                <a:spcPts val="48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Baby Boomers</a:t>
            </a:r>
          </a:p>
          <a:p>
            <a:pPr indent="-457200" lvl="0" marL="457200" marR="0" rtl="0" algn="l">
              <a:spcBef>
                <a:spcPts val="48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Gen X</a:t>
            </a:r>
          </a:p>
          <a:p>
            <a:pPr indent="-457200" lvl="0" marL="457200" marR="0" rtl="0" algn="l">
              <a:spcBef>
                <a:spcPts val="480"/>
              </a:spcBef>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Millennials (Gen 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228600" y="54930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Technology:</a:t>
            </a:r>
          </a:p>
        </p:txBody>
      </p:sp>
      <p:sp>
        <p:nvSpPr>
          <p:cNvPr id="148" name="Shape 148"/>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lang="en-US" sz="2400"/>
              <a:t>Communication</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How did we communicate with one another?</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Music</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What did we listen to?</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Screen</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What did we watch?</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How often?</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Social media</a:t>
            </a:r>
          </a:p>
          <a:p>
            <a:pPr indent="-285750" lvl="1" marL="742950" marR="0" rtl="0" algn="l">
              <a:spcBef>
                <a:spcPts val="40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Who were our “stars”?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228600" y="603000"/>
            <a:ext cx="8915400" cy="14319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Role Models</a:t>
            </a:r>
            <a:r>
              <a:rPr lang="en-US" sz="3200">
                <a:solidFill>
                  <a:schemeClr val="dk1"/>
                </a:solidFill>
                <a:latin typeface="Calibri"/>
                <a:ea typeface="Calibri"/>
                <a:cs typeface="Calibri"/>
                <a:sym typeface="Calibri"/>
              </a:rPr>
              <a:t> and </a:t>
            </a:r>
            <a:r>
              <a:rPr b="0" i="0" lang="en-US" sz="3200" u="none" cap="none" strike="noStrike">
                <a:solidFill>
                  <a:schemeClr val="dk1"/>
                </a:solidFill>
                <a:latin typeface="Calibri"/>
                <a:ea typeface="Calibri"/>
                <a:cs typeface="Calibri"/>
                <a:sym typeface="Calibri"/>
              </a:rPr>
              <a:t>Values</a:t>
            </a:r>
          </a:p>
        </p:txBody>
      </p:sp>
      <p:sp>
        <p:nvSpPr>
          <p:cNvPr id="154" name="Shape 154"/>
          <p:cNvSpPr txBox="1"/>
          <p:nvPr>
            <p:ph idx="1" type="body"/>
          </p:nvPr>
        </p:nvSpPr>
        <p:spPr>
          <a:xfrm>
            <a:off x="228600" y="1981200"/>
            <a:ext cx="8915400" cy="4114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Family</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Who were our television role model families?</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How did the older and younger generations regard each other?</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Work Ethic</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What was success?</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How did one attain success?</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Family Doctor</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Who were our medical role models?</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Medical Education</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What were the demographics of the medical school</a:t>
            </a:r>
            <a:r>
              <a:rPr lang="en-US" sz="2000">
                <a:latin typeface="Calibri"/>
                <a:ea typeface="Calibri"/>
                <a:cs typeface="Calibri"/>
                <a:sym typeface="Calibri"/>
              </a:rPr>
              <a:t> &amp; </a:t>
            </a:r>
            <a:r>
              <a:rPr b="0" i="0" lang="en-US" sz="2000" u="none" cap="none" strike="noStrike">
                <a:solidFill>
                  <a:schemeClr val="dk1"/>
                </a:solidFill>
                <a:latin typeface="Calibri"/>
                <a:ea typeface="Calibri"/>
                <a:cs typeface="Calibri"/>
                <a:sym typeface="Calibri"/>
              </a:rPr>
              <a:t>residency class?</a:t>
            </a:r>
          </a:p>
          <a:p>
            <a:pPr indent="-285750" lvl="1" marL="742950" marR="0" rtl="0" algn="l">
              <a:spcBef>
                <a:spcPts val="40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What was the expectation of undergoing medical training?</a:t>
            </a:r>
          </a:p>
        </p:txBody>
      </p:sp>
    </p:spTree>
  </p:cSld>
  <p:clrMapOvr>
    <a:masterClrMapping/>
  </p:clrMapOvr>
</p:sld>
</file>

<file path=ppt/theme/theme1.xml><?xml version="1.0" encoding="utf-8"?>
<a:theme xmlns:a="http://schemas.openxmlformats.org/drawingml/2006/main" xmlns:r="http://schemas.openxmlformats.org/officeDocument/2006/relationships"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