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40"/>
  </p:notesMasterIdLst>
  <p:sldIdLst>
    <p:sldId id="256" r:id="rId2"/>
    <p:sldId id="419" r:id="rId3"/>
    <p:sldId id="260" r:id="rId4"/>
    <p:sldId id="261" r:id="rId5"/>
    <p:sldId id="262" r:id="rId6"/>
    <p:sldId id="413" r:id="rId7"/>
    <p:sldId id="422" r:id="rId8"/>
    <p:sldId id="427" r:id="rId9"/>
    <p:sldId id="408" r:id="rId10"/>
    <p:sldId id="375" r:id="rId11"/>
    <p:sldId id="376" r:id="rId12"/>
    <p:sldId id="406" r:id="rId13"/>
    <p:sldId id="407" r:id="rId14"/>
    <p:sldId id="264" r:id="rId15"/>
    <p:sldId id="409" r:id="rId16"/>
    <p:sldId id="410" r:id="rId17"/>
    <p:sldId id="265" r:id="rId18"/>
    <p:sldId id="266" r:id="rId19"/>
    <p:sldId id="267" r:id="rId20"/>
    <p:sldId id="412" r:id="rId21"/>
    <p:sldId id="268" r:id="rId22"/>
    <p:sldId id="269" r:id="rId23"/>
    <p:sldId id="421" r:id="rId24"/>
    <p:sldId id="270" r:id="rId25"/>
    <p:sldId id="271" r:id="rId26"/>
    <p:sldId id="272" r:id="rId27"/>
    <p:sldId id="273" r:id="rId28"/>
    <p:sldId id="274" r:id="rId29"/>
    <p:sldId id="414" r:id="rId30"/>
    <p:sldId id="415" r:id="rId31"/>
    <p:sldId id="416" r:id="rId32"/>
    <p:sldId id="418" r:id="rId33"/>
    <p:sldId id="420" r:id="rId34"/>
    <p:sldId id="423" r:id="rId35"/>
    <p:sldId id="424" r:id="rId36"/>
    <p:sldId id="425" r:id="rId37"/>
    <p:sldId id="426" r:id="rId38"/>
    <p:sldId id="41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yn E. Snarskis" initials="CES" lastIdx="8" clrIdx="0">
    <p:extLst>
      <p:ext uri="{19B8F6BF-5375-455C-9EA6-DF929625EA0E}">
        <p15:presenceInfo xmlns:p15="http://schemas.microsoft.com/office/powerpoint/2012/main" userId="S::Carolyn.E.Snarskis@kp.org::4b5e4f90-5314-4aa4-819d-13c95fdbb1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3" autoAdjust="0"/>
    <p:restoredTop sz="94660"/>
  </p:normalViewPr>
  <p:slideViewPr>
    <p:cSldViewPr snapToGrid="0">
      <p:cViewPr varScale="1">
        <p:scale>
          <a:sx n="72" d="100"/>
          <a:sy n="72"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07T09:43:11.647" idx="7">
    <p:pos x="10" y="10"/>
    <p:text>glad you included this case</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9-07T09:40:36.055" idx="5">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0E320-0F8D-4B25-A8BA-F1C677E44F8A}" type="datetimeFigureOut">
              <a:rPr lang="en-US" smtClean="0"/>
              <a:t>9/8/2020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80FFC-6736-492B-91DE-31F670408365}" type="slidenum">
              <a:rPr lang="en-US" smtClean="0"/>
              <a:t>‹#›</a:t>
            </a:fld>
            <a:endParaRPr lang="en-US"/>
          </a:p>
        </p:txBody>
      </p:sp>
    </p:spTree>
    <p:extLst>
      <p:ext uri="{BB962C8B-B14F-4D97-AF65-F5344CB8AC3E}">
        <p14:creationId xmlns:p14="http://schemas.microsoft.com/office/powerpoint/2010/main" val="3655037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D80FFC-6736-492B-91DE-31F670408365}" type="slidenum">
              <a:rPr lang="en-US" smtClean="0"/>
              <a:t>14</a:t>
            </a:fld>
            <a:endParaRPr lang="en-US"/>
          </a:p>
        </p:txBody>
      </p:sp>
    </p:spTree>
    <p:extLst>
      <p:ext uri="{BB962C8B-B14F-4D97-AF65-F5344CB8AC3E}">
        <p14:creationId xmlns:p14="http://schemas.microsoft.com/office/powerpoint/2010/main" val="3351775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941C86-54D6-4A82-B4BA-B47FA325F7AA}" type="datetimeFigureOut">
              <a:rPr lang="en-US" smtClean="0"/>
              <a:t>9/8/2020</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EB4481CB-CC74-4CC2-952C-B6BD278912FC}"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09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41C86-54D6-4A82-B4BA-B47FA325F7AA}"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481CB-CC74-4CC2-952C-B6BD278912FC}"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5077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941C86-54D6-4A82-B4BA-B47FA325F7AA}"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481CB-CC74-4CC2-952C-B6BD278912FC}"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95763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1D941C86-54D6-4A82-B4BA-B47FA325F7AA}" type="datetimeFigureOut">
              <a:rPr lang="en-US" smtClean="0"/>
              <a:t>9/8/2020</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EB4481CB-CC74-4CC2-952C-B6BD278912FC}"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59989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941C86-54D6-4A82-B4BA-B47FA325F7AA}"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481CB-CC74-4CC2-952C-B6BD278912FC}"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725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941C86-54D6-4A82-B4BA-B47FA325F7AA}" type="datetimeFigureOut">
              <a:rPr lang="en-US" smtClean="0"/>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481CB-CC74-4CC2-952C-B6BD278912FC}"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39345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941C86-54D6-4A82-B4BA-B47FA325F7AA}" type="datetimeFigureOut">
              <a:rPr lang="en-US" smtClean="0"/>
              <a:t>9/8/2020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481CB-CC74-4CC2-952C-B6BD278912FC}"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5427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941C86-54D6-4A82-B4BA-B47FA325F7AA}" type="datetimeFigureOut">
              <a:rPr lang="en-US" smtClean="0"/>
              <a:t>9/8/2020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481CB-CC74-4CC2-952C-B6BD278912FC}"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7838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41C86-54D6-4A82-B4BA-B47FA325F7AA}" type="datetimeFigureOut">
              <a:rPr lang="en-US" smtClean="0"/>
              <a:t>9/8/2020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481CB-CC74-4CC2-952C-B6BD278912FC}" type="slidenum">
              <a:rPr lang="en-US" smtClean="0"/>
              <a:t>‹#›</a:t>
            </a:fld>
            <a:endParaRPr lang="en-US"/>
          </a:p>
        </p:txBody>
      </p:sp>
    </p:spTree>
    <p:extLst>
      <p:ext uri="{BB962C8B-B14F-4D97-AF65-F5344CB8AC3E}">
        <p14:creationId xmlns:p14="http://schemas.microsoft.com/office/powerpoint/2010/main" val="86560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941C86-54D6-4A82-B4BA-B47FA325F7AA}" type="datetimeFigureOut">
              <a:rPr lang="en-US" smtClean="0"/>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481CB-CC74-4CC2-952C-B6BD278912FC}"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8018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1D941C86-54D6-4A82-B4BA-B47FA325F7AA}" type="datetimeFigureOut">
              <a:rPr lang="en-US" smtClean="0"/>
              <a:t>9/8/2020</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EB4481CB-CC74-4CC2-952C-B6BD278912FC}"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24187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D941C86-54D6-4A82-B4BA-B47FA325F7AA}" type="datetimeFigureOut">
              <a:rPr lang="en-US" smtClean="0"/>
              <a:t>9/8/2020</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EB4481CB-CC74-4CC2-952C-B6BD278912FC}" type="slidenum">
              <a:rPr lang="en-US" smtClean="0"/>
              <a:t>‹#›</a:t>
            </a:fld>
            <a:endParaRPr lang="en-US"/>
          </a:p>
        </p:txBody>
      </p:sp>
    </p:spTree>
    <p:extLst>
      <p:ext uri="{BB962C8B-B14F-4D97-AF65-F5344CB8AC3E}">
        <p14:creationId xmlns:p14="http://schemas.microsoft.com/office/powerpoint/2010/main" val="4817132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eb.microsoftstream.com/video/a53c38d7-1a65-4fcf-b9cb-164d2d583f8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691BC-D665-43F2-8A57-750031966F82}"/>
              </a:ext>
            </a:extLst>
          </p:cNvPr>
          <p:cNvSpPr>
            <a:spLocks noGrp="1"/>
          </p:cNvSpPr>
          <p:nvPr>
            <p:ph type="ctrTitle"/>
          </p:nvPr>
        </p:nvSpPr>
        <p:spPr>
          <a:xfrm>
            <a:off x="2189018" y="1392382"/>
            <a:ext cx="8035636" cy="1859973"/>
          </a:xfrm>
        </p:spPr>
        <p:txBody>
          <a:bodyPr>
            <a:normAutofit/>
          </a:bodyPr>
          <a:lstStyle/>
          <a:p>
            <a:r>
              <a:rPr lang="en-US" dirty="0"/>
              <a:t>Advanced Topics in Telehealth</a:t>
            </a:r>
          </a:p>
        </p:txBody>
      </p:sp>
      <p:sp>
        <p:nvSpPr>
          <p:cNvPr id="3" name="Subtitle 2">
            <a:extLst>
              <a:ext uri="{FF2B5EF4-FFF2-40B4-BE49-F238E27FC236}">
                <a16:creationId xmlns:a16="http://schemas.microsoft.com/office/drawing/2014/main" id="{17A971FE-AA7B-4FD3-A12B-492DEF07C950}"/>
              </a:ext>
            </a:extLst>
          </p:cNvPr>
          <p:cNvSpPr>
            <a:spLocks noGrp="1"/>
          </p:cNvSpPr>
          <p:nvPr>
            <p:ph type="subTitle" idx="1"/>
          </p:nvPr>
        </p:nvSpPr>
        <p:spPr>
          <a:xfrm>
            <a:off x="997527" y="3531204"/>
            <a:ext cx="10057325" cy="1996760"/>
          </a:xfrm>
        </p:spPr>
        <p:txBody>
          <a:bodyPr>
            <a:normAutofit/>
          </a:bodyPr>
          <a:lstStyle/>
          <a:p>
            <a:r>
              <a:rPr lang="en-US" dirty="0"/>
              <a:t>Lance Fuchs, MD FAAFP</a:t>
            </a:r>
            <a:br>
              <a:rPr lang="en-US" dirty="0"/>
            </a:br>
            <a:r>
              <a:rPr lang="en-US" dirty="0"/>
              <a:t>Program Director </a:t>
            </a:r>
          </a:p>
          <a:p>
            <a:r>
              <a:rPr lang="en-US" dirty="0"/>
              <a:t>Kaiser Permanente San Diego Family Medicine Residency</a:t>
            </a:r>
          </a:p>
          <a:p>
            <a:endParaRPr lang="en-US" dirty="0"/>
          </a:p>
        </p:txBody>
      </p:sp>
    </p:spTree>
    <p:extLst>
      <p:ext uri="{BB962C8B-B14F-4D97-AF65-F5344CB8AC3E}">
        <p14:creationId xmlns:p14="http://schemas.microsoft.com/office/powerpoint/2010/main" val="66063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46DA-F6F9-4D63-B396-E1CEC5918F8D}"/>
              </a:ext>
            </a:extLst>
          </p:cNvPr>
          <p:cNvSpPr>
            <a:spLocks noGrp="1"/>
          </p:cNvSpPr>
          <p:nvPr>
            <p:ph type="title"/>
          </p:nvPr>
        </p:nvSpPr>
        <p:spPr/>
        <p:txBody>
          <a:bodyPr/>
          <a:lstStyle/>
          <a:p>
            <a:r>
              <a:rPr lang="en-US" dirty="0"/>
              <a:t>Language Barriers</a:t>
            </a:r>
          </a:p>
        </p:txBody>
      </p:sp>
      <p:sp>
        <p:nvSpPr>
          <p:cNvPr id="3" name="Content Placeholder 2">
            <a:extLst>
              <a:ext uri="{FF2B5EF4-FFF2-40B4-BE49-F238E27FC236}">
                <a16:creationId xmlns:a16="http://schemas.microsoft.com/office/drawing/2014/main" id="{D747A8C1-5A33-4B28-B4E4-1C1E078E8C50}"/>
              </a:ext>
            </a:extLst>
          </p:cNvPr>
          <p:cNvSpPr>
            <a:spLocks noGrp="1"/>
          </p:cNvSpPr>
          <p:nvPr>
            <p:ph idx="1"/>
          </p:nvPr>
        </p:nvSpPr>
        <p:spPr/>
        <p:txBody>
          <a:bodyPr>
            <a:normAutofit/>
          </a:bodyPr>
          <a:lstStyle/>
          <a:p>
            <a:r>
              <a:rPr lang="en-US" sz="2400" dirty="0"/>
              <a:t>Language barriers negatively affect health outcomes</a:t>
            </a:r>
          </a:p>
        </p:txBody>
      </p:sp>
    </p:spTree>
    <p:extLst>
      <p:ext uri="{BB962C8B-B14F-4D97-AF65-F5344CB8AC3E}">
        <p14:creationId xmlns:p14="http://schemas.microsoft.com/office/powerpoint/2010/main" val="3826080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30B1-CD9A-48B5-BD3F-EE5836307F39}"/>
              </a:ext>
            </a:extLst>
          </p:cNvPr>
          <p:cNvSpPr>
            <a:spLocks noGrp="1"/>
          </p:cNvSpPr>
          <p:nvPr>
            <p:ph type="title"/>
          </p:nvPr>
        </p:nvSpPr>
        <p:spPr/>
        <p:txBody>
          <a:bodyPr/>
          <a:lstStyle/>
          <a:p>
            <a:r>
              <a:rPr lang="en-US" dirty="0"/>
              <a:t>Language Line</a:t>
            </a:r>
          </a:p>
        </p:txBody>
      </p:sp>
      <p:sp>
        <p:nvSpPr>
          <p:cNvPr id="3" name="Content Placeholder 2">
            <a:extLst>
              <a:ext uri="{FF2B5EF4-FFF2-40B4-BE49-F238E27FC236}">
                <a16:creationId xmlns:a16="http://schemas.microsoft.com/office/drawing/2014/main" id="{E235E1A7-E35A-40F5-92CD-23E00E5479B1}"/>
              </a:ext>
            </a:extLst>
          </p:cNvPr>
          <p:cNvSpPr>
            <a:spLocks noGrp="1"/>
          </p:cNvSpPr>
          <p:nvPr>
            <p:ph idx="1"/>
          </p:nvPr>
        </p:nvSpPr>
        <p:spPr/>
        <p:txBody>
          <a:bodyPr/>
          <a:lstStyle/>
          <a:p>
            <a:r>
              <a:rPr lang="en-US" sz="2400" dirty="0"/>
              <a:t>Use a certified interpreter to optimize communication and care</a:t>
            </a:r>
          </a:p>
          <a:p>
            <a:pPr marL="0" indent="0">
              <a:buNone/>
            </a:pPr>
            <a:endParaRPr lang="en-US" sz="2400" dirty="0"/>
          </a:p>
          <a:p>
            <a:endParaRPr lang="en-US" dirty="0"/>
          </a:p>
        </p:txBody>
      </p:sp>
      <p:pic>
        <p:nvPicPr>
          <p:cNvPr id="4" name="Picture 3">
            <a:extLst>
              <a:ext uri="{FF2B5EF4-FFF2-40B4-BE49-F238E27FC236}">
                <a16:creationId xmlns:a16="http://schemas.microsoft.com/office/drawing/2014/main" id="{401F7B13-133F-41ED-9159-F4224C330F14}"/>
              </a:ext>
            </a:extLst>
          </p:cNvPr>
          <p:cNvPicPr>
            <a:picLocks noChangeAspect="1"/>
          </p:cNvPicPr>
          <p:nvPr/>
        </p:nvPicPr>
        <p:blipFill>
          <a:blip r:embed="rId2"/>
          <a:stretch>
            <a:fillRect/>
          </a:stretch>
        </p:blipFill>
        <p:spPr>
          <a:xfrm>
            <a:off x="3778307" y="3188225"/>
            <a:ext cx="4635385" cy="2683143"/>
          </a:xfrm>
          <a:prstGeom prst="rect">
            <a:avLst/>
          </a:prstGeom>
        </p:spPr>
      </p:pic>
    </p:spTree>
    <p:extLst>
      <p:ext uri="{BB962C8B-B14F-4D97-AF65-F5344CB8AC3E}">
        <p14:creationId xmlns:p14="http://schemas.microsoft.com/office/powerpoint/2010/main" val="348778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4217-1395-4D5A-A656-F7DE08DD19CC}"/>
              </a:ext>
            </a:extLst>
          </p:cNvPr>
          <p:cNvSpPr>
            <a:spLocks noGrp="1"/>
          </p:cNvSpPr>
          <p:nvPr>
            <p:ph type="title"/>
          </p:nvPr>
        </p:nvSpPr>
        <p:spPr/>
        <p:txBody>
          <a:bodyPr>
            <a:normAutofit/>
          </a:bodyPr>
          <a:lstStyle/>
          <a:p>
            <a:r>
              <a:rPr lang="en-US" dirty="0"/>
              <a:t>Adding An Interpreter to a Phone Visit</a:t>
            </a:r>
          </a:p>
        </p:txBody>
      </p:sp>
      <p:sp>
        <p:nvSpPr>
          <p:cNvPr id="3" name="Content Placeholder 2">
            <a:extLst>
              <a:ext uri="{FF2B5EF4-FFF2-40B4-BE49-F238E27FC236}">
                <a16:creationId xmlns:a16="http://schemas.microsoft.com/office/drawing/2014/main" id="{36D557B8-41F9-4881-BA51-111BEECC68A1}"/>
              </a:ext>
            </a:extLst>
          </p:cNvPr>
          <p:cNvSpPr>
            <a:spLocks noGrp="1"/>
          </p:cNvSpPr>
          <p:nvPr>
            <p:ph idx="1"/>
          </p:nvPr>
        </p:nvSpPr>
        <p:spPr/>
        <p:txBody>
          <a:bodyPr>
            <a:normAutofit/>
          </a:bodyPr>
          <a:lstStyle/>
          <a:p>
            <a:r>
              <a:rPr lang="en-US" sz="2400" dirty="0"/>
              <a:t>Call 800 number</a:t>
            </a:r>
          </a:p>
          <a:p>
            <a:r>
              <a:rPr lang="en-US" sz="2400" dirty="0"/>
              <a:t>Provide Client ID</a:t>
            </a:r>
          </a:p>
          <a:p>
            <a:r>
              <a:rPr lang="en-US" sz="2400" dirty="0"/>
              <a:t>Provide the patient’s phone number to the interpreter when connected</a:t>
            </a:r>
          </a:p>
          <a:p>
            <a:r>
              <a:rPr lang="en-US" sz="2400" dirty="0"/>
              <a:t>Document use of the interpreter in the medical record</a:t>
            </a:r>
          </a:p>
        </p:txBody>
      </p:sp>
    </p:spTree>
    <p:extLst>
      <p:ext uri="{BB962C8B-B14F-4D97-AF65-F5344CB8AC3E}">
        <p14:creationId xmlns:p14="http://schemas.microsoft.com/office/powerpoint/2010/main" val="2037053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9E8C8-02D6-4630-B391-E51D460852E3}"/>
              </a:ext>
            </a:extLst>
          </p:cNvPr>
          <p:cNvSpPr>
            <a:spLocks noGrp="1"/>
          </p:cNvSpPr>
          <p:nvPr>
            <p:ph type="title"/>
          </p:nvPr>
        </p:nvSpPr>
        <p:spPr/>
        <p:txBody>
          <a:bodyPr>
            <a:normAutofit/>
          </a:bodyPr>
          <a:lstStyle/>
          <a:p>
            <a:r>
              <a:rPr lang="en-US" dirty="0"/>
              <a:t>Adding An Interpreter to a Video Visit</a:t>
            </a:r>
          </a:p>
        </p:txBody>
      </p:sp>
      <p:sp>
        <p:nvSpPr>
          <p:cNvPr id="3" name="Content Placeholder 2">
            <a:extLst>
              <a:ext uri="{FF2B5EF4-FFF2-40B4-BE49-F238E27FC236}">
                <a16:creationId xmlns:a16="http://schemas.microsoft.com/office/drawing/2014/main" id="{6CA44D56-F63A-4AE3-A5D5-EAADDC3A8BF7}"/>
              </a:ext>
            </a:extLst>
          </p:cNvPr>
          <p:cNvSpPr>
            <a:spLocks noGrp="1"/>
          </p:cNvSpPr>
          <p:nvPr>
            <p:ph idx="1"/>
          </p:nvPr>
        </p:nvSpPr>
        <p:spPr>
          <a:xfrm>
            <a:off x="1130270" y="1733550"/>
            <a:ext cx="9603275" cy="3732795"/>
          </a:xfrm>
        </p:spPr>
        <p:txBody>
          <a:bodyPr>
            <a:normAutofit/>
          </a:bodyPr>
          <a:lstStyle/>
          <a:p>
            <a:r>
              <a:rPr lang="en-US" sz="2400" dirty="0"/>
              <a:t>From within the video visit, click “Add Participants”</a:t>
            </a:r>
          </a:p>
          <a:p>
            <a:r>
              <a:rPr lang="en-US" sz="2400" dirty="0"/>
              <a:t>Under participant type, select “Guest by Phone (audio only)”</a:t>
            </a:r>
          </a:p>
          <a:p>
            <a:r>
              <a:rPr lang="en-US" sz="2400" dirty="0"/>
              <a:t>Enter the language vendor’s phone number and click “invite”</a:t>
            </a:r>
          </a:p>
          <a:p>
            <a:r>
              <a:rPr lang="en-US" sz="2400" dirty="0"/>
              <a:t>Request the language your patient speaks</a:t>
            </a:r>
          </a:p>
          <a:p>
            <a:r>
              <a:rPr lang="en-US" sz="2400" dirty="0"/>
              <a:t>Provide our client ID number</a:t>
            </a:r>
          </a:p>
          <a:p>
            <a:r>
              <a:rPr lang="en-US" sz="2400" dirty="0"/>
              <a:t>Document use of the interpreter in the medical record</a:t>
            </a:r>
          </a:p>
          <a:p>
            <a:pPr marL="0" indent="0">
              <a:buNone/>
            </a:pPr>
            <a:endParaRPr lang="en-US" dirty="0"/>
          </a:p>
        </p:txBody>
      </p:sp>
    </p:spTree>
    <p:extLst>
      <p:ext uri="{BB962C8B-B14F-4D97-AF65-F5344CB8AC3E}">
        <p14:creationId xmlns:p14="http://schemas.microsoft.com/office/powerpoint/2010/main" val="328666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BD9B3-A101-448A-8E0D-82D12D0AFB28}"/>
              </a:ext>
            </a:extLst>
          </p:cNvPr>
          <p:cNvSpPr>
            <a:spLocks noGrp="1"/>
          </p:cNvSpPr>
          <p:nvPr>
            <p:ph type="title"/>
          </p:nvPr>
        </p:nvSpPr>
        <p:spPr/>
        <p:txBody>
          <a:bodyPr/>
          <a:lstStyle/>
          <a:p>
            <a:r>
              <a:rPr lang="en-US" dirty="0"/>
              <a:t>Case 2</a:t>
            </a:r>
          </a:p>
        </p:txBody>
      </p:sp>
      <p:sp>
        <p:nvSpPr>
          <p:cNvPr id="3" name="Content Placeholder 2">
            <a:extLst>
              <a:ext uri="{FF2B5EF4-FFF2-40B4-BE49-F238E27FC236}">
                <a16:creationId xmlns:a16="http://schemas.microsoft.com/office/drawing/2014/main" id="{021D0BA5-09CE-41AF-9B8A-08247D03543B}"/>
              </a:ext>
            </a:extLst>
          </p:cNvPr>
          <p:cNvSpPr>
            <a:spLocks noGrp="1"/>
          </p:cNvSpPr>
          <p:nvPr>
            <p:ph idx="1"/>
          </p:nvPr>
        </p:nvSpPr>
        <p:spPr/>
        <p:txBody>
          <a:bodyPr>
            <a:normAutofit/>
          </a:bodyPr>
          <a:lstStyle/>
          <a:p>
            <a:r>
              <a:rPr lang="en-US" sz="2400" dirty="0"/>
              <a:t>You look at your schedule and notice that your deaf patient is scheduled a telehealth visit.</a:t>
            </a:r>
          </a:p>
          <a:p>
            <a:r>
              <a:rPr lang="en-US" sz="2400" dirty="0"/>
              <a:t>What do you do if your patient is deaf? </a:t>
            </a:r>
          </a:p>
          <a:p>
            <a:r>
              <a:rPr lang="en-US" sz="2400" dirty="0"/>
              <a:t>How do you optimize communication with them?</a:t>
            </a:r>
          </a:p>
        </p:txBody>
      </p:sp>
    </p:spTree>
    <p:extLst>
      <p:ext uri="{BB962C8B-B14F-4D97-AF65-F5344CB8AC3E}">
        <p14:creationId xmlns:p14="http://schemas.microsoft.com/office/powerpoint/2010/main" val="415093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3D714-12A9-4A9B-8BEF-4E8EB3B020D5}"/>
              </a:ext>
            </a:extLst>
          </p:cNvPr>
          <p:cNvSpPr>
            <a:spLocks noGrp="1"/>
          </p:cNvSpPr>
          <p:nvPr>
            <p:ph type="title"/>
          </p:nvPr>
        </p:nvSpPr>
        <p:spPr>
          <a:xfrm>
            <a:off x="1130270" y="953325"/>
            <a:ext cx="9603275" cy="561150"/>
          </a:xfrm>
        </p:spPr>
        <p:txBody>
          <a:bodyPr>
            <a:normAutofit/>
          </a:bodyPr>
          <a:lstStyle/>
          <a:p>
            <a:r>
              <a:rPr lang="en-US" sz="2400" dirty="0"/>
              <a:t>How to Add A Sign Language (ASL) Interpreter to a Phone Visit</a:t>
            </a:r>
          </a:p>
        </p:txBody>
      </p:sp>
      <p:sp>
        <p:nvSpPr>
          <p:cNvPr id="3" name="Content Placeholder 2">
            <a:extLst>
              <a:ext uri="{FF2B5EF4-FFF2-40B4-BE49-F238E27FC236}">
                <a16:creationId xmlns:a16="http://schemas.microsoft.com/office/drawing/2014/main" id="{0F0CA90F-FEE6-4EB0-AE3E-F8ACF46FFF02}"/>
              </a:ext>
            </a:extLst>
          </p:cNvPr>
          <p:cNvSpPr>
            <a:spLocks noGrp="1"/>
          </p:cNvSpPr>
          <p:nvPr>
            <p:ph idx="1"/>
          </p:nvPr>
        </p:nvSpPr>
        <p:spPr>
          <a:xfrm>
            <a:off x="1130270" y="1428750"/>
            <a:ext cx="9603275" cy="4629150"/>
          </a:xfrm>
        </p:spPr>
        <p:txBody>
          <a:bodyPr>
            <a:noAutofit/>
          </a:bodyPr>
          <a:lstStyle/>
          <a:p>
            <a:r>
              <a:rPr lang="en-US" sz="2400" dirty="0"/>
              <a:t>Call the patient using a 10-digit phone number</a:t>
            </a:r>
          </a:p>
          <a:p>
            <a:r>
              <a:rPr lang="en-US" sz="2400" dirty="0"/>
              <a:t>In most cases, the call will be answered by a communication assistant (CA) who will connect you to the patient you are calling</a:t>
            </a:r>
          </a:p>
          <a:p>
            <a:r>
              <a:rPr lang="en-US" sz="2400" dirty="0"/>
              <a:t>If the call is not answered by communication assistant: </a:t>
            </a:r>
          </a:p>
          <a:p>
            <a:pPr lvl="1"/>
            <a:r>
              <a:rPr lang="en-US" sz="2400" dirty="0"/>
              <a:t>Dial 711 to be connected to CA</a:t>
            </a:r>
          </a:p>
          <a:p>
            <a:pPr lvl="1"/>
            <a:r>
              <a:rPr lang="en-US" sz="2400" dirty="0"/>
              <a:t>They can call the patient’s 10 digit phone number</a:t>
            </a:r>
          </a:p>
          <a:p>
            <a:r>
              <a:rPr lang="en-US" sz="2400" dirty="0"/>
              <a:t>Speak slowly and directly to the patient </a:t>
            </a:r>
          </a:p>
          <a:p>
            <a:r>
              <a:rPr lang="en-US" sz="2400" dirty="0"/>
              <a:t>Document use of an interpreter </a:t>
            </a:r>
          </a:p>
        </p:txBody>
      </p:sp>
    </p:spTree>
    <p:extLst>
      <p:ext uri="{BB962C8B-B14F-4D97-AF65-F5344CB8AC3E}">
        <p14:creationId xmlns:p14="http://schemas.microsoft.com/office/powerpoint/2010/main" val="369834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D0CC3-421E-41B6-AE81-BDDFC0F09480}"/>
              </a:ext>
            </a:extLst>
          </p:cNvPr>
          <p:cNvSpPr>
            <a:spLocks noGrp="1"/>
          </p:cNvSpPr>
          <p:nvPr>
            <p:ph type="title"/>
          </p:nvPr>
        </p:nvSpPr>
        <p:spPr>
          <a:xfrm>
            <a:off x="1130270" y="953325"/>
            <a:ext cx="9603275" cy="551626"/>
          </a:xfrm>
        </p:spPr>
        <p:txBody>
          <a:bodyPr>
            <a:normAutofit/>
          </a:bodyPr>
          <a:lstStyle/>
          <a:p>
            <a:r>
              <a:rPr lang="en-US" sz="2400" dirty="0"/>
              <a:t>How to Add A Sign Language (ASL) Interpreter to a Video Visit</a:t>
            </a:r>
          </a:p>
        </p:txBody>
      </p:sp>
      <p:sp>
        <p:nvSpPr>
          <p:cNvPr id="3" name="Content Placeholder 2">
            <a:extLst>
              <a:ext uri="{FF2B5EF4-FFF2-40B4-BE49-F238E27FC236}">
                <a16:creationId xmlns:a16="http://schemas.microsoft.com/office/drawing/2014/main" id="{91D98C73-F6C5-430B-844D-0DAB762298D2}"/>
              </a:ext>
            </a:extLst>
          </p:cNvPr>
          <p:cNvSpPr>
            <a:spLocks noGrp="1"/>
          </p:cNvSpPr>
          <p:nvPr>
            <p:ph idx="1"/>
          </p:nvPr>
        </p:nvSpPr>
        <p:spPr>
          <a:xfrm>
            <a:off x="1130270" y="1590675"/>
            <a:ext cx="9603275" cy="3875670"/>
          </a:xfrm>
        </p:spPr>
        <p:txBody>
          <a:bodyPr>
            <a:normAutofit/>
          </a:bodyPr>
          <a:lstStyle/>
          <a:p>
            <a:r>
              <a:rPr lang="en-US" dirty="0"/>
              <a:t>Email NIS Office: support@networkinterpretingservice.com </a:t>
            </a:r>
          </a:p>
          <a:p>
            <a:r>
              <a:rPr lang="en-US" dirty="0"/>
              <a:t>If after hours, text 800 number</a:t>
            </a:r>
          </a:p>
          <a:p>
            <a:r>
              <a:rPr lang="en-US" dirty="0"/>
              <a:t>Provide patient information, appointment date/time</a:t>
            </a:r>
          </a:p>
          <a:p>
            <a:r>
              <a:rPr lang="en-US" dirty="0"/>
              <a:t>Specify that you would like 3 way video with interpreter, patient, provider </a:t>
            </a:r>
          </a:p>
          <a:p>
            <a:r>
              <a:rPr lang="en-US" dirty="0"/>
              <a:t>NIS provides link to virtual room </a:t>
            </a:r>
            <a:r>
              <a:rPr lang="mr-IN" dirty="0"/>
              <a:t>–</a:t>
            </a:r>
            <a:r>
              <a:rPr lang="en-US" dirty="0"/>
              <a:t> needs to be given to member </a:t>
            </a:r>
          </a:p>
          <a:p>
            <a:r>
              <a:rPr lang="en-US" dirty="0"/>
              <a:t>At time of appointment, use virtual room information from NIS to join the interpreter and the patient </a:t>
            </a:r>
          </a:p>
          <a:p>
            <a:r>
              <a:rPr lang="en-US" dirty="0"/>
              <a:t>Document use of interpreter in medical record </a:t>
            </a:r>
          </a:p>
        </p:txBody>
      </p:sp>
    </p:spTree>
    <p:extLst>
      <p:ext uri="{BB962C8B-B14F-4D97-AF65-F5344CB8AC3E}">
        <p14:creationId xmlns:p14="http://schemas.microsoft.com/office/powerpoint/2010/main" val="323716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DAC8-88BA-4046-BB72-6D9107052269}"/>
              </a:ext>
            </a:extLst>
          </p:cNvPr>
          <p:cNvSpPr>
            <a:spLocks noGrp="1"/>
          </p:cNvSpPr>
          <p:nvPr>
            <p:ph type="title"/>
          </p:nvPr>
        </p:nvSpPr>
        <p:spPr/>
        <p:txBody>
          <a:bodyPr/>
          <a:lstStyle/>
          <a:p>
            <a:r>
              <a:rPr lang="en-US" dirty="0"/>
              <a:t>Case 3</a:t>
            </a:r>
          </a:p>
        </p:txBody>
      </p:sp>
      <p:sp>
        <p:nvSpPr>
          <p:cNvPr id="3" name="Content Placeholder 2">
            <a:extLst>
              <a:ext uri="{FF2B5EF4-FFF2-40B4-BE49-F238E27FC236}">
                <a16:creationId xmlns:a16="http://schemas.microsoft.com/office/drawing/2014/main" id="{2E33F265-1850-43BE-A6DD-DD36F97C2DA5}"/>
              </a:ext>
            </a:extLst>
          </p:cNvPr>
          <p:cNvSpPr>
            <a:spLocks noGrp="1"/>
          </p:cNvSpPr>
          <p:nvPr>
            <p:ph idx="1"/>
          </p:nvPr>
        </p:nvSpPr>
        <p:spPr/>
        <p:txBody>
          <a:bodyPr>
            <a:normAutofit/>
          </a:bodyPr>
          <a:lstStyle/>
          <a:p>
            <a:r>
              <a:rPr lang="en-US" sz="2400" dirty="0"/>
              <a:t>You are scheduled a phone or video visit with a 16 year old patient.</a:t>
            </a:r>
          </a:p>
          <a:p>
            <a:r>
              <a:rPr lang="en-US" sz="2400" dirty="0"/>
              <a:t>A parent is not present with the patient.</a:t>
            </a:r>
          </a:p>
          <a:p>
            <a:r>
              <a:rPr lang="en-US" sz="2400" dirty="0"/>
              <a:t>What special considerations are made when treating a minor via telehealth?</a:t>
            </a:r>
          </a:p>
        </p:txBody>
      </p:sp>
    </p:spTree>
    <p:extLst>
      <p:ext uri="{BB962C8B-B14F-4D97-AF65-F5344CB8AC3E}">
        <p14:creationId xmlns:p14="http://schemas.microsoft.com/office/powerpoint/2010/main" val="2302375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5A212-16D0-49AE-8F53-0F75DC961253}"/>
              </a:ext>
            </a:extLst>
          </p:cNvPr>
          <p:cNvSpPr>
            <a:spLocks noGrp="1"/>
          </p:cNvSpPr>
          <p:nvPr>
            <p:ph type="title"/>
          </p:nvPr>
        </p:nvSpPr>
        <p:spPr>
          <a:xfrm>
            <a:off x="1130270" y="887647"/>
            <a:ext cx="10186240" cy="845904"/>
          </a:xfrm>
        </p:spPr>
        <p:txBody>
          <a:bodyPr>
            <a:normAutofit fontScale="90000"/>
          </a:bodyPr>
          <a:lstStyle/>
          <a:p>
            <a:r>
              <a:rPr lang="en-US" dirty="0"/>
              <a:t>Southern California Permanente Medical Group: </a:t>
            </a:r>
            <a:br>
              <a:rPr lang="en-US" dirty="0"/>
            </a:br>
            <a:r>
              <a:rPr lang="en-US" dirty="0"/>
              <a:t>Treatment of Minor Guidelines 2014</a:t>
            </a:r>
          </a:p>
        </p:txBody>
      </p:sp>
      <p:sp>
        <p:nvSpPr>
          <p:cNvPr id="3" name="Content Placeholder 2">
            <a:extLst>
              <a:ext uri="{FF2B5EF4-FFF2-40B4-BE49-F238E27FC236}">
                <a16:creationId xmlns:a16="http://schemas.microsoft.com/office/drawing/2014/main" id="{E5F6CC2C-113C-40BC-9CD3-8DB7D25F5056}"/>
              </a:ext>
            </a:extLst>
          </p:cNvPr>
          <p:cNvSpPr>
            <a:spLocks noGrp="1"/>
          </p:cNvSpPr>
          <p:nvPr>
            <p:ph idx="1"/>
          </p:nvPr>
        </p:nvSpPr>
        <p:spPr>
          <a:xfrm>
            <a:off x="1130270" y="1895475"/>
            <a:ext cx="9603275" cy="4074878"/>
          </a:xfrm>
        </p:spPr>
        <p:txBody>
          <a:bodyPr>
            <a:noAutofit/>
          </a:bodyPr>
          <a:lstStyle/>
          <a:p>
            <a:r>
              <a:rPr lang="en-US" dirty="0"/>
              <a:t>Conditions for which minors (age 12 and older) can be treated without parental supervision:</a:t>
            </a:r>
          </a:p>
          <a:p>
            <a:r>
              <a:rPr lang="en-US" dirty="0"/>
              <a:t>Pregnancy</a:t>
            </a:r>
          </a:p>
          <a:p>
            <a:r>
              <a:rPr lang="en-US" dirty="0"/>
              <a:t>Birth control</a:t>
            </a:r>
          </a:p>
          <a:p>
            <a:r>
              <a:rPr lang="en-US" dirty="0"/>
              <a:t>Sexual assault</a:t>
            </a:r>
          </a:p>
          <a:p>
            <a:r>
              <a:rPr lang="en-US" dirty="0"/>
              <a:t>Emergency services where treatment is required and a parent or guardian is not available</a:t>
            </a:r>
          </a:p>
          <a:p>
            <a:r>
              <a:rPr lang="en-US" dirty="0"/>
              <a:t>Emancipated minor: In California, a minor age 14-18 may become emancipated by marriage, military service or court declaration</a:t>
            </a:r>
          </a:p>
        </p:txBody>
      </p:sp>
    </p:spTree>
    <p:extLst>
      <p:ext uri="{BB962C8B-B14F-4D97-AF65-F5344CB8AC3E}">
        <p14:creationId xmlns:p14="http://schemas.microsoft.com/office/powerpoint/2010/main" val="3447007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91E0-7FC8-406A-AFF3-AA7521B50EEE}"/>
              </a:ext>
            </a:extLst>
          </p:cNvPr>
          <p:cNvSpPr>
            <a:spLocks noGrp="1"/>
          </p:cNvSpPr>
          <p:nvPr>
            <p:ph type="title"/>
          </p:nvPr>
        </p:nvSpPr>
        <p:spPr/>
        <p:txBody>
          <a:bodyPr>
            <a:normAutofit fontScale="90000"/>
          </a:bodyPr>
          <a:lstStyle/>
          <a:p>
            <a:r>
              <a:rPr lang="en-US" sz="3600" dirty="0"/>
              <a:t>Minors Seeking Care Without A Parent or Guardian</a:t>
            </a:r>
          </a:p>
        </p:txBody>
      </p:sp>
      <p:sp>
        <p:nvSpPr>
          <p:cNvPr id="3" name="Content Placeholder 2">
            <a:extLst>
              <a:ext uri="{FF2B5EF4-FFF2-40B4-BE49-F238E27FC236}">
                <a16:creationId xmlns:a16="http://schemas.microsoft.com/office/drawing/2014/main" id="{C2A1A4D1-AABA-49F4-A2EC-C9F7D32FFD89}"/>
              </a:ext>
            </a:extLst>
          </p:cNvPr>
          <p:cNvSpPr>
            <a:spLocks noGrp="1"/>
          </p:cNvSpPr>
          <p:nvPr>
            <p:ph idx="1"/>
          </p:nvPr>
        </p:nvSpPr>
        <p:spPr/>
        <p:txBody>
          <a:bodyPr>
            <a:normAutofit/>
          </a:bodyPr>
          <a:lstStyle/>
          <a:p>
            <a:r>
              <a:rPr lang="en-US" sz="2400" dirty="0"/>
              <a:t>SCPMG encourages physicians to evaluate minors without a parent or guardian if the risk of treatment is low.</a:t>
            </a:r>
          </a:p>
          <a:p>
            <a:r>
              <a:rPr lang="en-US" sz="2400" dirty="0"/>
              <a:t>For example, treating a UTI is low risk compared to not providing care</a:t>
            </a:r>
          </a:p>
          <a:p>
            <a:r>
              <a:rPr lang="en-US" sz="2400" dirty="0"/>
              <a:t>The more serious the condition, the greater the risk</a:t>
            </a:r>
          </a:p>
          <a:p>
            <a:r>
              <a:rPr lang="en-US" sz="2400" dirty="0"/>
              <a:t>Try to reach the parent or guardian when possible</a:t>
            </a:r>
          </a:p>
        </p:txBody>
      </p:sp>
    </p:spTree>
    <p:extLst>
      <p:ext uri="{BB962C8B-B14F-4D97-AF65-F5344CB8AC3E}">
        <p14:creationId xmlns:p14="http://schemas.microsoft.com/office/powerpoint/2010/main" val="319554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C9550-00F6-4FBE-B94A-DC9BED5790A1}"/>
              </a:ext>
            </a:extLst>
          </p:cNvPr>
          <p:cNvSpPr>
            <a:spLocks noGrp="1"/>
          </p:cNvSpPr>
          <p:nvPr>
            <p:ph type="title"/>
          </p:nvPr>
        </p:nvSpPr>
        <p:spPr>
          <a:xfrm>
            <a:off x="1130270" y="953324"/>
            <a:ext cx="9603275" cy="694501"/>
          </a:xfrm>
        </p:spPr>
        <p:txBody>
          <a:bodyPr/>
          <a:lstStyle/>
          <a:p>
            <a:r>
              <a:rPr lang="en-US" dirty="0"/>
              <a:t>Objectives</a:t>
            </a:r>
          </a:p>
        </p:txBody>
      </p:sp>
      <p:sp>
        <p:nvSpPr>
          <p:cNvPr id="3" name="Content Placeholder 2">
            <a:extLst>
              <a:ext uri="{FF2B5EF4-FFF2-40B4-BE49-F238E27FC236}">
                <a16:creationId xmlns:a16="http://schemas.microsoft.com/office/drawing/2014/main" id="{5923BBD7-4E21-469A-B984-0F9A10D77897}"/>
              </a:ext>
            </a:extLst>
          </p:cNvPr>
          <p:cNvSpPr>
            <a:spLocks noGrp="1"/>
          </p:cNvSpPr>
          <p:nvPr>
            <p:ph idx="1"/>
          </p:nvPr>
        </p:nvSpPr>
        <p:spPr>
          <a:xfrm>
            <a:off x="1130270" y="1647825"/>
            <a:ext cx="9603275" cy="3818520"/>
          </a:xfrm>
        </p:spPr>
        <p:txBody>
          <a:bodyPr>
            <a:normAutofit/>
          </a:bodyPr>
          <a:lstStyle/>
          <a:p>
            <a:r>
              <a:rPr lang="en-US" sz="2400" dirty="0"/>
              <a:t>The purpose of this presentation is to:</a:t>
            </a:r>
          </a:p>
          <a:p>
            <a:r>
              <a:rPr lang="en-US" sz="2400" dirty="0"/>
              <a:t>Identify and address the unique needs of certain patient populations</a:t>
            </a:r>
          </a:p>
          <a:p>
            <a:r>
              <a:rPr lang="en-US" sz="2400" dirty="0"/>
              <a:t>You will learn specific communication strategies to optimize their care</a:t>
            </a:r>
          </a:p>
        </p:txBody>
      </p:sp>
    </p:spTree>
    <p:extLst>
      <p:ext uri="{BB962C8B-B14F-4D97-AF65-F5344CB8AC3E}">
        <p14:creationId xmlns:p14="http://schemas.microsoft.com/office/powerpoint/2010/main" val="3893683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4: Pediatric Phone Visit </a:t>
            </a:r>
          </a:p>
        </p:txBody>
      </p:sp>
      <p:sp>
        <p:nvSpPr>
          <p:cNvPr id="3" name="Content Placeholder 2"/>
          <p:cNvSpPr>
            <a:spLocks noGrp="1"/>
          </p:cNvSpPr>
          <p:nvPr>
            <p:ph idx="1"/>
          </p:nvPr>
        </p:nvSpPr>
        <p:spPr>
          <a:xfrm>
            <a:off x="838200" y="1825625"/>
            <a:ext cx="1593273" cy="60584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hlinkClick r:id="rId2"/>
              </a:rPr>
              <a:t>Peds TAV </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pic>
        <p:nvPicPr>
          <p:cNvPr id="1030" name="Picture 6" descr="ideo Visits | Children's Community Pediatr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431473"/>
            <a:ext cx="5435688" cy="3096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31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6965A-057D-4521-925E-7F0F3AEBF282}"/>
              </a:ext>
            </a:extLst>
          </p:cNvPr>
          <p:cNvSpPr>
            <a:spLocks noGrp="1"/>
          </p:cNvSpPr>
          <p:nvPr>
            <p:ph type="title"/>
          </p:nvPr>
        </p:nvSpPr>
        <p:spPr/>
        <p:txBody>
          <a:bodyPr/>
          <a:lstStyle/>
          <a:p>
            <a:r>
              <a:rPr lang="en-US" dirty="0"/>
              <a:t>Case 5 </a:t>
            </a:r>
          </a:p>
        </p:txBody>
      </p:sp>
      <p:sp>
        <p:nvSpPr>
          <p:cNvPr id="3" name="Content Placeholder 2">
            <a:extLst>
              <a:ext uri="{FF2B5EF4-FFF2-40B4-BE49-F238E27FC236}">
                <a16:creationId xmlns:a16="http://schemas.microsoft.com/office/drawing/2014/main" id="{55DD959E-82C0-449A-90EC-FF6A90C79834}"/>
              </a:ext>
            </a:extLst>
          </p:cNvPr>
          <p:cNvSpPr>
            <a:spLocks noGrp="1"/>
          </p:cNvSpPr>
          <p:nvPr>
            <p:ph idx="1"/>
          </p:nvPr>
        </p:nvSpPr>
        <p:spPr/>
        <p:txBody>
          <a:bodyPr>
            <a:normAutofit/>
          </a:bodyPr>
          <a:lstStyle/>
          <a:p>
            <a:r>
              <a:rPr lang="en-US" sz="2400" dirty="0"/>
              <a:t>You are scheduled a phone visit with a patient who you have never met before</a:t>
            </a:r>
          </a:p>
          <a:p>
            <a:r>
              <a:rPr lang="en-US" sz="2400" dirty="0"/>
              <a:t>Before the visit, you review the problem list</a:t>
            </a:r>
          </a:p>
          <a:p>
            <a:r>
              <a:rPr lang="en-US" sz="2400" dirty="0"/>
              <a:t>You identify that the patient has Alzheimer’s disease and is scheduled the visit for an unrelated medical condition</a:t>
            </a:r>
          </a:p>
          <a:p>
            <a:r>
              <a:rPr lang="en-US" sz="2400" dirty="0"/>
              <a:t>What do you do?</a:t>
            </a:r>
          </a:p>
        </p:txBody>
      </p:sp>
    </p:spTree>
    <p:extLst>
      <p:ext uri="{BB962C8B-B14F-4D97-AF65-F5344CB8AC3E}">
        <p14:creationId xmlns:p14="http://schemas.microsoft.com/office/powerpoint/2010/main" val="2121605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4F87-4CF8-4532-B1FC-B3D50DA2CEE9}"/>
              </a:ext>
            </a:extLst>
          </p:cNvPr>
          <p:cNvSpPr>
            <a:spLocks noGrp="1"/>
          </p:cNvSpPr>
          <p:nvPr>
            <p:ph type="title"/>
          </p:nvPr>
        </p:nvSpPr>
        <p:spPr/>
        <p:txBody>
          <a:bodyPr/>
          <a:lstStyle/>
          <a:p>
            <a:r>
              <a:rPr lang="en-US" dirty="0"/>
              <a:t>Case 5 Discussion</a:t>
            </a:r>
          </a:p>
        </p:txBody>
      </p:sp>
      <p:sp>
        <p:nvSpPr>
          <p:cNvPr id="3" name="Content Placeholder 2">
            <a:extLst>
              <a:ext uri="{FF2B5EF4-FFF2-40B4-BE49-F238E27FC236}">
                <a16:creationId xmlns:a16="http://schemas.microsoft.com/office/drawing/2014/main" id="{E474ED75-8E12-4077-910C-36D577F7E5DF}"/>
              </a:ext>
            </a:extLst>
          </p:cNvPr>
          <p:cNvSpPr>
            <a:spLocks noGrp="1"/>
          </p:cNvSpPr>
          <p:nvPr>
            <p:ph idx="1"/>
          </p:nvPr>
        </p:nvSpPr>
        <p:spPr/>
        <p:txBody>
          <a:bodyPr>
            <a:normAutofit lnSpcReduction="10000"/>
          </a:bodyPr>
          <a:lstStyle/>
          <a:p>
            <a:r>
              <a:rPr lang="en-US" sz="2400" dirty="0"/>
              <a:t>You call the patient and assess the patient’s capacity to make medical decisions</a:t>
            </a:r>
          </a:p>
          <a:p>
            <a:r>
              <a:rPr lang="en-US" sz="2400" dirty="0"/>
              <a:t>Capacity is decision specific</a:t>
            </a:r>
          </a:p>
          <a:p>
            <a:r>
              <a:rPr lang="en-US" sz="2400" dirty="0"/>
              <a:t>A patient with dementia may have capacity to make relatively low-risk decision, such as regarding a dietary change, but may lack capacity to make a more complex decision - like consent to upcoming cardiac surgery.</a:t>
            </a:r>
          </a:p>
          <a:p>
            <a:endParaRPr lang="en-US" sz="2400" dirty="0"/>
          </a:p>
        </p:txBody>
      </p:sp>
    </p:spTree>
    <p:extLst>
      <p:ext uri="{BB962C8B-B14F-4D97-AF65-F5344CB8AC3E}">
        <p14:creationId xmlns:p14="http://schemas.microsoft.com/office/powerpoint/2010/main" val="4197765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05B8F-AE31-4E23-9364-5B7C04A0D0FE}"/>
              </a:ext>
            </a:extLst>
          </p:cNvPr>
          <p:cNvSpPr>
            <a:spLocks noGrp="1"/>
          </p:cNvSpPr>
          <p:nvPr>
            <p:ph type="title"/>
          </p:nvPr>
        </p:nvSpPr>
        <p:spPr>
          <a:xfrm>
            <a:off x="1130270" y="953324"/>
            <a:ext cx="9603275" cy="567251"/>
          </a:xfrm>
        </p:spPr>
        <p:txBody>
          <a:bodyPr/>
          <a:lstStyle/>
          <a:p>
            <a:r>
              <a:rPr lang="en-US" dirty="0"/>
              <a:t>Case 5 Discussion</a:t>
            </a:r>
          </a:p>
        </p:txBody>
      </p:sp>
      <p:sp>
        <p:nvSpPr>
          <p:cNvPr id="3" name="Content Placeholder 2">
            <a:extLst>
              <a:ext uri="{FF2B5EF4-FFF2-40B4-BE49-F238E27FC236}">
                <a16:creationId xmlns:a16="http://schemas.microsoft.com/office/drawing/2014/main" id="{F645D726-7746-43B2-A38E-4329AE83113F}"/>
              </a:ext>
            </a:extLst>
          </p:cNvPr>
          <p:cNvSpPr>
            <a:spLocks noGrp="1"/>
          </p:cNvSpPr>
          <p:nvPr>
            <p:ph idx="1"/>
          </p:nvPr>
        </p:nvSpPr>
        <p:spPr/>
        <p:txBody>
          <a:bodyPr/>
          <a:lstStyle/>
          <a:p>
            <a:r>
              <a:rPr lang="en-US" sz="2400" dirty="0"/>
              <a:t>Always start from the assumption that the person has the capacity to make the decision in question</a:t>
            </a:r>
          </a:p>
          <a:p>
            <a:r>
              <a:rPr lang="en-US" sz="2400" dirty="0"/>
              <a:t>Involve their durable power of attorney if needed</a:t>
            </a:r>
          </a:p>
          <a:p>
            <a:endParaRPr lang="en-US" dirty="0"/>
          </a:p>
        </p:txBody>
      </p:sp>
    </p:spTree>
    <p:extLst>
      <p:ext uri="{BB962C8B-B14F-4D97-AF65-F5344CB8AC3E}">
        <p14:creationId xmlns:p14="http://schemas.microsoft.com/office/powerpoint/2010/main" val="2632686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DE5D0-4331-4B0A-89F9-53784C08F7E2}"/>
              </a:ext>
            </a:extLst>
          </p:cNvPr>
          <p:cNvSpPr>
            <a:spLocks noGrp="1"/>
          </p:cNvSpPr>
          <p:nvPr>
            <p:ph type="title"/>
          </p:nvPr>
        </p:nvSpPr>
        <p:spPr/>
        <p:txBody>
          <a:bodyPr>
            <a:normAutofit/>
          </a:bodyPr>
          <a:lstStyle/>
          <a:p>
            <a:r>
              <a:rPr lang="en-US" dirty="0"/>
              <a:t>Telehealth Improves Quality of Life for Dementia Patients, Caregivers</a:t>
            </a:r>
          </a:p>
        </p:txBody>
      </p:sp>
      <p:sp>
        <p:nvSpPr>
          <p:cNvPr id="3" name="Content Placeholder 2">
            <a:extLst>
              <a:ext uri="{FF2B5EF4-FFF2-40B4-BE49-F238E27FC236}">
                <a16:creationId xmlns:a16="http://schemas.microsoft.com/office/drawing/2014/main" id="{0C537FD4-741F-4386-96CC-E9BE633CF25F}"/>
              </a:ext>
            </a:extLst>
          </p:cNvPr>
          <p:cNvSpPr>
            <a:spLocks noGrp="1"/>
          </p:cNvSpPr>
          <p:nvPr>
            <p:ph idx="1"/>
          </p:nvPr>
        </p:nvSpPr>
        <p:spPr/>
        <p:txBody>
          <a:bodyPr>
            <a:normAutofit/>
          </a:bodyPr>
          <a:lstStyle/>
          <a:p>
            <a:r>
              <a:rPr lang="en-US" sz="2400" dirty="0"/>
              <a:t>JAMA Internal Medicine 2019</a:t>
            </a:r>
          </a:p>
          <a:p>
            <a:r>
              <a:rPr lang="en-US" sz="2400" dirty="0"/>
              <a:t>Better quality of life for patients</a:t>
            </a:r>
          </a:p>
          <a:p>
            <a:r>
              <a:rPr lang="en-US" sz="2400" dirty="0"/>
              <a:t>More convenient for caregivers</a:t>
            </a:r>
          </a:p>
          <a:p>
            <a:r>
              <a:rPr lang="en-US" sz="2400" dirty="0"/>
              <a:t>Fewer ER visits</a:t>
            </a:r>
          </a:p>
        </p:txBody>
      </p:sp>
    </p:spTree>
    <p:extLst>
      <p:ext uri="{BB962C8B-B14F-4D97-AF65-F5344CB8AC3E}">
        <p14:creationId xmlns:p14="http://schemas.microsoft.com/office/powerpoint/2010/main" val="1577900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D38F-6F68-4C1A-A797-F38306539337}"/>
              </a:ext>
            </a:extLst>
          </p:cNvPr>
          <p:cNvSpPr>
            <a:spLocks noGrp="1"/>
          </p:cNvSpPr>
          <p:nvPr>
            <p:ph type="title"/>
          </p:nvPr>
        </p:nvSpPr>
        <p:spPr/>
        <p:txBody>
          <a:bodyPr>
            <a:normAutofit/>
          </a:bodyPr>
          <a:lstStyle/>
          <a:p>
            <a:r>
              <a:rPr lang="en-US" dirty="0"/>
              <a:t>Incarcerated and Nursing Home Patients</a:t>
            </a:r>
          </a:p>
        </p:txBody>
      </p:sp>
      <p:sp>
        <p:nvSpPr>
          <p:cNvPr id="3" name="Content Placeholder 2">
            <a:extLst>
              <a:ext uri="{FF2B5EF4-FFF2-40B4-BE49-F238E27FC236}">
                <a16:creationId xmlns:a16="http://schemas.microsoft.com/office/drawing/2014/main" id="{CF69930F-7AA4-49BF-8528-95598B7AEC2E}"/>
              </a:ext>
            </a:extLst>
          </p:cNvPr>
          <p:cNvSpPr>
            <a:spLocks noGrp="1"/>
          </p:cNvSpPr>
          <p:nvPr>
            <p:ph idx="1"/>
          </p:nvPr>
        </p:nvSpPr>
        <p:spPr/>
        <p:txBody>
          <a:bodyPr>
            <a:normAutofit fontScale="92500" lnSpcReduction="20000"/>
          </a:bodyPr>
          <a:lstStyle/>
          <a:p>
            <a:r>
              <a:rPr lang="en-US" sz="2600" dirty="0"/>
              <a:t>Telehealth has improved access to care for incarcerated and nursing home patients</a:t>
            </a:r>
          </a:p>
          <a:p>
            <a:endParaRPr lang="en-US" sz="2600" dirty="0"/>
          </a:p>
          <a:p>
            <a:endParaRPr lang="en-US" dirty="0"/>
          </a:p>
          <a:p>
            <a:endParaRPr lang="en-US" dirty="0"/>
          </a:p>
          <a:p>
            <a:r>
              <a:rPr lang="en-US" sz="2000" dirty="0"/>
              <a:t>Telehealth: Increasing access to high quality care by expanding the role of technology in correctional medicine.  JD Young, ME </a:t>
            </a:r>
            <a:r>
              <a:rPr lang="en-US" sz="2000" dirty="0" err="1"/>
              <a:t>Bedowski</a:t>
            </a:r>
            <a:r>
              <a:rPr lang="en-US" sz="2000" dirty="0"/>
              <a:t>. Journal of Clinical Medicine 2017.</a:t>
            </a:r>
          </a:p>
        </p:txBody>
      </p:sp>
    </p:spTree>
    <p:extLst>
      <p:ext uri="{BB962C8B-B14F-4D97-AF65-F5344CB8AC3E}">
        <p14:creationId xmlns:p14="http://schemas.microsoft.com/office/powerpoint/2010/main" val="3367288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0BAC-3555-4E47-A3DC-3E59071AEA75}"/>
              </a:ext>
            </a:extLst>
          </p:cNvPr>
          <p:cNvSpPr>
            <a:spLocks noGrp="1"/>
          </p:cNvSpPr>
          <p:nvPr>
            <p:ph type="title"/>
          </p:nvPr>
        </p:nvSpPr>
        <p:spPr/>
        <p:txBody>
          <a:bodyPr/>
          <a:lstStyle/>
          <a:p>
            <a:r>
              <a:rPr lang="en-US" dirty="0"/>
              <a:t>Case 6</a:t>
            </a:r>
          </a:p>
        </p:txBody>
      </p:sp>
      <p:sp>
        <p:nvSpPr>
          <p:cNvPr id="3" name="Content Placeholder 2">
            <a:extLst>
              <a:ext uri="{FF2B5EF4-FFF2-40B4-BE49-F238E27FC236}">
                <a16:creationId xmlns:a16="http://schemas.microsoft.com/office/drawing/2014/main" id="{69F0BF61-3BE2-4F22-92C4-A8E5EA29283B}"/>
              </a:ext>
            </a:extLst>
          </p:cNvPr>
          <p:cNvSpPr>
            <a:spLocks noGrp="1"/>
          </p:cNvSpPr>
          <p:nvPr>
            <p:ph idx="1"/>
          </p:nvPr>
        </p:nvSpPr>
        <p:spPr/>
        <p:txBody>
          <a:bodyPr>
            <a:normAutofit/>
          </a:bodyPr>
          <a:lstStyle/>
          <a:p>
            <a:r>
              <a:rPr lang="en-US" sz="2400" dirty="0"/>
              <a:t>Your patient’s wife schedules a phone visit with you because she is concerned the patient is depressed.</a:t>
            </a:r>
          </a:p>
          <a:p>
            <a:r>
              <a:rPr lang="en-US" sz="2400" dirty="0"/>
              <a:t>When you call your patient, his wife answers the phone.</a:t>
            </a:r>
          </a:p>
          <a:p>
            <a:r>
              <a:rPr lang="en-US" sz="2400" dirty="0"/>
              <a:t>What do you do?</a:t>
            </a:r>
          </a:p>
        </p:txBody>
      </p:sp>
    </p:spTree>
    <p:extLst>
      <p:ext uri="{BB962C8B-B14F-4D97-AF65-F5344CB8AC3E}">
        <p14:creationId xmlns:p14="http://schemas.microsoft.com/office/powerpoint/2010/main" val="3040094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0369D-2C24-4EEF-945B-5D382E924058}"/>
              </a:ext>
            </a:extLst>
          </p:cNvPr>
          <p:cNvSpPr>
            <a:spLocks noGrp="1"/>
          </p:cNvSpPr>
          <p:nvPr>
            <p:ph type="title"/>
          </p:nvPr>
        </p:nvSpPr>
        <p:spPr/>
        <p:txBody>
          <a:bodyPr/>
          <a:lstStyle/>
          <a:p>
            <a:r>
              <a:rPr lang="en-US" dirty="0"/>
              <a:t>Case 6 Discussion </a:t>
            </a:r>
          </a:p>
        </p:txBody>
      </p:sp>
      <p:sp>
        <p:nvSpPr>
          <p:cNvPr id="3" name="Content Placeholder 2">
            <a:extLst>
              <a:ext uri="{FF2B5EF4-FFF2-40B4-BE49-F238E27FC236}">
                <a16:creationId xmlns:a16="http://schemas.microsoft.com/office/drawing/2014/main" id="{81A25F1E-A9DB-403D-A83B-9B91E2240036}"/>
              </a:ext>
            </a:extLst>
          </p:cNvPr>
          <p:cNvSpPr>
            <a:spLocks noGrp="1"/>
          </p:cNvSpPr>
          <p:nvPr>
            <p:ph idx="1"/>
          </p:nvPr>
        </p:nvSpPr>
        <p:spPr>
          <a:xfrm>
            <a:off x="1130270" y="1809750"/>
            <a:ext cx="9603275" cy="3656595"/>
          </a:xfrm>
        </p:spPr>
        <p:txBody>
          <a:bodyPr>
            <a:noAutofit/>
          </a:bodyPr>
          <a:lstStyle/>
          <a:p>
            <a:r>
              <a:rPr lang="en-US" sz="2400" dirty="0"/>
              <a:t>You inform the wife that you would like to speak to the patient himself.</a:t>
            </a:r>
          </a:p>
          <a:p>
            <a:r>
              <a:rPr lang="en-US" sz="2400" dirty="0"/>
              <a:t>When he gets on the phone, he gives consent for you to speak to his wife and share personal information with her.</a:t>
            </a:r>
          </a:p>
          <a:p>
            <a:endParaRPr lang="en-US" sz="2400" dirty="0"/>
          </a:p>
          <a:p>
            <a:r>
              <a:rPr lang="en-US" sz="2400" dirty="0"/>
              <a:t>If he refuses to give consent to speak to his wife, then what do you do?</a:t>
            </a:r>
          </a:p>
        </p:txBody>
      </p:sp>
    </p:spTree>
    <p:extLst>
      <p:ext uri="{BB962C8B-B14F-4D97-AF65-F5344CB8AC3E}">
        <p14:creationId xmlns:p14="http://schemas.microsoft.com/office/powerpoint/2010/main" val="2979351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6580-F63D-4B0B-A637-F857AD429925}"/>
              </a:ext>
            </a:extLst>
          </p:cNvPr>
          <p:cNvSpPr>
            <a:spLocks noGrp="1"/>
          </p:cNvSpPr>
          <p:nvPr>
            <p:ph type="title"/>
          </p:nvPr>
        </p:nvSpPr>
        <p:spPr>
          <a:xfrm>
            <a:off x="1130270" y="953324"/>
            <a:ext cx="9603275" cy="713551"/>
          </a:xfrm>
        </p:spPr>
        <p:txBody>
          <a:bodyPr/>
          <a:lstStyle/>
          <a:p>
            <a:r>
              <a:rPr lang="en-US" dirty="0"/>
              <a:t>Case 6 Discussion </a:t>
            </a:r>
          </a:p>
        </p:txBody>
      </p:sp>
      <p:sp>
        <p:nvSpPr>
          <p:cNvPr id="3" name="Content Placeholder 2">
            <a:extLst>
              <a:ext uri="{FF2B5EF4-FFF2-40B4-BE49-F238E27FC236}">
                <a16:creationId xmlns:a16="http://schemas.microsoft.com/office/drawing/2014/main" id="{D7E0A3D8-A761-473B-AFEE-D01DA089175A}"/>
              </a:ext>
            </a:extLst>
          </p:cNvPr>
          <p:cNvSpPr>
            <a:spLocks noGrp="1"/>
          </p:cNvSpPr>
          <p:nvPr>
            <p:ph idx="1"/>
          </p:nvPr>
        </p:nvSpPr>
        <p:spPr>
          <a:xfrm>
            <a:off x="1130270" y="1800225"/>
            <a:ext cx="9603275" cy="3666120"/>
          </a:xfrm>
        </p:spPr>
        <p:txBody>
          <a:bodyPr>
            <a:normAutofit/>
          </a:bodyPr>
          <a:lstStyle/>
          <a:p>
            <a:r>
              <a:rPr lang="en-US" sz="2400" dirty="0"/>
              <a:t>Inform his wife that we are required to respect patient confidentiality and her husband prefers not to share his personal information with her at this time.</a:t>
            </a:r>
          </a:p>
          <a:p>
            <a:r>
              <a:rPr lang="en-US" sz="2400" dirty="0"/>
              <a:t>However, you can still gather information from her.</a:t>
            </a:r>
          </a:p>
          <a:p>
            <a:r>
              <a:rPr lang="en-US" sz="2400" dirty="0"/>
              <a:t>Also reassure her that you will do your best to address her concerns with her husband.</a:t>
            </a:r>
          </a:p>
          <a:p>
            <a:r>
              <a:rPr lang="en-US" sz="2400" dirty="0"/>
              <a:t>Then assess her understanding and buy-in of your plan.</a:t>
            </a:r>
          </a:p>
        </p:txBody>
      </p:sp>
    </p:spTree>
    <p:extLst>
      <p:ext uri="{BB962C8B-B14F-4D97-AF65-F5344CB8AC3E}">
        <p14:creationId xmlns:p14="http://schemas.microsoft.com/office/powerpoint/2010/main" val="3667855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AFCB-374B-4D58-9F92-9D49F851D2BF}"/>
              </a:ext>
            </a:extLst>
          </p:cNvPr>
          <p:cNvSpPr>
            <a:spLocks noGrp="1"/>
          </p:cNvSpPr>
          <p:nvPr>
            <p:ph type="title"/>
          </p:nvPr>
        </p:nvSpPr>
        <p:spPr>
          <a:xfrm>
            <a:off x="1130270" y="953324"/>
            <a:ext cx="9603275" cy="637351"/>
          </a:xfrm>
        </p:spPr>
        <p:txBody>
          <a:bodyPr/>
          <a:lstStyle/>
          <a:p>
            <a:r>
              <a:rPr lang="en-US" dirty="0"/>
              <a:t>Case 7</a:t>
            </a:r>
          </a:p>
        </p:txBody>
      </p:sp>
      <p:sp>
        <p:nvSpPr>
          <p:cNvPr id="3" name="Content Placeholder 2">
            <a:extLst>
              <a:ext uri="{FF2B5EF4-FFF2-40B4-BE49-F238E27FC236}">
                <a16:creationId xmlns:a16="http://schemas.microsoft.com/office/drawing/2014/main" id="{28CCA126-5331-4354-B645-036C6C415BB4}"/>
              </a:ext>
            </a:extLst>
          </p:cNvPr>
          <p:cNvSpPr>
            <a:spLocks noGrp="1"/>
          </p:cNvSpPr>
          <p:nvPr>
            <p:ph idx="1"/>
          </p:nvPr>
        </p:nvSpPr>
        <p:spPr>
          <a:xfrm>
            <a:off x="1130270" y="1504951"/>
            <a:ext cx="9603275" cy="3961394"/>
          </a:xfrm>
        </p:spPr>
        <p:txBody>
          <a:bodyPr>
            <a:noAutofit/>
          </a:bodyPr>
          <a:lstStyle/>
          <a:p>
            <a:r>
              <a:rPr lang="en-US" sz="2400" dirty="0"/>
              <a:t>You are scheduled a phone visit with a patient who is unfamiliar to you.</a:t>
            </a:r>
          </a:p>
          <a:p>
            <a:r>
              <a:rPr lang="en-US" sz="2400" dirty="0"/>
              <a:t>The patient’s name listed in the computer is a common female name.</a:t>
            </a:r>
          </a:p>
          <a:p>
            <a:r>
              <a:rPr lang="en-US" sz="2400" dirty="0"/>
              <a:t>The patient is identified as female in the electronic medical record.</a:t>
            </a:r>
          </a:p>
        </p:txBody>
      </p:sp>
    </p:spTree>
    <p:extLst>
      <p:ext uri="{BB962C8B-B14F-4D97-AF65-F5344CB8AC3E}">
        <p14:creationId xmlns:p14="http://schemas.microsoft.com/office/powerpoint/2010/main" val="2479221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D5A37-749F-4143-AA4B-631AF0338828}"/>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E024328B-7A18-4C5E-9FB9-7C0AF6097B71}"/>
              </a:ext>
            </a:extLst>
          </p:cNvPr>
          <p:cNvSpPr>
            <a:spLocks noGrp="1"/>
          </p:cNvSpPr>
          <p:nvPr>
            <p:ph idx="1"/>
          </p:nvPr>
        </p:nvSpPr>
        <p:spPr/>
        <p:txBody>
          <a:bodyPr>
            <a:normAutofit/>
          </a:bodyPr>
          <a:lstStyle/>
          <a:p>
            <a:r>
              <a:rPr lang="en-US" sz="2400" dirty="0"/>
              <a:t>How does telehealth affect health equity?</a:t>
            </a:r>
          </a:p>
          <a:p>
            <a:r>
              <a:rPr lang="en-US" sz="2400" dirty="0"/>
              <a:t>How does telehealth affect socioeconomic gaps in access to care?</a:t>
            </a:r>
          </a:p>
        </p:txBody>
      </p:sp>
    </p:spTree>
    <p:extLst>
      <p:ext uri="{BB962C8B-B14F-4D97-AF65-F5344CB8AC3E}">
        <p14:creationId xmlns:p14="http://schemas.microsoft.com/office/powerpoint/2010/main" val="1000520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BF0B-7A3D-4AD6-93DE-F0E84227D75F}"/>
              </a:ext>
            </a:extLst>
          </p:cNvPr>
          <p:cNvSpPr>
            <a:spLocks noGrp="1"/>
          </p:cNvSpPr>
          <p:nvPr>
            <p:ph type="title"/>
          </p:nvPr>
        </p:nvSpPr>
        <p:spPr/>
        <p:txBody>
          <a:bodyPr/>
          <a:lstStyle/>
          <a:p>
            <a:r>
              <a:rPr lang="en-US" dirty="0"/>
              <a:t>Case 7</a:t>
            </a:r>
          </a:p>
        </p:txBody>
      </p:sp>
      <p:sp>
        <p:nvSpPr>
          <p:cNvPr id="3" name="Content Placeholder 2">
            <a:extLst>
              <a:ext uri="{FF2B5EF4-FFF2-40B4-BE49-F238E27FC236}">
                <a16:creationId xmlns:a16="http://schemas.microsoft.com/office/drawing/2014/main" id="{6FCC838D-EC97-4895-A27F-9F9F95D68CB9}"/>
              </a:ext>
            </a:extLst>
          </p:cNvPr>
          <p:cNvSpPr>
            <a:spLocks noGrp="1"/>
          </p:cNvSpPr>
          <p:nvPr>
            <p:ph idx="1"/>
          </p:nvPr>
        </p:nvSpPr>
        <p:spPr/>
        <p:txBody>
          <a:bodyPr/>
          <a:lstStyle/>
          <a:p>
            <a:r>
              <a:rPr lang="en-US" sz="2400" dirty="0"/>
              <a:t>When you call the patient, a person answers the phone with a distinctly male sounding voice.</a:t>
            </a:r>
          </a:p>
          <a:p>
            <a:r>
              <a:rPr lang="en-US" sz="2400" dirty="0"/>
              <a:t>You ask to speak to the patient and the person answering the phone states that they are the patient.</a:t>
            </a:r>
          </a:p>
          <a:p>
            <a:r>
              <a:rPr lang="en-US" sz="2400" dirty="0"/>
              <a:t>What do you do?</a:t>
            </a:r>
          </a:p>
          <a:p>
            <a:endParaRPr lang="en-US" dirty="0"/>
          </a:p>
        </p:txBody>
      </p:sp>
    </p:spTree>
    <p:extLst>
      <p:ext uri="{BB962C8B-B14F-4D97-AF65-F5344CB8AC3E}">
        <p14:creationId xmlns:p14="http://schemas.microsoft.com/office/powerpoint/2010/main" val="1894329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9C02-0C83-4343-94B3-C95F6D96B44A}"/>
              </a:ext>
            </a:extLst>
          </p:cNvPr>
          <p:cNvSpPr>
            <a:spLocks noGrp="1"/>
          </p:cNvSpPr>
          <p:nvPr>
            <p:ph type="title"/>
          </p:nvPr>
        </p:nvSpPr>
        <p:spPr/>
        <p:txBody>
          <a:bodyPr/>
          <a:lstStyle/>
          <a:p>
            <a:r>
              <a:rPr lang="en-US" dirty="0"/>
              <a:t>Case 7 Discussion</a:t>
            </a:r>
          </a:p>
        </p:txBody>
      </p:sp>
      <p:sp>
        <p:nvSpPr>
          <p:cNvPr id="3" name="Content Placeholder 2">
            <a:extLst>
              <a:ext uri="{FF2B5EF4-FFF2-40B4-BE49-F238E27FC236}">
                <a16:creationId xmlns:a16="http://schemas.microsoft.com/office/drawing/2014/main" id="{E41ED692-5850-44B4-9C44-7900AD757D22}"/>
              </a:ext>
            </a:extLst>
          </p:cNvPr>
          <p:cNvSpPr>
            <a:spLocks noGrp="1"/>
          </p:cNvSpPr>
          <p:nvPr>
            <p:ph idx="1"/>
          </p:nvPr>
        </p:nvSpPr>
        <p:spPr/>
        <p:txBody>
          <a:bodyPr/>
          <a:lstStyle/>
          <a:p>
            <a:r>
              <a:rPr lang="en-US" sz="2400" dirty="0"/>
              <a:t>Confirm that you are speaking to the correct person like you would for any patient.</a:t>
            </a:r>
          </a:p>
          <a:p>
            <a:r>
              <a:rPr lang="en-US" sz="2400" dirty="0"/>
              <a:t>“Please confirm your date of birth.”</a:t>
            </a:r>
          </a:p>
          <a:p>
            <a:r>
              <a:rPr lang="en-US" sz="2400" dirty="0"/>
              <a:t>“Please confirm your address for me.”</a:t>
            </a:r>
          </a:p>
          <a:p>
            <a:pPr marL="0" indent="0">
              <a:buNone/>
            </a:pPr>
            <a:endParaRPr lang="en-US" dirty="0"/>
          </a:p>
        </p:txBody>
      </p:sp>
    </p:spTree>
    <p:extLst>
      <p:ext uri="{BB962C8B-B14F-4D97-AF65-F5344CB8AC3E}">
        <p14:creationId xmlns:p14="http://schemas.microsoft.com/office/powerpoint/2010/main" val="675044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1941-DE7F-43B3-81B6-CF9D3B98F762}"/>
              </a:ext>
            </a:extLst>
          </p:cNvPr>
          <p:cNvSpPr>
            <a:spLocks noGrp="1"/>
          </p:cNvSpPr>
          <p:nvPr>
            <p:ph type="title"/>
          </p:nvPr>
        </p:nvSpPr>
        <p:spPr>
          <a:xfrm>
            <a:off x="1130270" y="953325"/>
            <a:ext cx="9603275" cy="704026"/>
          </a:xfrm>
        </p:spPr>
        <p:txBody>
          <a:bodyPr/>
          <a:lstStyle/>
          <a:p>
            <a:r>
              <a:rPr lang="en-US" dirty="0"/>
              <a:t>Case 7 Discussion</a:t>
            </a:r>
          </a:p>
        </p:txBody>
      </p:sp>
      <p:sp>
        <p:nvSpPr>
          <p:cNvPr id="3" name="Content Placeholder 2">
            <a:extLst>
              <a:ext uri="{FF2B5EF4-FFF2-40B4-BE49-F238E27FC236}">
                <a16:creationId xmlns:a16="http://schemas.microsoft.com/office/drawing/2014/main" id="{CF0D5A3F-FB90-4675-8CAB-4206729DCC0D}"/>
              </a:ext>
            </a:extLst>
          </p:cNvPr>
          <p:cNvSpPr>
            <a:spLocks noGrp="1"/>
          </p:cNvSpPr>
          <p:nvPr>
            <p:ph idx="1"/>
          </p:nvPr>
        </p:nvSpPr>
        <p:spPr>
          <a:xfrm>
            <a:off x="1130270" y="1762125"/>
            <a:ext cx="9603275" cy="3704220"/>
          </a:xfrm>
        </p:spPr>
        <p:txBody>
          <a:bodyPr>
            <a:normAutofit/>
          </a:bodyPr>
          <a:lstStyle/>
          <a:p>
            <a:r>
              <a:rPr lang="en-US" sz="2400" dirty="0"/>
              <a:t>“I use the pronoun “he” to identify myself”</a:t>
            </a:r>
          </a:p>
          <a:p>
            <a:r>
              <a:rPr lang="en-US" sz="2400" dirty="0"/>
              <a:t>“What pronouns would you like me to use when communicating with you?”</a:t>
            </a:r>
          </a:p>
          <a:p>
            <a:r>
              <a:rPr lang="en-US" sz="2400" dirty="0"/>
              <a:t>When considering cancer screening, you need to know what organs they have.</a:t>
            </a:r>
          </a:p>
        </p:txBody>
      </p:sp>
    </p:spTree>
    <p:extLst>
      <p:ext uri="{BB962C8B-B14F-4D97-AF65-F5344CB8AC3E}">
        <p14:creationId xmlns:p14="http://schemas.microsoft.com/office/powerpoint/2010/main" val="4026080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0A09-FDD4-49DA-8988-37F81390A757}"/>
              </a:ext>
            </a:extLst>
          </p:cNvPr>
          <p:cNvSpPr>
            <a:spLocks noGrp="1"/>
          </p:cNvSpPr>
          <p:nvPr>
            <p:ph type="title"/>
          </p:nvPr>
        </p:nvSpPr>
        <p:spPr/>
        <p:txBody>
          <a:bodyPr/>
          <a:lstStyle/>
          <a:p>
            <a:r>
              <a:rPr lang="en-US" dirty="0"/>
              <a:t>Case 7 Discussion</a:t>
            </a:r>
          </a:p>
        </p:txBody>
      </p:sp>
      <p:sp>
        <p:nvSpPr>
          <p:cNvPr id="3" name="Content Placeholder 2">
            <a:extLst>
              <a:ext uri="{FF2B5EF4-FFF2-40B4-BE49-F238E27FC236}">
                <a16:creationId xmlns:a16="http://schemas.microsoft.com/office/drawing/2014/main" id="{31B6308E-0BB9-4F03-A9ED-C55F9B921A16}"/>
              </a:ext>
            </a:extLst>
          </p:cNvPr>
          <p:cNvSpPr>
            <a:spLocks noGrp="1"/>
          </p:cNvSpPr>
          <p:nvPr>
            <p:ph idx="1"/>
          </p:nvPr>
        </p:nvSpPr>
        <p:spPr>
          <a:xfrm>
            <a:off x="1130270" y="1839074"/>
            <a:ext cx="9603275" cy="3627271"/>
          </a:xfrm>
        </p:spPr>
        <p:txBody>
          <a:bodyPr>
            <a:normAutofit fontScale="92500" lnSpcReduction="10000"/>
          </a:bodyPr>
          <a:lstStyle/>
          <a:p>
            <a:r>
              <a:rPr lang="en-US" sz="2600" dirty="0"/>
              <a:t>You can ask the patient for permission to update the “Sexual Orientation/Gender Identity” tab in our electronic medical record</a:t>
            </a:r>
          </a:p>
          <a:p>
            <a:r>
              <a:rPr lang="en-US" sz="2600" dirty="0"/>
              <a:t>By updating their gender identity, you help improve communication and reduce potential uncomfortable interactions for the patient in the future</a:t>
            </a:r>
          </a:p>
          <a:p>
            <a:r>
              <a:rPr lang="en-US" sz="2600" dirty="0"/>
              <a:t>If the patient shares a preferred name with you, enter this in demographics for future reference</a:t>
            </a:r>
          </a:p>
          <a:p>
            <a:endParaRPr lang="en-US" sz="2400" dirty="0"/>
          </a:p>
        </p:txBody>
      </p:sp>
    </p:spTree>
    <p:extLst>
      <p:ext uri="{BB962C8B-B14F-4D97-AF65-F5344CB8AC3E}">
        <p14:creationId xmlns:p14="http://schemas.microsoft.com/office/powerpoint/2010/main" val="3216560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A139A-30CF-4100-B41F-66D2F4FF2B5D}"/>
              </a:ext>
            </a:extLst>
          </p:cNvPr>
          <p:cNvSpPr>
            <a:spLocks noGrp="1"/>
          </p:cNvSpPr>
          <p:nvPr>
            <p:ph type="title"/>
          </p:nvPr>
        </p:nvSpPr>
        <p:spPr/>
        <p:txBody>
          <a:bodyPr/>
          <a:lstStyle/>
          <a:p>
            <a:r>
              <a:rPr lang="en-US" dirty="0"/>
              <a:t>Case 8</a:t>
            </a:r>
          </a:p>
        </p:txBody>
      </p:sp>
      <p:sp>
        <p:nvSpPr>
          <p:cNvPr id="3" name="Content Placeholder 2">
            <a:extLst>
              <a:ext uri="{FF2B5EF4-FFF2-40B4-BE49-F238E27FC236}">
                <a16:creationId xmlns:a16="http://schemas.microsoft.com/office/drawing/2014/main" id="{7CFE4E71-0809-4DC7-9423-6EAEAD1590DC}"/>
              </a:ext>
            </a:extLst>
          </p:cNvPr>
          <p:cNvSpPr>
            <a:spLocks noGrp="1"/>
          </p:cNvSpPr>
          <p:nvPr>
            <p:ph idx="1"/>
          </p:nvPr>
        </p:nvSpPr>
        <p:spPr/>
        <p:txBody>
          <a:bodyPr>
            <a:normAutofit/>
          </a:bodyPr>
          <a:lstStyle/>
          <a:p>
            <a:r>
              <a:rPr lang="en-US" sz="2400" dirty="0"/>
              <a:t>During a telehealth visit, your patient’s story makes you concerned abut possible intimate partner violence.</a:t>
            </a:r>
          </a:p>
          <a:p>
            <a:r>
              <a:rPr lang="en-US" sz="2400" dirty="0"/>
              <a:t>What do you do?</a:t>
            </a:r>
          </a:p>
        </p:txBody>
      </p:sp>
    </p:spTree>
    <p:extLst>
      <p:ext uri="{BB962C8B-B14F-4D97-AF65-F5344CB8AC3E}">
        <p14:creationId xmlns:p14="http://schemas.microsoft.com/office/powerpoint/2010/main" val="3347719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B16A-7FB1-4E6A-AC97-0D5D43A6BB54}"/>
              </a:ext>
            </a:extLst>
          </p:cNvPr>
          <p:cNvSpPr>
            <a:spLocks noGrp="1"/>
          </p:cNvSpPr>
          <p:nvPr>
            <p:ph type="title"/>
          </p:nvPr>
        </p:nvSpPr>
        <p:spPr/>
        <p:txBody>
          <a:bodyPr/>
          <a:lstStyle/>
          <a:p>
            <a:r>
              <a:rPr lang="en-US" dirty="0"/>
              <a:t>Case 8 Discussion</a:t>
            </a:r>
          </a:p>
        </p:txBody>
      </p:sp>
      <p:sp>
        <p:nvSpPr>
          <p:cNvPr id="3" name="Content Placeholder 2">
            <a:extLst>
              <a:ext uri="{FF2B5EF4-FFF2-40B4-BE49-F238E27FC236}">
                <a16:creationId xmlns:a16="http://schemas.microsoft.com/office/drawing/2014/main" id="{9204F2CD-4E89-416A-A28F-886EBC71CA44}"/>
              </a:ext>
            </a:extLst>
          </p:cNvPr>
          <p:cNvSpPr>
            <a:spLocks noGrp="1"/>
          </p:cNvSpPr>
          <p:nvPr>
            <p:ph idx="1"/>
          </p:nvPr>
        </p:nvSpPr>
        <p:spPr/>
        <p:txBody>
          <a:bodyPr/>
          <a:lstStyle/>
          <a:p>
            <a:r>
              <a:rPr lang="en-US" dirty="0"/>
              <a:t>Ask if others are in the room with the patient or listening to the conversation.</a:t>
            </a:r>
          </a:p>
          <a:p>
            <a:r>
              <a:rPr lang="en-US" dirty="0"/>
              <a:t>Offer normalizing information about relationships, health and stress.</a:t>
            </a:r>
          </a:p>
          <a:p>
            <a:r>
              <a:rPr lang="en-US" dirty="0"/>
              <a:t>Prioritize confidentiality (C): “Your information is confidential. I will not share anything we discuss outside of with the care team. Are you somewhere now where you can speak freely?”</a:t>
            </a:r>
          </a:p>
        </p:txBody>
      </p:sp>
    </p:spTree>
    <p:extLst>
      <p:ext uri="{BB962C8B-B14F-4D97-AF65-F5344CB8AC3E}">
        <p14:creationId xmlns:p14="http://schemas.microsoft.com/office/powerpoint/2010/main" val="2478927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5DB3-4708-4D13-BE40-144CA867D067}"/>
              </a:ext>
            </a:extLst>
          </p:cNvPr>
          <p:cNvSpPr>
            <a:spLocks noGrp="1"/>
          </p:cNvSpPr>
          <p:nvPr>
            <p:ph type="title"/>
          </p:nvPr>
        </p:nvSpPr>
        <p:spPr/>
        <p:txBody>
          <a:bodyPr/>
          <a:lstStyle/>
          <a:p>
            <a:r>
              <a:rPr lang="en-US" dirty="0"/>
              <a:t>Case 8 Discussion</a:t>
            </a:r>
          </a:p>
        </p:txBody>
      </p:sp>
      <p:sp>
        <p:nvSpPr>
          <p:cNvPr id="3" name="Content Placeholder 2">
            <a:extLst>
              <a:ext uri="{FF2B5EF4-FFF2-40B4-BE49-F238E27FC236}">
                <a16:creationId xmlns:a16="http://schemas.microsoft.com/office/drawing/2014/main" id="{174884F9-2149-4EB0-A859-392A1840BE4E}"/>
              </a:ext>
            </a:extLst>
          </p:cNvPr>
          <p:cNvSpPr>
            <a:spLocks noGrp="1"/>
          </p:cNvSpPr>
          <p:nvPr>
            <p:ph idx="1"/>
          </p:nvPr>
        </p:nvSpPr>
        <p:spPr/>
        <p:txBody>
          <a:bodyPr/>
          <a:lstStyle/>
          <a:p>
            <a:r>
              <a:rPr lang="en-US" dirty="0"/>
              <a:t>Offer Universal Education (UE): “Stress can affect relationships and relationships can affect health. There are support resources available.”</a:t>
            </a:r>
          </a:p>
          <a:p>
            <a:r>
              <a:rPr lang="en-US" dirty="0"/>
              <a:t>Support (S): If the patient discloses experiences of violence or other needs, offer validating messages and warm transfer of care for additional support.  “Thank you for sharing with me. I am sorry to hear that this is happening.  Some of my other patients have experienced things like this and I know that are experts to help you. I would like to connect to them now. Would that be okay?”</a:t>
            </a:r>
          </a:p>
          <a:p>
            <a:endParaRPr lang="en-US" dirty="0"/>
          </a:p>
        </p:txBody>
      </p:sp>
    </p:spTree>
    <p:extLst>
      <p:ext uri="{BB962C8B-B14F-4D97-AF65-F5344CB8AC3E}">
        <p14:creationId xmlns:p14="http://schemas.microsoft.com/office/powerpoint/2010/main" val="2858347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9745-DA14-4586-BE4F-517526C83FB5}"/>
              </a:ext>
            </a:extLst>
          </p:cNvPr>
          <p:cNvSpPr>
            <a:spLocks noGrp="1"/>
          </p:cNvSpPr>
          <p:nvPr>
            <p:ph type="title"/>
          </p:nvPr>
        </p:nvSpPr>
        <p:spPr/>
        <p:txBody>
          <a:bodyPr/>
          <a:lstStyle/>
          <a:p>
            <a:r>
              <a:rPr lang="en-US" dirty="0"/>
              <a:t>Case 8 Discussion</a:t>
            </a:r>
          </a:p>
        </p:txBody>
      </p:sp>
      <p:sp>
        <p:nvSpPr>
          <p:cNvPr id="3" name="Content Placeholder 2">
            <a:extLst>
              <a:ext uri="{FF2B5EF4-FFF2-40B4-BE49-F238E27FC236}">
                <a16:creationId xmlns:a16="http://schemas.microsoft.com/office/drawing/2014/main" id="{E0E72D01-5B98-4E13-BFF4-86C61A0B1D50}"/>
              </a:ext>
            </a:extLst>
          </p:cNvPr>
          <p:cNvSpPr>
            <a:spLocks noGrp="1"/>
          </p:cNvSpPr>
          <p:nvPr>
            <p:ph idx="1"/>
          </p:nvPr>
        </p:nvSpPr>
        <p:spPr/>
        <p:txBody>
          <a:bodyPr>
            <a:normAutofit lnSpcReduction="10000"/>
          </a:bodyPr>
          <a:lstStyle/>
          <a:p>
            <a:r>
              <a:rPr lang="en-US" dirty="0"/>
              <a:t>Are they safe now?</a:t>
            </a:r>
          </a:p>
          <a:p>
            <a:r>
              <a:rPr lang="en-US" dirty="0"/>
              <a:t>Involve the police if needed</a:t>
            </a:r>
          </a:p>
          <a:p>
            <a:r>
              <a:rPr lang="en-US" dirty="0"/>
              <a:t>How can you stay connected with them if somebody is controlling their communication?</a:t>
            </a:r>
          </a:p>
          <a:p>
            <a:r>
              <a:rPr lang="en-US" dirty="0"/>
              <a:t>“Is your partner interfering with your health like messing with your medications, preventing you from seeking help or keeping you from connecting with family and friends? How can I best be available to you?”</a:t>
            </a:r>
          </a:p>
          <a:p>
            <a:r>
              <a:rPr lang="en-US" dirty="0"/>
              <a:t>Domestic Violence Hotline 800-799-7233</a:t>
            </a:r>
          </a:p>
        </p:txBody>
      </p:sp>
    </p:spTree>
    <p:extLst>
      <p:ext uri="{BB962C8B-B14F-4D97-AF65-F5344CB8AC3E}">
        <p14:creationId xmlns:p14="http://schemas.microsoft.com/office/powerpoint/2010/main" val="40905012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9030-78E5-4D8C-82B2-169B8444B9F4}"/>
              </a:ext>
            </a:extLst>
          </p:cNvPr>
          <p:cNvSpPr>
            <a:spLocks noGrp="1"/>
          </p:cNvSpPr>
          <p:nvPr>
            <p:ph type="title"/>
          </p:nvPr>
        </p:nvSpPr>
        <p:spPr>
          <a:xfrm>
            <a:off x="1130270" y="953325"/>
            <a:ext cx="9603275" cy="665926"/>
          </a:xfrm>
        </p:spPr>
        <p:txBody>
          <a:bodyPr/>
          <a:lstStyle/>
          <a:p>
            <a:r>
              <a:rPr lang="en-US" dirty="0"/>
              <a:t>Summary</a:t>
            </a:r>
          </a:p>
        </p:txBody>
      </p:sp>
      <p:sp>
        <p:nvSpPr>
          <p:cNvPr id="3" name="Content Placeholder 2">
            <a:extLst>
              <a:ext uri="{FF2B5EF4-FFF2-40B4-BE49-F238E27FC236}">
                <a16:creationId xmlns:a16="http://schemas.microsoft.com/office/drawing/2014/main" id="{188C9D88-930E-4D02-8637-539734CEB9E3}"/>
              </a:ext>
            </a:extLst>
          </p:cNvPr>
          <p:cNvSpPr>
            <a:spLocks noGrp="1"/>
          </p:cNvSpPr>
          <p:nvPr>
            <p:ph idx="1"/>
          </p:nvPr>
        </p:nvSpPr>
        <p:spPr>
          <a:xfrm>
            <a:off x="1130270" y="1619251"/>
            <a:ext cx="9603275" cy="3847094"/>
          </a:xfrm>
        </p:spPr>
        <p:txBody>
          <a:bodyPr>
            <a:normAutofit/>
          </a:bodyPr>
          <a:lstStyle/>
          <a:p>
            <a:r>
              <a:rPr lang="en-US" sz="2800" dirty="0"/>
              <a:t>Telehealth improves access to care and quality of care to vulnerable populations</a:t>
            </a:r>
          </a:p>
          <a:p>
            <a:r>
              <a:rPr lang="en-US" sz="2800"/>
              <a:t>Maximize </a:t>
            </a:r>
            <a:r>
              <a:rPr lang="en-US" sz="2800" dirty="0"/>
              <a:t>your use of resources to optimize communication and patient care</a:t>
            </a:r>
          </a:p>
        </p:txBody>
      </p:sp>
    </p:spTree>
    <p:extLst>
      <p:ext uri="{BB962C8B-B14F-4D97-AF65-F5344CB8AC3E}">
        <p14:creationId xmlns:p14="http://schemas.microsoft.com/office/powerpoint/2010/main" val="376736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D1AB7-A6A2-4AC5-AF54-A0ABDC739F02}"/>
              </a:ext>
            </a:extLst>
          </p:cNvPr>
          <p:cNvSpPr>
            <a:spLocks noGrp="1"/>
          </p:cNvSpPr>
          <p:nvPr>
            <p:ph type="title"/>
          </p:nvPr>
        </p:nvSpPr>
        <p:spPr/>
        <p:txBody>
          <a:bodyPr/>
          <a:lstStyle/>
          <a:p>
            <a:r>
              <a:rPr lang="en-US" dirty="0"/>
              <a:t>The Value of Telemedicine</a:t>
            </a:r>
          </a:p>
        </p:txBody>
      </p:sp>
      <p:sp>
        <p:nvSpPr>
          <p:cNvPr id="3" name="Content Placeholder 2">
            <a:extLst>
              <a:ext uri="{FF2B5EF4-FFF2-40B4-BE49-F238E27FC236}">
                <a16:creationId xmlns:a16="http://schemas.microsoft.com/office/drawing/2014/main" id="{18E88720-A871-4357-AC49-1B4182B0AA87}"/>
              </a:ext>
            </a:extLst>
          </p:cNvPr>
          <p:cNvSpPr>
            <a:spLocks noGrp="1"/>
          </p:cNvSpPr>
          <p:nvPr>
            <p:ph idx="1"/>
          </p:nvPr>
        </p:nvSpPr>
        <p:spPr/>
        <p:txBody>
          <a:bodyPr>
            <a:normAutofit/>
          </a:bodyPr>
          <a:lstStyle/>
          <a:p>
            <a:r>
              <a:rPr lang="en-US" sz="2400" dirty="0"/>
              <a:t>Telehealth technology can be leveraged to help:</a:t>
            </a:r>
          </a:p>
          <a:p>
            <a:pPr lvl="1"/>
            <a:r>
              <a:rPr lang="en-US" sz="2400" dirty="0"/>
              <a:t>improve access to care</a:t>
            </a:r>
          </a:p>
          <a:p>
            <a:pPr lvl="1"/>
            <a:r>
              <a:rPr lang="en-US" sz="2400" dirty="0"/>
              <a:t>decrease costs</a:t>
            </a:r>
          </a:p>
          <a:p>
            <a:pPr lvl="1"/>
            <a:r>
              <a:rPr lang="en-US" sz="2400" dirty="0"/>
              <a:t>Increase service capacity</a:t>
            </a:r>
          </a:p>
          <a:p>
            <a:pPr lvl="1"/>
            <a:r>
              <a:rPr lang="en-US" sz="2400" dirty="0"/>
              <a:t>improve quality of care in underserved communities</a:t>
            </a:r>
          </a:p>
        </p:txBody>
      </p:sp>
    </p:spTree>
    <p:extLst>
      <p:ext uri="{BB962C8B-B14F-4D97-AF65-F5344CB8AC3E}">
        <p14:creationId xmlns:p14="http://schemas.microsoft.com/office/powerpoint/2010/main" val="2153861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7CE79-446F-4071-A2FB-C4C4BC86B1BC}"/>
              </a:ext>
            </a:extLst>
          </p:cNvPr>
          <p:cNvSpPr>
            <a:spLocks noGrp="1"/>
          </p:cNvSpPr>
          <p:nvPr>
            <p:ph type="title"/>
          </p:nvPr>
        </p:nvSpPr>
        <p:spPr/>
        <p:txBody>
          <a:bodyPr/>
          <a:lstStyle/>
          <a:p>
            <a:r>
              <a:rPr lang="en-US" dirty="0"/>
              <a:t>The Value of Telemedicine</a:t>
            </a:r>
          </a:p>
        </p:txBody>
      </p:sp>
      <p:sp>
        <p:nvSpPr>
          <p:cNvPr id="3" name="Content Placeholder 2">
            <a:extLst>
              <a:ext uri="{FF2B5EF4-FFF2-40B4-BE49-F238E27FC236}">
                <a16:creationId xmlns:a16="http://schemas.microsoft.com/office/drawing/2014/main" id="{754C4BE1-8DE8-4D2F-B695-F1CE3E01E79C}"/>
              </a:ext>
            </a:extLst>
          </p:cNvPr>
          <p:cNvSpPr>
            <a:spLocks noGrp="1"/>
          </p:cNvSpPr>
          <p:nvPr>
            <p:ph idx="1"/>
          </p:nvPr>
        </p:nvSpPr>
        <p:spPr/>
        <p:txBody>
          <a:bodyPr/>
          <a:lstStyle/>
          <a:p>
            <a:r>
              <a:rPr lang="en-US" sz="2400" dirty="0"/>
              <a:t>Telehealth can improve access when patients have difficulty with transportation, child-care and lost work time</a:t>
            </a:r>
          </a:p>
          <a:p>
            <a:r>
              <a:rPr lang="en-US" sz="2400" dirty="0"/>
              <a:t>Patients can have follow-up visits to check on chronic conditions like diabetes, hypertension and depression </a:t>
            </a:r>
          </a:p>
          <a:p>
            <a:pPr marL="0" indent="0">
              <a:buNone/>
            </a:pPr>
            <a:endParaRPr lang="en-US" dirty="0"/>
          </a:p>
        </p:txBody>
      </p:sp>
    </p:spTree>
    <p:extLst>
      <p:ext uri="{BB962C8B-B14F-4D97-AF65-F5344CB8AC3E}">
        <p14:creationId xmlns:p14="http://schemas.microsoft.com/office/powerpoint/2010/main" val="327863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03338-EE48-4DCB-B04F-953D938E83C0}"/>
              </a:ext>
            </a:extLst>
          </p:cNvPr>
          <p:cNvSpPr>
            <a:spLocks noGrp="1"/>
          </p:cNvSpPr>
          <p:nvPr>
            <p:ph type="title"/>
          </p:nvPr>
        </p:nvSpPr>
        <p:spPr/>
        <p:txBody>
          <a:bodyPr/>
          <a:lstStyle/>
          <a:p>
            <a:r>
              <a:rPr lang="en-US" dirty="0"/>
              <a:t>The Value of Telemedicine</a:t>
            </a:r>
          </a:p>
        </p:txBody>
      </p:sp>
      <p:sp>
        <p:nvSpPr>
          <p:cNvPr id="3" name="Content Placeholder 2">
            <a:extLst>
              <a:ext uri="{FF2B5EF4-FFF2-40B4-BE49-F238E27FC236}">
                <a16:creationId xmlns:a16="http://schemas.microsoft.com/office/drawing/2014/main" id="{017D764F-B0D3-4551-A9CB-603427A13436}"/>
              </a:ext>
            </a:extLst>
          </p:cNvPr>
          <p:cNvSpPr>
            <a:spLocks noGrp="1"/>
          </p:cNvSpPr>
          <p:nvPr>
            <p:ph idx="1"/>
          </p:nvPr>
        </p:nvSpPr>
        <p:spPr/>
        <p:txBody>
          <a:bodyPr/>
          <a:lstStyle/>
          <a:p>
            <a:r>
              <a:rPr lang="en-US" sz="2400" dirty="0"/>
              <a:t>Better access to primary care decreases ER/hospital utilization</a:t>
            </a:r>
          </a:p>
          <a:p>
            <a:r>
              <a:rPr lang="en-US" sz="2400" dirty="0"/>
              <a:t>It also helps leverage our limited, maldistributed medical workforce to provide more care to rural or underserved areas</a:t>
            </a:r>
          </a:p>
          <a:p>
            <a:pPr marL="0" indent="0">
              <a:buNone/>
            </a:pPr>
            <a:endParaRPr lang="en-US" dirty="0"/>
          </a:p>
        </p:txBody>
      </p:sp>
    </p:spTree>
    <p:extLst>
      <p:ext uri="{BB962C8B-B14F-4D97-AF65-F5344CB8AC3E}">
        <p14:creationId xmlns:p14="http://schemas.microsoft.com/office/powerpoint/2010/main" val="162704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F0784-9555-487A-97A8-03AA337A31F0}"/>
              </a:ext>
            </a:extLst>
          </p:cNvPr>
          <p:cNvSpPr>
            <a:spLocks noGrp="1"/>
          </p:cNvSpPr>
          <p:nvPr>
            <p:ph type="title"/>
          </p:nvPr>
        </p:nvSpPr>
        <p:spPr/>
        <p:txBody>
          <a:bodyPr/>
          <a:lstStyle/>
          <a:p>
            <a:r>
              <a:rPr lang="en-US" dirty="0"/>
              <a:t>Cultural Humility</a:t>
            </a:r>
          </a:p>
        </p:txBody>
      </p:sp>
      <p:sp>
        <p:nvSpPr>
          <p:cNvPr id="3" name="Content Placeholder 2">
            <a:extLst>
              <a:ext uri="{FF2B5EF4-FFF2-40B4-BE49-F238E27FC236}">
                <a16:creationId xmlns:a16="http://schemas.microsoft.com/office/drawing/2014/main" id="{E8070F95-DD77-4AC4-A37C-766D72AEBBF9}"/>
              </a:ext>
            </a:extLst>
          </p:cNvPr>
          <p:cNvSpPr>
            <a:spLocks noGrp="1"/>
          </p:cNvSpPr>
          <p:nvPr>
            <p:ph idx="1"/>
          </p:nvPr>
        </p:nvSpPr>
        <p:spPr>
          <a:xfrm>
            <a:off x="1130270" y="1736333"/>
            <a:ext cx="9603275" cy="3730012"/>
          </a:xfrm>
        </p:spPr>
        <p:txBody>
          <a:bodyPr>
            <a:noAutofit/>
          </a:bodyPr>
          <a:lstStyle/>
          <a:p>
            <a:r>
              <a:rPr lang="en-US" sz="2400" dirty="0"/>
              <a:t>We care for a diverse patient population</a:t>
            </a:r>
          </a:p>
          <a:p>
            <a:r>
              <a:rPr lang="en-US" sz="2400" dirty="0"/>
              <a:t>We want to strive to learn about each patient as a unique individual in the context of their family and their community</a:t>
            </a:r>
          </a:p>
          <a:p>
            <a:r>
              <a:rPr lang="en-US" sz="2400" dirty="0"/>
              <a:t>Effective communication is central to this goal</a:t>
            </a:r>
          </a:p>
          <a:p>
            <a:r>
              <a:rPr lang="en-US" sz="2400" dirty="0"/>
              <a:t>Consider patient’s unique perspective, values, needs and goals</a:t>
            </a:r>
          </a:p>
          <a:p>
            <a:r>
              <a:rPr lang="en-US" sz="2400" dirty="0"/>
              <a:t>Demonstrate respect, empathy and compassion</a:t>
            </a:r>
          </a:p>
        </p:txBody>
      </p:sp>
    </p:spTree>
    <p:extLst>
      <p:ext uri="{BB962C8B-B14F-4D97-AF65-F5344CB8AC3E}">
        <p14:creationId xmlns:p14="http://schemas.microsoft.com/office/powerpoint/2010/main" val="162856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EDBD-C22E-4691-AA4A-4B178A03F939}"/>
              </a:ext>
            </a:extLst>
          </p:cNvPr>
          <p:cNvSpPr>
            <a:spLocks noGrp="1"/>
          </p:cNvSpPr>
          <p:nvPr>
            <p:ph type="title"/>
          </p:nvPr>
        </p:nvSpPr>
        <p:spPr/>
        <p:txBody>
          <a:bodyPr/>
          <a:lstStyle/>
          <a:p>
            <a:r>
              <a:rPr lang="en-US" dirty="0"/>
              <a:t>Providing Equitable Care</a:t>
            </a:r>
          </a:p>
        </p:txBody>
      </p:sp>
      <p:sp>
        <p:nvSpPr>
          <p:cNvPr id="3" name="Content Placeholder 2">
            <a:extLst>
              <a:ext uri="{FF2B5EF4-FFF2-40B4-BE49-F238E27FC236}">
                <a16:creationId xmlns:a16="http://schemas.microsoft.com/office/drawing/2014/main" id="{5A4BC477-B940-481F-AE10-DF106A50A563}"/>
              </a:ext>
            </a:extLst>
          </p:cNvPr>
          <p:cNvSpPr>
            <a:spLocks noGrp="1"/>
          </p:cNvSpPr>
          <p:nvPr>
            <p:ph idx="1"/>
          </p:nvPr>
        </p:nvSpPr>
        <p:spPr/>
        <p:txBody>
          <a:bodyPr>
            <a:normAutofit/>
          </a:bodyPr>
          <a:lstStyle/>
          <a:p>
            <a:r>
              <a:rPr lang="en-US" sz="2400" dirty="0"/>
              <a:t>We need to ensure that telehealth does not create barriers for certain segments of the population due to their lack of access to technology or their lack of knowledge how to use the technology. </a:t>
            </a:r>
          </a:p>
        </p:txBody>
      </p:sp>
    </p:spTree>
    <p:extLst>
      <p:ext uri="{BB962C8B-B14F-4D97-AF65-F5344CB8AC3E}">
        <p14:creationId xmlns:p14="http://schemas.microsoft.com/office/powerpoint/2010/main" val="409667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90E5-9294-4432-93C4-EAF61B9F0E9C}"/>
              </a:ext>
            </a:extLst>
          </p:cNvPr>
          <p:cNvSpPr>
            <a:spLocks noGrp="1"/>
          </p:cNvSpPr>
          <p:nvPr>
            <p:ph type="title"/>
          </p:nvPr>
        </p:nvSpPr>
        <p:spPr/>
        <p:txBody>
          <a:bodyPr/>
          <a:lstStyle/>
          <a:p>
            <a:r>
              <a:rPr lang="en-US" dirty="0"/>
              <a:t>Case 1 </a:t>
            </a:r>
          </a:p>
        </p:txBody>
      </p:sp>
      <p:sp>
        <p:nvSpPr>
          <p:cNvPr id="3" name="Content Placeholder 2">
            <a:extLst>
              <a:ext uri="{FF2B5EF4-FFF2-40B4-BE49-F238E27FC236}">
                <a16:creationId xmlns:a16="http://schemas.microsoft.com/office/drawing/2014/main" id="{7BC30541-0033-4F67-89FC-4326E52BFD4D}"/>
              </a:ext>
            </a:extLst>
          </p:cNvPr>
          <p:cNvSpPr>
            <a:spLocks noGrp="1"/>
          </p:cNvSpPr>
          <p:nvPr>
            <p:ph idx="1"/>
          </p:nvPr>
        </p:nvSpPr>
        <p:spPr/>
        <p:txBody>
          <a:bodyPr>
            <a:normAutofit/>
          </a:bodyPr>
          <a:lstStyle/>
          <a:p>
            <a:r>
              <a:rPr lang="en-US" sz="2800" dirty="0"/>
              <a:t>What do you do if you notice that your patient does not speak English and you are scheduled a phone or video visit with them?</a:t>
            </a:r>
          </a:p>
        </p:txBody>
      </p:sp>
    </p:spTree>
    <p:extLst>
      <p:ext uri="{BB962C8B-B14F-4D97-AF65-F5344CB8AC3E}">
        <p14:creationId xmlns:p14="http://schemas.microsoft.com/office/powerpoint/2010/main" val="12317815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392</TotalTime>
  <Words>1674</Words>
  <Application>Microsoft Office PowerPoint</Application>
  <PresentationFormat>Widescreen</PresentationFormat>
  <Paragraphs>164</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Century Gothic</vt:lpstr>
      <vt:lpstr>Gallery</vt:lpstr>
      <vt:lpstr>Advanced Topics in Telehealth</vt:lpstr>
      <vt:lpstr>Objectives</vt:lpstr>
      <vt:lpstr>Question</vt:lpstr>
      <vt:lpstr>The Value of Telemedicine</vt:lpstr>
      <vt:lpstr>The Value of Telemedicine</vt:lpstr>
      <vt:lpstr>The Value of Telemedicine</vt:lpstr>
      <vt:lpstr>Cultural Humility</vt:lpstr>
      <vt:lpstr>Providing Equitable Care</vt:lpstr>
      <vt:lpstr>Case 1 </vt:lpstr>
      <vt:lpstr>Language Barriers</vt:lpstr>
      <vt:lpstr>Language Line</vt:lpstr>
      <vt:lpstr>Adding An Interpreter to a Phone Visit</vt:lpstr>
      <vt:lpstr>Adding An Interpreter to a Video Visit</vt:lpstr>
      <vt:lpstr>Case 2</vt:lpstr>
      <vt:lpstr>How to Add A Sign Language (ASL) Interpreter to a Phone Visit</vt:lpstr>
      <vt:lpstr>How to Add A Sign Language (ASL) Interpreter to a Video Visit</vt:lpstr>
      <vt:lpstr>Case 3</vt:lpstr>
      <vt:lpstr>Southern California Permanente Medical Group:  Treatment of Minor Guidelines 2014</vt:lpstr>
      <vt:lpstr>Minors Seeking Care Without A Parent or Guardian</vt:lpstr>
      <vt:lpstr>Case 4: Pediatric Phone Visit </vt:lpstr>
      <vt:lpstr>Case 5 </vt:lpstr>
      <vt:lpstr>Case 5 Discussion</vt:lpstr>
      <vt:lpstr>Case 5 Discussion</vt:lpstr>
      <vt:lpstr>Telehealth Improves Quality of Life for Dementia Patients, Caregivers</vt:lpstr>
      <vt:lpstr>Incarcerated and Nursing Home Patients</vt:lpstr>
      <vt:lpstr>Case 6</vt:lpstr>
      <vt:lpstr>Case 6 Discussion </vt:lpstr>
      <vt:lpstr>Case 6 Discussion </vt:lpstr>
      <vt:lpstr>Case 7</vt:lpstr>
      <vt:lpstr>Case 7</vt:lpstr>
      <vt:lpstr>Case 7 Discussion</vt:lpstr>
      <vt:lpstr>Case 7 Discussion</vt:lpstr>
      <vt:lpstr>Case 7 Discussion</vt:lpstr>
      <vt:lpstr>Case 8</vt:lpstr>
      <vt:lpstr>Case 8 Discussion</vt:lpstr>
      <vt:lpstr>Case 8 Discussion</vt:lpstr>
      <vt:lpstr>Case 8 Discussion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Topics in Telehealth</dc:title>
  <dc:creator>Lance C. Fuchs</dc:creator>
  <cp:lastModifiedBy>Lance C. Fuchs</cp:lastModifiedBy>
  <cp:revision>39</cp:revision>
  <dcterms:created xsi:type="dcterms:W3CDTF">2020-08-29T13:45:47Z</dcterms:created>
  <dcterms:modified xsi:type="dcterms:W3CDTF">2020-09-08T18:53:28Z</dcterms:modified>
</cp:coreProperties>
</file>