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9" r:id="rId2"/>
    <p:sldId id="257" r:id="rId3"/>
    <p:sldId id="260" r:id="rId4"/>
    <p:sldId id="261" r:id="rId5"/>
    <p:sldId id="262" r:id="rId6"/>
    <p:sldId id="263" r:id="rId7"/>
    <p:sldId id="264" r:id="rId8"/>
    <p:sldId id="265" r:id="rId9"/>
    <p:sldId id="311"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12" r:id="rId38"/>
    <p:sldId id="294" r:id="rId39"/>
    <p:sldId id="295" r:id="rId40"/>
    <p:sldId id="296" r:id="rId41"/>
    <p:sldId id="298" r:id="rId42"/>
    <p:sldId id="299" r:id="rId43"/>
    <p:sldId id="300" r:id="rId44"/>
    <p:sldId id="301" r:id="rId45"/>
    <p:sldId id="313" r:id="rId46"/>
    <p:sldId id="302" r:id="rId47"/>
    <p:sldId id="303" r:id="rId48"/>
    <p:sldId id="304" r:id="rId49"/>
    <p:sldId id="305" r:id="rId50"/>
    <p:sldId id="306" r:id="rId51"/>
    <p:sldId id="307" r:id="rId52"/>
    <p:sldId id="314"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87" autoAdjust="0"/>
  </p:normalViewPr>
  <p:slideViewPr>
    <p:cSldViewPr>
      <p:cViewPr varScale="1">
        <p:scale>
          <a:sx n="85" d="100"/>
          <a:sy n="85" d="100"/>
        </p:scale>
        <p:origin x="11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E771E-56F0-4E54-806D-75A5AFE0FD9C}" type="datetimeFigureOut">
              <a:rPr lang="en-US" smtClean="0"/>
              <a:t>9/10/2017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9C7AF-3446-4B9B-A08C-5CA63999B757}" type="slidenum">
              <a:rPr lang="en-US" smtClean="0"/>
              <a:t>‹#›</a:t>
            </a:fld>
            <a:endParaRPr lang="en-US"/>
          </a:p>
        </p:txBody>
      </p:sp>
    </p:spTree>
    <p:extLst>
      <p:ext uri="{BB962C8B-B14F-4D97-AF65-F5344CB8AC3E}">
        <p14:creationId xmlns:p14="http://schemas.microsoft.com/office/powerpoint/2010/main" val="385106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eflex"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Cerebral_cortex" TargetMode="External"/><Relationship Id="rId5" Type="http://schemas.openxmlformats.org/officeDocument/2006/relationships/hyperlink" Target="https://en.wikipedia.org/wiki/Motor_fiber" TargetMode="External"/><Relationship Id="rId4" Type="http://schemas.openxmlformats.org/officeDocument/2006/relationships/hyperlink" Target="https://en.wikipedia.org/wiki/Bulba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The patient described in this question exhibits an acute onset, fluctuation, inattention,</a:t>
            </a:r>
          </a:p>
          <a:p>
            <a:r>
              <a:rPr lang="en-US" dirty="0"/>
              <a:t>and an altered level of consciousness.</a:t>
            </a:r>
          </a:p>
          <a:p>
            <a:endParaRPr lang="en-US" dirty="0"/>
          </a:p>
        </p:txBody>
      </p:sp>
      <p:sp>
        <p:nvSpPr>
          <p:cNvPr id="4" name="Slide Number Placeholder 3"/>
          <p:cNvSpPr>
            <a:spLocks noGrp="1"/>
          </p:cNvSpPr>
          <p:nvPr>
            <p:ph type="sldNum" sz="quarter" idx="10"/>
          </p:nvPr>
        </p:nvSpPr>
        <p:spPr/>
        <p:txBody>
          <a:bodyPr/>
          <a:lstStyle/>
          <a:p>
            <a:fld id="{8D783A88-A2D6-40A5-8E99-87FDFBCEEA61}" type="slidenum">
              <a:rPr lang="en-US" smtClean="0"/>
              <a:t>5</a:t>
            </a:fld>
            <a:endParaRPr lang="en-US"/>
          </a:p>
        </p:txBody>
      </p:sp>
    </p:spTree>
    <p:extLst>
      <p:ext uri="{BB962C8B-B14F-4D97-AF65-F5344CB8AC3E}">
        <p14:creationId xmlns:p14="http://schemas.microsoft.com/office/powerpoint/2010/main" val="194992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C7AF-3446-4B9B-A08C-5CA63999B757}" type="slidenum">
              <a:rPr lang="en-US" smtClean="0"/>
              <a:t>51</a:t>
            </a:fld>
            <a:endParaRPr lang="en-US"/>
          </a:p>
        </p:txBody>
      </p:sp>
    </p:spTree>
    <p:extLst>
      <p:ext uri="{BB962C8B-B14F-4D97-AF65-F5344CB8AC3E}">
        <p14:creationId xmlns:p14="http://schemas.microsoft.com/office/powerpoint/2010/main" val="178087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Davis DH1, </a:t>
            </a:r>
            <a:r>
              <a:rPr lang="en-US" dirty="0" err="1"/>
              <a:t>Creavin</a:t>
            </a:r>
            <a:r>
              <a:rPr lang="en-US" dirty="0"/>
              <a:t> ST, et al. Montreal Cognitive Assessment for the diagnosis of Alzheimer's disease and other dementias. Cochrane Database </a:t>
            </a:r>
            <a:r>
              <a:rPr lang="en-US" dirty="0" err="1"/>
              <a:t>Syst</a:t>
            </a:r>
            <a:r>
              <a:rPr lang="en-US" dirty="0"/>
              <a:t> Rev. 2015 Oct 29;(10):CD010775. </a:t>
            </a:r>
          </a:p>
          <a:p>
            <a:endParaRPr lang="en-US" dirty="0"/>
          </a:p>
        </p:txBody>
      </p:sp>
      <p:sp>
        <p:nvSpPr>
          <p:cNvPr id="4" name="Slide Number Placeholder 3"/>
          <p:cNvSpPr>
            <a:spLocks noGrp="1"/>
          </p:cNvSpPr>
          <p:nvPr>
            <p:ph type="sldNum" sz="quarter" idx="10"/>
          </p:nvPr>
        </p:nvSpPr>
        <p:spPr/>
        <p:txBody>
          <a:bodyPr/>
          <a:lstStyle/>
          <a:p>
            <a:fld id="{8D783A88-A2D6-40A5-8E99-87FDFBCEEA61}" type="slidenum">
              <a:rPr lang="en-US" smtClean="0"/>
              <a:t>14</a:t>
            </a:fld>
            <a:endParaRPr lang="en-US"/>
          </a:p>
        </p:txBody>
      </p:sp>
    </p:spTree>
    <p:extLst>
      <p:ext uri="{BB962C8B-B14F-4D97-AF65-F5344CB8AC3E}">
        <p14:creationId xmlns:p14="http://schemas.microsoft.com/office/powerpoint/2010/main" val="113590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a:t>
            </a:r>
          </a:p>
          <a:p>
            <a:r>
              <a:rPr lang="en-US" dirty="0"/>
              <a:t>Core features of the behavioral variant frontotemporal dementia (FTD) include an insidious onset and</a:t>
            </a:r>
          </a:p>
          <a:p>
            <a:r>
              <a:rPr lang="en-US" dirty="0"/>
              <a:t>gradual progression, an early decline in social and interpersonal conduct, early impairment in regulation</a:t>
            </a:r>
          </a:p>
          <a:p>
            <a:r>
              <a:rPr lang="en-US" dirty="0"/>
              <a:t>of personal conduct, early emotional blunting, and early loss of insight. Common initial symptoms include</a:t>
            </a:r>
          </a:p>
          <a:p>
            <a:r>
              <a:rPr lang="en-US" dirty="0"/>
              <a:t>apathy, lack of initiation, diminished interest, and inactivity. Common features also include disinhibition</a:t>
            </a:r>
          </a:p>
          <a:p>
            <a:r>
              <a:rPr lang="en-US" dirty="0"/>
              <a:t>and impulsivity. Examples include socially inappropriate remarks, including sexual comments.</a:t>
            </a:r>
          </a:p>
          <a:p>
            <a:r>
              <a:rPr lang="en-US" dirty="0"/>
              <a:t>These types of symptoms are less common in early phases of other types of dementia. FTD is frequently</a:t>
            </a:r>
          </a:p>
          <a:p>
            <a:r>
              <a:rPr lang="en-US" dirty="0"/>
              <a:t>misdiagnosed as a primary psychiatric disorder such as depression. </a:t>
            </a:r>
          </a:p>
        </p:txBody>
      </p:sp>
      <p:sp>
        <p:nvSpPr>
          <p:cNvPr id="4" name="Slide Number Placeholder 3"/>
          <p:cNvSpPr>
            <a:spLocks noGrp="1"/>
          </p:cNvSpPr>
          <p:nvPr>
            <p:ph type="sldNum" sz="quarter" idx="10"/>
          </p:nvPr>
        </p:nvSpPr>
        <p:spPr/>
        <p:txBody>
          <a:bodyPr/>
          <a:lstStyle/>
          <a:p>
            <a:fld id="{8D783A88-A2D6-40A5-8E99-87FDFBCEEA61}" type="slidenum">
              <a:rPr lang="en-US" smtClean="0"/>
              <a:t>19</a:t>
            </a:fld>
            <a:endParaRPr lang="en-US"/>
          </a:p>
        </p:txBody>
      </p:sp>
    </p:spTree>
    <p:extLst>
      <p:ext uri="{BB962C8B-B14F-4D97-AF65-F5344CB8AC3E}">
        <p14:creationId xmlns:p14="http://schemas.microsoft.com/office/powerpoint/2010/main" val="248301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Pseudobulbar palsy</a:t>
            </a:r>
            <a:r>
              <a:rPr lang="en-US" sz="1200" b="0" i="0" kern="1200" dirty="0">
                <a:solidFill>
                  <a:schemeClr val="tx1"/>
                </a:solidFill>
                <a:effectLst/>
                <a:latin typeface="+mn-lt"/>
                <a:ea typeface="+mn-ea"/>
                <a:cs typeface="+mn-cs"/>
              </a:rPr>
              <a:t> is a medical condition characterized by the inability to control facial movements (such as chewing and speaking) and caused by a variety of neurological disorders. Patients experience difficulty chewing and swallowing, have increased </a:t>
            </a:r>
            <a:r>
              <a:rPr lang="en-US" sz="1200" b="0" i="0" u="none" strike="noStrike" kern="1200" dirty="0">
                <a:solidFill>
                  <a:schemeClr val="tx1"/>
                </a:solidFill>
                <a:effectLst/>
                <a:latin typeface="+mn-lt"/>
                <a:ea typeface="+mn-ea"/>
                <a:cs typeface="+mn-cs"/>
                <a:hlinkClick r:id="rId3" tooltip="Reflex"/>
              </a:rPr>
              <a:t>reflexes</a:t>
            </a:r>
            <a:r>
              <a:rPr lang="en-US" sz="1200" b="0" i="0" kern="1200" dirty="0">
                <a:solidFill>
                  <a:schemeClr val="tx1"/>
                </a:solidFill>
                <a:effectLst/>
                <a:latin typeface="+mn-lt"/>
                <a:ea typeface="+mn-ea"/>
                <a:cs typeface="+mn-cs"/>
              </a:rPr>
              <a:t> and spasticity in tongue and the </a:t>
            </a:r>
            <a:r>
              <a:rPr lang="en-US" sz="1200" b="0" i="0" u="none" strike="noStrike" kern="1200" dirty="0">
                <a:solidFill>
                  <a:schemeClr val="tx1"/>
                </a:solidFill>
                <a:effectLst/>
                <a:latin typeface="+mn-lt"/>
                <a:ea typeface="+mn-ea"/>
                <a:cs typeface="+mn-cs"/>
                <a:hlinkClick r:id="rId4" tooltip="Bulbar"/>
              </a:rPr>
              <a:t>bulbar</a:t>
            </a:r>
            <a:r>
              <a:rPr lang="en-US" sz="1200" b="0" i="0" kern="1200" dirty="0">
                <a:solidFill>
                  <a:schemeClr val="tx1"/>
                </a:solidFill>
                <a:effectLst/>
                <a:latin typeface="+mn-lt"/>
                <a:ea typeface="+mn-ea"/>
                <a:cs typeface="+mn-cs"/>
              </a:rPr>
              <a:t> region, and demonstrate slurred speech (which is often the initial presentation of the disorder), sometimes also demonstrating uncontrolled emotional outbursts.</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Pseudobulbar palsy is the result of damage of </a:t>
            </a:r>
            <a:r>
              <a:rPr lang="en-US" sz="1200" b="0" i="0" u="none" strike="noStrike" kern="1200" dirty="0">
                <a:solidFill>
                  <a:schemeClr val="tx1"/>
                </a:solidFill>
                <a:effectLst/>
                <a:latin typeface="+mn-lt"/>
                <a:ea typeface="+mn-ea"/>
                <a:cs typeface="+mn-cs"/>
                <a:hlinkClick r:id="rId5" tooltip="Motor fiber"/>
              </a:rPr>
              <a:t>motor fibers</a:t>
            </a:r>
            <a:r>
              <a:rPr lang="en-US" sz="1200" b="0" i="0" kern="1200" dirty="0">
                <a:solidFill>
                  <a:schemeClr val="tx1"/>
                </a:solidFill>
                <a:effectLst/>
                <a:latin typeface="+mn-lt"/>
                <a:ea typeface="+mn-ea"/>
                <a:cs typeface="+mn-cs"/>
              </a:rPr>
              <a:t> traveling from the </a:t>
            </a:r>
            <a:r>
              <a:rPr lang="en-US" sz="1200" b="0" i="0" u="none" strike="noStrike" kern="1200" dirty="0">
                <a:solidFill>
                  <a:schemeClr val="tx1"/>
                </a:solidFill>
                <a:effectLst/>
                <a:latin typeface="+mn-lt"/>
                <a:ea typeface="+mn-ea"/>
                <a:cs typeface="+mn-cs"/>
                <a:hlinkClick r:id="rId6" tooltip="Cerebral cortex"/>
              </a:rPr>
              <a:t>cerebral cortex</a:t>
            </a:r>
            <a:r>
              <a:rPr lang="en-US" sz="1200" b="0" i="0" kern="1200" dirty="0">
                <a:solidFill>
                  <a:schemeClr val="tx1"/>
                </a:solidFill>
                <a:effectLst/>
                <a:latin typeface="+mn-lt"/>
                <a:ea typeface="+mn-ea"/>
                <a:cs typeface="+mn-cs"/>
              </a:rPr>
              <a:t> to the lower brain stem. </a:t>
            </a:r>
            <a:endParaRPr lang="en-US" dirty="0"/>
          </a:p>
        </p:txBody>
      </p:sp>
      <p:sp>
        <p:nvSpPr>
          <p:cNvPr id="4" name="Slide Number Placeholder 3"/>
          <p:cNvSpPr>
            <a:spLocks noGrp="1"/>
          </p:cNvSpPr>
          <p:nvPr>
            <p:ph type="sldNum" sz="quarter" idx="10"/>
          </p:nvPr>
        </p:nvSpPr>
        <p:spPr/>
        <p:txBody>
          <a:bodyPr/>
          <a:lstStyle/>
          <a:p>
            <a:fld id="{8D783A88-A2D6-40A5-8E99-87FDFBCEEA61}" type="slidenum">
              <a:rPr lang="en-US" smtClean="0"/>
              <a:t>26</a:t>
            </a:fld>
            <a:endParaRPr lang="en-US"/>
          </a:p>
        </p:txBody>
      </p:sp>
    </p:spTree>
    <p:extLst>
      <p:ext uri="{BB962C8B-B14F-4D97-AF65-F5344CB8AC3E}">
        <p14:creationId xmlns:p14="http://schemas.microsoft.com/office/powerpoint/2010/main" val="206835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Alzheimer’s Association</a:t>
            </a:r>
          </a:p>
        </p:txBody>
      </p:sp>
      <p:sp>
        <p:nvSpPr>
          <p:cNvPr id="4" name="Slide Number Placeholder 3"/>
          <p:cNvSpPr>
            <a:spLocks noGrp="1"/>
          </p:cNvSpPr>
          <p:nvPr>
            <p:ph type="sldNum" sz="quarter" idx="10"/>
          </p:nvPr>
        </p:nvSpPr>
        <p:spPr/>
        <p:txBody>
          <a:bodyPr/>
          <a:lstStyle/>
          <a:p>
            <a:fld id="{8D783A88-A2D6-40A5-8E99-87FDFBCEEA61}" type="slidenum">
              <a:rPr lang="en-US" smtClean="0"/>
              <a:t>31</a:t>
            </a:fld>
            <a:endParaRPr lang="en-US"/>
          </a:p>
        </p:txBody>
      </p:sp>
    </p:spTree>
    <p:extLst>
      <p:ext uri="{BB962C8B-B14F-4D97-AF65-F5344CB8AC3E}">
        <p14:creationId xmlns:p14="http://schemas.microsoft.com/office/powerpoint/2010/main" val="141601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Aricept, </a:t>
            </a:r>
            <a:r>
              <a:rPr lang="en-US" dirty="0" err="1"/>
              <a:t>Razadyne</a:t>
            </a:r>
            <a:r>
              <a:rPr lang="en-US" dirty="0"/>
              <a:t>, Exelon</a:t>
            </a:r>
          </a:p>
        </p:txBody>
      </p:sp>
      <p:sp>
        <p:nvSpPr>
          <p:cNvPr id="4" name="Slide Number Placeholder 3"/>
          <p:cNvSpPr>
            <a:spLocks noGrp="1"/>
          </p:cNvSpPr>
          <p:nvPr>
            <p:ph type="sldNum" sz="quarter" idx="10"/>
          </p:nvPr>
        </p:nvSpPr>
        <p:spPr/>
        <p:txBody>
          <a:bodyPr/>
          <a:lstStyle/>
          <a:p>
            <a:fld id="{8D783A88-A2D6-40A5-8E99-87FDFBCEEA61}" type="slidenum">
              <a:rPr lang="en-US" smtClean="0"/>
              <a:t>38</a:t>
            </a:fld>
            <a:endParaRPr lang="en-US"/>
          </a:p>
        </p:txBody>
      </p:sp>
    </p:spTree>
    <p:extLst>
      <p:ext uri="{BB962C8B-B14F-4D97-AF65-F5344CB8AC3E}">
        <p14:creationId xmlns:p14="http://schemas.microsoft.com/office/powerpoint/2010/main" val="132604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MCI</a:t>
            </a:r>
          </a:p>
        </p:txBody>
      </p:sp>
      <p:sp>
        <p:nvSpPr>
          <p:cNvPr id="4" name="Slide Number Placeholder 3"/>
          <p:cNvSpPr>
            <a:spLocks noGrp="1"/>
          </p:cNvSpPr>
          <p:nvPr>
            <p:ph type="sldNum" sz="quarter" idx="10"/>
          </p:nvPr>
        </p:nvSpPr>
        <p:spPr/>
        <p:txBody>
          <a:bodyPr/>
          <a:lstStyle/>
          <a:p>
            <a:fld id="{8D783A88-A2D6-40A5-8E99-87FDFBCEEA61}" type="slidenum">
              <a:rPr lang="en-US" smtClean="0"/>
              <a:t>47</a:t>
            </a:fld>
            <a:endParaRPr lang="en-US"/>
          </a:p>
        </p:txBody>
      </p:sp>
    </p:spTree>
    <p:extLst>
      <p:ext uri="{BB962C8B-B14F-4D97-AF65-F5344CB8AC3E}">
        <p14:creationId xmlns:p14="http://schemas.microsoft.com/office/powerpoint/2010/main" val="156725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8D783A88-A2D6-40A5-8E99-87FDFBCEEA61}" type="slidenum">
              <a:rPr lang="en-US" smtClean="0"/>
              <a:t>49</a:t>
            </a:fld>
            <a:endParaRPr lang="en-US"/>
          </a:p>
        </p:txBody>
      </p:sp>
    </p:spTree>
    <p:extLst>
      <p:ext uri="{BB962C8B-B14F-4D97-AF65-F5344CB8AC3E}">
        <p14:creationId xmlns:p14="http://schemas.microsoft.com/office/powerpoint/2010/main" val="260138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C7AF-3446-4B9B-A08C-5CA63999B757}" type="slidenum">
              <a:rPr lang="en-US" smtClean="0"/>
              <a:t>50</a:t>
            </a:fld>
            <a:endParaRPr lang="en-US"/>
          </a:p>
        </p:txBody>
      </p:sp>
    </p:spTree>
    <p:extLst>
      <p:ext uri="{BB962C8B-B14F-4D97-AF65-F5344CB8AC3E}">
        <p14:creationId xmlns:p14="http://schemas.microsoft.com/office/powerpoint/2010/main" val="76521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BE029FA-0541-4188-B144-7C33B02087B3}" type="datetimeFigureOut">
              <a:rPr lang="en-US" smtClean="0"/>
              <a:t>9/10/2017</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82A73E53-B455-4099-9D6B-BA7DA0EE4966}"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856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029FA-0541-4188-B144-7C33B02087B3}"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73E53-B455-4099-9D6B-BA7DA0EE4966}" type="slidenum">
              <a:rPr lang="en-US" smtClean="0"/>
              <a:t>‹#›</a:t>
            </a:fld>
            <a:endParaRPr lang="en-US"/>
          </a:p>
        </p:txBody>
      </p:sp>
    </p:spTree>
    <p:extLst>
      <p:ext uri="{BB962C8B-B14F-4D97-AF65-F5344CB8AC3E}">
        <p14:creationId xmlns:p14="http://schemas.microsoft.com/office/powerpoint/2010/main" val="275203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38</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Medical College of Wisconsin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npitest.net/about-npi.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lz.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knightadrc.wustl.edu/cdr/PDFs/CDR_Table.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afp.org/afp/2017/0615/p766.html" TargetMode="External"/><Relationship Id="rId2" Type="http://schemas.openxmlformats.org/officeDocument/2006/relationships/hyperlink" Target="https://www.alz.org/documents_custom/141209-CognitiveAssessmentToo-kit-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905000"/>
          </a:xfrm>
        </p:spPr>
        <p:txBody>
          <a:bodyPr/>
          <a:lstStyle/>
          <a:p>
            <a:r>
              <a:rPr lang="en-US" dirty="0"/>
              <a:t>Dementia: Update on Diagnosis and Pharmacotherapy</a:t>
            </a:r>
          </a:p>
        </p:txBody>
      </p:sp>
      <p:sp>
        <p:nvSpPr>
          <p:cNvPr id="3" name="Subtitle 2"/>
          <p:cNvSpPr>
            <a:spLocks noGrp="1"/>
          </p:cNvSpPr>
          <p:nvPr>
            <p:ph type="subTitle" idx="1"/>
          </p:nvPr>
        </p:nvSpPr>
        <p:spPr>
          <a:xfrm>
            <a:off x="2895600" y="3733800"/>
            <a:ext cx="4876800" cy="2209800"/>
          </a:xfrm>
        </p:spPr>
        <p:txBody>
          <a:bodyPr>
            <a:normAutofit fontScale="47500" lnSpcReduction="20000"/>
          </a:bodyPr>
          <a:lstStyle/>
          <a:p>
            <a:r>
              <a:rPr lang="en-US" sz="3800" dirty="0"/>
              <a:t>Christine Jacobs MD</a:t>
            </a:r>
          </a:p>
          <a:p>
            <a:r>
              <a:rPr lang="en-US" dirty="0"/>
              <a:t>Professor and Interim Chair</a:t>
            </a:r>
          </a:p>
          <a:p>
            <a:r>
              <a:rPr lang="en-US" dirty="0"/>
              <a:t>Department of Family and Community Medicine</a:t>
            </a:r>
          </a:p>
          <a:p>
            <a:r>
              <a:rPr lang="en-US" dirty="0"/>
              <a:t>Saint Louis University</a:t>
            </a:r>
          </a:p>
          <a:p>
            <a:r>
              <a:rPr lang="en-US" dirty="0"/>
              <a:t>Program Director</a:t>
            </a:r>
          </a:p>
          <a:p>
            <a:r>
              <a:rPr lang="en-US" dirty="0"/>
              <a:t>Saint Louis University Family Medicine Residency</a:t>
            </a:r>
          </a:p>
          <a:p>
            <a:r>
              <a:rPr lang="en-US" dirty="0"/>
              <a:t> </a:t>
            </a:r>
          </a:p>
          <a:p>
            <a:r>
              <a:rPr lang="en-US" dirty="0"/>
              <a:t>September 15, 2017</a:t>
            </a:r>
          </a:p>
        </p:txBody>
      </p:sp>
      <p:pic>
        <p:nvPicPr>
          <p:cNvPr id="4" name="Picture 3">
            <a:extLst>
              <a:ext uri="{FF2B5EF4-FFF2-40B4-BE49-F238E27FC236}">
                <a16:creationId xmlns:a16="http://schemas.microsoft.com/office/drawing/2014/main" id="{B12F8A14-B0D9-4C7A-BDB7-F3CCAE0E06C1}"/>
              </a:ext>
            </a:extLst>
          </p:cNvPr>
          <p:cNvPicPr>
            <a:picLocks noChangeAspect="1"/>
          </p:cNvPicPr>
          <p:nvPr/>
        </p:nvPicPr>
        <p:blipFill>
          <a:blip r:embed="rId2"/>
          <a:stretch>
            <a:fillRect/>
          </a:stretch>
        </p:blipFill>
        <p:spPr>
          <a:xfrm>
            <a:off x="1066800" y="3886200"/>
            <a:ext cx="1371600" cy="1604097"/>
          </a:xfrm>
          <a:prstGeom prst="rect">
            <a:avLst/>
          </a:prstGeom>
        </p:spPr>
      </p:pic>
    </p:spTree>
    <p:extLst>
      <p:ext uri="{BB962C8B-B14F-4D97-AF65-F5344CB8AC3E}">
        <p14:creationId xmlns:p14="http://schemas.microsoft.com/office/powerpoint/2010/main" val="247145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en-US" sz="3200" dirty="0"/>
              <a:t>1. Assessment Prior to Diagnosis of Dementia</a:t>
            </a:r>
          </a:p>
        </p:txBody>
      </p:sp>
      <p:sp>
        <p:nvSpPr>
          <p:cNvPr id="3" name="Content Placeholder 2"/>
          <p:cNvSpPr>
            <a:spLocks noGrp="1"/>
          </p:cNvSpPr>
          <p:nvPr>
            <p:ph idx="1"/>
          </p:nvPr>
        </p:nvSpPr>
        <p:spPr>
          <a:xfrm>
            <a:off x="728698" y="1676400"/>
            <a:ext cx="7680960" cy="4289470"/>
          </a:xfrm>
        </p:spPr>
        <p:txBody>
          <a:bodyPr>
            <a:normAutofit fontScale="92500" lnSpcReduction="20000"/>
          </a:bodyPr>
          <a:lstStyle/>
          <a:p>
            <a:pPr marL="342900" indent="-342900">
              <a:buFont typeface="+mj-lt"/>
              <a:buAutoNum type="alphaUcPeriod"/>
            </a:pPr>
            <a:r>
              <a:rPr lang="en-US" dirty="0"/>
              <a:t>Risk factor assessment</a:t>
            </a:r>
          </a:p>
          <a:p>
            <a:pPr marL="342900" indent="-342900">
              <a:buFont typeface="+mj-lt"/>
              <a:buAutoNum type="alphaUcPeriod"/>
            </a:pPr>
            <a:r>
              <a:rPr lang="en-US" dirty="0"/>
              <a:t>Medical history</a:t>
            </a:r>
          </a:p>
          <a:p>
            <a:pPr marL="342900" indent="-342900">
              <a:buFont typeface="+mj-lt"/>
              <a:buAutoNum type="alphaUcPeriod"/>
            </a:pPr>
            <a:r>
              <a:rPr lang="en-US" dirty="0"/>
              <a:t>Lab</a:t>
            </a:r>
          </a:p>
          <a:p>
            <a:pPr lvl="2"/>
            <a:r>
              <a:rPr lang="en-US" sz="1900" dirty="0"/>
              <a:t>CBC</a:t>
            </a:r>
          </a:p>
          <a:p>
            <a:pPr lvl="2"/>
            <a:r>
              <a:rPr lang="en-US" sz="1900" dirty="0"/>
              <a:t>TSH</a:t>
            </a:r>
          </a:p>
          <a:p>
            <a:pPr lvl="2"/>
            <a:r>
              <a:rPr lang="en-US" sz="1900" dirty="0"/>
              <a:t>Electrolytes, calcium, glucose</a:t>
            </a:r>
          </a:p>
          <a:p>
            <a:pPr lvl="2"/>
            <a:r>
              <a:rPr lang="en-US" sz="1900" dirty="0"/>
              <a:t>Vitamin B12 and folate</a:t>
            </a:r>
          </a:p>
          <a:p>
            <a:pPr lvl="2"/>
            <a:r>
              <a:rPr lang="en-US" sz="1900" dirty="0"/>
              <a:t>Consider HIV, RPR</a:t>
            </a:r>
          </a:p>
          <a:p>
            <a:pPr marL="0" indent="0">
              <a:buNone/>
            </a:pPr>
            <a:r>
              <a:rPr lang="en-US" dirty="0"/>
              <a:t>D. Early warning signs</a:t>
            </a:r>
          </a:p>
          <a:p>
            <a:pPr lvl="2" indent="-342900"/>
            <a:r>
              <a:rPr lang="en-US" dirty="0"/>
              <a:t>Depression</a:t>
            </a:r>
          </a:p>
          <a:p>
            <a:pPr lvl="2" indent="-342900"/>
            <a:r>
              <a:rPr lang="en-US" dirty="0"/>
              <a:t>Gait disturbance</a:t>
            </a:r>
          </a:p>
          <a:p>
            <a:pPr lvl="2" indent="-342900"/>
            <a:r>
              <a:rPr lang="en-US" dirty="0"/>
              <a:t>Frailty</a:t>
            </a:r>
          </a:p>
        </p:txBody>
      </p:sp>
    </p:spTree>
    <p:extLst>
      <p:ext uri="{BB962C8B-B14F-4D97-AF65-F5344CB8AC3E}">
        <p14:creationId xmlns:p14="http://schemas.microsoft.com/office/powerpoint/2010/main" val="12285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dirty="0"/>
              <a:t>2. Cognitive Assessments</a:t>
            </a:r>
          </a:p>
        </p:txBody>
      </p:sp>
      <p:sp>
        <p:nvSpPr>
          <p:cNvPr id="3" name="Content Placeholder 2"/>
          <p:cNvSpPr>
            <a:spLocks noGrp="1"/>
          </p:cNvSpPr>
          <p:nvPr>
            <p:ph idx="1"/>
          </p:nvPr>
        </p:nvSpPr>
        <p:spPr>
          <a:xfrm>
            <a:off x="1219200" y="1981200"/>
            <a:ext cx="7086600" cy="3886200"/>
          </a:xfrm>
        </p:spPr>
        <p:txBody>
          <a:bodyPr/>
          <a:lstStyle/>
          <a:p>
            <a:r>
              <a:rPr lang="en-US" dirty="0"/>
              <a:t>Informant : 8-item Ascertain Dementia tool</a:t>
            </a:r>
          </a:p>
          <a:p>
            <a:r>
              <a:rPr lang="en-US" dirty="0"/>
              <a:t>Patient: Mini-Cog, MOCA</a:t>
            </a:r>
          </a:p>
        </p:txBody>
      </p:sp>
      <p:pic>
        <p:nvPicPr>
          <p:cNvPr id="4" name="Picture 3"/>
          <p:cNvPicPr>
            <a:picLocks noChangeAspect="1"/>
          </p:cNvPicPr>
          <p:nvPr/>
        </p:nvPicPr>
        <p:blipFill>
          <a:blip r:embed="rId2"/>
          <a:stretch>
            <a:fillRect/>
          </a:stretch>
        </p:blipFill>
        <p:spPr>
          <a:xfrm>
            <a:off x="6238875" y="3124200"/>
            <a:ext cx="2143125" cy="2143125"/>
          </a:xfrm>
          <a:prstGeom prst="rect">
            <a:avLst/>
          </a:prstGeom>
        </p:spPr>
      </p:pic>
      <p:pic>
        <p:nvPicPr>
          <p:cNvPr id="5" name="Picture 4"/>
          <p:cNvPicPr>
            <a:picLocks noChangeAspect="1"/>
          </p:cNvPicPr>
          <p:nvPr/>
        </p:nvPicPr>
        <p:blipFill>
          <a:blip r:embed="rId3"/>
          <a:stretch>
            <a:fillRect/>
          </a:stretch>
        </p:blipFill>
        <p:spPr>
          <a:xfrm>
            <a:off x="1295400" y="3924300"/>
            <a:ext cx="2609850" cy="1752600"/>
          </a:xfrm>
          <a:prstGeom prst="rect">
            <a:avLst/>
          </a:prstGeom>
        </p:spPr>
      </p:pic>
    </p:spTree>
    <p:extLst>
      <p:ext uri="{BB962C8B-B14F-4D97-AF65-F5344CB8AC3E}">
        <p14:creationId xmlns:p14="http://schemas.microsoft.com/office/powerpoint/2010/main" val="101547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dirty="0"/>
              <a:t>AD8 (Ascertain Dementia)</a:t>
            </a:r>
          </a:p>
        </p:txBody>
      </p:sp>
      <p:sp>
        <p:nvSpPr>
          <p:cNvPr id="3" name="Content Placeholder 2"/>
          <p:cNvSpPr>
            <a:spLocks noGrp="1"/>
          </p:cNvSpPr>
          <p:nvPr>
            <p:ph idx="1"/>
          </p:nvPr>
        </p:nvSpPr>
        <p:spPr>
          <a:xfrm>
            <a:off x="1219200" y="1676400"/>
            <a:ext cx="7086600" cy="4267200"/>
          </a:xfrm>
        </p:spPr>
        <p:txBody>
          <a:bodyPr>
            <a:normAutofit fontScale="77500" lnSpcReduction="20000"/>
          </a:bodyPr>
          <a:lstStyle/>
          <a:p>
            <a:r>
              <a:rPr lang="en-US" dirty="0"/>
              <a:t>8 questions:</a:t>
            </a:r>
          </a:p>
          <a:p>
            <a:r>
              <a:rPr lang="en-US" dirty="0"/>
              <a:t>“Yes, a change” indicates that there has been a change in the last several years caused by cognitive (thinking and memory) problems. </a:t>
            </a:r>
          </a:p>
          <a:p>
            <a:r>
              <a:rPr lang="en-US" dirty="0"/>
              <a:t>Score (# items marked Yes, a change) 2 or greater: Cognitive impairment is likely to be present </a:t>
            </a:r>
          </a:p>
          <a:p>
            <a:pPr marL="800100" lvl="2" indent="0">
              <a:buNone/>
            </a:pPr>
            <a:r>
              <a:rPr lang="en-US" dirty="0"/>
              <a:t>Sensitivity &gt; 84% </a:t>
            </a:r>
          </a:p>
          <a:p>
            <a:pPr marL="800100" lvl="2" indent="0">
              <a:buNone/>
            </a:pPr>
            <a:r>
              <a:rPr lang="en-US" dirty="0"/>
              <a:t>Specificity &gt; 80%</a:t>
            </a:r>
          </a:p>
          <a:p>
            <a:pPr marL="800100" lvl="2" indent="0">
              <a:buNone/>
            </a:pPr>
            <a:r>
              <a:rPr lang="en-US" dirty="0"/>
              <a:t>Positive Predictive Value &gt; 85%  </a:t>
            </a:r>
          </a:p>
          <a:p>
            <a:pPr marL="800100" lvl="2" indent="0">
              <a:buNone/>
            </a:pPr>
            <a:r>
              <a:rPr lang="en-US" dirty="0"/>
              <a:t>Negative Predictive Value &gt; 70% </a:t>
            </a:r>
          </a:p>
          <a:p>
            <a:pPr marL="800100" lvl="2" indent="0">
              <a:buNone/>
            </a:pPr>
            <a:endParaRPr lang="en-US" dirty="0"/>
          </a:p>
          <a:p>
            <a:pPr marL="400050" lvl="1" indent="0">
              <a:buNone/>
            </a:pPr>
            <a:r>
              <a:rPr lang="en-US" sz="2100" dirty="0"/>
              <a:t>http://www.alz.org/documents_custom/141209-CognitiveAssessmentToo-kit-final.pdf</a:t>
            </a:r>
          </a:p>
          <a:p>
            <a:pPr marL="0" indent="0">
              <a:buNone/>
            </a:pPr>
            <a:r>
              <a:rPr lang="en-US" sz="1600" dirty="0"/>
              <a:t>Galvin JE et al, The AD8, a brief informant interview to detect dementia, Neurology 2005:65:559-564</a:t>
            </a:r>
          </a:p>
        </p:txBody>
      </p:sp>
    </p:spTree>
    <p:extLst>
      <p:ext uri="{BB962C8B-B14F-4D97-AF65-F5344CB8AC3E}">
        <p14:creationId xmlns:p14="http://schemas.microsoft.com/office/powerpoint/2010/main" val="83671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5486400" cy="685800"/>
          </a:xfrm>
        </p:spPr>
        <p:txBody>
          <a:bodyPr>
            <a:normAutofit fontScale="90000"/>
          </a:bodyPr>
          <a:lstStyle/>
          <a:p>
            <a:r>
              <a:rPr lang="en-US" dirty="0"/>
              <a:t>Mini-Cog</a:t>
            </a:r>
          </a:p>
        </p:txBody>
      </p:sp>
      <p:sp>
        <p:nvSpPr>
          <p:cNvPr id="3" name="Content Placeholder 2"/>
          <p:cNvSpPr>
            <a:spLocks noGrp="1"/>
          </p:cNvSpPr>
          <p:nvPr>
            <p:ph idx="1"/>
          </p:nvPr>
        </p:nvSpPr>
        <p:spPr>
          <a:xfrm>
            <a:off x="762000" y="2667000"/>
            <a:ext cx="7543800" cy="3200400"/>
          </a:xfrm>
        </p:spPr>
        <p:txBody>
          <a:bodyPr>
            <a:normAutofit fontScale="55000" lnSpcReduction="20000"/>
          </a:bodyPr>
          <a:lstStyle/>
          <a:p>
            <a:r>
              <a:rPr lang="en-US" dirty="0"/>
              <a:t>3 item recall (banana, sunrise, chair) (0-3 points) </a:t>
            </a:r>
          </a:p>
          <a:p>
            <a:r>
              <a:rPr lang="en-US" dirty="0"/>
              <a:t>clock drawing (0 or 2 points)</a:t>
            </a:r>
          </a:p>
          <a:p>
            <a:r>
              <a:rPr lang="en-US" dirty="0"/>
              <a:t>Total score ≤ 3 validated for dementia</a:t>
            </a:r>
          </a:p>
          <a:p>
            <a:endParaRPr lang="en-US" dirty="0"/>
          </a:p>
          <a:p>
            <a:r>
              <a:rPr lang="en-US" dirty="0"/>
              <a:t>sensitivity 0.85 (95% CI: 0.71, 0.98)</a:t>
            </a:r>
          </a:p>
          <a:p>
            <a:r>
              <a:rPr lang="en-US" dirty="0"/>
              <a:t>specificity 0.58 (95% CI: 0.46, 0.71)</a:t>
            </a:r>
          </a:p>
          <a:p>
            <a:r>
              <a:rPr lang="en-US" dirty="0"/>
              <a:t>PPV 0.47 (95% CI: 0.33, 0.61) </a:t>
            </a:r>
          </a:p>
          <a:p>
            <a:r>
              <a:rPr lang="en-US" dirty="0"/>
              <a:t>NPV 0.90 (95% CI: 0.80, 0.99)</a:t>
            </a:r>
          </a:p>
          <a:p>
            <a:endParaRPr lang="en-US" dirty="0"/>
          </a:p>
          <a:p>
            <a:r>
              <a:rPr lang="en-US" sz="2300" dirty="0" err="1"/>
              <a:t>Kamenski</a:t>
            </a:r>
            <a:r>
              <a:rPr lang="en-US" sz="2300" dirty="0"/>
              <a:t> G1, Dorner T. Detection of dementia in primary care: comparison of the original and a modified Mini-Cog Assessment with the Mini-Mental State Examination. </a:t>
            </a:r>
            <a:r>
              <a:rPr lang="en-US" sz="2300" dirty="0" err="1"/>
              <a:t>Ment</a:t>
            </a:r>
            <a:r>
              <a:rPr lang="en-US" sz="2300" dirty="0"/>
              <a:t> Health Fam Med. 2009 Dec;6(4):209-17.</a:t>
            </a:r>
          </a:p>
          <a:p>
            <a:endParaRPr lang="en-US" dirty="0"/>
          </a:p>
        </p:txBody>
      </p:sp>
      <p:pic>
        <p:nvPicPr>
          <p:cNvPr id="4" name="Picture 3"/>
          <p:cNvPicPr>
            <a:picLocks noChangeAspect="1"/>
          </p:cNvPicPr>
          <p:nvPr/>
        </p:nvPicPr>
        <p:blipFill>
          <a:blip r:embed="rId2"/>
          <a:stretch>
            <a:fillRect/>
          </a:stretch>
        </p:blipFill>
        <p:spPr>
          <a:xfrm>
            <a:off x="4724400" y="449580"/>
            <a:ext cx="2015344" cy="1341120"/>
          </a:xfrm>
          <a:prstGeom prst="rect">
            <a:avLst/>
          </a:prstGeom>
        </p:spPr>
      </p:pic>
      <p:pic>
        <p:nvPicPr>
          <p:cNvPr id="6" name="Picture 5"/>
          <p:cNvPicPr>
            <a:picLocks noChangeAspect="1"/>
          </p:cNvPicPr>
          <p:nvPr/>
        </p:nvPicPr>
        <p:blipFill>
          <a:blip r:embed="rId3"/>
          <a:stretch>
            <a:fillRect/>
          </a:stretch>
        </p:blipFill>
        <p:spPr>
          <a:xfrm>
            <a:off x="5867400" y="1630820"/>
            <a:ext cx="2781300" cy="1638300"/>
          </a:xfrm>
          <a:prstGeom prst="rect">
            <a:avLst/>
          </a:prstGeom>
        </p:spPr>
      </p:pic>
      <p:pic>
        <p:nvPicPr>
          <p:cNvPr id="8" name="Picture 7"/>
          <p:cNvPicPr>
            <a:picLocks noChangeAspect="1"/>
          </p:cNvPicPr>
          <p:nvPr/>
        </p:nvPicPr>
        <p:blipFill>
          <a:blip r:embed="rId4"/>
          <a:stretch>
            <a:fillRect/>
          </a:stretch>
        </p:blipFill>
        <p:spPr>
          <a:xfrm>
            <a:off x="6499275" y="3344368"/>
            <a:ext cx="1376362" cy="1376362"/>
          </a:xfrm>
          <a:prstGeom prst="rect">
            <a:avLst/>
          </a:prstGeom>
        </p:spPr>
      </p:pic>
    </p:spTree>
    <p:extLst>
      <p:ext uri="{BB962C8B-B14F-4D97-AF65-F5344CB8AC3E}">
        <p14:creationId xmlns:p14="http://schemas.microsoft.com/office/powerpoint/2010/main" val="278795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576606"/>
          </a:xfrm>
        </p:spPr>
        <p:txBody>
          <a:bodyPr>
            <a:normAutofit fontScale="90000"/>
          </a:bodyPr>
          <a:lstStyle/>
          <a:p>
            <a:r>
              <a:rPr lang="en-US" dirty="0"/>
              <a:t>MOCA</a:t>
            </a:r>
          </a:p>
        </p:txBody>
      </p:sp>
      <p:sp>
        <p:nvSpPr>
          <p:cNvPr id="3" name="Content Placeholder 2"/>
          <p:cNvSpPr>
            <a:spLocks noGrp="1"/>
          </p:cNvSpPr>
          <p:nvPr>
            <p:ph idx="1"/>
          </p:nvPr>
        </p:nvSpPr>
        <p:spPr>
          <a:xfrm>
            <a:off x="657225" y="1219201"/>
            <a:ext cx="8229600" cy="5257800"/>
          </a:xfrm>
        </p:spPr>
        <p:txBody>
          <a:bodyPr>
            <a:normAutofit fontScale="70000" lnSpcReduction="20000"/>
          </a:bodyPr>
          <a:lstStyle/>
          <a:p>
            <a:r>
              <a:rPr lang="en-US" dirty="0"/>
              <a:t>Visuospatial/Executive</a:t>
            </a:r>
          </a:p>
          <a:p>
            <a:r>
              <a:rPr lang="en-US" dirty="0"/>
              <a:t>Naming</a:t>
            </a:r>
          </a:p>
          <a:p>
            <a:r>
              <a:rPr lang="en-US" dirty="0"/>
              <a:t>Memory</a:t>
            </a:r>
          </a:p>
          <a:p>
            <a:r>
              <a:rPr lang="en-US" dirty="0"/>
              <a:t>Attention</a:t>
            </a:r>
          </a:p>
          <a:p>
            <a:r>
              <a:rPr lang="en-US" dirty="0"/>
              <a:t>Language</a:t>
            </a:r>
          </a:p>
          <a:p>
            <a:r>
              <a:rPr lang="en-US" dirty="0"/>
              <a:t>Abstraction</a:t>
            </a:r>
          </a:p>
          <a:p>
            <a:r>
              <a:rPr lang="en-US" dirty="0"/>
              <a:t>Delayed Recall</a:t>
            </a:r>
          </a:p>
          <a:p>
            <a:r>
              <a:rPr lang="en-US" dirty="0"/>
              <a:t>Orientation</a:t>
            </a:r>
          </a:p>
          <a:p>
            <a:endParaRPr lang="en-US" dirty="0"/>
          </a:p>
          <a:p>
            <a:r>
              <a:rPr lang="en-US" dirty="0"/>
              <a:t>Recommended threshold score of 26 for dementia</a:t>
            </a:r>
          </a:p>
          <a:p>
            <a:pPr lvl="1"/>
            <a:r>
              <a:rPr lang="en-US" dirty="0"/>
              <a:t>sensitivity of 0.94 or more </a:t>
            </a:r>
          </a:p>
          <a:p>
            <a:pPr lvl="1"/>
            <a:r>
              <a:rPr lang="en-US" dirty="0"/>
              <a:t>low specificity of 0.60 or less.</a:t>
            </a:r>
          </a:p>
          <a:p>
            <a:pPr lvl="1"/>
            <a:endParaRPr lang="en-US" dirty="0"/>
          </a:p>
          <a:p>
            <a:pPr lvl="1"/>
            <a:r>
              <a:rPr lang="en-US" sz="2300" dirty="0"/>
              <a:t>http://www.mocatest.org/wp-content/uploads/2015/tests-instructions/MoCA-Test-English_7_3%20June_13.pdf</a:t>
            </a:r>
          </a:p>
          <a:p>
            <a:pPr lvl="1"/>
            <a:endParaRPr lang="en-US" dirty="0"/>
          </a:p>
        </p:txBody>
      </p:sp>
      <p:pic>
        <p:nvPicPr>
          <p:cNvPr id="4098" name="Picture 2" descr="Image result for kangar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2" y="2438400"/>
            <a:ext cx="2638425" cy="17557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266" y="2133600"/>
            <a:ext cx="2471434" cy="154029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don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665011"/>
            <a:ext cx="1847850" cy="159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8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81000"/>
            <a:ext cx="7680960" cy="1066800"/>
          </a:xfrm>
        </p:spPr>
        <p:txBody>
          <a:bodyPr>
            <a:normAutofit/>
          </a:bodyPr>
          <a:lstStyle/>
          <a:p>
            <a:r>
              <a:rPr lang="en-US" sz="3600" dirty="0"/>
              <a:t>3. Assess Function </a:t>
            </a:r>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r>
              <a:rPr lang="en-US" dirty="0"/>
              <a:t>Instrumental Activities of Daily Living (IADL) Questionnaire</a:t>
            </a:r>
          </a:p>
          <a:p>
            <a:pPr lvl="1"/>
            <a:r>
              <a:rPr lang="en-US" dirty="0"/>
              <a:t>Telephone </a:t>
            </a:r>
          </a:p>
          <a:p>
            <a:pPr lvl="1"/>
            <a:r>
              <a:rPr lang="en-US" dirty="0"/>
              <a:t>Shopping</a:t>
            </a:r>
          </a:p>
          <a:p>
            <a:pPr lvl="1"/>
            <a:r>
              <a:rPr lang="en-US" dirty="0"/>
              <a:t>Food preparation </a:t>
            </a:r>
          </a:p>
          <a:p>
            <a:pPr lvl="1"/>
            <a:r>
              <a:rPr lang="en-US" dirty="0"/>
              <a:t>Housekeeping </a:t>
            </a:r>
          </a:p>
          <a:p>
            <a:pPr lvl="1"/>
            <a:r>
              <a:rPr lang="en-US" dirty="0"/>
              <a:t>Laundry </a:t>
            </a:r>
          </a:p>
          <a:p>
            <a:pPr lvl="1"/>
            <a:r>
              <a:rPr lang="en-US" dirty="0"/>
              <a:t>Transportation</a:t>
            </a:r>
          </a:p>
          <a:p>
            <a:pPr lvl="1"/>
            <a:r>
              <a:rPr lang="en-US" dirty="0"/>
              <a:t>Medications</a:t>
            </a:r>
          </a:p>
          <a:p>
            <a:pPr lvl="1"/>
            <a:r>
              <a:rPr lang="en-US" dirty="0"/>
              <a:t>Finances</a:t>
            </a:r>
          </a:p>
          <a:p>
            <a:r>
              <a:rPr lang="en-US" dirty="0"/>
              <a:t>Lower MOCA scores are associated with more functional impairment.</a:t>
            </a:r>
          </a:p>
          <a:p>
            <a:endParaRPr lang="en-US" dirty="0"/>
          </a:p>
          <a:p>
            <a:r>
              <a:rPr lang="en-US" sz="1400" dirty="0"/>
              <a:t>Durant, January et al. “Relationship between the Activities of Daily Living Questionnaire and the Montreal Cognitive Assessment.” </a:t>
            </a:r>
            <a:r>
              <a:rPr lang="en-US" sz="1400" i="1" dirty="0"/>
              <a:t>Alzheimer’s &amp; Dementia : Diagnosis, Assessment &amp; Disease Monitoring</a:t>
            </a:r>
            <a:r>
              <a:rPr lang="en-US" sz="1400" dirty="0"/>
              <a:t> 4 (2016): 43–46. </a:t>
            </a:r>
            <a:r>
              <a:rPr lang="en-US" sz="1400" i="1" dirty="0"/>
              <a:t>PMC</a:t>
            </a:r>
            <a:r>
              <a:rPr lang="en-US" sz="1400" dirty="0"/>
              <a:t>. Web. 5 Feb. 2017.</a:t>
            </a:r>
          </a:p>
        </p:txBody>
      </p:sp>
      <p:pic>
        <p:nvPicPr>
          <p:cNvPr id="4" name="Picture 3"/>
          <p:cNvPicPr>
            <a:picLocks noChangeAspect="1"/>
          </p:cNvPicPr>
          <p:nvPr/>
        </p:nvPicPr>
        <p:blipFill>
          <a:blip r:embed="rId2"/>
          <a:stretch>
            <a:fillRect/>
          </a:stretch>
        </p:blipFill>
        <p:spPr>
          <a:xfrm>
            <a:off x="4724400" y="1981200"/>
            <a:ext cx="2409825" cy="1895475"/>
          </a:xfrm>
          <a:prstGeom prst="rect">
            <a:avLst/>
          </a:prstGeom>
        </p:spPr>
      </p:pic>
    </p:spTree>
    <p:extLst>
      <p:ext uri="{BB962C8B-B14F-4D97-AF65-F5344CB8AC3E}">
        <p14:creationId xmlns:p14="http://schemas.microsoft.com/office/powerpoint/2010/main" val="68301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645"/>
          </a:xfrm>
        </p:spPr>
        <p:txBody>
          <a:bodyPr>
            <a:normAutofit/>
          </a:bodyPr>
          <a:lstStyle/>
          <a:p>
            <a:r>
              <a:rPr lang="en-US" sz="3600" dirty="0"/>
              <a:t>4. Behavioral Assessment</a:t>
            </a:r>
          </a:p>
        </p:txBody>
      </p:sp>
      <p:sp>
        <p:nvSpPr>
          <p:cNvPr id="3" name="Content Placeholder 2"/>
          <p:cNvSpPr>
            <a:spLocks noGrp="1"/>
          </p:cNvSpPr>
          <p:nvPr>
            <p:ph idx="1"/>
          </p:nvPr>
        </p:nvSpPr>
        <p:spPr>
          <a:xfrm>
            <a:off x="1219200" y="1752600"/>
            <a:ext cx="7086600" cy="3535363"/>
          </a:xfrm>
        </p:spPr>
        <p:txBody>
          <a:bodyPr/>
          <a:lstStyle/>
          <a:p>
            <a:r>
              <a:rPr lang="en-US" dirty="0"/>
              <a:t>Drug toxicity</a:t>
            </a:r>
          </a:p>
          <a:p>
            <a:r>
              <a:rPr lang="en-US" dirty="0"/>
              <a:t>Psychiatric, social, environmental stressors</a:t>
            </a:r>
          </a:p>
          <a:p>
            <a:r>
              <a:rPr lang="en-US" dirty="0"/>
              <a:t>NPI- Q: Neuropsychiatric Inventory</a:t>
            </a:r>
          </a:p>
          <a:p>
            <a:endParaRPr lang="en-US" dirty="0"/>
          </a:p>
        </p:txBody>
      </p:sp>
      <p:pic>
        <p:nvPicPr>
          <p:cNvPr id="4" name="Picture 3"/>
          <p:cNvPicPr>
            <a:picLocks noChangeAspect="1"/>
          </p:cNvPicPr>
          <p:nvPr/>
        </p:nvPicPr>
        <p:blipFill>
          <a:blip r:embed="rId2"/>
          <a:stretch>
            <a:fillRect/>
          </a:stretch>
        </p:blipFill>
        <p:spPr>
          <a:xfrm>
            <a:off x="4267200" y="4233139"/>
            <a:ext cx="2895600" cy="1581150"/>
          </a:xfrm>
          <a:prstGeom prst="rect">
            <a:avLst/>
          </a:prstGeom>
        </p:spPr>
      </p:pic>
      <p:pic>
        <p:nvPicPr>
          <p:cNvPr id="5" name="Picture 4"/>
          <p:cNvPicPr>
            <a:picLocks noChangeAspect="1"/>
          </p:cNvPicPr>
          <p:nvPr/>
        </p:nvPicPr>
        <p:blipFill>
          <a:blip r:embed="rId3"/>
          <a:stretch>
            <a:fillRect/>
          </a:stretch>
        </p:blipFill>
        <p:spPr>
          <a:xfrm>
            <a:off x="6324600" y="1226274"/>
            <a:ext cx="2552700" cy="1189037"/>
          </a:xfrm>
          <a:prstGeom prst="rect">
            <a:avLst/>
          </a:prstGeom>
        </p:spPr>
      </p:pic>
      <p:pic>
        <p:nvPicPr>
          <p:cNvPr id="6" name="Picture 5"/>
          <p:cNvPicPr>
            <a:picLocks noChangeAspect="1"/>
          </p:cNvPicPr>
          <p:nvPr/>
        </p:nvPicPr>
        <p:blipFill>
          <a:blip r:embed="rId4"/>
          <a:stretch>
            <a:fillRect/>
          </a:stretch>
        </p:blipFill>
        <p:spPr>
          <a:xfrm>
            <a:off x="1295400" y="4012388"/>
            <a:ext cx="2031682" cy="2022652"/>
          </a:xfrm>
          <a:prstGeom prst="rect">
            <a:avLst/>
          </a:prstGeom>
        </p:spPr>
      </p:pic>
    </p:spTree>
    <p:extLst>
      <p:ext uri="{BB962C8B-B14F-4D97-AF65-F5344CB8AC3E}">
        <p14:creationId xmlns:p14="http://schemas.microsoft.com/office/powerpoint/2010/main" val="27883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rmAutofit/>
          </a:bodyPr>
          <a:lstStyle/>
          <a:p>
            <a:r>
              <a:rPr lang="en-US" sz="3600" dirty="0"/>
              <a:t>Neuropsychiatric Inventory Questionnaire (NPI-Q)</a:t>
            </a:r>
          </a:p>
        </p:txBody>
      </p:sp>
      <p:sp>
        <p:nvSpPr>
          <p:cNvPr id="3" name="Content Placeholder 2"/>
          <p:cNvSpPr>
            <a:spLocks noGrp="1"/>
          </p:cNvSpPr>
          <p:nvPr>
            <p:ph idx="1"/>
          </p:nvPr>
        </p:nvSpPr>
        <p:spPr>
          <a:xfrm>
            <a:off x="1219200" y="2057400"/>
            <a:ext cx="7086600" cy="4267200"/>
          </a:xfrm>
        </p:spPr>
        <p:txBody>
          <a:bodyPr>
            <a:normAutofit fontScale="62500" lnSpcReduction="20000"/>
          </a:bodyPr>
          <a:lstStyle/>
          <a:p>
            <a:r>
              <a:rPr lang="en-US" dirty="0"/>
              <a:t>Delusions</a:t>
            </a:r>
          </a:p>
          <a:p>
            <a:r>
              <a:rPr lang="en-US" dirty="0"/>
              <a:t>Hallucinations</a:t>
            </a:r>
          </a:p>
          <a:p>
            <a:r>
              <a:rPr lang="en-US" dirty="0"/>
              <a:t>Agitation/aggression</a:t>
            </a:r>
          </a:p>
          <a:p>
            <a:r>
              <a:rPr lang="en-US" dirty="0"/>
              <a:t>Anxiety</a:t>
            </a:r>
          </a:p>
          <a:p>
            <a:r>
              <a:rPr lang="en-US" dirty="0"/>
              <a:t>Elation/euphoria</a:t>
            </a:r>
          </a:p>
          <a:p>
            <a:r>
              <a:rPr lang="en-US" dirty="0"/>
              <a:t>Apathy/indifference</a:t>
            </a:r>
          </a:p>
          <a:p>
            <a:r>
              <a:rPr lang="en-US" dirty="0"/>
              <a:t>Disinhibition</a:t>
            </a:r>
          </a:p>
          <a:p>
            <a:r>
              <a:rPr lang="en-US" dirty="0"/>
              <a:t>Irritability/lability</a:t>
            </a:r>
          </a:p>
          <a:p>
            <a:r>
              <a:rPr lang="en-US" dirty="0"/>
              <a:t>Motor disturbance</a:t>
            </a:r>
          </a:p>
          <a:p>
            <a:r>
              <a:rPr lang="en-US" dirty="0"/>
              <a:t>Nighttime behaviors</a:t>
            </a:r>
          </a:p>
          <a:p>
            <a:r>
              <a:rPr lang="en-US" dirty="0"/>
              <a:t>Appetite/eating</a:t>
            </a:r>
          </a:p>
          <a:p>
            <a:endParaRPr lang="en-US" dirty="0"/>
          </a:p>
          <a:p>
            <a:r>
              <a:rPr lang="en-US" dirty="0">
                <a:hlinkClick r:id="rId2"/>
              </a:rPr>
              <a:t>http://npitest.net/about-npi.html</a:t>
            </a:r>
            <a:endParaRPr lang="en-US" dirty="0"/>
          </a:p>
          <a:p>
            <a:endParaRPr lang="en-US" dirty="0"/>
          </a:p>
        </p:txBody>
      </p:sp>
      <p:pic>
        <p:nvPicPr>
          <p:cNvPr id="4" name="Picture 3"/>
          <p:cNvPicPr>
            <a:picLocks noChangeAspect="1"/>
          </p:cNvPicPr>
          <p:nvPr/>
        </p:nvPicPr>
        <p:blipFill>
          <a:blip r:embed="rId3"/>
          <a:stretch>
            <a:fillRect/>
          </a:stretch>
        </p:blipFill>
        <p:spPr>
          <a:xfrm>
            <a:off x="4419600" y="2743200"/>
            <a:ext cx="2977213" cy="1981200"/>
          </a:xfrm>
          <a:prstGeom prst="rect">
            <a:avLst/>
          </a:prstGeom>
        </p:spPr>
      </p:pic>
    </p:spTree>
    <p:extLst>
      <p:ext uri="{BB962C8B-B14F-4D97-AF65-F5344CB8AC3E}">
        <p14:creationId xmlns:p14="http://schemas.microsoft.com/office/powerpoint/2010/main" val="367657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sz="3600" dirty="0"/>
              <a:t>5. Caregiver needs</a:t>
            </a:r>
          </a:p>
        </p:txBody>
      </p:sp>
      <p:sp>
        <p:nvSpPr>
          <p:cNvPr id="3" name="Content Placeholder 2"/>
          <p:cNvSpPr>
            <a:spLocks noGrp="1"/>
          </p:cNvSpPr>
          <p:nvPr>
            <p:ph idx="1"/>
          </p:nvPr>
        </p:nvSpPr>
        <p:spPr>
          <a:xfrm>
            <a:off x="1219200" y="1828800"/>
            <a:ext cx="7086600" cy="3459163"/>
          </a:xfrm>
        </p:spPr>
        <p:txBody>
          <a:bodyPr>
            <a:normAutofit/>
          </a:bodyPr>
          <a:lstStyle/>
          <a:p>
            <a:pPr marL="0" indent="0">
              <a:buNone/>
            </a:pPr>
            <a:r>
              <a:rPr lang="en-US" dirty="0"/>
              <a:t>Incorporate caregiver needs and assessments</a:t>
            </a:r>
          </a:p>
          <a:p>
            <a:pPr marL="0" indent="0">
              <a:buNone/>
            </a:pPr>
            <a:endParaRPr lang="en-US" dirty="0"/>
          </a:p>
          <a:p>
            <a:pPr marL="0" indent="0">
              <a:buNone/>
            </a:pPr>
            <a:r>
              <a:rPr lang="en-US" dirty="0"/>
              <a:t>Alzheimer’s Association : </a:t>
            </a:r>
            <a:r>
              <a:rPr lang="en-US" dirty="0">
                <a:hlinkClick r:id="rId2"/>
              </a:rPr>
              <a:t>https://www.alz.org/</a:t>
            </a:r>
            <a:endParaRPr lang="en-US" dirty="0"/>
          </a:p>
          <a:p>
            <a:endParaRPr lang="en-US" dirty="0"/>
          </a:p>
        </p:txBody>
      </p:sp>
      <p:pic>
        <p:nvPicPr>
          <p:cNvPr id="4" name="Picture 3"/>
          <p:cNvPicPr>
            <a:picLocks noChangeAspect="1"/>
          </p:cNvPicPr>
          <p:nvPr/>
        </p:nvPicPr>
        <p:blipFill>
          <a:blip r:embed="rId3"/>
          <a:stretch>
            <a:fillRect/>
          </a:stretch>
        </p:blipFill>
        <p:spPr>
          <a:xfrm>
            <a:off x="6096000" y="2438400"/>
            <a:ext cx="2667000" cy="1714500"/>
          </a:xfrm>
          <a:prstGeom prst="rect">
            <a:avLst/>
          </a:prstGeom>
        </p:spPr>
      </p:pic>
    </p:spTree>
    <p:extLst>
      <p:ext uri="{BB962C8B-B14F-4D97-AF65-F5344CB8AC3E}">
        <p14:creationId xmlns:p14="http://schemas.microsoft.com/office/powerpoint/2010/main" val="400968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652806"/>
          </a:xfrm>
        </p:spPr>
        <p:txBody>
          <a:bodyPr>
            <a:normAutofit fontScale="90000"/>
          </a:bodyPr>
          <a:lstStyle/>
          <a:p>
            <a:r>
              <a:rPr lang="en-US" dirty="0"/>
              <a:t>Case 2</a:t>
            </a:r>
          </a:p>
        </p:txBody>
      </p:sp>
      <p:sp>
        <p:nvSpPr>
          <p:cNvPr id="3" name="Content Placeholder 2"/>
          <p:cNvSpPr>
            <a:spLocks noGrp="1"/>
          </p:cNvSpPr>
          <p:nvPr>
            <p:ph idx="1"/>
          </p:nvPr>
        </p:nvSpPr>
        <p:spPr>
          <a:xfrm>
            <a:off x="457200" y="1295400"/>
            <a:ext cx="8229600" cy="5562600"/>
          </a:xfrm>
        </p:spPr>
        <p:txBody>
          <a:bodyPr>
            <a:normAutofit fontScale="47500" lnSpcReduction="20000"/>
          </a:bodyPr>
          <a:lstStyle/>
          <a:p>
            <a:pPr marL="0" indent="0">
              <a:buNone/>
            </a:pPr>
            <a:r>
              <a:rPr lang="en-US" sz="4300" dirty="0"/>
              <a:t>A 58-year-old minister comes to your office accompanied by his wife for a follow-up evaluation of personality changes. His wife says he has been making inappropriate comments to females in the church and has been more withdrawn at social gatherings. He has also not been preparing his sermons or balancing their checking account. These behaviors are uncharacteristic for him and his symptoms have been progressively worsening over the past 6–12 months. He is quiet during this discussion. He has been on an SSRI for 3 months with minimal to no improvement. The history, physical examination, and focused neurologic examination are normal. Short-term memory is intact. This presentation is most consistent with which one of the following diagnoses?</a:t>
            </a:r>
          </a:p>
          <a:p>
            <a:pPr marL="0" indent="0">
              <a:buNone/>
            </a:pPr>
            <a:endParaRPr lang="en-US" sz="4300" dirty="0"/>
          </a:p>
          <a:p>
            <a:pPr marL="0" indent="0">
              <a:buNone/>
            </a:pPr>
            <a:r>
              <a:rPr lang="en-US" sz="4300" dirty="0"/>
              <a:t>A) Alzheimer’s disease</a:t>
            </a:r>
          </a:p>
          <a:p>
            <a:pPr marL="0" indent="0">
              <a:buNone/>
            </a:pPr>
            <a:r>
              <a:rPr lang="en-US" sz="4300" dirty="0"/>
              <a:t>B) </a:t>
            </a:r>
            <a:r>
              <a:rPr lang="en-US" sz="4300" dirty="0" err="1"/>
              <a:t>Frontotemporal</a:t>
            </a:r>
            <a:r>
              <a:rPr lang="en-US" sz="4300" dirty="0"/>
              <a:t> dementia</a:t>
            </a:r>
          </a:p>
          <a:p>
            <a:pPr marL="0" indent="0">
              <a:buNone/>
            </a:pPr>
            <a:r>
              <a:rPr lang="en-US" sz="4300" dirty="0"/>
              <a:t>C) </a:t>
            </a:r>
            <a:r>
              <a:rPr lang="en-US" sz="4300" dirty="0" err="1"/>
              <a:t>Lewy</a:t>
            </a:r>
            <a:r>
              <a:rPr lang="en-US" sz="4300" dirty="0"/>
              <a:t> body dementia</a:t>
            </a:r>
          </a:p>
          <a:p>
            <a:pPr marL="0" indent="0">
              <a:buNone/>
            </a:pPr>
            <a:r>
              <a:rPr lang="en-US" sz="4300" dirty="0"/>
              <a:t>D) Mixed dementia</a:t>
            </a:r>
          </a:p>
          <a:p>
            <a:pPr marL="0" indent="0">
              <a:buNone/>
            </a:pPr>
            <a:r>
              <a:rPr lang="en-US" sz="4300" dirty="0"/>
              <a:t>E) Vascular dementia</a:t>
            </a:r>
          </a:p>
          <a:p>
            <a:pPr marL="0" indent="0">
              <a:buNone/>
            </a:pPr>
            <a:r>
              <a:rPr lang="en-US" dirty="0"/>
              <a:t>			Source: ABFM </a:t>
            </a:r>
            <a:r>
              <a:rPr lang="en-US" dirty="0" err="1"/>
              <a:t>Intraining</a:t>
            </a:r>
            <a:r>
              <a:rPr lang="en-US" dirty="0"/>
              <a:t> Examination 2016</a:t>
            </a:r>
          </a:p>
          <a:p>
            <a:endParaRPr lang="en-US" dirty="0"/>
          </a:p>
        </p:txBody>
      </p:sp>
      <p:pic>
        <p:nvPicPr>
          <p:cNvPr id="4" name="Picture 3"/>
          <p:cNvPicPr>
            <a:picLocks noChangeAspect="1"/>
          </p:cNvPicPr>
          <p:nvPr/>
        </p:nvPicPr>
        <p:blipFill>
          <a:blip r:embed="rId3"/>
          <a:stretch>
            <a:fillRect/>
          </a:stretch>
        </p:blipFill>
        <p:spPr>
          <a:xfrm>
            <a:off x="6705600" y="4495800"/>
            <a:ext cx="1524000" cy="1137139"/>
          </a:xfrm>
          <a:prstGeom prst="rect">
            <a:avLst/>
          </a:prstGeom>
        </p:spPr>
      </p:pic>
    </p:spTree>
    <p:extLst>
      <p:ext uri="{BB962C8B-B14F-4D97-AF65-F5344CB8AC3E}">
        <p14:creationId xmlns:p14="http://schemas.microsoft.com/office/powerpoint/2010/main" val="236118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normAutofit lnSpcReduction="10000"/>
          </a:bodyPr>
          <a:lstStyle/>
          <a:p>
            <a:pPr marL="457200" indent="-457200" algn="l">
              <a:buFont typeface="Arial" panose="020B0604020202020204" pitchFamily="34" charset="0"/>
              <a:buChar char="•"/>
            </a:pPr>
            <a:r>
              <a:rPr lang="en-US" dirty="0"/>
              <a:t>This presentation is targeted toward clinicians who diagnosis and/or prescribe medications for patients with dementia.</a:t>
            </a:r>
          </a:p>
          <a:p>
            <a:pPr marL="457200" indent="-457200" algn="l">
              <a:buFont typeface="Arial" panose="020B0604020202020204" pitchFamily="34" charset="0"/>
              <a:buChar char="•"/>
            </a:pPr>
            <a:r>
              <a:rPr lang="en-US" dirty="0"/>
              <a:t>I have no conflicts of interest.</a:t>
            </a:r>
          </a:p>
          <a:p>
            <a:pPr marL="457200" indent="-457200" algn="l">
              <a:buFont typeface="Arial" panose="020B0604020202020204" pitchFamily="34" charset="0"/>
              <a:buChar char="•"/>
            </a:pPr>
            <a:r>
              <a:rPr lang="en-US" dirty="0"/>
              <a:t>This presentation does not include traumatic or distressing content. </a:t>
            </a:r>
          </a:p>
        </p:txBody>
      </p:sp>
    </p:spTree>
    <p:extLst>
      <p:ext uri="{BB962C8B-B14F-4D97-AF65-F5344CB8AC3E}">
        <p14:creationId xmlns:p14="http://schemas.microsoft.com/office/powerpoint/2010/main" val="212790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dirty="0"/>
              <a:t>What Type of Dementia?</a:t>
            </a:r>
          </a:p>
        </p:txBody>
      </p:sp>
      <p:sp>
        <p:nvSpPr>
          <p:cNvPr id="3" name="Content Placeholder 2"/>
          <p:cNvSpPr>
            <a:spLocks noGrp="1"/>
          </p:cNvSpPr>
          <p:nvPr>
            <p:ph idx="1"/>
          </p:nvPr>
        </p:nvSpPr>
        <p:spPr>
          <a:xfrm>
            <a:off x="1219200" y="1828800"/>
            <a:ext cx="7086600" cy="3459163"/>
          </a:xfrm>
        </p:spPr>
        <p:txBody>
          <a:bodyPr>
            <a:normAutofit fontScale="85000" lnSpcReduction="20000"/>
          </a:bodyPr>
          <a:lstStyle/>
          <a:p>
            <a:pPr marL="0" indent="0">
              <a:buNone/>
            </a:pPr>
            <a:r>
              <a:rPr lang="en-US" dirty="0"/>
              <a:t>1. Alzheimer’s disease (AD)- 42%</a:t>
            </a:r>
          </a:p>
          <a:p>
            <a:pPr marL="0" indent="0">
              <a:buNone/>
            </a:pPr>
            <a:r>
              <a:rPr lang="en-US" dirty="0"/>
              <a:t>2. Vascular dementia (</a:t>
            </a:r>
            <a:r>
              <a:rPr lang="en-US" dirty="0" err="1"/>
              <a:t>VaD</a:t>
            </a:r>
            <a:r>
              <a:rPr lang="en-US" dirty="0"/>
              <a:t>)- 24%</a:t>
            </a:r>
          </a:p>
          <a:p>
            <a:pPr marL="0" indent="0">
              <a:buNone/>
            </a:pPr>
            <a:r>
              <a:rPr lang="en-US" dirty="0"/>
              <a:t>3. Mixed dementia (</a:t>
            </a:r>
            <a:r>
              <a:rPr lang="en-US" dirty="0" err="1"/>
              <a:t>MixD</a:t>
            </a:r>
            <a:r>
              <a:rPr lang="en-US" dirty="0"/>
              <a:t> = AD + </a:t>
            </a:r>
            <a:r>
              <a:rPr lang="en-US" dirty="0" err="1"/>
              <a:t>VaD</a:t>
            </a:r>
            <a:r>
              <a:rPr lang="en-US" dirty="0"/>
              <a:t>)- 22%</a:t>
            </a:r>
          </a:p>
          <a:p>
            <a:pPr marL="0" indent="0">
              <a:buNone/>
            </a:pPr>
            <a:r>
              <a:rPr lang="en-US" dirty="0"/>
              <a:t>4. Lewy body dementia (LBD)(overlaps with Parkinson’s dementia- PDD)- about 8%</a:t>
            </a:r>
          </a:p>
          <a:p>
            <a:pPr marL="0" indent="0">
              <a:buNone/>
            </a:pPr>
            <a:r>
              <a:rPr lang="en-US" dirty="0"/>
              <a:t>5. Frontotemporal dementia (FTD) 4%</a:t>
            </a:r>
          </a:p>
          <a:p>
            <a:pPr marL="0" indent="0">
              <a:buNone/>
            </a:pPr>
            <a:endParaRPr lang="en-US" dirty="0"/>
          </a:p>
          <a:p>
            <a:pPr marL="0" indent="0">
              <a:buNone/>
            </a:pPr>
            <a:r>
              <a:rPr lang="en-US" sz="1500" dirty="0" err="1"/>
              <a:t>Brunnström</a:t>
            </a:r>
            <a:r>
              <a:rPr lang="en-US" sz="1500" dirty="0"/>
              <a:t> H1, Gustafson L. Prevalence of dementia subtypes: a 30-year retrospective survey of neuropathological reports. Arch </a:t>
            </a:r>
            <a:r>
              <a:rPr lang="en-US" sz="1500" dirty="0" err="1"/>
              <a:t>Gerontol</a:t>
            </a:r>
            <a:r>
              <a:rPr lang="en-US" sz="1500" dirty="0"/>
              <a:t> </a:t>
            </a:r>
            <a:r>
              <a:rPr lang="en-US" sz="1500" dirty="0" err="1"/>
              <a:t>Geriatr</a:t>
            </a:r>
            <a:r>
              <a:rPr lang="en-US" sz="1500" dirty="0"/>
              <a:t>. 2009 Jul-Aug;49(1):146-9.</a:t>
            </a:r>
          </a:p>
        </p:txBody>
      </p:sp>
    </p:spTree>
    <p:extLst>
      <p:ext uri="{BB962C8B-B14F-4D97-AF65-F5344CB8AC3E}">
        <p14:creationId xmlns:p14="http://schemas.microsoft.com/office/powerpoint/2010/main" val="368120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648200" cy="884238"/>
          </a:xfrm>
        </p:spPr>
        <p:txBody>
          <a:bodyPr>
            <a:normAutofit/>
          </a:bodyPr>
          <a:lstStyle/>
          <a:p>
            <a:r>
              <a:rPr lang="en-US" sz="3600" dirty="0"/>
              <a:t>Diagnostic Imaging</a:t>
            </a:r>
          </a:p>
        </p:txBody>
      </p:sp>
      <p:sp>
        <p:nvSpPr>
          <p:cNvPr id="3" name="Content Placeholder 2"/>
          <p:cNvSpPr>
            <a:spLocks noGrp="1"/>
          </p:cNvSpPr>
          <p:nvPr>
            <p:ph idx="1"/>
          </p:nvPr>
        </p:nvSpPr>
        <p:spPr>
          <a:xfrm>
            <a:off x="457200" y="1600200"/>
            <a:ext cx="4876800" cy="4525963"/>
          </a:xfrm>
        </p:spPr>
        <p:txBody>
          <a:bodyPr>
            <a:normAutofit fontScale="92500" lnSpcReduction="20000"/>
          </a:bodyPr>
          <a:lstStyle/>
          <a:p>
            <a:r>
              <a:rPr lang="en-US" dirty="0"/>
              <a:t>At least one structural scan (either CT or MRI) should be done at least once in every patient with cognitive impairment to rule out intracranial causes (</a:t>
            </a:r>
            <a:r>
              <a:rPr lang="en-US" dirty="0" err="1"/>
              <a:t>eg</a:t>
            </a:r>
            <a:r>
              <a:rPr lang="en-US" dirty="0"/>
              <a:t>, meningioma, subdural hematoma)</a:t>
            </a:r>
          </a:p>
          <a:p>
            <a:r>
              <a:rPr lang="en-US" dirty="0"/>
              <a:t>Atrophy in the medial temporal region suggestive of Alzheimer’s</a:t>
            </a:r>
          </a:p>
        </p:txBody>
      </p:sp>
      <p:graphicFrame>
        <p:nvGraphicFramePr>
          <p:cNvPr id="4" name="Table 3"/>
          <p:cNvGraphicFramePr>
            <a:graphicFrameLocks noGrp="1"/>
          </p:cNvGraphicFramePr>
          <p:nvPr>
            <p:extLst>
              <p:ext uri="{D42A27DB-BD31-4B8C-83A1-F6EECF244321}">
                <p14:modId xmlns:p14="http://schemas.microsoft.com/office/powerpoint/2010/main" val="1981573712"/>
              </p:ext>
            </p:extLst>
          </p:nvPr>
        </p:nvGraphicFramePr>
        <p:xfrm>
          <a:off x="5334000" y="762000"/>
          <a:ext cx="3352800" cy="5394276"/>
        </p:xfrm>
        <a:graphic>
          <a:graphicData uri="http://schemas.openxmlformats.org/drawingml/2006/table">
            <a:tbl>
              <a:tblPr firstRow="1" firstCol="1" bandRow="1"/>
              <a:tblGrid>
                <a:gridCol w="1295400">
                  <a:extLst>
                    <a:ext uri="{9D8B030D-6E8A-4147-A177-3AD203B41FA5}">
                      <a16:colId xmlns:a16="http://schemas.microsoft.com/office/drawing/2014/main" val="4072559647"/>
                    </a:ext>
                  </a:extLst>
                </a:gridCol>
                <a:gridCol w="2057400">
                  <a:extLst>
                    <a:ext uri="{9D8B030D-6E8A-4147-A177-3AD203B41FA5}">
                      <a16:colId xmlns:a16="http://schemas.microsoft.com/office/drawing/2014/main" val="2808473877"/>
                    </a:ext>
                  </a:extLst>
                </a:gridCol>
              </a:tblGrid>
              <a:tr h="353503">
                <a:tc>
                  <a:txBody>
                    <a:bodyPr/>
                    <a:lstStyle/>
                    <a:p>
                      <a:pPr marL="0" marR="0" algn="ctr">
                        <a:lnSpc>
                          <a:spcPct val="107000"/>
                        </a:lnSpc>
                        <a:spcBef>
                          <a:spcPts val="0"/>
                        </a:spcBef>
                        <a:spcAft>
                          <a:spcPts val="0"/>
                        </a:spcAft>
                      </a:pPr>
                      <a:r>
                        <a:rPr lang="en-US"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Disease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a:noFill/>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tc>
                  <a:txBody>
                    <a:bodyPr/>
                    <a:lstStyle/>
                    <a:p>
                      <a:pPr marL="0" marR="0" algn="ctr">
                        <a:lnSpc>
                          <a:spcPct val="107000"/>
                        </a:lnSpc>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Imaging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extLst>
                  <a:ext uri="{0D108BD9-81ED-4DB2-BD59-A6C34878D82A}">
                    <a16:rowId xmlns:a16="http://schemas.microsoft.com/office/drawing/2014/main" val="1218468160"/>
                  </a:ext>
                </a:extLst>
              </a:tr>
              <a:tr h="699805">
                <a:tc>
                  <a:txBody>
                    <a:bodyPr/>
                    <a:lstStyle/>
                    <a:p>
                      <a:pPr marL="0" marR="0" algn="ctr">
                        <a:lnSpc>
                          <a:spcPct val="107000"/>
                        </a:lnSpc>
                        <a:spcBef>
                          <a:spcPts val="0"/>
                        </a:spcBef>
                        <a:spcAft>
                          <a:spcPts val="0"/>
                        </a:spcAft>
                      </a:pP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Alzheimer's</a:t>
                      </a:r>
                    </a:p>
                    <a:p>
                      <a:pPr marL="0" marR="0" algn="ctr">
                        <a:lnSpc>
                          <a:spcPct val="107000"/>
                        </a:lnSpc>
                        <a:spcBef>
                          <a:spcPts val="0"/>
                        </a:spcBef>
                        <a:spcAft>
                          <a:spcPts val="0"/>
                        </a:spcAft>
                      </a:pP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Dementia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Entorhinal cortex and hippocampal atrophy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305090991"/>
                  </a:ext>
                </a:extLst>
              </a:tr>
              <a:tr h="1178095">
                <a:tc>
                  <a:txBody>
                    <a:bodyPr/>
                    <a:lstStyle/>
                    <a:p>
                      <a:pPr marL="0" marR="0" algn="ctr">
                        <a:lnSpc>
                          <a:spcPct val="107000"/>
                        </a:lnSpc>
                        <a:spcBef>
                          <a:spcPts val="0"/>
                        </a:spcBef>
                        <a:spcAft>
                          <a:spcPts val="0"/>
                        </a:spcAft>
                      </a:pPr>
                      <a:r>
                        <a:rPr lang="en-US" sz="1400" dirty="0" err="1">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Fronto</a:t>
                      </a: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-Temporal Dementia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Frontal, insular, and/or temporal atrophy; spares posterior parietal lobe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3664282017"/>
                  </a:ext>
                </a:extLst>
              </a:tr>
              <a:tr h="1018665">
                <a:tc>
                  <a:txBody>
                    <a:bodyPr/>
                    <a:lstStyle/>
                    <a:p>
                      <a:pPr marL="0" marR="0" algn="ctr">
                        <a:lnSpc>
                          <a:spcPct val="107000"/>
                        </a:lnSpc>
                        <a:spcBef>
                          <a:spcPts val="0"/>
                        </a:spcBef>
                        <a:spcAft>
                          <a:spcPts val="0"/>
                        </a:spcAft>
                      </a:pP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Dementia with Lewy bodies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Posterior parietal atrophy; hippocampi larger than in 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799736175"/>
                  </a:ext>
                </a:extLst>
              </a:tr>
              <a:tr h="1178095">
                <a:tc>
                  <a:txBody>
                    <a:bodyPr/>
                    <a:lstStyle/>
                    <a:p>
                      <a:pPr marL="0" marR="0" algn="ctr">
                        <a:lnSpc>
                          <a:spcPct val="107000"/>
                        </a:lnSpc>
                        <a:spcBef>
                          <a:spcPts val="0"/>
                        </a:spcBef>
                        <a:spcAft>
                          <a:spcPts val="0"/>
                        </a:spcAft>
                      </a:pPr>
                      <a:r>
                        <a:rPr lang="en-US" sz="1400" dirty="0" err="1">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Crutzfeld</a:t>
                      </a: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-Jacob Disease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Cortical ribboning and basal ganglia or thalamus hyperintensity on diffusion/</a:t>
                      </a:r>
                      <a:br>
                        <a:rPr lang="en-US" sz="14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FLAIR MRI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1758524890"/>
                  </a:ext>
                </a:extLst>
              </a:tr>
              <a:tr h="935999">
                <a:tc>
                  <a:txBody>
                    <a:bodyPr/>
                    <a:lstStyle/>
                    <a:p>
                      <a:pPr marL="0" marR="0" algn="ctr">
                        <a:lnSpc>
                          <a:spcPct val="107000"/>
                        </a:lnSpc>
                        <a:spcBef>
                          <a:spcPts val="0"/>
                        </a:spcBef>
                        <a:spcAft>
                          <a:spcPts val="0"/>
                        </a:spcAft>
                      </a:pP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Vascular</a:t>
                      </a:r>
                    </a:p>
                    <a:p>
                      <a:pPr marL="0" marR="0" algn="ctr">
                        <a:lnSpc>
                          <a:spcPct val="107000"/>
                        </a:lnSpc>
                        <a:spcBef>
                          <a:spcPts val="0"/>
                        </a:spcBef>
                        <a:spcAft>
                          <a:spcPts val="0"/>
                        </a:spcAft>
                      </a:pPr>
                      <a:r>
                        <a:rPr lang="en-US" sz="1400" dirty="0">
                          <a:solidFill>
                            <a:srgbClr val="343637"/>
                          </a:solidFill>
                          <a:effectLst/>
                          <a:latin typeface="Arial" panose="020B0604020202020204" pitchFamily="34" charset="0"/>
                          <a:ea typeface="Calibri" panose="020F0502020204030204" pitchFamily="34" charset="0"/>
                          <a:cs typeface="Times New Roman" panose="02020603050405020304" pitchFamily="18" charset="0"/>
                        </a:rPr>
                        <a:t>Dementia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Cortical and/or subcortical infarctions, confluent white matter disease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30257013"/>
                  </a:ext>
                </a:extLst>
              </a:tr>
            </a:tbl>
          </a:graphicData>
        </a:graphic>
      </p:graphicFrame>
    </p:spTree>
    <p:extLst>
      <p:ext uri="{BB962C8B-B14F-4D97-AF65-F5344CB8AC3E}">
        <p14:creationId xmlns:p14="http://schemas.microsoft.com/office/powerpoint/2010/main" val="206926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Criteria for Dementia</a:t>
            </a:r>
          </a:p>
        </p:txBody>
      </p:sp>
      <p:sp>
        <p:nvSpPr>
          <p:cNvPr id="3" name="Content Placeholder 2"/>
          <p:cNvSpPr>
            <a:spLocks noGrp="1"/>
          </p:cNvSpPr>
          <p:nvPr>
            <p:ph idx="1"/>
          </p:nvPr>
        </p:nvSpPr>
        <p:spPr>
          <a:xfrm>
            <a:off x="457200" y="1371600"/>
            <a:ext cx="8229600" cy="4876800"/>
          </a:xfrm>
        </p:spPr>
        <p:txBody>
          <a:bodyPr>
            <a:normAutofit fontScale="92500"/>
          </a:bodyPr>
          <a:lstStyle/>
          <a:p>
            <a:pPr marL="514350" indent="-514350">
              <a:buFont typeface="+mj-lt"/>
              <a:buAutoNum type="arabicPeriod"/>
            </a:pPr>
            <a:r>
              <a:rPr lang="en-US" dirty="0"/>
              <a:t>Decline from previous level of functioning</a:t>
            </a:r>
          </a:p>
          <a:p>
            <a:pPr marL="514350" indent="-514350">
              <a:buFont typeface="+mj-lt"/>
              <a:buAutoNum type="arabicPeriod"/>
            </a:pPr>
            <a:r>
              <a:rPr lang="en-US" dirty="0"/>
              <a:t>Impaired function at work or usual activities</a:t>
            </a:r>
          </a:p>
          <a:p>
            <a:pPr marL="514350" indent="-514350">
              <a:buFont typeface="+mj-lt"/>
              <a:buAutoNum type="arabicPeriod"/>
            </a:pPr>
            <a:r>
              <a:rPr lang="en-US" dirty="0"/>
              <a:t>Not explained by delirium or psychiatric disorder</a:t>
            </a:r>
          </a:p>
          <a:p>
            <a:pPr marL="514350" indent="-514350">
              <a:buFont typeface="+mj-lt"/>
              <a:buAutoNum type="arabicPeriod"/>
            </a:pPr>
            <a:r>
              <a:rPr lang="en-US" dirty="0"/>
              <a:t>Detection and diagnosis of cognitive impairment by:</a:t>
            </a:r>
          </a:p>
          <a:p>
            <a:pPr lvl="1"/>
            <a:r>
              <a:rPr lang="en-US" dirty="0"/>
              <a:t>history from patient and reliable informant AND</a:t>
            </a:r>
          </a:p>
          <a:p>
            <a:pPr lvl="1"/>
            <a:r>
              <a:rPr lang="en-US" dirty="0"/>
              <a:t>mental status exam or neuropsychological testing</a:t>
            </a:r>
          </a:p>
          <a:p>
            <a:pPr lvl="1"/>
            <a:endParaRPr lang="en-US" sz="1500" dirty="0"/>
          </a:p>
          <a:p>
            <a:pPr lvl="1"/>
            <a:r>
              <a:rPr lang="en-US" sz="1500" dirty="0" err="1"/>
              <a:t>McKhanna</a:t>
            </a:r>
            <a:r>
              <a:rPr lang="en-US" sz="1500" dirty="0"/>
              <a:t> G, </a:t>
            </a:r>
            <a:r>
              <a:rPr lang="en-US" sz="1500" dirty="0" err="1"/>
              <a:t>Knopmanc</a:t>
            </a:r>
            <a:r>
              <a:rPr lang="en-US" sz="1500" dirty="0"/>
              <a:t> D et al. The diagnosis of dementia due to Alzheimer’s disease: Recommendations from the National Institute on Aging- Alzheimer’s Association workgroups on diagnostic guidelines for Alzheimer’s disease. </a:t>
            </a:r>
            <a:r>
              <a:rPr lang="en-US" sz="1500" dirty="0" err="1"/>
              <a:t>Alzheimers</a:t>
            </a:r>
            <a:r>
              <a:rPr lang="en-US" sz="1500" dirty="0"/>
              <a:t> Dement. 2011 May ; 7(3): 263–269. </a:t>
            </a:r>
          </a:p>
          <a:p>
            <a:pPr lvl="1"/>
            <a:endParaRPr lang="en-US" dirty="0"/>
          </a:p>
        </p:txBody>
      </p:sp>
    </p:spTree>
    <p:extLst>
      <p:ext uri="{BB962C8B-B14F-4D97-AF65-F5344CB8AC3E}">
        <p14:creationId xmlns:p14="http://schemas.microsoft.com/office/powerpoint/2010/main" val="396424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sz="3200" dirty="0"/>
              <a:t>Dementia Criteria continued..</a:t>
            </a:r>
          </a:p>
        </p:txBody>
      </p:sp>
      <p:sp>
        <p:nvSpPr>
          <p:cNvPr id="3" name="Content Placeholder 2"/>
          <p:cNvSpPr>
            <a:spLocks noGrp="1"/>
          </p:cNvSpPr>
          <p:nvPr>
            <p:ph idx="1"/>
          </p:nvPr>
        </p:nvSpPr>
        <p:spPr>
          <a:xfrm>
            <a:off x="457200" y="1524000"/>
            <a:ext cx="8229600" cy="5105400"/>
          </a:xfrm>
        </p:spPr>
        <p:txBody>
          <a:bodyPr>
            <a:normAutofit fontScale="62500" lnSpcReduction="20000"/>
          </a:bodyPr>
          <a:lstStyle/>
          <a:p>
            <a:pPr marL="0" indent="0">
              <a:buNone/>
            </a:pPr>
            <a:r>
              <a:rPr lang="en-US" dirty="0"/>
              <a:t>≥ 2 of</a:t>
            </a:r>
          </a:p>
          <a:p>
            <a:pPr marL="514350" indent="-514350">
              <a:buFont typeface="+mj-lt"/>
              <a:buAutoNum type="arabicPeriod"/>
            </a:pPr>
            <a:r>
              <a:rPr lang="en-US" dirty="0"/>
              <a:t>Impaired ability to </a:t>
            </a:r>
            <a:r>
              <a:rPr lang="en-US" b="1" dirty="0"/>
              <a:t>acquire and recall new information </a:t>
            </a:r>
            <a:r>
              <a:rPr lang="en-US" dirty="0"/>
              <a:t>(repeating questions and conversations, getting lost, forgetting appointments, misplacing items)</a:t>
            </a:r>
          </a:p>
          <a:p>
            <a:pPr marL="514350" indent="-514350">
              <a:buFont typeface="+mj-lt"/>
              <a:buAutoNum type="arabicPeriod"/>
            </a:pPr>
            <a:r>
              <a:rPr lang="en-US" dirty="0"/>
              <a:t>Poor judgment or impaired </a:t>
            </a:r>
            <a:r>
              <a:rPr lang="en-US" b="1" dirty="0"/>
              <a:t>reasoning </a:t>
            </a:r>
            <a:r>
              <a:rPr lang="en-US" dirty="0"/>
              <a:t>(trouble managing finances, making poor decisions, safety issues including driving)</a:t>
            </a:r>
          </a:p>
          <a:p>
            <a:pPr marL="514350" indent="-514350">
              <a:buFont typeface="+mj-lt"/>
              <a:buAutoNum type="arabicPeriod"/>
            </a:pPr>
            <a:r>
              <a:rPr lang="en-US" dirty="0"/>
              <a:t>Impaired </a:t>
            </a:r>
            <a:r>
              <a:rPr lang="en-US" b="1" dirty="0"/>
              <a:t>visuospatial</a:t>
            </a:r>
            <a:r>
              <a:rPr lang="en-US" dirty="0"/>
              <a:t> skills (problems dressing, trouble recognizing objects and using them properly, trouble recognizing people)</a:t>
            </a:r>
          </a:p>
          <a:p>
            <a:pPr marL="514350" indent="-514350">
              <a:buFont typeface="+mj-lt"/>
              <a:buAutoNum type="arabicPeriod"/>
            </a:pPr>
            <a:r>
              <a:rPr lang="en-US" dirty="0"/>
              <a:t>Impaired </a:t>
            </a:r>
            <a:r>
              <a:rPr lang="en-US" b="1" dirty="0"/>
              <a:t>language</a:t>
            </a:r>
            <a:r>
              <a:rPr lang="en-US" dirty="0"/>
              <a:t> function (trouble finding words, errors with spelling, trouble reading)</a:t>
            </a:r>
          </a:p>
          <a:p>
            <a:pPr marL="514350" indent="-514350">
              <a:buFont typeface="+mj-lt"/>
              <a:buAutoNum type="arabicPeriod"/>
            </a:pPr>
            <a:r>
              <a:rPr lang="en-US" b="1" dirty="0"/>
              <a:t>Personality or behavior </a:t>
            </a:r>
            <a:r>
              <a:rPr lang="en-US" dirty="0"/>
              <a:t>changes (including apathy, social withdrawal, agitation, compulsive behavior or socially inappropriate behavior)</a:t>
            </a:r>
          </a:p>
          <a:p>
            <a:pPr marL="0" indent="0">
              <a:buNone/>
            </a:pPr>
            <a:endParaRPr lang="en-US" dirty="0"/>
          </a:p>
          <a:p>
            <a:pPr marL="0" indent="0">
              <a:buNone/>
            </a:pPr>
            <a:r>
              <a:rPr lang="en-US" sz="2200" dirty="0" err="1"/>
              <a:t>McKhanna</a:t>
            </a:r>
            <a:r>
              <a:rPr lang="en-US" sz="2200" dirty="0"/>
              <a:t> G, </a:t>
            </a:r>
            <a:r>
              <a:rPr lang="en-US" sz="2200" dirty="0" err="1"/>
              <a:t>Knopmanc</a:t>
            </a:r>
            <a:r>
              <a:rPr lang="en-US" sz="2200" dirty="0"/>
              <a:t> D et al. The diagnosis of dementia due to Alzheimer’s disease: Recommendations from the National Institute on Aging- Alzheimer’s Association workgroups on diagnostic guidelines for Alzheimer’s disease. </a:t>
            </a:r>
            <a:r>
              <a:rPr lang="en-US" sz="2200" dirty="0" err="1"/>
              <a:t>Alzheimers</a:t>
            </a:r>
            <a:r>
              <a:rPr lang="en-US" sz="2200" dirty="0"/>
              <a:t> Dement. 2011 May ; 7(3): 263–269. </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73118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629400" cy="1524000"/>
          </a:xfrm>
        </p:spPr>
        <p:txBody>
          <a:bodyPr>
            <a:normAutofit/>
          </a:bodyPr>
          <a:lstStyle/>
          <a:p>
            <a:r>
              <a:rPr lang="en-US" sz="3600" dirty="0"/>
              <a:t>Alzheimer’s Dementia</a:t>
            </a:r>
          </a:p>
        </p:txBody>
      </p:sp>
      <p:sp>
        <p:nvSpPr>
          <p:cNvPr id="3" name="Content Placeholder 2"/>
          <p:cNvSpPr>
            <a:spLocks noGrp="1"/>
          </p:cNvSpPr>
          <p:nvPr>
            <p:ph idx="1"/>
          </p:nvPr>
        </p:nvSpPr>
        <p:spPr>
          <a:xfrm>
            <a:off x="457200" y="1828800"/>
            <a:ext cx="8229600" cy="4419600"/>
          </a:xfrm>
        </p:spPr>
        <p:txBody>
          <a:bodyPr>
            <a:normAutofit fontScale="85000" lnSpcReduction="10000"/>
          </a:bodyPr>
          <a:lstStyle/>
          <a:p>
            <a:r>
              <a:rPr lang="en-US" dirty="0"/>
              <a:t>Gradual onset over months to years</a:t>
            </a:r>
          </a:p>
          <a:p>
            <a:r>
              <a:rPr lang="en-US" dirty="0"/>
              <a:t>Clear worsening of cognitive abilities</a:t>
            </a:r>
          </a:p>
          <a:p>
            <a:r>
              <a:rPr lang="en-US" dirty="0"/>
              <a:t>Initial and prominent cognitive deficits on H&amp;P may be: </a:t>
            </a:r>
          </a:p>
          <a:p>
            <a:pPr lvl="1"/>
            <a:r>
              <a:rPr lang="en-US" dirty="0"/>
              <a:t>amnestic (learning, recall- most common presentation)</a:t>
            </a:r>
          </a:p>
          <a:p>
            <a:pPr lvl="1"/>
            <a:r>
              <a:rPr lang="en-US" dirty="0" err="1"/>
              <a:t>nonamnestic</a:t>
            </a:r>
            <a:r>
              <a:rPr lang="en-US" dirty="0"/>
              <a:t> (language, visuospatial or executive dysfunction)</a:t>
            </a:r>
          </a:p>
          <a:p>
            <a:r>
              <a:rPr lang="en-US" dirty="0"/>
              <a:t>Increased if carrier of causative genetic mutation</a:t>
            </a:r>
          </a:p>
          <a:p>
            <a:r>
              <a:rPr lang="en-US" dirty="0"/>
              <a:t>MRI with temporal lobe atrophy</a:t>
            </a:r>
          </a:p>
          <a:p>
            <a:pPr lvl="1"/>
            <a:endParaRPr lang="en-US" sz="1500" dirty="0">
              <a:solidFill>
                <a:prstClr val="black"/>
              </a:solidFill>
            </a:endParaRPr>
          </a:p>
          <a:p>
            <a:pPr lvl="1"/>
            <a:r>
              <a:rPr lang="en-US" sz="1500" dirty="0" err="1">
                <a:solidFill>
                  <a:prstClr val="black"/>
                </a:solidFill>
              </a:rPr>
              <a:t>McKhanna</a:t>
            </a:r>
            <a:r>
              <a:rPr lang="en-US" sz="1500" dirty="0">
                <a:solidFill>
                  <a:prstClr val="black"/>
                </a:solidFill>
              </a:rPr>
              <a:t> G, </a:t>
            </a:r>
            <a:r>
              <a:rPr lang="en-US" sz="1500" dirty="0" err="1">
                <a:solidFill>
                  <a:prstClr val="black"/>
                </a:solidFill>
              </a:rPr>
              <a:t>Knopmanc</a:t>
            </a:r>
            <a:r>
              <a:rPr lang="en-US" sz="1500" dirty="0">
                <a:solidFill>
                  <a:prstClr val="black"/>
                </a:solidFill>
              </a:rPr>
              <a:t> D et al. The diagnosis of dementia due to Alzheimer’s disease: Recommendations from the National Institute on Aging- Alzheimer’s Association workgroups on diagnostic guidelines for Alzheimer’s disease. </a:t>
            </a:r>
            <a:r>
              <a:rPr lang="en-US" sz="1500" dirty="0" err="1">
                <a:solidFill>
                  <a:prstClr val="black"/>
                </a:solidFill>
              </a:rPr>
              <a:t>Alzheimers</a:t>
            </a:r>
            <a:r>
              <a:rPr lang="en-US" sz="1500" dirty="0">
                <a:solidFill>
                  <a:prstClr val="black"/>
                </a:solidFill>
              </a:rPr>
              <a:t> Dement. 2011 May ; 7(3): 263–269. </a:t>
            </a:r>
          </a:p>
          <a:p>
            <a:endParaRPr lang="en-US" dirty="0"/>
          </a:p>
        </p:txBody>
      </p:sp>
      <p:pic>
        <p:nvPicPr>
          <p:cNvPr id="4" name="Picture 3"/>
          <p:cNvPicPr>
            <a:picLocks noChangeAspect="1"/>
          </p:cNvPicPr>
          <p:nvPr/>
        </p:nvPicPr>
        <p:blipFill>
          <a:blip r:embed="rId2"/>
          <a:stretch>
            <a:fillRect/>
          </a:stretch>
        </p:blipFill>
        <p:spPr>
          <a:xfrm>
            <a:off x="6324600" y="762000"/>
            <a:ext cx="2619375" cy="1743075"/>
          </a:xfrm>
          <a:prstGeom prst="rect">
            <a:avLst/>
          </a:prstGeom>
        </p:spPr>
      </p:pic>
    </p:spTree>
    <p:extLst>
      <p:ext uri="{BB962C8B-B14F-4D97-AF65-F5344CB8AC3E}">
        <p14:creationId xmlns:p14="http://schemas.microsoft.com/office/powerpoint/2010/main" val="207964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3600" dirty="0"/>
              <a:t>Vascular Dementia</a:t>
            </a:r>
          </a:p>
        </p:txBody>
      </p:sp>
      <p:sp>
        <p:nvSpPr>
          <p:cNvPr id="3" name="Content Placeholder 2"/>
          <p:cNvSpPr>
            <a:spLocks noGrp="1"/>
          </p:cNvSpPr>
          <p:nvPr>
            <p:ph idx="1"/>
          </p:nvPr>
        </p:nvSpPr>
        <p:spPr>
          <a:xfrm>
            <a:off x="731520" y="1905000"/>
            <a:ext cx="7680960" cy="4648200"/>
          </a:xfrm>
        </p:spPr>
        <p:txBody>
          <a:bodyPr>
            <a:normAutofit/>
          </a:bodyPr>
          <a:lstStyle/>
          <a:p>
            <a:r>
              <a:rPr lang="en-US" dirty="0"/>
              <a:t>Dementia + related cerebrovascular disease (neuro signs + imaging) such as:</a:t>
            </a:r>
          </a:p>
          <a:p>
            <a:r>
              <a:rPr lang="en-US" dirty="0"/>
              <a:t>Dementia within 3 months of stroke</a:t>
            </a:r>
          </a:p>
          <a:p>
            <a:r>
              <a:rPr lang="en-US" dirty="0"/>
              <a:t>Abrupt deterioration</a:t>
            </a:r>
          </a:p>
          <a:p>
            <a:r>
              <a:rPr lang="en-US" dirty="0"/>
              <a:t>Fluctuating stepwise progression</a:t>
            </a:r>
          </a:p>
          <a:p>
            <a:pPr marL="0" indent="0">
              <a:buNone/>
            </a:pPr>
            <a:endParaRPr lang="en-US" dirty="0"/>
          </a:p>
          <a:p>
            <a:r>
              <a:rPr lang="en-US" sz="1500" dirty="0"/>
              <a:t>Khan A, </a:t>
            </a:r>
            <a:r>
              <a:rPr lang="en-US" sz="1500" dirty="0" err="1"/>
              <a:t>Kalaria</a:t>
            </a:r>
            <a:r>
              <a:rPr lang="en-US" sz="1500" dirty="0"/>
              <a:t> R et al. Update on Vascular Dementia. Journal of Geriatric Psychiatry and Neurology 2016, Vol. 29(5) 281-301.</a:t>
            </a:r>
          </a:p>
          <a:p>
            <a:endParaRPr lang="en-US" dirty="0"/>
          </a:p>
          <a:p>
            <a:endParaRPr lang="en-US" dirty="0"/>
          </a:p>
        </p:txBody>
      </p:sp>
      <p:pic>
        <p:nvPicPr>
          <p:cNvPr id="4" name="Picture 3"/>
          <p:cNvPicPr>
            <a:picLocks noChangeAspect="1"/>
          </p:cNvPicPr>
          <p:nvPr/>
        </p:nvPicPr>
        <p:blipFill>
          <a:blip r:embed="rId2"/>
          <a:stretch>
            <a:fillRect/>
          </a:stretch>
        </p:blipFill>
        <p:spPr>
          <a:xfrm>
            <a:off x="6705600" y="3614737"/>
            <a:ext cx="2286001" cy="1228725"/>
          </a:xfrm>
          <a:prstGeom prst="rect">
            <a:avLst/>
          </a:prstGeom>
        </p:spPr>
      </p:pic>
    </p:spTree>
    <p:extLst>
      <p:ext uri="{BB962C8B-B14F-4D97-AF65-F5344CB8AC3E}">
        <p14:creationId xmlns:p14="http://schemas.microsoft.com/office/powerpoint/2010/main" val="2704634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rmAutofit fontScale="90000"/>
          </a:bodyPr>
          <a:lstStyle/>
          <a:p>
            <a:r>
              <a:rPr lang="en-US" sz="4000" dirty="0"/>
              <a:t>Features c/w probable vascular dementia</a:t>
            </a:r>
            <a:br>
              <a:rPr lang="en-US" dirty="0"/>
            </a:br>
            <a:endParaRPr lang="en-US" dirty="0"/>
          </a:p>
        </p:txBody>
      </p:sp>
      <p:sp>
        <p:nvSpPr>
          <p:cNvPr id="3" name="Content Placeholder 2"/>
          <p:cNvSpPr>
            <a:spLocks noGrp="1"/>
          </p:cNvSpPr>
          <p:nvPr>
            <p:ph idx="1"/>
          </p:nvPr>
        </p:nvSpPr>
        <p:spPr>
          <a:xfrm>
            <a:off x="1219200" y="1676400"/>
            <a:ext cx="7086600" cy="4495800"/>
          </a:xfrm>
        </p:spPr>
        <p:txBody>
          <a:bodyPr>
            <a:normAutofit fontScale="92500" lnSpcReduction="20000"/>
          </a:bodyPr>
          <a:lstStyle/>
          <a:p>
            <a:r>
              <a:rPr lang="en-US" dirty="0"/>
              <a:t>Early gait disturbance</a:t>
            </a:r>
          </a:p>
          <a:p>
            <a:r>
              <a:rPr lang="en-US" dirty="0"/>
              <a:t>Frequent falls</a:t>
            </a:r>
          </a:p>
          <a:p>
            <a:r>
              <a:rPr lang="en-US" dirty="0"/>
              <a:t>Early urinary symptoms</a:t>
            </a:r>
          </a:p>
          <a:p>
            <a:r>
              <a:rPr lang="en-US" dirty="0"/>
              <a:t>Pseudobulbar palsy</a:t>
            </a:r>
          </a:p>
          <a:p>
            <a:r>
              <a:rPr lang="en-US" dirty="0"/>
              <a:t>Personality and mood changes</a:t>
            </a:r>
          </a:p>
          <a:p>
            <a:r>
              <a:rPr lang="en-US" dirty="0"/>
              <a:t>Subcortical deficits such as psychomotor retardation</a:t>
            </a:r>
          </a:p>
          <a:p>
            <a:r>
              <a:rPr lang="en-US" dirty="0"/>
              <a:t>Abnormal executive function</a:t>
            </a:r>
          </a:p>
          <a:p>
            <a:endParaRPr lang="en-US" dirty="0"/>
          </a:p>
          <a:p>
            <a:r>
              <a:rPr lang="en-US" sz="1600" dirty="0"/>
              <a:t>Khan A, </a:t>
            </a:r>
            <a:r>
              <a:rPr lang="en-US" sz="1600" dirty="0" err="1"/>
              <a:t>Kalaria</a:t>
            </a:r>
            <a:r>
              <a:rPr lang="en-US" sz="1600" dirty="0"/>
              <a:t> R et al. Update on Vascular Dementia. Journal of Geriatric Psychiatry and Neurology 2016, Vol. 29(5) 281-301.</a:t>
            </a:r>
          </a:p>
          <a:p>
            <a:endParaRPr lang="en-US" dirty="0"/>
          </a:p>
        </p:txBody>
      </p:sp>
      <p:pic>
        <p:nvPicPr>
          <p:cNvPr id="4" name="Picture 3"/>
          <p:cNvPicPr>
            <a:picLocks noChangeAspect="1"/>
          </p:cNvPicPr>
          <p:nvPr/>
        </p:nvPicPr>
        <p:blipFill>
          <a:blip r:embed="rId3"/>
          <a:stretch>
            <a:fillRect/>
          </a:stretch>
        </p:blipFill>
        <p:spPr>
          <a:xfrm>
            <a:off x="5715000" y="1417638"/>
            <a:ext cx="2447925" cy="1866900"/>
          </a:xfrm>
          <a:prstGeom prst="rect">
            <a:avLst/>
          </a:prstGeom>
        </p:spPr>
      </p:pic>
    </p:spTree>
    <p:extLst>
      <p:ext uri="{BB962C8B-B14F-4D97-AF65-F5344CB8AC3E}">
        <p14:creationId xmlns:p14="http://schemas.microsoft.com/office/powerpoint/2010/main" val="310851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3600" dirty="0"/>
              <a:t>Lewy Body Dementia</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u="sng" dirty="0"/>
              <a:t>Early symptoms (5-15 years pre-dementia)</a:t>
            </a:r>
          </a:p>
          <a:p>
            <a:pPr marL="1200150" lvl="2" indent="-342900"/>
            <a:r>
              <a:rPr lang="en-US" dirty="0"/>
              <a:t>Decreased sense of smell</a:t>
            </a:r>
          </a:p>
          <a:p>
            <a:pPr marL="1200150" lvl="2" indent="-342900"/>
            <a:r>
              <a:rPr lang="en-US" dirty="0"/>
              <a:t>REM sleep behavior disorder</a:t>
            </a:r>
          </a:p>
          <a:p>
            <a:pPr marL="1657350" lvl="3" indent="-342900"/>
            <a:r>
              <a:rPr lang="en-US" dirty="0"/>
              <a:t>Nightmares</a:t>
            </a:r>
          </a:p>
          <a:p>
            <a:pPr marL="1657350" lvl="3" indent="-342900"/>
            <a:r>
              <a:rPr lang="en-US" dirty="0"/>
              <a:t>Crying or shouting during sleep</a:t>
            </a:r>
          </a:p>
          <a:p>
            <a:pPr marL="1657350" lvl="3" indent="-342900"/>
            <a:r>
              <a:rPr lang="en-US" dirty="0"/>
              <a:t>Limb movements during sleep</a:t>
            </a:r>
          </a:p>
          <a:p>
            <a:pPr marL="1200150" lvl="2" indent="-342900"/>
            <a:r>
              <a:rPr lang="en-US" dirty="0"/>
              <a:t>Constipation</a:t>
            </a:r>
          </a:p>
          <a:p>
            <a:pPr marL="1200150" lvl="2" indent="-342900"/>
            <a:r>
              <a:rPr lang="en-US" dirty="0"/>
              <a:t>Dizziness on standing</a:t>
            </a:r>
          </a:p>
          <a:p>
            <a:pPr marL="1200150" lvl="2" indent="-342900"/>
            <a:r>
              <a:rPr lang="en-US" dirty="0"/>
              <a:t>Urinary incontinence</a:t>
            </a:r>
          </a:p>
          <a:p>
            <a:pPr marL="1200150" lvl="2" indent="-342900"/>
            <a:r>
              <a:rPr lang="en-US" dirty="0"/>
              <a:t>Increased saliva</a:t>
            </a:r>
          </a:p>
          <a:p>
            <a:pPr marL="1200150" lvl="2" indent="-342900"/>
            <a:r>
              <a:rPr lang="en-US" dirty="0"/>
              <a:t>Increased sweating</a:t>
            </a:r>
          </a:p>
          <a:p>
            <a:pPr marL="857250" lvl="2" indent="0">
              <a:buNone/>
            </a:pPr>
            <a:endParaRPr lang="en-US" dirty="0"/>
          </a:p>
          <a:p>
            <a:pPr marL="857250" lvl="2" indent="0">
              <a:buNone/>
            </a:pPr>
            <a:r>
              <a:rPr lang="en-US" sz="1600" dirty="0" err="1"/>
              <a:t>McKeith</a:t>
            </a:r>
            <a:r>
              <a:rPr lang="en-US" sz="1600" dirty="0"/>
              <a:t> I, Taylor JP et al. Revisiting DLB Diagnosis: A Consideration of Prodromal DLB and of the Diagnostic Overlap With Alzheimer Disease. Journal of Geriatric Psychiatry and Neurology 2016, Vol. 29(5) 249-253.</a:t>
            </a:r>
          </a:p>
          <a:p>
            <a:pPr marL="857250" lvl="2" indent="0">
              <a:buNone/>
            </a:pPr>
            <a:endParaRPr lang="en-US" dirty="0"/>
          </a:p>
        </p:txBody>
      </p:sp>
      <p:pic>
        <p:nvPicPr>
          <p:cNvPr id="4" name="Picture 3"/>
          <p:cNvPicPr>
            <a:picLocks noChangeAspect="1"/>
          </p:cNvPicPr>
          <p:nvPr/>
        </p:nvPicPr>
        <p:blipFill>
          <a:blip r:embed="rId2"/>
          <a:stretch>
            <a:fillRect/>
          </a:stretch>
        </p:blipFill>
        <p:spPr>
          <a:xfrm>
            <a:off x="5791200" y="2743200"/>
            <a:ext cx="2524125" cy="1809750"/>
          </a:xfrm>
          <a:prstGeom prst="rect">
            <a:avLst/>
          </a:prstGeom>
        </p:spPr>
      </p:pic>
    </p:spTree>
    <p:extLst>
      <p:ext uri="{BB962C8B-B14F-4D97-AF65-F5344CB8AC3E}">
        <p14:creationId xmlns:p14="http://schemas.microsoft.com/office/powerpoint/2010/main" val="3781299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775044"/>
          </a:xfrm>
        </p:spPr>
        <p:txBody>
          <a:bodyPr>
            <a:normAutofit/>
          </a:bodyPr>
          <a:lstStyle/>
          <a:p>
            <a:r>
              <a:rPr lang="en-US" sz="3600" dirty="0"/>
              <a:t>Lewy Body Dementia</a:t>
            </a:r>
          </a:p>
        </p:txBody>
      </p:sp>
      <p:sp>
        <p:nvSpPr>
          <p:cNvPr id="3" name="Content Placeholder 2"/>
          <p:cNvSpPr>
            <a:spLocks noGrp="1"/>
          </p:cNvSpPr>
          <p:nvPr>
            <p:ph idx="1"/>
          </p:nvPr>
        </p:nvSpPr>
        <p:spPr>
          <a:xfrm>
            <a:off x="457200" y="1417638"/>
            <a:ext cx="8229600" cy="4983162"/>
          </a:xfrm>
        </p:spPr>
        <p:txBody>
          <a:bodyPr>
            <a:normAutofit fontScale="85000" lnSpcReduction="20000"/>
          </a:bodyPr>
          <a:lstStyle/>
          <a:p>
            <a:pPr marL="0" indent="0">
              <a:buNone/>
            </a:pPr>
            <a:r>
              <a:rPr lang="en-US" u="sng" dirty="0"/>
              <a:t>Intermediate symptoms</a:t>
            </a:r>
          </a:p>
          <a:p>
            <a:pPr marL="400050" lvl="1" indent="0">
              <a:buNone/>
            </a:pPr>
            <a:r>
              <a:rPr lang="en-US" dirty="0"/>
              <a:t>Delirium: provoked or unexplained</a:t>
            </a:r>
          </a:p>
          <a:p>
            <a:pPr marL="400050" lvl="1" indent="0">
              <a:buNone/>
            </a:pPr>
            <a:r>
              <a:rPr lang="en-US" dirty="0"/>
              <a:t>Late onset psychiatric disorder</a:t>
            </a:r>
          </a:p>
          <a:p>
            <a:pPr marL="400050" lvl="1" indent="0">
              <a:buNone/>
            </a:pPr>
            <a:r>
              <a:rPr lang="en-US" dirty="0"/>
              <a:t>– Psychosis</a:t>
            </a:r>
          </a:p>
          <a:p>
            <a:pPr marL="400050" lvl="1" indent="0">
              <a:buNone/>
            </a:pPr>
            <a:r>
              <a:rPr lang="en-US" dirty="0"/>
              <a:t>– Depression</a:t>
            </a:r>
          </a:p>
          <a:p>
            <a:pPr marL="0" indent="0">
              <a:buNone/>
            </a:pPr>
            <a:r>
              <a:rPr lang="en-US" u="sng" dirty="0"/>
              <a:t>Later symptoms</a:t>
            </a:r>
          </a:p>
          <a:p>
            <a:pPr marL="400050" lvl="1" indent="0">
              <a:buNone/>
            </a:pPr>
            <a:r>
              <a:rPr lang="en-US" dirty="0"/>
              <a:t>Cognitive impairment (non-amnestic mild cognitive impairment)</a:t>
            </a:r>
          </a:p>
          <a:p>
            <a:pPr marL="400050" lvl="1" indent="0">
              <a:buNone/>
            </a:pPr>
            <a:r>
              <a:rPr lang="en-US" dirty="0"/>
              <a:t>Visual hallucinations, illusions, and misconceptions</a:t>
            </a:r>
          </a:p>
          <a:p>
            <a:pPr marL="400050" lvl="1" indent="0">
              <a:buNone/>
            </a:pPr>
            <a:r>
              <a:rPr lang="en-US" dirty="0"/>
              <a:t>Parkinsonism</a:t>
            </a:r>
          </a:p>
          <a:p>
            <a:pPr marL="400050" lvl="1" indent="0">
              <a:buNone/>
            </a:pPr>
            <a:endParaRPr lang="en-US" dirty="0"/>
          </a:p>
          <a:p>
            <a:pPr marL="400050" lvl="1" indent="0">
              <a:buNone/>
            </a:pPr>
            <a:r>
              <a:rPr lang="en-US" sz="1600" dirty="0" err="1"/>
              <a:t>McKeith</a:t>
            </a:r>
            <a:r>
              <a:rPr lang="en-US" sz="1600" dirty="0"/>
              <a:t> I, Taylor JP et al. Revisiting DLB Diagnosis: A Consideration of Prodromal DLB and of the Diagnostic Overlap With Alzheimer Disease. Journal of Geriatric Psychiatry and Neurology 2016, Vol. 29(5) 249-253.</a:t>
            </a:r>
          </a:p>
          <a:p>
            <a:pPr marL="400050" lvl="1" indent="0">
              <a:buNone/>
            </a:pPr>
            <a:endParaRPr lang="en-US" dirty="0"/>
          </a:p>
        </p:txBody>
      </p:sp>
      <p:pic>
        <p:nvPicPr>
          <p:cNvPr id="4" name="Picture 3"/>
          <p:cNvPicPr>
            <a:picLocks noChangeAspect="1"/>
          </p:cNvPicPr>
          <p:nvPr/>
        </p:nvPicPr>
        <p:blipFill>
          <a:blip r:embed="rId2"/>
          <a:stretch>
            <a:fillRect/>
          </a:stretch>
        </p:blipFill>
        <p:spPr>
          <a:xfrm>
            <a:off x="6172200" y="1981200"/>
            <a:ext cx="2781300" cy="1638300"/>
          </a:xfrm>
          <a:prstGeom prst="rect">
            <a:avLst/>
          </a:prstGeom>
        </p:spPr>
      </p:pic>
    </p:spTree>
    <p:extLst>
      <p:ext uri="{BB962C8B-B14F-4D97-AF65-F5344CB8AC3E}">
        <p14:creationId xmlns:p14="http://schemas.microsoft.com/office/powerpoint/2010/main" val="328374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3600" dirty="0"/>
              <a:t>Frontotemporal Dementia</a:t>
            </a:r>
          </a:p>
        </p:txBody>
      </p:sp>
      <p:sp>
        <p:nvSpPr>
          <p:cNvPr id="3" name="Content Placeholder 2"/>
          <p:cNvSpPr>
            <a:spLocks noGrp="1"/>
          </p:cNvSpPr>
          <p:nvPr>
            <p:ph idx="1"/>
          </p:nvPr>
        </p:nvSpPr>
        <p:spPr>
          <a:xfrm>
            <a:off x="1219200" y="1676400"/>
            <a:ext cx="7086600" cy="3611563"/>
          </a:xfrm>
        </p:spPr>
        <p:txBody>
          <a:bodyPr/>
          <a:lstStyle/>
          <a:p>
            <a:r>
              <a:rPr lang="en-US" dirty="0"/>
              <a:t>Early-onset dementia age 50 – 60</a:t>
            </a:r>
          </a:p>
          <a:p>
            <a:r>
              <a:rPr lang="en-US" dirty="0"/>
              <a:t>40% of individuals have a family history of dementia</a:t>
            </a:r>
          </a:p>
          <a:p>
            <a:r>
              <a:rPr lang="en-US" dirty="0"/>
              <a:t>Lack of insight</a:t>
            </a:r>
          </a:p>
        </p:txBody>
      </p:sp>
      <p:pic>
        <p:nvPicPr>
          <p:cNvPr id="4" name="Picture 3"/>
          <p:cNvPicPr>
            <a:picLocks noChangeAspect="1"/>
          </p:cNvPicPr>
          <p:nvPr/>
        </p:nvPicPr>
        <p:blipFill>
          <a:blip r:embed="rId2"/>
          <a:stretch>
            <a:fillRect/>
          </a:stretch>
        </p:blipFill>
        <p:spPr>
          <a:xfrm>
            <a:off x="4191000" y="3081241"/>
            <a:ext cx="4730725" cy="2390166"/>
          </a:xfrm>
          <a:prstGeom prst="rect">
            <a:avLst/>
          </a:prstGeom>
        </p:spPr>
      </p:pic>
    </p:spTree>
    <p:extLst>
      <p:ext uri="{BB962C8B-B14F-4D97-AF65-F5344CB8AC3E}">
        <p14:creationId xmlns:p14="http://schemas.microsoft.com/office/powerpoint/2010/main" val="65717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Objectives</a:t>
            </a:r>
          </a:p>
        </p:txBody>
      </p:sp>
      <p:sp>
        <p:nvSpPr>
          <p:cNvPr id="3" name="Content Placeholder 2"/>
          <p:cNvSpPr>
            <a:spLocks noGrp="1"/>
          </p:cNvSpPr>
          <p:nvPr>
            <p:ph idx="1"/>
          </p:nvPr>
        </p:nvSpPr>
        <p:spPr>
          <a:xfrm>
            <a:off x="1219200" y="1752600"/>
            <a:ext cx="7086600" cy="3535363"/>
          </a:xfrm>
        </p:spPr>
        <p:txBody>
          <a:bodyPr>
            <a:normAutofit fontScale="70000" lnSpcReduction="20000"/>
          </a:bodyPr>
          <a:lstStyle/>
          <a:p>
            <a:pPr marL="342900" indent="-342900">
              <a:buAutoNum type="arabicPeriod"/>
            </a:pPr>
            <a:r>
              <a:rPr lang="en-US" dirty="0"/>
              <a:t>Describe 2 validated tools for diagnosis of dementia</a:t>
            </a:r>
          </a:p>
          <a:p>
            <a:pPr marL="342900" indent="-342900">
              <a:buAutoNum type="arabicPeriod"/>
            </a:pPr>
            <a:endParaRPr lang="en-US" dirty="0"/>
          </a:p>
          <a:p>
            <a:pPr marL="0" indent="0">
              <a:buNone/>
            </a:pPr>
            <a:r>
              <a:rPr lang="en-US" dirty="0"/>
              <a:t>2. List key features in the differential diagnosis of common dementias - Alzheimer’s vs Lewy Body vs vascular vs frontotemporal</a:t>
            </a:r>
          </a:p>
          <a:p>
            <a:pPr marL="0" indent="0">
              <a:buNone/>
            </a:pPr>
            <a:endParaRPr lang="en-US" dirty="0"/>
          </a:p>
          <a:p>
            <a:pPr marL="0" indent="0">
              <a:buNone/>
            </a:pPr>
            <a:r>
              <a:rPr lang="en-US" dirty="0"/>
              <a:t>3. Describe the key aspects of management of patients with dementia</a:t>
            </a:r>
          </a:p>
          <a:p>
            <a:pPr marL="0" indent="0">
              <a:buNone/>
            </a:pPr>
            <a:endParaRPr lang="en-US" dirty="0"/>
          </a:p>
          <a:p>
            <a:pPr marL="0" indent="0">
              <a:buNone/>
            </a:pPr>
            <a:r>
              <a:rPr lang="en-US" dirty="0"/>
              <a:t>4. List general principles of pharmacotherapy for dementia and common symptoms.</a:t>
            </a:r>
          </a:p>
        </p:txBody>
      </p:sp>
    </p:spTree>
    <p:extLst>
      <p:ext uri="{BB962C8B-B14F-4D97-AF65-F5344CB8AC3E}">
        <p14:creationId xmlns:p14="http://schemas.microsoft.com/office/powerpoint/2010/main" val="189545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652806"/>
          </a:xfrm>
        </p:spPr>
        <p:txBody>
          <a:bodyPr>
            <a:normAutofit/>
          </a:bodyPr>
          <a:lstStyle/>
          <a:p>
            <a:r>
              <a:rPr lang="en-US" sz="3600" dirty="0"/>
              <a:t>Frontotemporal Dementia</a:t>
            </a:r>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pPr marL="0" indent="0">
              <a:buNone/>
            </a:pPr>
            <a:r>
              <a:rPr lang="en-US" dirty="0"/>
              <a:t>3 of these:</a:t>
            </a:r>
          </a:p>
          <a:p>
            <a:pPr marL="514350" indent="-514350">
              <a:buFont typeface="+mj-lt"/>
              <a:buAutoNum type="arabicPeriod"/>
            </a:pPr>
            <a:r>
              <a:rPr lang="en-US" dirty="0"/>
              <a:t>Behavior disinhibition</a:t>
            </a:r>
          </a:p>
          <a:p>
            <a:pPr marL="400050" lvl="1" indent="0">
              <a:buNone/>
            </a:pPr>
            <a:r>
              <a:rPr lang="en-US" dirty="0"/>
              <a:t>	-socially inappropriate behavior or loss of decorum or impulsivity</a:t>
            </a:r>
          </a:p>
          <a:p>
            <a:pPr marL="514350" indent="-514350">
              <a:buFont typeface="+mj-lt"/>
              <a:buAutoNum type="arabicPeriod"/>
            </a:pPr>
            <a:r>
              <a:rPr lang="en-US" dirty="0"/>
              <a:t>Apathy or inertia</a:t>
            </a:r>
          </a:p>
          <a:p>
            <a:pPr marL="514350" indent="-514350">
              <a:buFont typeface="+mj-lt"/>
              <a:buAutoNum type="arabicPeriod"/>
            </a:pPr>
            <a:r>
              <a:rPr lang="en-US" dirty="0"/>
              <a:t>Loss of sympathy or empathy </a:t>
            </a:r>
          </a:p>
          <a:p>
            <a:pPr marL="514350" indent="-514350">
              <a:buFont typeface="+mj-lt"/>
              <a:buAutoNum type="arabicPeriod"/>
            </a:pPr>
            <a:r>
              <a:rPr lang="en-US" dirty="0"/>
              <a:t>Perseverative/compulsive behavior</a:t>
            </a:r>
          </a:p>
          <a:p>
            <a:pPr marL="400050" lvl="1" indent="0">
              <a:buNone/>
            </a:pPr>
            <a:r>
              <a:rPr lang="en-US" dirty="0"/>
              <a:t>	-simple repetitive movements, rituals or stereotyped speech</a:t>
            </a:r>
          </a:p>
          <a:p>
            <a:pPr marL="514350" indent="-514350">
              <a:buFont typeface="+mj-lt"/>
              <a:buAutoNum type="arabicPeriod"/>
            </a:pPr>
            <a:r>
              <a:rPr lang="en-US" dirty="0"/>
              <a:t>Hyperorality and dietary changes </a:t>
            </a:r>
          </a:p>
          <a:p>
            <a:pPr marL="400050" lvl="1" indent="0">
              <a:buNone/>
            </a:pPr>
            <a:r>
              <a:rPr lang="en-US" dirty="0"/>
              <a:t>	-altered food preferences or binge eating, increased consumption of 	alcohol or cigarettes or oral exploration or consumption of inedible 	objects</a:t>
            </a:r>
          </a:p>
          <a:p>
            <a:pPr marL="514350" indent="-514350">
              <a:buFont typeface="+mj-lt"/>
              <a:buAutoNum type="arabicPeriod"/>
            </a:pPr>
            <a:r>
              <a:rPr lang="en-US" dirty="0"/>
              <a:t>Deficits in executive tasks with relative sparing of episodic memory and </a:t>
            </a:r>
            <a:r>
              <a:rPr lang="en-US" dirty="0" err="1"/>
              <a:t>visuo</a:t>
            </a:r>
            <a:r>
              <a:rPr lang="en-US" dirty="0"/>
              <a:t>-spatial skills </a:t>
            </a:r>
          </a:p>
          <a:p>
            <a:pPr marL="400050" lvl="1" indent="0">
              <a:buNone/>
            </a:pPr>
            <a:r>
              <a:rPr lang="en-US" dirty="0"/>
              <a:t>	-impaired working memory, planning, generation, abstraction, 	problem solving, and mental flexibility</a:t>
            </a:r>
          </a:p>
          <a:p>
            <a:r>
              <a:rPr lang="en-US" sz="1500" dirty="0" err="1"/>
              <a:t>Rascovsky</a:t>
            </a:r>
            <a:r>
              <a:rPr lang="en-US" sz="1500" dirty="0"/>
              <a:t> K1, Hodges JR et al. Sensitivity of revised diagnostic criteria for the </a:t>
            </a:r>
            <a:r>
              <a:rPr lang="en-US" sz="1500" dirty="0" err="1"/>
              <a:t>behavioural</a:t>
            </a:r>
            <a:r>
              <a:rPr lang="en-US" sz="1500" dirty="0"/>
              <a:t> variant of frontotemporal dementia. Brain. 2011 Sep;134(Pt 9):2456-77. </a:t>
            </a:r>
          </a:p>
          <a:p>
            <a:endParaRPr lang="en-US" dirty="0"/>
          </a:p>
        </p:txBody>
      </p:sp>
    </p:spTree>
    <p:extLst>
      <p:ext uri="{BB962C8B-B14F-4D97-AF65-F5344CB8AC3E}">
        <p14:creationId xmlns:p14="http://schemas.microsoft.com/office/powerpoint/2010/main" val="126267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971303"/>
              </p:ext>
            </p:extLst>
          </p:nvPr>
        </p:nvGraphicFramePr>
        <p:xfrm>
          <a:off x="685800" y="685800"/>
          <a:ext cx="7955844" cy="5342966"/>
        </p:xfrm>
        <a:graphic>
          <a:graphicData uri="http://schemas.openxmlformats.org/drawingml/2006/table">
            <a:tbl>
              <a:tblPr firstRow="1" firstCol="1" bandRow="1"/>
              <a:tblGrid>
                <a:gridCol w="1445817">
                  <a:extLst>
                    <a:ext uri="{9D8B030D-6E8A-4147-A177-3AD203B41FA5}">
                      <a16:colId xmlns:a16="http://schemas.microsoft.com/office/drawing/2014/main" val="3056054917"/>
                    </a:ext>
                  </a:extLst>
                </a:gridCol>
                <a:gridCol w="1715463">
                  <a:extLst>
                    <a:ext uri="{9D8B030D-6E8A-4147-A177-3AD203B41FA5}">
                      <a16:colId xmlns:a16="http://schemas.microsoft.com/office/drawing/2014/main" val="833911744"/>
                    </a:ext>
                  </a:extLst>
                </a:gridCol>
                <a:gridCol w="1445817">
                  <a:extLst>
                    <a:ext uri="{9D8B030D-6E8A-4147-A177-3AD203B41FA5}">
                      <a16:colId xmlns:a16="http://schemas.microsoft.com/office/drawing/2014/main" val="3102061232"/>
                    </a:ext>
                  </a:extLst>
                </a:gridCol>
                <a:gridCol w="1715463">
                  <a:extLst>
                    <a:ext uri="{9D8B030D-6E8A-4147-A177-3AD203B41FA5}">
                      <a16:colId xmlns:a16="http://schemas.microsoft.com/office/drawing/2014/main" val="3764136508"/>
                    </a:ext>
                  </a:extLst>
                </a:gridCol>
                <a:gridCol w="1633284">
                  <a:extLst>
                    <a:ext uri="{9D8B030D-6E8A-4147-A177-3AD203B41FA5}">
                      <a16:colId xmlns:a16="http://schemas.microsoft.com/office/drawing/2014/main" val="1063473845"/>
                    </a:ext>
                  </a:extLst>
                </a:gridCol>
              </a:tblGrid>
              <a:tr h="555143">
                <a:tc>
                  <a:txBody>
                    <a:bodyPr/>
                    <a:lstStyle/>
                    <a:p>
                      <a:pPr marL="0" marR="0" algn="ctr">
                        <a:lnSpc>
                          <a:spcPct val="107000"/>
                        </a:lnSpc>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a:noFill/>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tc>
                  <a:txBody>
                    <a:bodyPr/>
                    <a:lstStyle/>
                    <a:p>
                      <a:pPr marL="0" marR="0" algn="ctr">
                        <a:lnSpc>
                          <a:spcPct val="107000"/>
                        </a:lnSpc>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First Symptom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tc>
                  <a:txBody>
                    <a:bodyPr/>
                    <a:lstStyle/>
                    <a:p>
                      <a:pPr marL="0" marR="0" algn="ctr">
                        <a:lnSpc>
                          <a:spcPct val="107000"/>
                        </a:lnSpc>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Mental 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tc>
                  <a:txBody>
                    <a:bodyPr/>
                    <a:lstStyle/>
                    <a:p>
                      <a:pPr marL="0" marR="0" algn="ctr">
                        <a:lnSpc>
                          <a:spcPct val="107000"/>
                        </a:lnSpc>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Neuropsy-</a:t>
                      </a:r>
                      <a:b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chiatry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tc>
                  <a:txBody>
                    <a:bodyPr/>
                    <a:lstStyle/>
                    <a:p>
                      <a:pPr marL="0" marR="0" algn="ctr">
                        <a:lnSpc>
                          <a:spcPct val="107000"/>
                        </a:lnSpc>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Neurology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71247" marB="71247">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663399"/>
                      </a:solidFill>
                      <a:prstDash val="solid"/>
                      <a:round/>
                      <a:headEnd type="none" w="med" len="med"/>
                      <a:tailEnd type="none" w="med" len="med"/>
                    </a:lnB>
                    <a:solidFill>
                      <a:srgbClr val="5B3387"/>
                    </a:solidFill>
                  </a:tcPr>
                </a:tc>
                <a:extLst>
                  <a:ext uri="{0D108BD9-81ED-4DB2-BD59-A6C34878D82A}">
                    <a16:rowId xmlns:a16="http://schemas.microsoft.com/office/drawing/2014/main" val="1267283544"/>
                  </a:ext>
                </a:extLst>
              </a:tr>
              <a:tr h="472614">
                <a:tc>
                  <a:txBody>
                    <a:bodyPr/>
                    <a:lstStyle/>
                    <a:p>
                      <a:pPr marL="0" marR="0" algn="ctr">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Alzheimer's Dementia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Memory loss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Episodic </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memory loss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Initially normal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Initially normal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2639212654"/>
                  </a:ext>
                </a:extLst>
              </a:tr>
              <a:tr h="892696">
                <a:tc>
                  <a:txBody>
                    <a:bodyPr/>
                    <a:lstStyle/>
                    <a:p>
                      <a:pPr marL="0" marR="0" algn="ctr">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Frontotemporal Dementia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Apathy; poor judgment/</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insight, speech/</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language; hyperorality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Frontal/</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executive, language; </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spares drawing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Apathy, disinhibition, hyperorality, euphoria, depression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May have vertical gaze palsy, axial rigidity, dystonia, alien hand, or MND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745754686"/>
                  </a:ext>
                </a:extLst>
              </a:tr>
              <a:tr h="996450">
                <a:tc>
                  <a:txBody>
                    <a:bodyPr/>
                    <a:lstStyle/>
                    <a:p>
                      <a:pPr marL="0" marR="0" algn="ctr">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Dementia with Lewy Bodies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Visual hallucinations, REM sleep disorder, </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delirium, </a:t>
                      </a:r>
                      <a:r>
                        <a:rPr lang="en-US" sz="1200" dirty="0" err="1">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Capgras</a:t>
                      </a: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 syndrome, parkinsonism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Drawing and frontal/</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executive; </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spares memory; delirium prone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Visual hallucinations, depression, </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sleep disorder, delusions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Parkinsonism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2229336253"/>
                  </a:ext>
                </a:extLst>
              </a:tr>
              <a:tr h="1107258">
                <a:tc>
                  <a:txBody>
                    <a:bodyPr/>
                    <a:lstStyle/>
                    <a:p>
                      <a:pPr marL="0" marR="0" algn="ctr">
                        <a:lnSpc>
                          <a:spcPct val="107000"/>
                        </a:lnSpc>
                        <a:spcBef>
                          <a:spcPts val="0"/>
                        </a:spcBef>
                        <a:spcAft>
                          <a:spcPts val="0"/>
                        </a:spcAft>
                      </a:pPr>
                      <a:r>
                        <a:rPr lang="en-US" sz="1200" dirty="0" err="1">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Crutzfeld</a:t>
                      </a: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 Jacob Dementia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Dementia, </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mood, anxiety, movement disorders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Variable,</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frontal/</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executive, </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focal cortical, memory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Depression, anxiety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Myoclonus, rigidity, parkinsonism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1484221514"/>
                  </a:ext>
                </a:extLst>
              </a:tr>
              <a:tr h="1318805">
                <a:tc>
                  <a:txBody>
                    <a:bodyPr/>
                    <a:lstStyle/>
                    <a:p>
                      <a:pPr marL="0" marR="0" algn="ctr">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Vascular Dementia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a:noFill/>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Often but not always sudden; variable; apathy, falls, focal weakness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Frontal/</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executive, cognitive </a:t>
                      </a:r>
                      <a:b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slowing; can spare memory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Apathy, </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delusions, </a:t>
                      </a:r>
                      <a:b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anxiety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rgbClr val="343637"/>
                          </a:solidFill>
                          <a:effectLst/>
                          <a:latin typeface="Arial" panose="020B0604020202020204" pitchFamily="34" charset="0"/>
                          <a:ea typeface="Times New Roman" panose="02020603050405020304" pitchFamily="18" charset="0"/>
                          <a:cs typeface="Times New Roman" panose="02020603050405020304" pitchFamily="18" charset="0"/>
                        </a:rPr>
                        <a:t>Usually motor slowing, spasticity; can be normal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18" marR="26718" marT="26718" marB="26718">
                    <a:lnL w="12700" cap="flat" cmpd="sng" algn="ctr">
                      <a:solidFill>
                        <a:srgbClr val="663399"/>
                      </a:solidFill>
                      <a:prstDash val="solid"/>
                      <a:round/>
                      <a:headEnd type="none" w="med" len="med"/>
                      <a:tailEnd type="none" w="med" len="med"/>
                    </a:lnL>
                    <a:lnR w="12700" cap="flat" cmpd="sng" algn="ctr">
                      <a:solidFill>
                        <a:srgbClr val="663399"/>
                      </a:solidFill>
                      <a:prstDash val="solid"/>
                      <a:round/>
                      <a:headEnd type="none" w="med" len="med"/>
                      <a:tailEnd type="none" w="med" len="med"/>
                    </a:lnR>
                    <a:lnT w="12700" cap="flat" cmpd="sng" algn="ctr">
                      <a:solidFill>
                        <a:srgbClr val="663399"/>
                      </a:solidFill>
                      <a:prstDash val="solid"/>
                      <a:round/>
                      <a:headEnd type="none" w="med" len="med"/>
                      <a:tailEnd type="none" w="med" len="med"/>
                    </a:lnT>
                    <a:lnB w="12700" cap="flat" cmpd="sng" algn="ctr">
                      <a:solidFill>
                        <a:srgbClr val="663399"/>
                      </a:solidFill>
                      <a:prstDash val="solid"/>
                      <a:round/>
                      <a:headEnd type="none" w="med" len="med"/>
                      <a:tailEnd type="none" w="med" len="med"/>
                    </a:lnB>
                    <a:solidFill>
                      <a:srgbClr val="FFFFFF"/>
                    </a:solidFill>
                  </a:tcPr>
                </a:tc>
                <a:extLst>
                  <a:ext uri="{0D108BD9-81ED-4DB2-BD59-A6C34878D82A}">
                    <a16:rowId xmlns:a16="http://schemas.microsoft.com/office/drawing/2014/main" val="565968178"/>
                  </a:ext>
                </a:extLst>
              </a:tr>
            </a:tbl>
          </a:graphicData>
        </a:graphic>
      </p:graphicFrame>
    </p:spTree>
    <p:extLst>
      <p:ext uri="{BB962C8B-B14F-4D97-AF65-F5344CB8AC3E}">
        <p14:creationId xmlns:p14="http://schemas.microsoft.com/office/powerpoint/2010/main" val="29110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might not be </a:t>
            </a:r>
            <a:r>
              <a:rPr lang="en-US" dirty="0" err="1"/>
              <a:t>Alzheimers</a:t>
            </a:r>
            <a:r>
              <a:rPr lang="en-US" dirty="0"/>
              <a:t> if…</a:t>
            </a:r>
          </a:p>
        </p:txBody>
      </p:sp>
      <p:sp>
        <p:nvSpPr>
          <p:cNvPr id="3" name="Content Placeholder 2"/>
          <p:cNvSpPr>
            <a:spLocks noGrp="1"/>
          </p:cNvSpPr>
          <p:nvPr>
            <p:ph idx="1"/>
          </p:nvPr>
        </p:nvSpPr>
        <p:spPr/>
        <p:txBody>
          <a:bodyPr/>
          <a:lstStyle/>
          <a:p>
            <a:r>
              <a:rPr lang="en-US" dirty="0"/>
              <a:t>Young age</a:t>
            </a:r>
          </a:p>
          <a:p>
            <a:r>
              <a:rPr lang="en-US" dirty="0"/>
              <a:t>Develops quickly</a:t>
            </a:r>
          </a:p>
          <a:p>
            <a:r>
              <a:rPr lang="en-US" dirty="0"/>
              <a:t>Movement disorder</a:t>
            </a:r>
          </a:p>
        </p:txBody>
      </p:sp>
      <p:pic>
        <p:nvPicPr>
          <p:cNvPr id="4" name="Picture 3"/>
          <p:cNvPicPr>
            <a:picLocks noChangeAspect="1"/>
          </p:cNvPicPr>
          <p:nvPr/>
        </p:nvPicPr>
        <p:blipFill>
          <a:blip r:embed="rId2"/>
          <a:stretch>
            <a:fillRect/>
          </a:stretch>
        </p:blipFill>
        <p:spPr>
          <a:xfrm>
            <a:off x="5203479" y="2438400"/>
            <a:ext cx="3772278" cy="3048000"/>
          </a:xfrm>
          <a:prstGeom prst="rect">
            <a:avLst/>
          </a:prstGeom>
        </p:spPr>
      </p:pic>
    </p:spTree>
    <p:extLst>
      <p:ext uri="{BB962C8B-B14F-4D97-AF65-F5344CB8AC3E}">
        <p14:creationId xmlns:p14="http://schemas.microsoft.com/office/powerpoint/2010/main" val="49325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881406"/>
          </a:xfrm>
        </p:spPr>
        <p:txBody>
          <a:bodyPr>
            <a:normAutofit/>
          </a:bodyPr>
          <a:lstStyle/>
          <a:p>
            <a:r>
              <a:rPr lang="en-US" sz="3600" dirty="0"/>
              <a:t>Prevention of Dementia</a:t>
            </a:r>
          </a:p>
        </p:txBody>
      </p:sp>
      <p:sp>
        <p:nvSpPr>
          <p:cNvPr id="3" name="Content Placeholder 2"/>
          <p:cNvSpPr>
            <a:spLocks noGrp="1"/>
          </p:cNvSpPr>
          <p:nvPr>
            <p:ph idx="1"/>
          </p:nvPr>
        </p:nvSpPr>
        <p:spPr>
          <a:xfrm>
            <a:off x="457200" y="1371600"/>
            <a:ext cx="8229600" cy="5334000"/>
          </a:xfrm>
        </p:spPr>
        <p:txBody>
          <a:bodyPr>
            <a:normAutofit fontScale="62500" lnSpcReduction="20000"/>
          </a:bodyPr>
          <a:lstStyle/>
          <a:p>
            <a:pPr>
              <a:spcAft>
                <a:spcPts val="963"/>
              </a:spcAft>
            </a:pPr>
            <a:r>
              <a:rPr lang="en-US" altLang="en-US" sz="3400" dirty="0">
                <a:ea typeface="ＭＳ Ｐゴシック" pitchFamily="34" charset="-128"/>
              </a:rPr>
              <a:t>Prevent head trauma </a:t>
            </a:r>
          </a:p>
          <a:p>
            <a:pPr lvl="1">
              <a:spcAft>
                <a:spcPts val="963"/>
              </a:spcAft>
            </a:pPr>
            <a:r>
              <a:rPr lang="en-US" altLang="en-US" sz="3400" dirty="0">
                <a:ea typeface="ＭＳ Ｐゴシック" pitchFamily="34" charset="-128"/>
              </a:rPr>
              <a:t>Seat belts</a:t>
            </a:r>
          </a:p>
          <a:p>
            <a:pPr lvl="1">
              <a:spcAft>
                <a:spcPts val="963"/>
              </a:spcAft>
            </a:pPr>
            <a:r>
              <a:rPr lang="en-US" altLang="en-US" sz="3400" dirty="0">
                <a:ea typeface="ＭＳ Ｐゴシック" pitchFamily="34" charset="-128"/>
              </a:rPr>
              <a:t>Helmet in contact sports, on motorcycle, bicycle</a:t>
            </a:r>
          </a:p>
          <a:p>
            <a:pPr>
              <a:spcAft>
                <a:spcPts val="963"/>
              </a:spcAft>
            </a:pPr>
            <a:r>
              <a:rPr lang="en-US" altLang="en-US" sz="3400" dirty="0">
                <a:ea typeface="ＭＳ Ｐゴシック" pitchFamily="34" charset="-128"/>
              </a:rPr>
              <a:t>Decrease potential risk factors</a:t>
            </a:r>
          </a:p>
          <a:p>
            <a:pPr lvl="1">
              <a:spcAft>
                <a:spcPts val="963"/>
              </a:spcAft>
            </a:pPr>
            <a:r>
              <a:rPr lang="en-US" altLang="en-US" sz="3400" dirty="0">
                <a:ea typeface="ＭＳ Ｐゴシック" pitchFamily="34" charset="-128"/>
              </a:rPr>
              <a:t>Physical inactivity </a:t>
            </a:r>
          </a:p>
          <a:p>
            <a:pPr lvl="1">
              <a:spcAft>
                <a:spcPts val="963"/>
              </a:spcAft>
            </a:pPr>
            <a:r>
              <a:rPr lang="en-US" altLang="en-US" sz="3400" dirty="0">
                <a:ea typeface="ＭＳ Ｐゴシック" pitchFamily="34" charset="-128"/>
              </a:rPr>
              <a:t>Depression </a:t>
            </a:r>
          </a:p>
          <a:p>
            <a:pPr lvl="1">
              <a:spcAft>
                <a:spcPts val="963"/>
              </a:spcAft>
            </a:pPr>
            <a:r>
              <a:rPr lang="en-US" altLang="en-US" sz="3400" dirty="0">
                <a:ea typeface="ＭＳ Ｐゴシック" pitchFamily="34" charset="-128"/>
              </a:rPr>
              <a:t>Midlife hypertension </a:t>
            </a:r>
          </a:p>
          <a:p>
            <a:pPr lvl="1">
              <a:spcAft>
                <a:spcPts val="963"/>
              </a:spcAft>
            </a:pPr>
            <a:r>
              <a:rPr lang="en-US" altLang="en-US" sz="3400" dirty="0">
                <a:ea typeface="ＭＳ Ｐゴシック" pitchFamily="34" charset="-128"/>
              </a:rPr>
              <a:t>Midlife obesity </a:t>
            </a:r>
          </a:p>
          <a:p>
            <a:pPr lvl="1">
              <a:spcAft>
                <a:spcPts val="963"/>
              </a:spcAft>
            </a:pPr>
            <a:r>
              <a:rPr lang="en-US" altLang="en-US" sz="3400" dirty="0">
                <a:ea typeface="ＭＳ Ｐゴシック" pitchFamily="34" charset="-128"/>
              </a:rPr>
              <a:t>Cognitive inactivity or low educational attainment </a:t>
            </a:r>
          </a:p>
          <a:p>
            <a:pPr lvl="1">
              <a:spcAft>
                <a:spcPts val="963"/>
              </a:spcAft>
            </a:pPr>
            <a:r>
              <a:rPr lang="en-US" altLang="en-US" sz="3400" dirty="0">
                <a:ea typeface="ＭＳ Ｐゴシック" pitchFamily="34" charset="-128"/>
              </a:rPr>
              <a:t>Diabetes mellitus</a:t>
            </a:r>
          </a:p>
          <a:p>
            <a:pPr lvl="1">
              <a:spcAft>
                <a:spcPts val="963"/>
              </a:spcAft>
            </a:pPr>
            <a:r>
              <a:rPr lang="en-US" altLang="en-US" sz="3400" dirty="0">
                <a:ea typeface="ＭＳ Ｐゴシック" pitchFamily="34" charset="-128"/>
              </a:rPr>
              <a:t>Smoking</a:t>
            </a:r>
          </a:p>
          <a:p>
            <a:endParaRPr lang="en-US" dirty="0"/>
          </a:p>
        </p:txBody>
      </p:sp>
      <p:pic>
        <p:nvPicPr>
          <p:cNvPr id="4" name="Picture 3"/>
          <p:cNvPicPr>
            <a:picLocks noChangeAspect="1"/>
          </p:cNvPicPr>
          <p:nvPr/>
        </p:nvPicPr>
        <p:blipFill>
          <a:blip r:embed="rId2"/>
          <a:stretch>
            <a:fillRect/>
          </a:stretch>
        </p:blipFill>
        <p:spPr>
          <a:xfrm>
            <a:off x="6705600" y="2819400"/>
            <a:ext cx="1819275" cy="2362200"/>
          </a:xfrm>
          <a:prstGeom prst="rect">
            <a:avLst/>
          </a:prstGeom>
        </p:spPr>
      </p:pic>
    </p:spTree>
    <p:extLst>
      <p:ext uri="{BB962C8B-B14F-4D97-AF65-F5344CB8AC3E}">
        <p14:creationId xmlns:p14="http://schemas.microsoft.com/office/powerpoint/2010/main" val="342459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dirty="0"/>
              <a:t>Dementia Management Guidelines</a:t>
            </a:r>
          </a:p>
        </p:txBody>
      </p:sp>
      <p:sp>
        <p:nvSpPr>
          <p:cNvPr id="3" name="Content Placeholder 2"/>
          <p:cNvSpPr>
            <a:spLocks noGrp="1"/>
          </p:cNvSpPr>
          <p:nvPr>
            <p:ph idx="1"/>
          </p:nvPr>
        </p:nvSpPr>
        <p:spPr>
          <a:xfrm>
            <a:off x="1219200" y="1676400"/>
            <a:ext cx="7086600" cy="3505200"/>
          </a:xfrm>
        </p:spPr>
        <p:txBody>
          <a:bodyPr>
            <a:normAutofit/>
          </a:bodyPr>
          <a:lstStyle/>
          <a:p>
            <a:r>
              <a:rPr lang="en-US" sz="2400" dirty="0"/>
              <a:t>Great heterogeneity of evidence</a:t>
            </a:r>
          </a:p>
          <a:p>
            <a:r>
              <a:rPr lang="en-US" sz="2400" dirty="0"/>
              <a:t>Recommendations for management of dementia with consensus from 3 or more guideline groups (extracted from 12 moderate-to-high quality guidelines) </a:t>
            </a:r>
          </a:p>
          <a:p>
            <a:endParaRPr lang="en-US" sz="2400" dirty="0"/>
          </a:p>
          <a:p>
            <a:r>
              <a:rPr lang="en-US" sz="1600" dirty="0"/>
              <a:t>Ngo J, Holroyd-Leduc J. Systematic review of recent dementia practice guidelines. Age and Ageing 2015; 44: 25–33.</a:t>
            </a:r>
          </a:p>
          <a:p>
            <a:endParaRPr lang="en-US" dirty="0"/>
          </a:p>
        </p:txBody>
      </p:sp>
      <p:pic>
        <p:nvPicPr>
          <p:cNvPr id="4" name="Picture 3"/>
          <p:cNvPicPr>
            <a:picLocks noChangeAspect="1"/>
          </p:cNvPicPr>
          <p:nvPr/>
        </p:nvPicPr>
        <p:blipFill>
          <a:blip r:embed="rId2"/>
          <a:stretch>
            <a:fillRect/>
          </a:stretch>
        </p:blipFill>
        <p:spPr>
          <a:xfrm>
            <a:off x="4191000" y="4800600"/>
            <a:ext cx="3371850" cy="1352550"/>
          </a:xfrm>
          <a:prstGeom prst="rect">
            <a:avLst/>
          </a:prstGeom>
        </p:spPr>
      </p:pic>
    </p:spTree>
    <p:extLst>
      <p:ext uri="{BB962C8B-B14F-4D97-AF65-F5344CB8AC3E}">
        <p14:creationId xmlns:p14="http://schemas.microsoft.com/office/powerpoint/2010/main" val="1684265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r>
              <a:rPr lang="en-US" sz="3600" dirty="0"/>
              <a:t>Nonpharmacologic Management of Dementia</a:t>
            </a:r>
          </a:p>
        </p:txBody>
      </p:sp>
      <p:sp>
        <p:nvSpPr>
          <p:cNvPr id="3" name="Content Placeholder 2"/>
          <p:cNvSpPr>
            <a:spLocks noGrp="1"/>
          </p:cNvSpPr>
          <p:nvPr>
            <p:ph idx="1"/>
          </p:nvPr>
        </p:nvSpPr>
        <p:spPr>
          <a:xfrm>
            <a:off x="457200" y="2057400"/>
            <a:ext cx="8229600" cy="4572000"/>
          </a:xfrm>
        </p:spPr>
        <p:txBody>
          <a:bodyPr>
            <a:normAutofit fontScale="70000" lnSpcReduction="20000"/>
          </a:bodyPr>
          <a:lstStyle/>
          <a:p>
            <a:pPr marL="514350" indent="-514350">
              <a:buFont typeface="+mj-lt"/>
              <a:buAutoNum type="arabicPeriod"/>
            </a:pPr>
            <a:r>
              <a:rPr lang="en-US" dirty="0"/>
              <a:t>Incorporate values, </a:t>
            </a:r>
            <a:r>
              <a:rPr lang="en-US" b="1" dirty="0"/>
              <a:t>cultures</a:t>
            </a:r>
            <a:r>
              <a:rPr lang="en-US" dirty="0"/>
              <a:t> and specific needs in care plans and interventions</a:t>
            </a:r>
          </a:p>
          <a:p>
            <a:pPr marL="514350" indent="-514350">
              <a:buFont typeface="+mj-lt"/>
              <a:buAutoNum type="arabicPeriod"/>
            </a:pPr>
            <a:r>
              <a:rPr lang="en-US" b="1" dirty="0"/>
              <a:t>Exercise</a:t>
            </a:r>
            <a:r>
              <a:rPr lang="en-US" dirty="0"/>
              <a:t> and recreational activities </a:t>
            </a:r>
          </a:p>
          <a:p>
            <a:pPr marL="514350" indent="-514350">
              <a:buFont typeface="+mj-lt"/>
              <a:buAutoNum type="arabicPeriod"/>
            </a:pPr>
            <a:r>
              <a:rPr lang="en-US" dirty="0"/>
              <a:t>Participation in programs aimed at </a:t>
            </a:r>
            <a:r>
              <a:rPr lang="en-US" b="1" dirty="0"/>
              <a:t>cognitive stimulation</a:t>
            </a:r>
          </a:p>
          <a:p>
            <a:pPr marL="514350" indent="-514350">
              <a:buFont typeface="+mj-lt"/>
              <a:buAutoNum type="arabicPeriod"/>
            </a:pPr>
            <a:r>
              <a:rPr lang="en-US" dirty="0"/>
              <a:t>Be aware of the risk of </a:t>
            </a:r>
            <a:r>
              <a:rPr lang="en-US" b="1" dirty="0"/>
              <a:t>abuse</a:t>
            </a:r>
            <a:r>
              <a:rPr lang="en-US" dirty="0"/>
              <a:t> and report as required by law</a:t>
            </a:r>
          </a:p>
          <a:p>
            <a:pPr marL="514350" indent="-514350">
              <a:buFont typeface="+mj-lt"/>
              <a:buAutoNum type="arabicPeriod"/>
            </a:pPr>
            <a:r>
              <a:rPr lang="en-US" dirty="0"/>
              <a:t>Evaluate </a:t>
            </a:r>
            <a:r>
              <a:rPr lang="en-US" b="1" dirty="0"/>
              <a:t>driving</a:t>
            </a:r>
            <a:r>
              <a:rPr lang="en-US" dirty="0"/>
              <a:t> ability at diagnosis and advise, and report, if necessary</a:t>
            </a:r>
          </a:p>
          <a:p>
            <a:pPr marL="514350" indent="-514350">
              <a:buFont typeface="+mj-lt"/>
              <a:buAutoNum type="arabicPeriod"/>
            </a:pPr>
            <a:r>
              <a:rPr lang="en-US" dirty="0"/>
              <a:t>Provide community and medical </a:t>
            </a:r>
            <a:r>
              <a:rPr lang="en-US" b="1" dirty="0"/>
              <a:t>resources</a:t>
            </a:r>
          </a:p>
          <a:p>
            <a:pPr marL="514350" indent="-514350">
              <a:buFont typeface="+mj-lt"/>
              <a:buAutoNum type="arabicPeriod"/>
            </a:pPr>
            <a:r>
              <a:rPr lang="en-US" dirty="0"/>
              <a:t>Regularly </a:t>
            </a:r>
            <a:r>
              <a:rPr lang="en-US" b="1" dirty="0"/>
              <a:t>re-evaluate</a:t>
            </a:r>
            <a:r>
              <a:rPr lang="en-US" dirty="0"/>
              <a:t> disease progression in a comprehensive manner</a:t>
            </a:r>
          </a:p>
          <a:p>
            <a:pPr marL="514350" indent="-514350">
              <a:buFont typeface="+mj-lt"/>
              <a:buAutoNum type="arabicPeriod"/>
            </a:pPr>
            <a:endParaRPr lang="en-US" dirty="0"/>
          </a:p>
          <a:p>
            <a:pPr marL="0" indent="0">
              <a:buNone/>
            </a:pPr>
            <a:r>
              <a:rPr lang="en-US" sz="2000" dirty="0"/>
              <a:t>Ngo J, Holroyd-Leduc J. Systematic review of recent dementia practice guidelines. Age and Ageing 2015; 44: 25–33.</a:t>
            </a:r>
          </a:p>
          <a:p>
            <a:pPr marL="0" indent="0">
              <a:buNone/>
            </a:pPr>
            <a:endParaRPr lang="en-US" dirty="0"/>
          </a:p>
        </p:txBody>
      </p:sp>
    </p:spTree>
    <p:extLst>
      <p:ext uri="{BB962C8B-B14F-4D97-AF65-F5344CB8AC3E}">
        <p14:creationId xmlns:p14="http://schemas.microsoft.com/office/powerpoint/2010/main" val="2227635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a:bodyPr>
          <a:lstStyle/>
          <a:p>
            <a:r>
              <a:rPr lang="en-US" sz="3600" dirty="0"/>
              <a:t>What Helps?</a:t>
            </a:r>
          </a:p>
        </p:txBody>
      </p:sp>
      <p:sp>
        <p:nvSpPr>
          <p:cNvPr id="3" name="Content Placeholder 2"/>
          <p:cNvSpPr>
            <a:spLocks noGrp="1"/>
          </p:cNvSpPr>
          <p:nvPr>
            <p:ph idx="1"/>
          </p:nvPr>
        </p:nvSpPr>
        <p:spPr>
          <a:xfrm>
            <a:off x="1219200" y="1295400"/>
            <a:ext cx="7086600" cy="3992563"/>
          </a:xfrm>
        </p:spPr>
        <p:txBody>
          <a:bodyPr/>
          <a:lstStyle/>
          <a:p>
            <a:r>
              <a:rPr lang="en-US" sz="2400" dirty="0"/>
              <a:t>Stable, low stress environment</a:t>
            </a:r>
          </a:p>
          <a:p>
            <a:r>
              <a:rPr lang="en-US" sz="2400" dirty="0"/>
              <a:t>Avoid noise and glare</a:t>
            </a:r>
          </a:p>
          <a:p>
            <a:r>
              <a:rPr lang="en-US" sz="2400" dirty="0"/>
              <a:t>Provide security objects</a:t>
            </a:r>
          </a:p>
          <a:p>
            <a:r>
              <a:rPr lang="en-US" sz="2400" dirty="0"/>
              <a:t>Daytime activity to improve nighttime sleep</a:t>
            </a:r>
          </a:p>
          <a:p>
            <a:r>
              <a:rPr lang="en-US" sz="2400" dirty="0"/>
              <a:t>Structured physical exercise for Alzheimer’s (LOE A)</a:t>
            </a:r>
          </a:p>
          <a:p>
            <a:r>
              <a:rPr lang="en-US" sz="2400" dirty="0"/>
              <a:t>Cognitive stimulation programs for mild to mod cognitive impairment (LOE B)</a:t>
            </a:r>
          </a:p>
        </p:txBody>
      </p:sp>
      <p:pic>
        <p:nvPicPr>
          <p:cNvPr id="4" name="Picture 3"/>
          <p:cNvPicPr>
            <a:picLocks noChangeAspect="1"/>
          </p:cNvPicPr>
          <p:nvPr/>
        </p:nvPicPr>
        <p:blipFill>
          <a:blip r:embed="rId2"/>
          <a:stretch>
            <a:fillRect/>
          </a:stretch>
        </p:blipFill>
        <p:spPr>
          <a:xfrm>
            <a:off x="3200400" y="4522708"/>
            <a:ext cx="2828925" cy="1609725"/>
          </a:xfrm>
          <a:prstGeom prst="rect">
            <a:avLst/>
          </a:prstGeom>
        </p:spPr>
      </p:pic>
    </p:spTree>
    <p:extLst>
      <p:ext uri="{BB962C8B-B14F-4D97-AF65-F5344CB8AC3E}">
        <p14:creationId xmlns:p14="http://schemas.microsoft.com/office/powerpoint/2010/main" val="70990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B55F-8E3F-4844-92F3-487836190FE1}"/>
              </a:ext>
            </a:extLst>
          </p:cNvPr>
          <p:cNvSpPr>
            <a:spLocks noGrp="1"/>
          </p:cNvSpPr>
          <p:nvPr>
            <p:ph type="title"/>
          </p:nvPr>
        </p:nvSpPr>
        <p:spPr>
          <a:xfrm>
            <a:off x="457200" y="762000"/>
            <a:ext cx="8229600" cy="533400"/>
          </a:xfrm>
        </p:spPr>
        <p:txBody>
          <a:bodyPr>
            <a:normAutofit fontScale="90000"/>
          </a:bodyPr>
          <a:lstStyle/>
          <a:p>
            <a:r>
              <a:rPr lang="en-US" dirty="0"/>
              <a:t>Beer’s List: Avoid in Dementia</a:t>
            </a:r>
          </a:p>
        </p:txBody>
      </p:sp>
      <p:sp>
        <p:nvSpPr>
          <p:cNvPr id="3" name="Content Placeholder 2">
            <a:extLst>
              <a:ext uri="{FF2B5EF4-FFF2-40B4-BE49-F238E27FC236}">
                <a16:creationId xmlns:a16="http://schemas.microsoft.com/office/drawing/2014/main" id="{AB3C8879-E74D-48AA-B9F1-2B79F6B2CD52}"/>
              </a:ext>
            </a:extLst>
          </p:cNvPr>
          <p:cNvSpPr>
            <a:spLocks noGrp="1"/>
          </p:cNvSpPr>
          <p:nvPr>
            <p:ph idx="1"/>
          </p:nvPr>
        </p:nvSpPr>
        <p:spPr>
          <a:xfrm>
            <a:off x="1219200" y="1295400"/>
            <a:ext cx="7086600" cy="3992563"/>
          </a:xfrm>
        </p:spPr>
        <p:txBody>
          <a:bodyPr>
            <a:noAutofit/>
          </a:bodyPr>
          <a:lstStyle/>
          <a:p>
            <a:r>
              <a:rPr lang="en-US" sz="2000" dirty="0"/>
              <a:t>Anticholinergics </a:t>
            </a:r>
          </a:p>
          <a:p>
            <a:r>
              <a:rPr lang="en-US" sz="2000" dirty="0"/>
              <a:t>Antihistamines</a:t>
            </a:r>
          </a:p>
          <a:p>
            <a:pPr lvl="1"/>
            <a:r>
              <a:rPr lang="en-US" sz="2000" dirty="0"/>
              <a:t>Diphenhydramine, hydroxyzine, meclizine</a:t>
            </a:r>
          </a:p>
          <a:p>
            <a:pPr lvl="1"/>
            <a:r>
              <a:rPr lang="en-US" sz="2000" dirty="0"/>
              <a:t>Tricyclic antidepressants, paroxetine</a:t>
            </a:r>
          </a:p>
          <a:p>
            <a:pPr lvl="1"/>
            <a:r>
              <a:rPr lang="en-US" sz="2000" dirty="0"/>
              <a:t>Bladder antimuscarinics (for OAB)- oxybutynin, tolterodine </a:t>
            </a:r>
          </a:p>
          <a:p>
            <a:r>
              <a:rPr lang="en-US" sz="2000" dirty="0"/>
              <a:t>GI antispasmodics- scopolamine, </a:t>
            </a:r>
            <a:r>
              <a:rPr lang="en-US" sz="2000" dirty="0" err="1"/>
              <a:t>hyoscyamine</a:t>
            </a:r>
            <a:endParaRPr lang="en-US" sz="2000" dirty="0"/>
          </a:p>
          <a:p>
            <a:r>
              <a:rPr lang="en-US" sz="2000" dirty="0"/>
              <a:t>Benzodiazepines</a:t>
            </a:r>
          </a:p>
          <a:p>
            <a:r>
              <a:rPr lang="en-US" sz="2000" dirty="0"/>
              <a:t>H2-receptor antagonists</a:t>
            </a:r>
          </a:p>
          <a:p>
            <a:r>
              <a:rPr lang="en-US" sz="2000" dirty="0"/>
              <a:t>Nonbenzodiazepine, benzodiazepine receptor agonist hypnotics</a:t>
            </a:r>
          </a:p>
          <a:p>
            <a:pPr lvl="1"/>
            <a:r>
              <a:rPr lang="en-US" sz="1600" dirty="0" err="1"/>
              <a:t>Eszopiclone</a:t>
            </a:r>
            <a:r>
              <a:rPr lang="en-US" sz="1600" dirty="0"/>
              <a:t> (Lunesta), zolpidem (Ambien), zaleplon (Sonata)</a:t>
            </a:r>
          </a:p>
          <a:p>
            <a:r>
              <a:rPr lang="en-US" sz="2000" dirty="0"/>
              <a:t>Antipsychotics (increased stroke &amp; mortality)</a:t>
            </a:r>
          </a:p>
        </p:txBody>
      </p:sp>
    </p:spTree>
    <p:extLst>
      <p:ext uri="{BB962C8B-B14F-4D97-AF65-F5344CB8AC3E}">
        <p14:creationId xmlns:p14="http://schemas.microsoft.com/office/powerpoint/2010/main" val="795898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805206"/>
          </a:xfrm>
        </p:spPr>
        <p:txBody>
          <a:bodyPr/>
          <a:lstStyle/>
          <a:p>
            <a:r>
              <a:rPr lang="en-US" dirty="0"/>
              <a:t>Dementia Medications</a:t>
            </a:r>
          </a:p>
        </p:txBody>
      </p:sp>
      <p:sp>
        <p:nvSpPr>
          <p:cNvPr id="3" name="Content Placeholder 2"/>
          <p:cNvSpPr>
            <a:spLocks noGrp="1"/>
          </p:cNvSpPr>
          <p:nvPr>
            <p:ph idx="1"/>
          </p:nvPr>
        </p:nvSpPr>
        <p:spPr>
          <a:xfrm>
            <a:off x="457200" y="1371600"/>
            <a:ext cx="8229600" cy="5334000"/>
          </a:xfrm>
        </p:spPr>
        <p:txBody>
          <a:bodyPr>
            <a:normAutofit fontScale="55000" lnSpcReduction="20000"/>
          </a:bodyPr>
          <a:lstStyle/>
          <a:p>
            <a:pPr marL="0" indent="0">
              <a:buNone/>
            </a:pPr>
            <a:r>
              <a:rPr lang="en-US" dirty="0"/>
              <a:t>1. Cholinesterase Inhibitors</a:t>
            </a:r>
          </a:p>
          <a:p>
            <a:pPr marL="857250" lvl="1" indent="-457200"/>
            <a:r>
              <a:rPr lang="en-US" dirty="0"/>
              <a:t>Donepezil (Aricept)- mild to severe Alzheimer’s </a:t>
            </a:r>
          </a:p>
          <a:p>
            <a:pPr marL="857250" lvl="1" indent="-457200"/>
            <a:r>
              <a:rPr lang="en-US" dirty="0"/>
              <a:t>Galantamine (</a:t>
            </a:r>
            <a:r>
              <a:rPr lang="en-US" dirty="0" err="1"/>
              <a:t>Razadyne</a:t>
            </a:r>
            <a:r>
              <a:rPr lang="en-US" dirty="0"/>
              <a:t>) – mild to mod Alzheimer’s </a:t>
            </a:r>
          </a:p>
          <a:p>
            <a:pPr marL="857250" lvl="1" indent="-457200"/>
            <a:r>
              <a:rPr lang="en-US" dirty="0"/>
              <a:t>Rivastigmine (Exelon) – mild to mod Alzheimer’s and Parkinson dementia</a:t>
            </a:r>
          </a:p>
          <a:p>
            <a:pPr marL="400050" lvl="1" indent="0">
              <a:buNone/>
            </a:pPr>
            <a:endParaRPr lang="en-US" dirty="0"/>
          </a:p>
          <a:p>
            <a:pPr marL="0" indent="0">
              <a:buNone/>
            </a:pPr>
            <a:r>
              <a:rPr lang="en-US" dirty="0"/>
              <a:t>2. Memantine (Namenda)</a:t>
            </a:r>
          </a:p>
          <a:p>
            <a:pPr marL="857250" lvl="1" indent="-457200">
              <a:buFont typeface="Wingdings" panose="05000000000000000000" pitchFamily="2" charset="2"/>
              <a:buChar char="§"/>
            </a:pPr>
            <a:r>
              <a:rPr lang="en-US" dirty="0"/>
              <a:t>Approved for mod to severe Alzheimer’s dementia. </a:t>
            </a:r>
          </a:p>
          <a:p>
            <a:pPr marL="857250" lvl="1" indent="-457200">
              <a:buFont typeface="Wingdings" panose="05000000000000000000" pitchFamily="2" charset="2"/>
              <a:buChar char="§"/>
            </a:pPr>
            <a:r>
              <a:rPr lang="en-US" dirty="0"/>
              <a:t>Patients with mild vascular dementia have shown mild benefit from memantine. </a:t>
            </a:r>
          </a:p>
          <a:p>
            <a:pPr marL="857250" lvl="1" indent="-457200">
              <a:buFont typeface="Wingdings" panose="05000000000000000000" pitchFamily="2" charset="2"/>
              <a:buChar char="§"/>
            </a:pPr>
            <a:r>
              <a:rPr lang="en-US" dirty="0"/>
              <a:t>Use in mild Alzheimer’s dementia has not been well studied. </a:t>
            </a:r>
          </a:p>
          <a:p>
            <a:pPr marL="400050" lvl="1" indent="0">
              <a:buNone/>
            </a:pPr>
            <a:endParaRPr lang="en-US" dirty="0"/>
          </a:p>
          <a:p>
            <a:pPr marL="0" indent="0">
              <a:buNone/>
            </a:pPr>
            <a:r>
              <a:rPr lang="en-US" dirty="0"/>
              <a:t>Major contraindications:</a:t>
            </a:r>
          </a:p>
          <a:p>
            <a:pPr marL="400050" lvl="1" indent="0">
              <a:buNone/>
            </a:pPr>
            <a:r>
              <a:rPr lang="en-US" dirty="0"/>
              <a:t>uncontrolled asthma</a:t>
            </a:r>
          </a:p>
          <a:p>
            <a:pPr marL="400050" lvl="1" indent="0">
              <a:buNone/>
            </a:pPr>
            <a:r>
              <a:rPr lang="en-US" dirty="0"/>
              <a:t>angle-closure glaucoma</a:t>
            </a:r>
          </a:p>
          <a:p>
            <a:pPr marL="400050" lvl="1" indent="0">
              <a:buNone/>
            </a:pPr>
            <a:r>
              <a:rPr lang="en-US" dirty="0"/>
              <a:t>sick sinus syndrome</a:t>
            </a:r>
          </a:p>
          <a:p>
            <a:pPr marL="400050" lvl="1" indent="0">
              <a:buNone/>
            </a:pPr>
            <a:r>
              <a:rPr lang="en-US" dirty="0"/>
              <a:t>left bundle-branch block.</a:t>
            </a:r>
          </a:p>
          <a:p>
            <a:pPr marL="400050" lvl="1" indent="0">
              <a:buNone/>
            </a:pPr>
            <a:endParaRPr lang="en-US" dirty="0"/>
          </a:p>
          <a:p>
            <a:pPr marL="400050" lvl="1" indent="0">
              <a:buNone/>
            </a:pPr>
            <a:r>
              <a:rPr lang="en-US" dirty="0" err="1"/>
              <a:t>Qaseem</a:t>
            </a:r>
            <a:r>
              <a:rPr lang="en-US" dirty="0"/>
              <a:t> A, Snow V et al. Current Pharmacologic Treatment of Dementia: A Clinical Practice Guideline from the ACP and the AAFP. Ann Intern Med. 2008;148:370-378.</a:t>
            </a:r>
          </a:p>
          <a:p>
            <a:pPr marL="400050" lvl="1" indent="0">
              <a:buNone/>
            </a:pPr>
            <a:endParaRPr lang="en-US" dirty="0"/>
          </a:p>
        </p:txBody>
      </p:sp>
    </p:spTree>
    <p:extLst>
      <p:ext uri="{BB962C8B-B14F-4D97-AF65-F5344CB8AC3E}">
        <p14:creationId xmlns:p14="http://schemas.microsoft.com/office/powerpoint/2010/main" val="1698111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Autofit/>
          </a:bodyPr>
          <a:lstStyle/>
          <a:p>
            <a:r>
              <a:rPr lang="en-US" sz="3600" dirty="0"/>
              <a:t>Cholinesterase Inhibitors (</a:t>
            </a:r>
            <a:r>
              <a:rPr lang="en-US" sz="3600" dirty="0" err="1"/>
              <a:t>Ach</a:t>
            </a:r>
            <a:r>
              <a:rPr lang="en-US" sz="3600" dirty="0"/>
              <a:t>-I’s)</a:t>
            </a:r>
          </a:p>
        </p:txBody>
      </p:sp>
      <p:sp>
        <p:nvSpPr>
          <p:cNvPr id="3" name="Content Placeholder 2"/>
          <p:cNvSpPr>
            <a:spLocks noGrp="1"/>
          </p:cNvSpPr>
          <p:nvPr>
            <p:ph idx="1"/>
          </p:nvPr>
        </p:nvSpPr>
        <p:spPr>
          <a:xfrm>
            <a:off x="1219200" y="1600200"/>
            <a:ext cx="7086600" cy="4267200"/>
          </a:xfrm>
        </p:spPr>
        <p:txBody>
          <a:bodyPr>
            <a:normAutofit fontScale="70000" lnSpcReduction="20000"/>
          </a:bodyPr>
          <a:lstStyle/>
          <a:p>
            <a:r>
              <a:rPr lang="en-US" dirty="0"/>
              <a:t>Modest benefit, NNT = 12, NNH = 12</a:t>
            </a:r>
          </a:p>
          <a:p>
            <a:r>
              <a:rPr lang="en-US" dirty="0"/>
              <a:t>Effect seen in 3-6 months</a:t>
            </a:r>
          </a:p>
          <a:p>
            <a:r>
              <a:rPr lang="en-US" dirty="0" err="1"/>
              <a:t>Ach</a:t>
            </a:r>
            <a:r>
              <a:rPr lang="en-US" dirty="0"/>
              <a:t>-I side effects: AV block, anorexia, diarrhea, dizziness + many more. (Donepezil is best tolerated)</a:t>
            </a:r>
          </a:p>
          <a:p>
            <a:r>
              <a:rPr lang="en-US" dirty="0"/>
              <a:t>Continuing donepezil when a patient worsens to moderate to severe disease maintains function at a slightly higher level compared to stopping it </a:t>
            </a:r>
          </a:p>
          <a:p>
            <a:r>
              <a:rPr lang="en-US" dirty="0"/>
              <a:t> Consider stopping meds when dementia is severe, nursing home, hospice</a:t>
            </a:r>
          </a:p>
          <a:p>
            <a:endParaRPr lang="en-US" dirty="0"/>
          </a:p>
          <a:p>
            <a:r>
              <a:rPr lang="en-US" sz="2100" dirty="0"/>
              <a:t>Prescriber's Letter 2012; 28(5):280527</a:t>
            </a:r>
          </a:p>
          <a:p>
            <a:r>
              <a:rPr lang="en-US" sz="2100" dirty="0" err="1"/>
              <a:t>Epperly</a:t>
            </a:r>
            <a:r>
              <a:rPr lang="en-US" sz="2100" dirty="0"/>
              <a:t> T, Dunay M and </a:t>
            </a:r>
            <a:r>
              <a:rPr lang="en-US" sz="2100" dirty="0" err="1"/>
              <a:t>Boice</a:t>
            </a:r>
            <a:r>
              <a:rPr lang="en-US" sz="2100" dirty="0"/>
              <a:t> J. Alzheimer Disease: Pharmacologic and Nonpharmacologic Therapies for Cognitive and Functional Symptoms. Am Fam Physician 2017;95(11):771-778.</a:t>
            </a:r>
          </a:p>
        </p:txBody>
      </p:sp>
    </p:spTree>
    <p:extLst>
      <p:ext uri="{BB962C8B-B14F-4D97-AF65-F5344CB8AC3E}">
        <p14:creationId xmlns:p14="http://schemas.microsoft.com/office/powerpoint/2010/main" val="220620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a:t>Case 1 </a:t>
            </a:r>
          </a:p>
        </p:txBody>
      </p:sp>
      <p:sp>
        <p:nvSpPr>
          <p:cNvPr id="3" name="Content Placeholder 2"/>
          <p:cNvSpPr>
            <a:spLocks noGrp="1"/>
          </p:cNvSpPr>
          <p:nvPr>
            <p:ph idx="1"/>
          </p:nvPr>
        </p:nvSpPr>
        <p:spPr>
          <a:xfrm>
            <a:off x="1219200" y="1600200"/>
            <a:ext cx="7086600" cy="4154805"/>
          </a:xfrm>
        </p:spPr>
        <p:txBody>
          <a:bodyPr>
            <a:normAutofit fontScale="55000" lnSpcReduction="20000"/>
          </a:bodyPr>
          <a:lstStyle/>
          <a:p>
            <a:pPr marL="0" indent="0">
              <a:buNone/>
            </a:pPr>
            <a:r>
              <a:rPr lang="en-US" dirty="0"/>
              <a:t>An 80-year-old male is admitted to the hospital for pneumonia. He develops what the nurses describe to you as “</a:t>
            </a:r>
            <a:r>
              <a:rPr lang="en-US" dirty="0" err="1"/>
              <a:t>sundowning</a:t>
            </a:r>
            <a:r>
              <a:rPr lang="en-US" dirty="0"/>
              <a:t>” behavior that includes nighttime disorientation and some mild agitation. His wife says he is not like this at home. During morning rounds he is pleasant and answers questions appropriately except he forgets why he is in the hospital. His examination, including a neurologic examination, is normal except for crackles on chest auscultation consistent with the pneumonia. He is not able to say the days of the week backwards.</a:t>
            </a:r>
          </a:p>
          <a:p>
            <a:pPr marL="0" indent="0">
              <a:buNone/>
            </a:pPr>
            <a:r>
              <a:rPr lang="en-US" dirty="0"/>
              <a:t>Which one of the following is most likely in this patient?</a:t>
            </a:r>
          </a:p>
          <a:p>
            <a:pPr marL="0" indent="0">
              <a:buNone/>
            </a:pPr>
            <a:r>
              <a:rPr lang="en-US" dirty="0"/>
              <a:t>A) Alzheimer’s disease</a:t>
            </a:r>
          </a:p>
          <a:p>
            <a:pPr marL="0" indent="0">
              <a:buNone/>
            </a:pPr>
            <a:r>
              <a:rPr lang="en-US" dirty="0"/>
              <a:t>B) Delirium</a:t>
            </a:r>
          </a:p>
          <a:p>
            <a:pPr marL="0" indent="0">
              <a:buNone/>
            </a:pPr>
            <a:r>
              <a:rPr lang="en-US" dirty="0"/>
              <a:t>C) Vascular dementia</a:t>
            </a:r>
          </a:p>
          <a:p>
            <a:pPr marL="0" indent="0">
              <a:buNone/>
            </a:pPr>
            <a:r>
              <a:rPr lang="en-US" dirty="0"/>
              <a:t>D) Encephalitis</a:t>
            </a:r>
          </a:p>
          <a:p>
            <a:pPr marL="0" indent="0">
              <a:buNone/>
            </a:pPr>
            <a:r>
              <a:rPr lang="en-US" dirty="0"/>
              <a:t>E) Stroke</a:t>
            </a:r>
          </a:p>
          <a:p>
            <a:pPr marL="0" indent="0">
              <a:buNone/>
            </a:pPr>
            <a:endParaRPr lang="en-US" dirty="0"/>
          </a:p>
          <a:p>
            <a:pPr marL="0" indent="0">
              <a:buNone/>
            </a:pPr>
            <a:r>
              <a:rPr lang="en-US" dirty="0"/>
              <a:t>Source: ABFM </a:t>
            </a:r>
            <a:r>
              <a:rPr lang="en-US" dirty="0" err="1"/>
              <a:t>Intraining</a:t>
            </a:r>
            <a:r>
              <a:rPr lang="en-US" dirty="0"/>
              <a:t> Examination 2016</a:t>
            </a:r>
          </a:p>
        </p:txBody>
      </p:sp>
      <p:pic>
        <p:nvPicPr>
          <p:cNvPr id="4" name="Picture 3"/>
          <p:cNvPicPr>
            <a:picLocks noChangeAspect="1"/>
          </p:cNvPicPr>
          <p:nvPr/>
        </p:nvPicPr>
        <p:blipFill>
          <a:blip r:embed="rId2"/>
          <a:stretch>
            <a:fillRect/>
          </a:stretch>
        </p:blipFill>
        <p:spPr>
          <a:xfrm>
            <a:off x="5961944" y="4069080"/>
            <a:ext cx="2705100" cy="1685925"/>
          </a:xfrm>
          <a:prstGeom prst="rect">
            <a:avLst/>
          </a:prstGeom>
        </p:spPr>
      </p:pic>
    </p:spTree>
    <p:extLst>
      <p:ext uri="{BB962C8B-B14F-4D97-AF65-F5344CB8AC3E}">
        <p14:creationId xmlns:p14="http://schemas.microsoft.com/office/powerpoint/2010/main" val="2849284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594"/>
            <a:ext cx="8915400" cy="652806"/>
          </a:xfrm>
        </p:spPr>
        <p:txBody>
          <a:bodyPr>
            <a:noAutofit/>
          </a:bodyPr>
          <a:lstStyle/>
          <a:p>
            <a:r>
              <a:rPr lang="en-US" sz="2400" dirty="0"/>
              <a:t>Pharmacologic management of cognitive aspects of dementia (LOE)</a:t>
            </a:r>
          </a:p>
        </p:txBody>
      </p:sp>
      <p:sp>
        <p:nvSpPr>
          <p:cNvPr id="3" name="Content Placeholder 2"/>
          <p:cNvSpPr>
            <a:spLocks noGrp="1"/>
          </p:cNvSpPr>
          <p:nvPr>
            <p:ph idx="1"/>
          </p:nvPr>
        </p:nvSpPr>
        <p:spPr>
          <a:xfrm>
            <a:off x="457200" y="1143000"/>
            <a:ext cx="8229600" cy="6019800"/>
          </a:xfrm>
        </p:spPr>
        <p:txBody>
          <a:bodyPr>
            <a:normAutofit/>
          </a:bodyPr>
          <a:lstStyle/>
          <a:p>
            <a:pPr marL="0" indent="0">
              <a:buNone/>
            </a:pPr>
            <a:r>
              <a:rPr lang="en-US" sz="1800" u="sng" dirty="0"/>
              <a:t>Alzheimer’s dementia</a:t>
            </a:r>
          </a:p>
          <a:p>
            <a:r>
              <a:rPr lang="en-US" sz="1800" dirty="0"/>
              <a:t>Consider cholinesterase inhibitors (</a:t>
            </a:r>
            <a:r>
              <a:rPr lang="en-US" sz="1800" dirty="0" err="1"/>
              <a:t>Ach</a:t>
            </a:r>
            <a:r>
              <a:rPr lang="en-US" sz="1800" dirty="0"/>
              <a:t>-I) to treat mild–moderate dementia (A)</a:t>
            </a:r>
          </a:p>
          <a:p>
            <a:r>
              <a:rPr lang="en-US" sz="1800" dirty="0"/>
              <a:t>Memantine may provide benefit in moderate–severe dementia (A)</a:t>
            </a:r>
          </a:p>
          <a:p>
            <a:r>
              <a:rPr lang="en-US" sz="1800" dirty="0"/>
              <a:t>Consider adding memantine to </a:t>
            </a:r>
            <a:r>
              <a:rPr lang="en-US" sz="1800" dirty="0" err="1"/>
              <a:t>Ach</a:t>
            </a:r>
            <a:r>
              <a:rPr lang="en-US" sz="1800" dirty="0"/>
              <a:t>-I for mod to severe Alzheimer’s (B)</a:t>
            </a:r>
          </a:p>
          <a:p>
            <a:r>
              <a:rPr lang="en-US" sz="1800" dirty="0"/>
              <a:t>Consider adding Vitamin E 1000 IU bid to </a:t>
            </a:r>
            <a:r>
              <a:rPr lang="en-US" sz="1800" dirty="0" err="1"/>
              <a:t>Ach</a:t>
            </a:r>
            <a:r>
              <a:rPr lang="en-US" sz="1800" dirty="0"/>
              <a:t>-I for mod to severe Alzheimer’s (B)</a:t>
            </a:r>
          </a:p>
          <a:p>
            <a:pPr marL="0" indent="0">
              <a:buNone/>
            </a:pPr>
            <a:r>
              <a:rPr lang="en-US" sz="1800" u="sng" dirty="0"/>
              <a:t>Vascular dementia</a:t>
            </a:r>
          </a:p>
          <a:p>
            <a:r>
              <a:rPr lang="en-US" sz="1800" dirty="0"/>
              <a:t>Identify and treat vascular risk factors  </a:t>
            </a:r>
          </a:p>
          <a:p>
            <a:r>
              <a:rPr lang="en-US" sz="1800" dirty="0"/>
              <a:t>Do not use </a:t>
            </a:r>
            <a:r>
              <a:rPr lang="en-US" sz="1800" dirty="0" err="1"/>
              <a:t>Ach</a:t>
            </a:r>
            <a:r>
              <a:rPr lang="en-US" sz="1800" dirty="0"/>
              <a:t>-I’s</a:t>
            </a:r>
          </a:p>
          <a:p>
            <a:pPr marL="0" indent="0">
              <a:buNone/>
            </a:pPr>
            <a:r>
              <a:rPr lang="en-US" sz="1800" u="sng" dirty="0"/>
              <a:t>Lewy Body Dementia</a:t>
            </a:r>
          </a:p>
          <a:p>
            <a:r>
              <a:rPr lang="en-US" sz="1800" dirty="0"/>
              <a:t>Both </a:t>
            </a:r>
            <a:r>
              <a:rPr lang="en-US" sz="1800" dirty="0" err="1"/>
              <a:t>Ach</a:t>
            </a:r>
            <a:r>
              <a:rPr lang="en-US" sz="1800" dirty="0"/>
              <a:t>-I’s and memantine can be used to manage cognitive symptoms </a:t>
            </a:r>
          </a:p>
          <a:p>
            <a:pPr marL="0" indent="0">
              <a:buNone/>
            </a:pPr>
            <a:r>
              <a:rPr lang="en-US" sz="1800" u="sng" dirty="0"/>
              <a:t>Parkinson’s disease-associated dementia</a:t>
            </a:r>
          </a:p>
          <a:p>
            <a:r>
              <a:rPr lang="en-US" sz="1800" dirty="0"/>
              <a:t>Consider </a:t>
            </a:r>
            <a:r>
              <a:rPr lang="en-US" sz="1800" dirty="0" err="1"/>
              <a:t>Ach</a:t>
            </a:r>
            <a:r>
              <a:rPr lang="en-US" sz="1800" dirty="0"/>
              <a:t>-I’s for cognitive symptoms (rivastigmine)</a:t>
            </a:r>
          </a:p>
          <a:p>
            <a:pPr marL="0" indent="0">
              <a:buNone/>
            </a:pPr>
            <a:r>
              <a:rPr lang="en-US" sz="1800" u="sng" dirty="0"/>
              <a:t>Frontotemporal Dementia</a:t>
            </a:r>
          </a:p>
          <a:p>
            <a:r>
              <a:rPr lang="en-US" sz="1800" dirty="0"/>
              <a:t>Neither </a:t>
            </a:r>
            <a:r>
              <a:rPr lang="en-US" sz="1800" dirty="0" err="1"/>
              <a:t>Ach</a:t>
            </a:r>
            <a:r>
              <a:rPr lang="en-US" sz="1800" dirty="0"/>
              <a:t>-I’s nor memantine recommended </a:t>
            </a:r>
          </a:p>
          <a:p>
            <a:pPr marL="0" indent="0">
              <a:buNone/>
            </a:pPr>
            <a:r>
              <a:rPr lang="en-US" sz="1400" dirty="0"/>
              <a:t>Ngo J, Holroyd-Leduc J. Systematic review of recent dementia practice guidelines. Age and Ageing 2015; 44: 25–33.</a:t>
            </a:r>
          </a:p>
          <a:p>
            <a:endParaRPr lang="en-US" sz="1400" dirty="0"/>
          </a:p>
        </p:txBody>
      </p:sp>
    </p:spTree>
    <p:extLst>
      <p:ext uri="{BB962C8B-B14F-4D97-AF65-F5344CB8AC3E}">
        <p14:creationId xmlns:p14="http://schemas.microsoft.com/office/powerpoint/2010/main" val="363144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Alternative Therapy?</a:t>
            </a:r>
          </a:p>
        </p:txBody>
      </p:sp>
      <p:sp>
        <p:nvSpPr>
          <p:cNvPr id="3" name="Content Placeholder 2"/>
          <p:cNvSpPr>
            <a:spLocks noGrp="1"/>
          </p:cNvSpPr>
          <p:nvPr>
            <p:ph idx="1"/>
          </p:nvPr>
        </p:nvSpPr>
        <p:spPr>
          <a:xfrm>
            <a:off x="1219200" y="1600201"/>
            <a:ext cx="7086600" cy="3276600"/>
          </a:xfrm>
        </p:spPr>
        <p:txBody>
          <a:bodyPr>
            <a:normAutofit/>
          </a:bodyPr>
          <a:lstStyle/>
          <a:p>
            <a:r>
              <a:rPr lang="en-US" sz="2600" dirty="0"/>
              <a:t>Supplements, herbal products and other pharmacotherapy including, but not limited to, gingko biloba, folic acid, vitamin B12, steroidal and non-steroidal anti-inflammatory drugs, hormonal therapy and statin therapy are </a:t>
            </a:r>
            <a:r>
              <a:rPr lang="en-US" sz="2600" b="1" dirty="0"/>
              <a:t>not recommended </a:t>
            </a:r>
            <a:r>
              <a:rPr lang="en-US" sz="2600" dirty="0"/>
              <a:t>routinely for dementia management</a:t>
            </a:r>
          </a:p>
          <a:p>
            <a:endParaRPr lang="en-US" dirty="0"/>
          </a:p>
        </p:txBody>
      </p:sp>
      <p:pic>
        <p:nvPicPr>
          <p:cNvPr id="4" name="Picture 3"/>
          <p:cNvPicPr>
            <a:picLocks noChangeAspect="1"/>
          </p:cNvPicPr>
          <p:nvPr/>
        </p:nvPicPr>
        <p:blipFill>
          <a:blip r:embed="rId2"/>
          <a:stretch>
            <a:fillRect/>
          </a:stretch>
        </p:blipFill>
        <p:spPr>
          <a:xfrm>
            <a:off x="4038600" y="4267200"/>
            <a:ext cx="3561827" cy="1896557"/>
          </a:xfrm>
          <a:prstGeom prst="rect">
            <a:avLst/>
          </a:prstGeom>
        </p:spPr>
      </p:pic>
    </p:spTree>
    <p:extLst>
      <p:ext uri="{BB962C8B-B14F-4D97-AF65-F5344CB8AC3E}">
        <p14:creationId xmlns:p14="http://schemas.microsoft.com/office/powerpoint/2010/main" val="70766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2594"/>
            <a:ext cx="8763000" cy="576606"/>
          </a:xfrm>
        </p:spPr>
        <p:txBody>
          <a:bodyPr>
            <a:noAutofit/>
          </a:bodyPr>
          <a:lstStyle/>
          <a:p>
            <a:r>
              <a:rPr lang="en-US" sz="3200" dirty="0"/>
              <a:t>Behavioral &amp; Psychological Symptoms of Dementia</a:t>
            </a: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a:t>Assess for BPSD at diagnosis and regularly (i.e. 3 months) thereafter  </a:t>
            </a:r>
          </a:p>
          <a:p>
            <a:r>
              <a:rPr lang="en-US" dirty="0"/>
              <a:t>Identify and treat delirium </a:t>
            </a:r>
          </a:p>
          <a:p>
            <a:r>
              <a:rPr lang="en-US" dirty="0"/>
              <a:t>Music therapy and massage therapy recommended</a:t>
            </a:r>
          </a:p>
          <a:p>
            <a:r>
              <a:rPr lang="en-US" dirty="0"/>
              <a:t>Use medications sparingly only after non-pharmacologic approaches have failed, with awareness of side-effects </a:t>
            </a:r>
          </a:p>
          <a:p>
            <a:r>
              <a:rPr lang="en-US" dirty="0"/>
              <a:t>Atypical antipsychotics are preferred (over typical antipsychotics)</a:t>
            </a:r>
          </a:p>
          <a:p>
            <a:r>
              <a:rPr lang="en-US" dirty="0"/>
              <a:t>Low doses should be used and carefully up-titrated; taper as early as possible </a:t>
            </a:r>
          </a:p>
          <a:p>
            <a:r>
              <a:rPr lang="en-US" dirty="0"/>
              <a:t>Those with DLB are very sensitive to antipsychotics; this therapy is not first line </a:t>
            </a:r>
          </a:p>
          <a:p>
            <a:r>
              <a:rPr lang="en-US" dirty="0"/>
              <a:t>Lack of consensus for benzodiazepines, anticonvulsants, mood stabilizers and SSRIs</a:t>
            </a:r>
          </a:p>
          <a:p>
            <a:endParaRPr lang="en-US" dirty="0"/>
          </a:p>
          <a:p>
            <a:pPr marL="0" indent="0">
              <a:buNone/>
            </a:pPr>
            <a:r>
              <a:rPr lang="en-US" sz="1500" dirty="0"/>
              <a:t>Ngo J, Holroyd-Leduc J. Systematic review of recent dementia practice guidelines. Age and Ageing 2015; 44: 25–33.</a:t>
            </a:r>
          </a:p>
          <a:p>
            <a:endParaRPr lang="en-US" dirty="0"/>
          </a:p>
        </p:txBody>
      </p:sp>
    </p:spTree>
    <p:extLst>
      <p:ext uri="{BB962C8B-B14F-4D97-AF65-F5344CB8AC3E}">
        <p14:creationId xmlns:p14="http://schemas.microsoft.com/office/powerpoint/2010/main" val="2668097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r>
              <a:rPr lang="en-US" sz="3200" dirty="0"/>
              <a:t>Mood And Other Symptoms</a:t>
            </a:r>
          </a:p>
        </p:txBody>
      </p:sp>
      <p:sp>
        <p:nvSpPr>
          <p:cNvPr id="3" name="Content Placeholder 2"/>
          <p:cNvSpPr>
            <a:spLocks noGrp="1"/>
          </p:cNvSpPr>
          <p:nvPr>
            <p:ph idx="1"/>
          </p:nvPr>
        </p:nvSpPr>
        <p:spPr>
          <a:xfrm>
            <a:off x="1219200" y="1905000"/>
            <a:ext cx="7086600" cy="3382963"/>
          </a:xfrm>
        </p:spPr>
        <p:txBody>
          <a:bodyPr>
            <a:normAutofit fontScale="92500"/>
          </a:bodyPr>
          <a:lstStyle/>
          <a:p>
            <a:pPr marL="514350" indent="-514350">
              <a:buFont typeface="+mj-lt"/>
              <a:buAutoNum type="arabicPeriod"/>
            </a:pPr>
            <a:r>
              <a:rPr lang="en-US" sz="2400" dirty="0"/>
              <a:t>Evaluate for co-morbid depression </a:t>
            </a:r>
          </a:p>
          <a:p>
            <a:pPr marL="514350" indent="-514350">
              <a:buFont typeface="+mj-lt"/>
              <a:buAutoNum type="arabicPeriod"/>
            </a:pPr>
            <a:r>
              <a:rPr lang="en-US" sz="2400" dirty="0"/>
              <a:t>Cognitive behavioral therapy (CBT) or psychotherapy and reminiscence therapy, is first-line</a:t>
            </a:r>
          </a:p>
          <a:p>
            <a:pPr marL="514350" indent="-514350">
              <a:buFont typeface="+mj-lt"/>
              <a:buAutoNum type="arabicPeriod"/>
            </a:pPr>
            <a:r>
              <a:rPr lang="en-US" sz="2400" dirty="0"/>
              <a:t>If pharm </a:t>
            </a:r>
            <a:r>
              <a:rPr lang="en-US" sz="2400" dirty="0" err="1"/>
              <a:t>tx</a:t>
            </a:r>
            <a:r>
              <a:rPr lang="en-US" sz="2400" dirty="0"/>
              <a:t> needed, SSRIs recommended, while tricyclic antidepressants are advised against </a:t>
            </a:r>
          </a:p>
          <a:p>
            <a:pPr marL="514350" indent="-514350">
              <a:buFont typeface="+mj-lt"/>
              <a:buAutoNum type="arabicPeriod"/>
            </a:pPr>
            <a:r>
              <a:rPr lang="en-US" sz="2400" dirty="0"/>
              <a:t>Assess for pain</a:t>
            </a:r>
          </a:p>
          <a:p>
            <a:pPr marL="514350" indent="-514350">
              <a:buFont typeface="+mj-lt"/>
              <a:buAutoNum type="arabicPeriod"/>
            </a:pPr>
            <a:endParaRPr lang="en-US" dirty="0"/>
          </a:p>
          <a:p>
            <a:pPr marL="0" indent="0">
              <a:buNone/>
            </a:pPr>
            <a:r>
              <a:rPr lang="en-US" sz="1500" dirty="0"/>
              <a:t>Ngo J, Holroyd-Leduc J. Systematic review of recent dementia practice guidelines. Age and Ageing 2015; 44: 25–33.</a:t>
            </a:r>
          </a:p>
          <a:p>
            <a:endParaRPr lang="en-US" dirty="0"/>
          </a:p>
        </p:txBody>
      </p:sp>
    </p:spTree>
    <p:extLst>
      <p:ext uri="{BB962C8B-B14F-4D97-AF65-F5344CB8AC3E}">
        <p14:creationId xmlns:p14="http://schemas.microsoft.com/office/powerpoint/2010/main" val="482307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019800" cy="1219200"/>
          </a:xfrm>
        </p:spPr>
        <p:txBody>
          <a:bodyPr>
            <a:normAutofit/>
          </a:bodyPr>
          <a:lstStyle/>
          <a:p>
            <a:r>
              <a:rPr lang="en-US" sz="3600" dirty="0"/>
              <a:t>Caregiver Support</a:t>
            </a:r>
          </a:p>
        </p:txBody>
      </p:sp>
      <p:sp>
        <p:nvSpPr>
          <p:cNvPr id="3" name="Content Placeholder 2"/>
          <p:cNvSpPr>
            <a:spLocks noGrp="1"/>
          </p:cNvSpPr>
          <p:nvPr>
            <p:ph idx="1"/>
          </p:nvPr>
        </p:nvSpPr>
        <p:spPr>
          <a:xfrm>
            <a:off x="1219200" y="2352674"/>
            <a:ext cx="7086600" cy="3362325"/>
          </a:xfrm>
        </p:spPr>
        <p:txBody>
          <a:bodyPr>
            <a:normAutofit/>
          </a:bodyPr>
          <a:lstStyle/>
          <a:p>
            <a:r>
              <a:rPr lang="en-US" sz="2400" dirty="0"/>
              <a:t>Caregivers’ needs should be routinely evaluated </a:t>
            </a:r>
          </a:p>
          <a:p>
            <a:r>
              <a:rPr lang="en-US" sz="2400" dirty="0"/>
              <a:t>CBT or psychotherapy is beneficial for caregivers</a:t>
            </a:r>
          </a:p>
          <a:p>
            <a:r>
              <a:rPr lang="en-US" sz="2400" dirty="0"/>
              <a:t>Anticipate the financial impact of caring for a person with dementia in the home and discuss potential resources or benefits available</a:t>
            </a:r>
          </a:p>
          <a:p>
            <a:endParaRPr lang="en-US" dirty="0"/>
          </a:p>
          <a:p>
            <a:pPr marL="0" indent="0">
              <a:buNone/>
            </a:pPr>
            <a:r>
              <a:rPr lang="en-US" sz="1500" dirty="0"/>
              <a:t>Ngo J, Holroyd-Leduc J. Systematic review of recent dementia practice guidelines. Age and Ageing 2015; 44: 25–33.</a:t>
            </a:r>
          </a:p>
          <a:p>
            <a:endParaRPr lang="en-US" dirty="0"/>
          </a:p>
        </p:txBody>
      </p:sp>
      <p:pic>
        <p:nvPicPr>
          <p:cNvPr id="4" name="Picture 3"/>
          <p:cNvPicPr>
            <a:picLocks noChangeAspect="1"/>
          </p:cNvPicPr>
          <p:nvPr/>
        </p:nvPicPr>
        <p:blipFill>
          <a:blip r:embed="rId2"/>
          <a:stretch>
            <a:fillRect/>
          </a:stretch>
        </p:blipFill>
        <p:spPr>
          <a:xfrm>
            <a:off x="5562600" y="623710"/>
            <a:ext cx="2619375" cy="1743075"/>
          </a:xfrm>
          <a:prstGeom prst="rect">
            <a:avLst/>
          </a:prstGeom>
        </p:spPr>
      </p:pic>
    </p:spTree>
    <p:extLst>
      <p:ext uri="{BB962C8B-B14F-4D97-AF65-F5344CB8AC3E}">
        <p14:creationId xmlns:p14="http://schemas.microsoft.com/office/powerpoint/2010/main" val="532461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249E-D907-4C46-B375-C2CD6E300D6E}"/>
              </a:ext>
            </a:extLst>
          </p:cNvPr>
          <p:cNvSpPr>
            <a:spLocks noGrp="1"/>
          </p:cNvSpPr>
          <p:nvPr>
            <p:ph type="title"/>
          </p:nvPr>
        </p:nvSpPr>
        <p:spPr/>
        <p:txBody>
          <a:bodyPr>
            <a:normAutofit fontScale="90000"/>
          </a:bodyPr>
          <a:lstStyle/>
          <a:p>
            <a:r>
              <a:rPr lang="en-US" dirty="0"/>
              <a:t>What about Driving?</a:t>
            </a:r>
          </a:p>
        </p:txBody>
      </p:sp>
      <p:sp>
        <p:nvSpPr>
          <p:cNvPr id="3" name="Content Placeholder 2">
            <a:extLst>
              <a:ext uri="{FF2B5EF4-FFF2-40B4-BE49-F238E27FC236}">
                <a16:creationId xmlns:a16="http://schemas.microsoft.com/office/drawing/2014/main" id="{49EEDE9F-AAA6-4925-961F-A3387BA3C6E3}"/>
              </a:ext>
            </a:extLst>
          </p:cNvPr>
          <p:cNvSpPr>
            <a:spLocks noGrp="1"/>
          </p:cNvSpPr>
          <p:nvPr>
            <p:ph idx="1"/>
          </p:nvPr>
        </p:nvSpPr>
        <p:spPr>
          <a:xfrm>
            <a:off x="1219200" y="2209800"/>
            <a:ext cx="7086600" cy="3352800"/>
          </a:xfrm>
        </p:spPr>
        <p:txBody>
          <a:bodyPr>
            <a:normAutofit fontScale="62500" lnSpcReduction="20000"/>
          </a:bodyPr>
          <a:lstStyle/>
          <a:p>
            <a:pPr marL="0" indent="0">
              <a:buNone/>
            </a:pPr>
            <a:endParaRPr lang="en-US" dirty="0">
              <a:hlinkClick r:id="rId2"/>
            </a:endParaRPr>
          </a:p>
          <a:p>
            <a:r>
              <a:rPr lang="en-US" dirty="0"/>
              <a:t>Up to 40% of patients with dementia who drive will have a crash.</a:t>
            </a:r>
          </a:p>
          <a:p>
            <a:r>
              <a:rPr lang="en-US" dirty="0"/>
              <a:t>Clinical Dementia rating: correlates with risk of unsafe driving. </a:t>
            </a:r>
          </a:p>
          <a:p>
            <a:r>
              <a:rPr lang="en-US" dirty="0"/>
              <a:t>Normal score = 0 / score 0.5 or 1.0 have an 11% or 24% chance of failing an on-road driving test</a:t>
            </a:r>
          </a:p>
          <a:p>
            <a:r>
              <a:rPr lang="en-US" dirty="0">
                <a:hlinkClick r:id="rId2"/>
              </a:rPr>
              <a:t>http://knightadrc.wustl.edu/cdr/PDFs/CDR_Table.pdf</a:t>
            </a:r>
            <a:endParaRPr lang="en-US" dirty="0"/>
          </a:p>
          <a:p>
            <a:endParaRPr lang="en-US" dirty="0"/>
          </a:p>
          <a:p>
            <a:r>
              <a:rPr lang="en-US" sz="2600" dirty="0"/>
              <a:t>Iverson DJ, </a:t>
            </a:r>
            <a:r>
              <a:rPr lang="en-US" sz="2600" dirty="0" err="1"/>
              <a:t>Gronseth</a:t>
            </a:r>
            <a:r>
              <a:rPr lang="en-US" sz="2600" dirty="0"/>
              <a:t> GS, </a:t>
            </a:r>
            <a:r>
              <a:rPr lang="en-US" sz="2600" dirty="0" err="1"/>
              <a:t>Reger</a:t>
            </a:r>
            <a:r>
              <a:rPr lang="en-US" sz="2600" dirty="0"/>
              <a:t> MA, Classen S, Dubinsky RM, Rizzo M; Quality Standards Subcommittee of the American Academy of Neurology. Practice parameter update: evaluation and management of driving risk in dementia. </a:t>
            </a:r>
            <a:r>
              <a:rPr lang="en-US" sz="2600" i="1" dirty="0"/>
              <a:t>Neurology</a:t>
            </a:r>
            <a:r>
              <a:rPr lang="en-US" sz="2600" dirty="0"/>
              <a:t>. 2010;74(16):1316–1324.</a:t>
            </a:r>
          </a:p>
        </p:txBody>
      </p:sp>
    </p:spTree>
    <p:extLst>
      <p:ext uri="{BB962C8B-B14F-4D97-AF65-F5344CB8AC3E}">
        <p14:creationId xmlns:p14="http://schemas.microsoft.com/office/powerpoint/2010/main" val="3309630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162800" cy="1447800"/>
          </a:xfrm>
        </p:spPr>
        <p:txBody>
          <a:bodyPr>
            <a:normAutofit/>
          </a:bodyPr>
          <a:lstStyle/>
          <a:p>
            <a:r>
              <a:rPr lang="en-US" sz="3600" dirty="0"/>
              <a:t>Advance Care Planning</a:t>
            </a:r>
          </a:p>
        </p:txBody>
      </p:sp>
      <p:sp>
        <p:nvSpPr>
          <p:cNvPr id="3" name="Content Placeholder 2"/>
          <p:cNvSpPr>
            <a:spLocks noGrp="1"/>
          </p:cNvSpPr>
          <p:nvPr>
            <p:ph idx="1"/>
          </p:nvPr>
        </p:nvSpPr>
        <p:spPr>
          <a:xfrm>
            <a:off x="731520" y="2362200"/>
            <a:ext cx="7680960" cy="3672840"/>
          </a:xfrm>
        </p:spPr>
        <p:txBody>
          <a:bodyPr>
            <a:normAutofit fontScale="92500" lnSpcReduction="10000"/>
          </a:bodyPr>
          <a:lstStyle/>
          <a:p>
            <a:r>
              <a:rPr lang="en-US" sz="2400" dirty="0"/>
              <a:t>Advanced directives</a:t>
            </a:r>
          </a:p>
          <a:p>
            <a:r>
              <a:rPr lang="en-US" sz="2400" dirty="0"/>
              <a:t>Identify surrogates for medical and legal decision-making </a:t>
            </a:r>
          </a:p>
          <a:p>
            <a:r>
              <a:rPr lang="en-US" sz="2400" dirty="0"/>
              <a:t>Discuss advanced planning regarding CPR, including informing patients and families of poor outcomes in advanced dementia </a:t>
            </a:r>
          </a:p>
          <a:p>
            <a:r>
              <a:rPr lang="en-US" sz="2400" dirty="0"/>
              <a:t>Discuss palliative care and end-of-life issues with patients and families as appropriate </a:t>
            </a:r>
          </a:p>
          <a:p>
            <a:pPr lvl="1"/>
            <a:r>
              <a:rPr lang="en-US" sz="2400" dirty="0"/>
              <a:t>Tube feeding is discouraged</a:t>
            </a:r>
          </a:p>
          <a:p>
            <a:pPr lvl="1"/>
            <a:endParaRPr lang="en-US" dirty="0"/>
          </a:p>
          <a:p>
            <a:pPr marL="0" indent="0">
              <a:buNone/>
            </a:pPr>
            <a:r>
              <a:rPr lang="en-US" sz="1600" dirty="0"/>
              <a:t>Ngo J, Holroyd-Leduc J. Systematic review of recent dementia practice guidelines. Age and Ageing 2015; 44: 25–33.</a:t>
            </a:r>
          </a:p>
          <a:p>
            <a:endParaRPr lang="en-US" dirty="0"/>
          </a:p>
        </p:txBody>
      </p:sp>
      <p:pic>
        <p:nvPicPr>
          <p:cNvPr id="4" name="Picture 3"/>
          <p:cNvPicPr>
            <a:picLocks noChangeAspect="1"/>
          </p:cNvPicPr>
          <p:nvPr/>
        </p:nvPicPr>
        <p:blipFill>
          <a:blip r:embed="rId2"/>
          <a:stretch>
            <a:fillRect/>
          </a:stretch>
        </p:blipFill>
        <p:spPr>
          <a:xfrm>
            <a:off x="6858000" y="685800"/>
            <a:ext cx="1962150" cy="1981200"/>
          </a:xfrm>
          <a:prstGeom prst="rect">
            <a:avLst/>
          </a:prstGeom>
        </p:spPr>
      </p:pic>
    </p:spTree>
    <p:extLst>
      <p:ext uri="{BB962C8B-B14F-4D97-AF65-F5344CB8AC3E}">
        <p14:creationId xmlns:p14="http://schemas.microsoft.com/office/powerpoint/2010/main" val="457096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57200"/>
          </a:xfrm>
        </p:spPr>
        <p:txBody>
          <a:bodyPr>
            <a:normAutofit fontScale="90000"/>
          </a:bodyPr>
          <a:lstStyle/>
          <a:p>
            <a:r>
              <a:rPr lang="en-US" sz="3200" dirty="0"/>
              <a:t>Case 3</a:t>
            </a:r>
          </a:p>
        </p:txBody>
      </p:sp>
      <p:sp>
        <p:nvSpPr>
          <p:cNvPr id="3" name="Content Placeholder 2"/>
          <p:cNvSpPr>
            <a:spLocks noGrp="1"/>
          </p:cNvSpPr>
          <p:nvPr>
            <p:ph idx="1"/>
          </p:nvPr>
        </p:nvSpPr>
        <p:spPr>
          <a:xfrm>
            <a:off x="457200" y="1295400"/>
            <a:ext cx="8229600" cy="4953000"/>
          </a:xfrm>
        </p:spPr>
        <p:txBody>
          <a:bodyPr>
            <a:normAutofit fontScale="62500" lnSpcReduction="20000"/>
          </a:bodyPr>
          <a:lstStyle/>
          <a:p>
            <a:pPr marL="0" indent="0">
              <a:buNone/>
            </a:pPr>
            <a:r>
              <a:rPr lang="en-US" dirty="0"/>
              <a:t>A 79-year-old man is evaluated for a 1-year history of forgetfulness and not being able to remember names. He is a retired attorney. He reports no problems with performing activities of daily living, planning his day, or managing his finances. He is frustrated but not depressed and is still able to enjoy life. He has hypertension and </a:t>
            </a:r>
            <a:r>
              <a:rPr lang="en-US" dirty="0" err="1"/>
              <a:t>hyperlipidemia</a:t>
            </a:r>
            <a:r>
              <a:rPr lang="en-US" dirty="0"/>
              <a:t> controlled with hydrochlorothiazide and </a:t>
            </a:r>
            <a:r>
              <a:rPr lang="en-US" dirty="0" err="1"/>
              <a:t>simvastatin</a:t>
            </a:r>
            <a:r>
              <a:rPr lang="en-US" dirty="0"/>
              <a:t>. On physical examination, he is </a:t>
            </a:r>
            <a:r>
              <a:rPr lang="en-US" dirty="0" err="1"/>
              <a:t>afebrile</a:t>
            </a:r>
            <a:r>
              <a:rPr lang="en-US" dirty="0"/>
              <a:t>, blood pressure is 140/82 mm Hg, and pulse rate is 78/min. Mini-Mental State Examination score is 25. His lungs are clear. The heart is without murmur. Neurologic, motor, and sensory examinations are normal. </a:t>
            </a:r>
          </a:p>
          <a:p>
            <a:pPr marL="0" indent="0">
              <a:buNone/>
            </a:pPr>
            <a:r>
              <a:rPr lang="en-US" dirty="0"/>
              <a:t>Which of the following is the most likely diagnosis? </a:t>
            </a:r>
          </a:p>
          <a:p>
            <a:pPr marL="514350" indent="-514350">
              <a:buAutoNum type="alphaUcPeriod"/>
            </a:pPr>
            <a:r>
              <a:rPr lang="en-US" dirty="0"/>
              <a:t>Alzheimer disease </a:t>
            </a:r>
          </a:p>
          <a:p>
            <a:pPr marL="514350" indent="-514350">
              <a:buAutoNum type="alphaUcPeriod"/>
            </a:pPr>
            <a:r>
              <a:rPr lang="en-US" dirty="0"/>
              <a:t>Mild cognitive impairment </a:t>
            </a:r>
          </a:p>
          <a:p>
            <a:pPr marL="514350" indent="-514350">
              <a:buAutoNum type="alphaUcPeriod"/>
            </a:pPr>
            <a:r>
              <a:rPr lang="en-US" dirty="0" err="1"/>
              <a:t>Pseudodementia</a:t>
            </a:r>
            <a:r>
              <a:rPr lang="en-US" dirty="0"/>
              <a:t> </a:t>
            </a:r>
          </a:p>
          <a:p>
            <a:pPr marL="514350" indent="-514350">
              <a:buAutoNum type="alphaUcPeriod"/>
            </a:pPr>
            <a:r>
              <a:rPr lang="en-US" dirty="0"/>
              <a:t>Vascular dementia</a:t>
            </a:r>
          </a:p>
          <a:p>
            <a:endParaRPr lang="en-US" dirty="0"/>
          </a:p>
          <a:p>
            <a:pPr marL="0" indent="0">
              <a:buNone/>
            </a:pPr>
            <a:r>
              <a:rPr lang="en-US" dirty="0"/>
              <a:t>Source: Medical Knowledge Self-Assessment Program (MKSAP). American College of Physicians</a:t>
            </a:r>
          </a:p>
        </p:txBody>
      </p:sp>
      <p:pic>
        <p:nvPicPr>
          <p:cNvPr id="4" name="Picture 3"/>
          <p:cNvPicPr>
            <a:picLocks noChangeAspect="1"/>
          </p:cNvPicPr>
          <p:nvPr/>
        </p:nvPicPr>
        <p:blipFill>
          <a:blip r:embed="rId3"/>
          <a:stretch>
            <a:fillRect/>
          </a:stretch>
        </p:blipFill>
        <p:spPr>
          <a:xfrm>
            <a:off x="5943600" y="3581400"/>
            <a:ext cx="2847975" cy="1600200"/>
          </a:xfrm>
          <a:prstGeom prst="rect">
            <a:avLst/>
          </a:prstGeom>
        </p:spPr>
      </p:pic>
    </p:spTree>
    <p:extLst>
      <p:ext uri="{BB962C8B-B14F-4D97-AF65-F5344CB8AC3E}">
        <p14:creationId xmlns:p14="http://schemas.microsoft.com/office/powerpoint/2010/main" val="3941329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580"/>
            <a:ext cx="6019800" cy="1379220"/>
          </a:xfrm>
        </p:spPr>
        <p:txBody>
          <a:bodyPr>
            <a:normAutofit/>
          </a:bodyPr>
          <a:lstStyle/>
          <a:p>
            <a:r>
              <a:rPr lang="en-US" sz="3600" dirty="0"/>
              <a:t>Case 4</a:t>
            </a:r>
          </a:p>
        </p:txBody>
      </p:sp>
      <p:sp>
        <p:nvSpPr>
          <p:cNvPr id="3" name="Content Placeholder 2"/>
          <p:cNvSpPr>
            <a:spLocks noGrp="1"/>
          </p:cNvSpPr>
          <p:nvPr>
            <p:ph idx="1"/>
          </p:nvPr>
        </p:nvSpPr>
        <p:spPr>
          <a:xfrm>
            <a:off x="1066800" y="2514600"/>
            <a:ext cx="7543800" cy="3581400"/>
          </a:xfrm>
        </p:spPr>
        <p:txBody>
          <a:bodyPr>
            <a:normAutofit fontScale="62500" lnSpcReduction="20000"/>
          </a:bodyPr>
          <a:lstStyle/>
          <a:p>
            <a:r>
              <a:rPr lang="en-US" dirty="0"/>
              <a:t>A 77-year-old woman is evaluated in the ER for a 1-week history of progressive agitation and confusion. She has no history of fever or falling episodes. The patient lives in a nursing home, has advanced dementia, and is dependent on others for ADLs. She can indicate when she needs to void and generally is not incontinent. She can ambulate with a cane but must be accompanied because of a tendency to wander. Although she enjoys being around others and can make simple conversation with family members and nursing home personnel, she does not recognize anyone by name or remember what was said. </a:t>
            </a:r>
          </a:p>
          <a:p>
            <a:r>
              <a:rPr lang="en-US" dirty="0"/>
              <a:t>PMHX- OA, HTN, A fib, anxiety, and depression. </a:t>
            </a:r>
          </a:p>
          <a:p>
            <a:r>
              <a:rPr lang="en-US" dirty="0"/>
              <a:t>Meds- HCTZ, warfarin, amitriptyline, alprazolam, and oxybutynin. (no recent changes)</a:t>
            </a:r>
          </a:p>
        </p:txBody>
      </p:sp>
      <p:pic>
        <p:nvPicPr>
          <p:cNvPr id="4" name="Picture 3"/>
          <p:cNvPicPr>
            <a:picLocks noChangeAspect="1"/>
          </p:cNvPicPr>
          <p:nvPr/>
        </p:nvPicPr>
        <p:blipFill>
          <a:blip r:embed="rId2"/>
          <a:stretch>
            <a:fillRect/>
          </a:stretch>
        </p:blipFill>
        <p:spPr>
          <a:xfrm>
            <a:off x="6705600" y="716280"/>
            <a:ext cx="1524000" cy="1524000"/>
          </a:xfrm>
          <a:prstGeom prst="rect">
            <a:avLst/>
          </a:prstGeom>
        </p:spPr>
      </p:pic>
    </p:spTree>
    <p:extLst>
      <p:ext uri="{BB962C8B-B14F-4D97-AF65-F5344CB8AC3E}">
        <p14:creationId xmlns:p14="http://schemas.microsoft.com/office/powerpoint/2010/main" val="835705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en-US" sz="3600" dirty="0"/>
              <a:t>Case 4 (continued)</a:t>
            </a:r>
          </a:p>
        </p:txBody>
      </p:sp>
      <p:sp>
        <p:nvSpPr>
          <p:cNvPr id="3" name="Content Placeholder 2"/>
          <p:cNvSpPr>
            <a:spLocks noGrp="1"/>
          </p:cNvSpPr>
          <p:nvPr>
            <p:ph idx="1"/>
          </p:nvPr>
        </p:nvSpPr>
        <p:spPr>
          <a:xfrm>
            <a:off x="1219200" y="1828800"/>
            <a:ext cx="7086600" cy="4191000"/>
          </a:xfrm>
        </p:spPr>
        <p:txBody>
          <a:bodyPr>
            <a:normAutofit fontScale="70000" lnSpcReduction="20000"/>
          </a:bodyPr>
          <a:lstStyle/>
          <a:p>
            <a:r>
              <a:rPr lang="en-US" dirty="0"/>
              <a:t>PE- noncontributory. </a:t>
            </a:r>
          </a:p>
          <a:p>
            <a:r>
              <a:rPr lang="en-US" dirty="0"/>
              <a:t>Lab- CBC, CMP, UA normal. </a:t>
            </a:r>
          </a:p>
          <a:p>
            <a:r>
              <a:rPr lang="en-US" dirty="0"/>
              <a:t>CXR- no infection or heart failure. </a:t>
            </a:r>
          </a:p>
          <a:p>
            <a:pPr marL="0" indent="0">
              <a:buNone/>
            </a:pPr>
            <a:r>
              <a:rPr lang="en-US" dirty="0"/>
              <a:t>Which of the following is most appropriate as an initial step in management? </a:t>
            </a:r>
          </a:p>
          <a:p>
            <a:pPr marL="0" indent="0">
              <a:buNone/>
            </a:pPr>
            <a:r>
              <a:rPr lang="en-US" dirty="0"/>
              <a:t>A. Add donepezil </a:t>
            </a:r>
          </a:p>
          <a:p>
            <a:pPr marL="0" indent="0">
              <a:buNone/>
            </a:pPr>
            <a:r>
              <a:rPr lang="en-US" dirty="0"/>
              <a:t>B. Add risperidone </a:t>
            </a:r>
          </a:p>
          <a:p>
            <a:pPr marL="0" indent="0">
              <a:buNone/>
            </a:pPr>
            <a:r>
              <a:rPr lang="en-US" dirty="0"/>
              <a:t>C. Discontinue anticholinergic and sedative medications </a:t>
            </a:r>
          </a:p>
          <a:p>
            <a:pPr marL="0" indent="0">
              <a:buNone/>
            </a:pPr>
            <a:r>
              <a:rPr lang="en-US" dirty="0"/>
              <a:t>D. Obtain an EEG</a:t>
            </a:r>
          </a:p>
          <a:p>
            <a:pPr marL="0" indent="0">
              <a:buNone/>
            </a:pPr>
            <a:endParaRPr lang="en-US" dirty="0"/>
          </a:p>
          <a:p>
            <a:pPr marL="0" indent="0">
              <a:buNone/>
            </a:pPr>
            <a:r>
              <a:rPr lang="en-US" sz="1900" dirty="0"/>
              <a:t>Source: Medical Knowledge Self-Assessment Program (MKSAP). American College of Physicians</a:t>
            </a:r>
          </a:p>
        </p:txBody>
      </p:sp>
    </p:spTree>
    <p:extLst>
      <p:ext uri="{BB962C8B-B14F-4D97-AF65-F5344CB8AC3E}">
        <p14:creationId xmlns:p14="http://schemas.microsoft.com/office/powerpoint/2010/main" val="241539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rmAutofit/>
          </a:bodyPr>
          <a:lstStyle/>
          <a:p>
            <a:r>
              <a:rPr lang="en-US" dirty="0"/>
              <a:t>Assess for Delirium</a:t>
            </a:r>
          </a:p>
        </p:txBody>
      </p:sp>
      <p:sp>
        <p:nvSpPr>
          <p:cNvPr id="3" name="Content Placeholder 2"/>
          <p:cNvSpPr>
            <a:spLocks noGrp="1"/>
          </p:cNvSpPr>
          <p:nvPr>
            <p:ph idx="1"/>
          </p:nvPr>
        </p:nvSpPr>
        <p:spPr>
          <a:xfrm>
            <a:off x="1219200" y="2057400"/>
            <a:ext cx="7086600" cy="3733800"/>
          </a:xfrm>
        </p:spPr>
        <p:txBody>
          <a:bodyPr>
            <a:normAutofit fontScale="70000" lnSpcReduction="20000"/>
          </a:bodyPr>
          <a:lstStyle/>
          <a:p>
            <a:pPr marL="0" indent="0">
              <a:buNone/>
            </a:pPr>
            <a:r>
              <a:rPr lang="en-US" u="sng" dirty="0"/>
              <a:t>Confusion Assessment Method-</a:t>
            </a:r>
          </a:p>
          <a:p>
            <a:pPr marL="0" indent="0">
              <a:buNone/>
            </a:pPr>
            <a:r>
              <a:rPr lang="en-US" dirty="0"/>
              <a:t>Both A and B:</a:t>
            </a:r>
          </a:p>
          <a:p>
            <a:pPr marL="400050" lvl="1" indent="0">
              <a:buNone/>
            </a:pPr>
            <a:r>
              <a:rPr lang="en-US" dirty="0"/>
              <a:t>A. Acute onset + fluctuating course</a:t>
            </a:r>
          </a:p>
          <a:p>
            <a:pPr marL="400050" lvl="1" indent="0">
              <a:buNone/>
            </a:pPr>
            <a:r>
              <a:rPr lang="en-US" dirty="0"/>
              <a:t>B. Inattention/distraction</a:t>
            </a:r>
          </a:p>
          <a:p>
            <a:pPr marL="0" indent="0">
              <a:buNone/>
            </a:pPr>
            <a:r>
              <a:rPr lang="en-US" dirty="0"/>
              <a:t>AND Either C or D:</a:t>
            </a:r>
          </a:p>
          <a:p>
            <a:pPr marL="400050" lvl="1" indent="0">
              <a:buNone/>
            </a:pPr>
            <a:r>
              <a:rPr lang="en-US" dirty="0"/>
              <a:t>C. Disorganized thinking</a:t>
            </a:r>
          </a:p>
          <a:p>
            <a:pPr marL="400050" lvl="1" indent="0">
              <a:buNone/>
            </a:pPr>
            <a:r>
              <a:rPr lang="en-US" dirty="0"/>
              <a:t>D. Altered level of consciousness</a:t>
            </a:r>
          </a:p>
          <a:p>
            <a:endParaRPr lang="en-US" dirty="0"/>
          </a:p>
          <a:p>
            <a:r>
              <a:rPr lang="en-US" sz="2000" dirty="0"/>
              <a:t>Inouye SK, </a:t>
            </a:r>
            <a:r>
              <a:rPr lang="en-US" sz="2000" dirty="0" err="1"/>
              <a:t>vanDyck</a:t>
            </a:r>
            <a:r>
              <a:rPr lang="en-US" sz="2000" dirty="0"/>
              <a:t> CH, </a:t>
            </a:r>
            <a:r>
              <a:rPr lang="en-US" sz="2000" dirty="0" err="1"/>
              <a:t>Alessi</a:t>
            </a:r>
            <a:r>
              <a:rPr lang="en-US" sz="2000" dirty="0"/>
              <a:t> CA, </a:t>
            </a:r>
            <a:r>
              <a:rPr lang="en-US" sz="2000" dirty="0" err="1"/>
              <a:t>Balkin</a:t>
            </a:r>
            <a:r>
              <a:rPr lang="en-US" sz="2000" dirty="0"/>
              <a:t> S, </a:t>
            </a:r>
            <a:r>
              <a:rPr lang="en-US" sz="2000" dirty="0" err="1"/>
              <a:t>Siegal</a:t>
            </a:r>
            <a:r>
              <a:rPr lang="en-US" sz="2000" dirty="0"/>
              <a:t> AP, Horwitz RI. Clarifying confusion: The Confusion Assessment Method. A new method for detection of delirium. Ann Intern Med. 1990; 113: 941-948. Confusion Assessment Method: Training Manual and Coding Guide, Copyright © 2003, Hospital Elder Life Program, LLC.</a:t>
            </a:r>
          </a:p>
        </p:txBody>
      </p:sp>
      <p:pic>
        <p:nvPicPr>
          <p:cNvPr id="4" name="Picture 3"/>
          <p:cNvPicPr>
            <a:picLocks noChangeAspect="1"/>
          </p:cNvPicPr>
          <p:nvPr/>
        </p:nvPicPr>
        <p:blipFill>
          <a:blip r:embed="rId3"/>
          <a:stretch>
            <a:fillRect/>
          </a:stretch>
        </p:blipFill>
        <p:spPr>
          <a:xfrm>
            <a:off x="5991225" y="2590800"/>
            <a:ext cx="2695575" cy="1743075"/>
          </a:xfrm>
          <a:prstGeom prst="rect">
            <a:avLst/>
          </a:prstGeom>
        </p:spPr>
      </p:pic>
    </p:spTree>
    <p:extLst>
      <p:ext uri="{BB962C8B-B14F-4D97-AF65-F5344CB8AC3E}">
        <p14:creationId xmlns:p14="http://schemas.microsoft.com/office/powerpoint/2010/main" val="3170230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652806"/>
          </a:xfrm>
        </p:spPr>
        <p:txBody>
          <a:bodyPr>
            <a:normAutofit/>
          </a:bodyPr>
          <a:lstStyle/>
          <a:p>
            <a:r>
              <a:rPr lang="en-US" sz="3200" dirty="0"/>
              <a:t>Case 5</a:t>
            </a:r>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pPr marL="0" indent="0">
              <a:buNone/>
            </a:pPr>
            <a:r>
              <a:rPr lang="en-US" dirty="0"/>
              <a:t>A 66-year-old man is evaluated for a 2-month history of odd behavior. He is a retired high school principal and has a 5-year history of Parkinson disease. According to his wife, his lifelong interest in repairing household items has lately escalated out of control. Increasingly, the patient starts new tasks he never completes; stays up all night taking apart appliances and furniture but never fixes or reassembles them, and leaves parts strewn throughout the house. The patient insists that he is making necessary repairs and will soon put everything back together. His Parkinson symptoms remain well controlled with </a:t>
            </a:r>
            <a:r>
              <a:rPr lang="en-US" dirty="0" err="1"/>
              <a:t>ropinirole</a:t>
            </a:r>
            <a:r>
              <a:rPr lang="en-US" dirty="0"/>
              <a:t> and </a:t>
            </a:r>
            <a:r>
              <a:rPr lang="en-US" dirty="0" err="1"/>
              <a:t>levodopa-carbidopa</a:t>
            </a:r>
            <a:r>
              <a:rPr lang="en-US" dirty="0"/>
              <a:t>. His motor function is generally good, and he is able to function independently. </a:t>
            </a:r>
          </a:p>
          <a:p>
            <a:r>
              <a:rPr lang="en-US" dirty="0"/>
              <a:t>PE- 36.7°C (98.1°F), BP 126/80 mm Hg sitting and standing, P 72/min, BMI is 27. </a:t>
            </a:r>
          </a:p>
          <a:p>
            <a:pPr marL="0" indent="0">
              <a:buNone/>
            </a:pPr>
            <a:r>
              <a:rPr lang="en-US" dirty="0"/>
              <a:t>Which of the following is the most likely cause of this patient’s symptoms?</a:t>
            </a:r>
          </a:p>
          <a:p>
            <a:pPr marL="0" indent="0">
              <a:buNone/>
            </a:pPr>
            <a:r>
              <a:rPr lang="en-US" dirty="0"/>
              <a:t>A. Dementia with Lewy bodies </a:t>
            </a:r>
          </a:p>
          <a:p>
            <a:pPr marL="0" indent="0">
              <a:buNone/>
            </a:pPr>
            <a:r>
              <a:rPr lang="en-US" dirty="0"/>
              <a:t>B. Dopamine agonist medication </a:t>
            </a:r>
          </a:p>
          <a:p>
            <a:pPr marL="0" indent="0">
              <a:buNone/>
            </a:pPr>
            <a:r>
              <a:rPr lang="en-US" dirty="0"/>
              <a:t>C. Frontotemporal dementia </a:t>
            </a:r>
          </a:p>
          <a:p>
            <a:pPr marL="0" indent="0">
              <a:buNone/>
            </a:pPr>
            <a:r>
              <a:rPr lang="en-US" dirty="0"/>
              <a:t>D. Progression of Parkinson disease</a:t>
            </a:r>
          </a:p>
          <a:p>
            <a:pPr marL="0" indent="0">
              <a:buNone/>
            </a:pPr>
            <a:r>
              <a:rPr lang="en-US" sz="1600" dirty="0"/>
              <a:t>Source: Medical Knowledge Self-Assessment Program (MKSAP). American College of Physicians</a:t>
            </a:r>
          </a:p>
          <a:p>
            <a:pPr marL="0" indent="0">
              <a:buNone/>
            </a:pPr>
            <a:endParaRPr lang="en-US" dirty="0"/>
          </a:p>
        </p:txBody>
      </p:sp>
      <p:pic>
        <p:nvPicPr>
          <p:cNvPr id="4" name="Picture 3"/>
          <p:cNvPicPr>
            <a:picLocks noChangeAspect="1"/>
          </p:cNvPicPr>
          <p:nvPr/>
        </p:nvPicPr>
        <p:blipFill>
          <a:blip r:embed="rId3"/>
          <a:stretch>
            <a:fillRect/>
          </a:stretch>
        </p:blipFill>
        <p:spPr>
          <a:xfrm>
            <a:off x="7086600" y="4724400"/>
            <a:ext cx="2133600" cy="1371600"/>
          </a:xfrm>
          <a:prstGeom prst="rect">
            <a:avLst/>
          </a:prstGeom>
        </p:spPr>
      </p:pic>
    </p:spTree>
    <p:extLst>
      <p:ext uri="{BB962C8B-B14F-4D97-AF65-F5344CB8AC3E}">
        <p14:creationId xmlns:p14="http://schemas.microsoft.com/office/powerpoint/2010/main" val="1857202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652806"/>
          </a:xfrm>
        </p:spPr>
        <p:txBody>
          <a:bodyPr>
            <a:normAutofit fontScale="90000"/>
          </a:bodyPr>
          <a:lstStyle/>
          <a:p>
            <a:r>
              <a:rPr lang="en-US" dirty="0"/>
              <a:t>Case 6</a:t>
            </a:r>
          </a:p>
        </p:txBody>
      </p:sp>
      <p:sp>
        <p:nvSpPr>
          <p:cNvPr id="3" name="Content Placeholder 2"/>
          <p:cNvSpPr>
            <a:spLocks noGrp="1"/>
          </p:cNvSpPr>
          <p:nvPr>
            <p:ph idx="1"/>
          </p:nvPr>
        </p:nvSpPr>
        <p:spPr>
          <a:xfrm>
            <a:off x="457200" y="1219200"/>
            <a:ext cx="8229600" cy="5410200"/>
          </a:xfrm>
        </p:spPr>
        <p:txBody>
          <a:bodyPr>
            <a:normAutofit fontScale="55000" lnSpcReduction="20000"/>
          </a:bodyPr>
          <a:lstStyle/>
          <a:p>
            <a:pPr marL="0" indent="0">
              <a:buNone/>
            </a:pPr>
            <a:r>
              <a:rPr lang="en-US" dirty="0"/>
              <a:t>A 73-year-old woman is evaluated for short-term memory loss. She has trouble remembering names, where she placed certain items such as her keys, and occasionally what she did earlier in the day. She avoids some social situations and has lower self-esteem because of memory problems and decreased social contact, but notes no depression, low energy, or sleep disturbance. She still enjoys playing cards with her husband. She does not need help with eating, dressing, or bathing. Her hypertension is well controlled with hydrochlorothiazide. She has no history of stroke. She is concerned about her condition and wants to know if anything can be done about it. </a:t>
            </a:r>
          </a:p>
          <a:p>
            <a:pPr marL="0" indent="0">
              <a:buNone/>
            </a:pPr>
            <a:r>
              <a:rPr lang="en-US" dirty="0"/>
              <a:t>PE- 37.2°C (98.9°F), BP 135/84 mm Hg, P 72/min. She is conversant with a normal range of affect. Neurologic examination is without focal deficit. The remainder of the physical examination is normal. MMSE score is 26. Which of the following is the most appropriate management of this patient? </a:t>
            </a:r>
          </a:p>
          <a:p>
            <a:pPr marL="514350" indent="-514350">
              <a:buAutoNum type="alphaUcPeriod"/>
            </a:pPr>
            <a:r>
              <a:rPr lang="en-US" dirty="0"/>
              <a:t>Anticholinesterase inhibitor </a:t>
            </a:r>
          </a:p>
          <a:p>
            <a:pPr marL="514350" indent="-514350">
              <a:buAutoNum type="alphaUcPeriod"/>
            </a:pPr>
            <a:r>
              <a:rPr lang="en-US" dirty="0"/>
              <a:t>Cognitive rehabilitation </a:t>
            </a:r>
          </a:p>
          <a:p>
            <a:pPr marL="514350" indent="-514350">
              <a:buAutoNum type="alphaUcPeriod"/>
            </a:pPr>
            <a:r>
              <a:rPr lang="en-US" dirty="0"/>
              <a:t>Positron-emission tomography scan </a:t>
            </a:r>
          </a:p>
          <a:p>
            <a:pPr marL="514350" indent="-514350">
              <a:buAutoNum type="alphaUcPeriod"/>
            </a:pPr>
            <a:r>
              <a:rPr lang="en-US" dirty="0"/>
              <a:t>Reassurance that progression to dementia is unlikely</a:t>
            </a:r>
          </a:p>
          <a:p>
            <a:pPr marL="514350" indent="-514350">
              <a:buAutoNum type="alphaUcPeriod"/>
            </a:pPr>
            <a:endParaRPr lang="en-US" dirty="0"/>
          </a:p>
          <a:p>
            <a:pPr marL="514350" indent="-514350">
              <a:buAutoNum type="alphaUcPeriod"/>
            </a:pPr>
            <a:endParaRPr lang="en-US" dirty="0"/>
          </a:p>
          <a:p>
            <a:pPr marL="0" indent="0">
              <a:buNone/>
            </a:pPr>
            <a:r>
              <a:rPr lang="en-US" sz="1600" dirty="0"/>
              <a:t>Source: Medical Knowledge Self-Assessment Program (MKSAP). American College of Physicians</a:t>
            </a:r>
          </a:p>
        </p:txBody>
      </p:sp>
      <p:pic>
        <p:nvPicPr>
          <p:cNvPr id="4" name="Picture 3"/>
          <p:cNvPicPr>
            <a:picLocks noChangeAspect="1"/>
          </p:cNvPicPr>
          <p:nvPr/>
        </p:nvPicPr>
        <p:blipFill>
          <a:blip r:embed="rId3"/>
          <a:stretch>
            <a:fillRect/>
          </a:stretch>
        </p:blipFill>
        <p:spPr>
          <a:xfrm>
            <a:off x="6477000" y="4038600"/>
            <a:ext cx="1685192" cy="1905000"/>
          </a:xfrm>
          <a:prstGeom prst="rect">
            <a:avLst/>
          </a:prstGeom>
        </p:spPr>
      </p:pic>
    </p:spTree>
    <p:extLst>
      <p:ext uri="{BB962C8B-B14F-4D97-AF65-F5344CB8AC3E}">
        <p14:creationId xmlns:p14="http://schemas.microsoft.com/office/powerpoint/2010/main" val="3335575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EC64-738F-4E8F-A124-DA567EAB6AA4}"/>
              </a:ext>
            </a:extLst>
          </p:cNvPr>
          <p:cNvSpPr>
            <a:spLocks noGrp="1"/>
          </p:cNvSpPr>
          <p:nvPr>
            <p:ph type="title"/>
          </p:nvPr>
        </p:nvSpPr>
        <p:spPr>
          <a:xfrm>
            <a:off x="457200" y="838200"/>
            <a:ext cx="8229600" cy="1143000"/>
          </a:xfrm>
        </p:spPr>
        <p:txBody>
          <a:bodyPr>
            <a:normAutofit/>
          </a:bodyPr>
          <a:lstStyle/>
          <a:p>
            <a:r>
              <a:rPr lang="en-US" sz="3200" dirty="0"/>
              <a:t>Handouts/Answers to Cases</a:t>
            </a:r>
          </a:p>
        </p:txBody>
      </p:sp>
      <p:sp>
        <p:nvSpPr>
          <p:cNvPr id="3" name="Content Placeholder 2">
            <a:extLst>
              <a:ext uri="{FF2B5EF4-FFF2-40B4-BE49-F238E27FC236}">
                <a16:creationId xmlns:a16="http://schemas.microsoft.com/office/drawing/2014/main" id="{D352351E-0062-46A8-8871-233596275CEB}"/>
              </a:ext>
            </a:extLst>
          </p:cNvPr>
          <p:cNvSpPr>
            <a:spLocks noGrp="1"/>
          </p:cNvSpPr>
          <p:nvPr>
            <p:ph idx="1"/>
          </p:nvPr>
        </p:nvSpPr>
        <p:spPr>
          <a:xfrm>
            <a:off x="1219200" y="2209800"/>
            <a:ext cx="7086600" cy="3078163"/>
          </a:xfrm>
        </p:spPr>
        <p:txBody>
          <a:bodyPr>
            <a:normAutofit fontScale="77500" lnSpcReduction="20000"/>
          </a:bodyPr>
          <a:lstStyle/>
          <a:p>
            <a:r>
              <a:rPr lang="en-US" dirty="0"/>
              <a:t>AD8</a:t>
            </a:r>
          </a:p>
          <a:p>
            <a:r>
              <a:rPr lang="en-US" dirty="0" err="1"/>
              <a:t>MiniCOG</a:t>
            </a:r>
            <a:endParaRPr lang="en-US" dirty="0"/>
          </a:p>
          <a:p>
            <a:r>
              <a:rPr lang="en-US" dirty="0"/>
              <a:t>MOCA (3 forms)</a:t>
            </a:r>
          </a:p>
          <a:p>
            <a:r>
              <a:rPr lang="en-US" dirty="0"/>
              <a:t>IADL</a:t>
            </a:r>
          </a:p>
          <a:p>
            <a:r>
              <a:rPr lang="en-US" dirty="0"/>
              <a:t>NPI-Q</a:t>
            </a:r>
          </a:p>
          <a:p>
            <a:r>
              <a:rPr lang="en-US" dirty="0"/>
              <a:t>Clinical Dementia Rating</a:t>
            </a:r>
          </a:p>
          <a:p>
            <a:endParaRPr lang="en-US" dirty="0"/>
          </a:p>
          <a:p>
            <a:r>
              <a:rPr lang="en-US" dirty="0"/>
              <a:t>Answers to Cases: 1B, 2B, 3B, 4C, 5D, 6B</a:t>
            </a:r>
          </a:p>
        </p:txBody>
      </p:sp>
    </p:spTree>
    <p:extLst>
      <p:ext uri="{BB962C8B-B14F-4D97-AF65-F5344CB8AC3E}">
        <p14:creationId xmlns:p14="http://schemas.microsoft.com/office/powerpoint/2010/main" val="3723451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282"/>
            <a:ext cx="8229600" cy="906118"/>
          </a:xfrm>
        </p:spPr>
        <p:txBody>
          <a:bodyPr>
            <a:normAutofit/>
          </a:bodyPr>
          <a:lstStyle/>
          <a:p>
            <a:r>
              <a:rPr lang="en-US" sz="3200" dirty="0"/>
              <a:t>References</a:t>
            </a:r>
          </a:p>
        </p:txBody>
      </p:sp>
      <p:sp>
        <p:nvSpPr>
          <p:cNvPr id="3" name="Content Placeholder 2"/>
          <p:cNvSpPr>
            <a:spLocks noGrp="1"/>
          </p:cNvSpPr>
          <p:nvPr>
            <p:ph idx="1"/>
          </p:nvPr>
        </p:nvSpPr>
        <p:spPr>
          <a:xfrm>
            <a:off x="685800" y="1957620"/>
            <a:ext cx="7620000" cy="4671780"/>
          </a:xfrm>
        </p:spPr>
        <p:txBody>
          <a:bodyPr>
            <a:normAutofit fontScale="47500" lnSpcReduction="20000"/>
          </a:bodyPr>
          <a:lstStyle/>
          <a:p>
            <a:r>
              <a:rPr lang="en-US" sz="3400" dirty="0" err="1"/>
              <a:t>Epperly</a:t>
            </a:r>
            <a:r>
              <a:rPr lang="en-US" sz="3400" dirty="0"/>
              <a:t> T, Dunay M and </a:t>
            </a:r>
            <a:r>
              <a:rPr lang="en-US" sz="3400" dirty="0" err="1"/>
              <a:t>Boice</a:t>
            </a:r>
            <a:r>
              <a:rPr lang="en-US" sz="3400" dirty="0"/>
              <a:t> J. Alzheimer Disease: Pharmacologic and Nonpharmacologic Therapies for Cognitive and Functional Symptoms. Am Fam Physician 2017;95(11):771-778.</a:t>
            </a:r>
          </a:p>
          <a:p>
            <a:r>
              <a:rPr lang="en-US" sz="3400" dirty="0"/>
              <a:t>Weiss B and Fain M. Dementia Care: More Than Just Prescription Drugs. </a:t>
            </a:r>
            <a:r>
              <a:rPr lang="en-US" sz="3400" i="1" dirty="0"/>
              <a:t>Am Fam Physician.</a:t>
            </a:r>
            <a:r>
              <a:rPr lang="en-US" sz="3400" dirty="0"/>
              <a:t> 2017 Jun 15;95(12):766-767.</a:t>
            </a:r>
          </a:p>
          <a:p>
            <a:r>
              <a:rPr lang="en-US" sz="3400" dirty="0"/>
              <a:t>Norton S, Matthews FE, Barnes DE, </a:t>
            </a:r>
            <a:r>
              <a:rPr lang="en-US" sz="3400" dirty="0" err="1"/>
              <a:t>Yaff</a:t>
            </a:r>
            <a:r>
              <a:rPr lang="en-US" sz="3400" dirty="0"/>
              <a:t> e K, </a:t>
            </a:r>
            <a:r>
              <a:rPr lang="en-US" sz="3400" dirty="0" err="1"/>
              <a:t>Brayne</a:t>
            </a:r>
            <a:r>
              <a:rPr lang="en-US" sz="3400" dirty="0"/>
              <a:t> C. Potential for primary prevention of Alzheimer’s disease: an analysis of population-based data. </a:t>
            </a:r>
            <a:r>
              <a:rPr lang="en-US" sz="3400" i="1" dirty="0"/>
              <a:t>Lancet </a:t>
            </a:r>
            <a:r>
              <a:rPr lang="en-US" sz="3400" i="1" dirty="0" err="1"/>
              <a:t>Neurol</a:t>
            </a:r>
            <a:r>
              <a:rPr lang="en-US" sz="3400" i="1" dirty="0"/>
              <a:t> 2014; 13: 788–94.</a:t>
            </a:r>
          </a:p>
          <a:p>
            <a:r>
              <a:rPr lang="en-US" sz="3400" dirty="0"/>
              <a:t>De </a:t>
            </a:r>
            <a:r>
              <a:rPr lang="en-US" sz="3400" dirty="0" err="1"/>
              <a:t>Bruijn</a:t>
            </a:r>
            <a:r>
              <a:rPr lang="en-US" sz="3400" dirty="0"/>
              <a:t> RF, Bos MJ, </a:t>
            </a:r>
            <a:r>
              <a:rPr lang="en-US" sz="3400" dirty="0" err="1"/>
              <a:t>Portegies</a:t>
            </a:r>
            <a:r>
              <a:rPr lang="en-US" sz="3400" dirty="0"/>
              <a:t> ML, et al. The potential for prevention of dementia across two decades: the prospective, population-based Rotterdam Study. </a:t>
            </a:r>
            <a:r>
              <a:rPr lang="en-US" sz="3400" i="1" dirty="0"/>
              <a:t>BMC Med 2015; 13: 132.</a:t>
            </a:r>
          </a:p>
          <a:p>
            <a:r>
              <a:rPr lang="en-US" sz="3400" dirty="0"/>
              <a:t>Durant, January et al. “Relationship between the Activities of Daily Living Questionnaire and the Montreal Cognitive Assessment.” </a:t>
            </a:r>
            <a:r>
              <a:rPr lang="en-US" sz="3400" i="1" dirty="0"/>
              <a:t>Alzheimer’s &amp; Dementia : Diagnosis, Assessment &amp; Disease Monitoring</a:t>
            </a:r>
            <a:r>
              <a:rPr lang="en-US" sz="3400" dirty="0"/>
              <a:t> 4 (2016): 43–46. </a:t>
            </a:r>
            <a:r>
              <a:rPr lang="en-US" sz="3400" i="1" dirty="0"/>
              <a:t>PMC</a:t>
            </a:r>
            <a:r>
              <a:rPr lang="en-US" sz="3400" dirty="0"/>
              <a:t>. Web. 5 Feb. 2017.</a:t>
            </a:r>
          </a:p>
          <a:p>
            <a:r>
              <a:rPr lang="en-US" sz="3400" dirty="0"/>
              <a:t>Prescriber's Letter 2012; 28(5):280527</a:t>
            </a:r>
          </a:p>
          <a:p>
            <a:r>
              <a:rPr lang="en-US" sz="3400" dirty="0"/>
              <a:t>Ngo J, Holroyd-Leduc J. Systematic review of recent dementia practice guidelines. Age and Ageing 2015; 44: 25–33.</a:t>
            </a:r>
          </a:p>
          <a:p>
            <a:r>
              <a:rPr lang="en-US" sz="3400" dirty="0" err="1"/>
              <a:t>Qaseem</a:t>
            </a:r>
            <a:r>
              <a:rPr lang="en-US" sz="3400" dirty="0"/>
              <a:t> A, Snow V et al. Current Pharmacologic Treatment of Dementia: A Clinical Practice Guideline from the ACP and the AAFP. Ann Intern Med. 2008;148:370-378.</a:t>
            </a:r>
          </a:p>
          <a:p>
            <a:endParaRPr lang="en-US" dirty="0"/>
          </a:p>
          <a:p>
            <a:endParaRPr lang="en-US" i="1" dirty="0"/>
          </a:p>
          <a:p>
            <a:endParaRPr lang="en-US" b="1" i="1" dirty="0"/>
          </a:p>
          <a:p>
            <a:endParaRPr lang="en-US" dirty="0"/>
          </a:p>
        </p:txBody>
      </p:sp>
      <p:pic>
        <p:nvPicPr>
          <p:cNvPr id="4" name="Picture 3"/>
          <p:cNvPicPr>
            <a:picLocks noChangeAspect="1"/>
          </p:cNvPicPr>
          <p:nvPr/>
        </p:nvPicPr>
        <p:blipFill>
          <a:blip r:embed="rId2"/>
          <a:stretch>
            <a:fillRect/>
          </a:stretch>
        </p:blipFill>
        <p:spPr>
          <a:xfrm>
            <a:off x="714022" y="685801"/>
            <a:ext cx="1800578" cy="1187338"/>
          </a:xfrm>
          <a:prstGeom prst="rect">
            <a:avLst/>
          </a:prstGeom>
        </p:spPr>
      </p:pic>
    </p:spTree>
    <p:extLst>
      <p:ext uri="{BB962C8B-B14F-4D97-AF65-F5344CB8AC3E}">
        <p14:creationId xmlns:p14="http://schemas.microsoft.com/office/powerpoint/2010/main" val="3118075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r>
              <a:rPr lang="en-US" sz="3600" dirty="0"/>
              <a:t>References</a:t>
            </a:r>
          </a:p>
        </p:txBody>
      </p:sp>
      <p:sp>
        <p:nvSpPr>
          <p:cNvPr id="3" name="Content Placeholder 2"/>
          <p:cNvSpPr>
            <a:spLocks noGrp="1"/>
          </p:cNvSpPr>
          <p:nvPr>
            <p:ph idx="1"/>
          </p:nvPr>
        </p:nvSpPr>
        <p:spPr>
          <a:xfrm>
            <a:off x="1219200" y="1447800"/>
            <a:ext cx="7086600" cy="4495800"/>
          </a:xfrm>
        </p:spPr>
        <p:txBody>
          <a:bodyPr>
            <a:normAutofit fontScale="47500" lnSpcReduction="20000"/>
          </a:bodyPr>
          <a:lstStyle/>
          <a:p>
            <a:r>
              <a:rPr lang="en-US" dirty="0"/>
              <a:t>Galvin JE1, </a:t>
            </a:r>
            <a:r>
              <a:rPr lang="en-US" dirty="0" err="1"/>
              <a:t>Sadowsky</a:t>
            </a:r>
            <a:r>
              <a:rPr lang="en-US" dirty="0"/>
              <a:t> CH. Practical guidelines for the recognition and diagnosis of dementia. JABFM 2012;25(3):367-82. </a:t>
            </a:r>
          </a:p>
          <a:p>
            <a:r>
              <a:rPr lang="en-US" dirty="0"/>
              <a:t>Galvin JE et al, The AD8, a brief informant interview to detect dementia, Neurology 2005:65:559-564</a:t>
            </a:r>
          </a:p>
          <a:p>
            <a:r>
              <a:rPr lang="en-US" dirty="0" err="1"/>
              <a:t>Kamenski</a:t>
            </a:r>
            <a:r>
              <a:rPr lang="en-US" dirty="0"/>
              <a:t> G1, Dorner T. Detection of dementia in primary care: comparison of the original and a modified Mini-Cog Assessment with the Mini-Mental State Examination. </a:t>
            </a:r>
            <a:r>
              <a:rPr lang="en-US" dirty="0" err="1"/>
              <a:t>Ment</a:t>
            </a:r>
            <a:r>
              <a:rPr lang="en-US" dirty="0"/>
              <a:t> Health Fam Med. 2009 Dec;6(4):209-17.</a:t>
            </a:r>
          </a:p>
          <a:p>
            <a:r>
              <a:rPr lang="en-US" dirty="0"/>
              <a:t>Davis DH1, </a:t>
            </a:r>
            <a:r>
              <a:rPr lang="en-US" dirty="0" err="1"/>
              <a:t>Creavin</a:t>
            </a:r>
            <a:r>
              <a:rPr lang="en-US" dirty="0"/>
              <a:t> ST, et al. Montreal Cognitive Assessment for the diagnosis of Alzheimer's disease and other dementias. Cochrane Database </a:t>
            </a:r>
            <a:r>
              <a:rPr lang="en-US" dirty="0" err="1"/>
              <a:t>Syst</a:t>
            </a:r>
            <a:r>
              <a:rPr lang="en-US" dirty="0"/>
              <a:t> Rev. 2015 Oct 29;(10):CD010775. </a:t>
            </a:r>
          </a:p>
          <a:p>
            <a:r>
              <a:rPr lang="en-US" dirty="0" err="1"/>
              <a:t>Rascovsky</a:t>
            </a:r>
            <a:r>
              <a:rPr lang="en-US" dirty="0"/>
              <a:t> K1, Hodges JR et al. Sensitivity of revised diagnostic criteria for the </a:t>
            </a:r>
            <a:r>
              <a:rPr lang="en-US" dirty="0" err="1"/>
              <a:t>behavioural</a:t>
            </a:r>
            <a:r>
              <a:rPr lang="en-US" dirty="0"/>
              <a:t> variant of frontotemporal dementia. Brain. 2011 Sep;134(Pt 9):2456-77. </a:t>
            </a:r>
          </a:p>
          <a:p>
            <a:r>
              <a:rPr lang="en-US" dirty="0" err="1"/>
              <a:t>McKhanna</a:t>
            </a:r>
            <a:r>
              <a:rPr lang="en-US" dirty="0"/>
              <a:t> G, </a:t>
            </a:r>
            <a:r>
              <a:rPr lang="en-US" dirty="0" err="1"/>
              <a:t>Knopmanc</a:t>
            </a:r>
            <a:r>
              <a:rPr lang="en-US" dirty="0"/>
              <a:t> D et al. The diagnosis of dementia due to Alzheimer’s disease: Recommendations from the National Institute on Aging- Alzheimer’s Association workgroups on diagnostic guidelines for Alzheimer’s disease. </a:t>
            </a:r>
            <a:r>
              <a:rPr lang="en-US" dirty="0" err="1"/>
              <a:t>Alzheimers</a:t>
            </a:r>
            <a:r>
              <a:rPr lang="en-US" dirty="0"/>
              <a:t> Dement. 2011 May ; 7(3): 263–269.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57636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3600" dirty="0"/>
              <a:t>References</a:t>
            </a:r>
          </a:p>
        </p:txBody>
      </p:sp>
      <p:sp>
        <p:nvSpPr>
          <p:cNvPr id="3" name="Content Placeholder 2"/>
          <p:cNvSpPr>
            <a:spLocks noGrp="1"/>
          </p:cNvSpPr>
          <p:nvPr>
            <p:ph idx="1"/>
          </p:nvPr>
        </p:nvSpPr>
        <p:spPr>
          <a:xfrm>
            <a:off x="1219200" y="1447800"/>
            <a:ext cx="7086600" cy="4648200"/>
          </a:xfrm>
        </p:spPr>
        <p:txBody>
          <a:bodyPr>
            <a:normAutofit fontScale="47500" lnSpcReduction="20000"/>
          </a:bodyPr>
          <a:lstStyle/>
          <a:p>
            <a:r>
              <a:rPr lang="en-US" dirty="0"/>
              <a:t>2016 Alzheimer’s Disease Facts and Figures. Alzheimer’s &amp; Dementia 2016;12(4).</a:t>
            </a:r>
          </a:p>
          <a:p>
            <a:r>
              <a:rPr lang="en-US" dirty="0">
                <a:hlinkClick r:id="rId2"/>
              </a:rPr>
              <a:t>https://www.alz.org/documents_custom/141209-CognitiveAssessmentToo-kit-final.pdf</a:t>
            </a:r>
            <a:endParaRPr lang="en-US" dirty="0"/>
          </a:p>
          <a:p>
            <a:r>
              <a:rPr lang="en-US" dirty="0" err="1"/>
              <a:t>Cardarelli</a:t>
            </a:r>
            <a:r>
              <a:rPr lang="en-US" dirty="0"/>
              <a:t> R, </a:t>
            </a:r>
            <a:r>
              <a:rPr lang="en-US" dirty="0" err="1"/>
              <a:t>Kertesz</a:t>
            </a:r>
            <a:r>
              <a:rPr lang="en-US" dirty="0"/>
              <a:t> A, </a:t>
            </a:r>
            <a:r>
              <a:rPr lang="en-US" dirty="0" err="1"/>
              <a:t>Knebl</a:t>
            </a:r>
            <a:r>
              <a:rPr lang="en-US" dirty="0"/>
              <a:t> JA: Frontotemporal dementia: A review for primary care physicians. Am Fam Physician 2010;82(11):1372-1377.</a:t>
            </a:r>
          </a:p>
          <a:p>
            <a:r>
              <a:rPr lang="en-US" dirty="0"/>
              <a:t>Warren JD, Rohrer JD, </a:t>
            </a:r>
            <a:r>
              <a:rPr lang="en-US" dirty="0" err="1"/>
              <a:t>Rossor</a:t>
            </a:r>
            <a:r>
              <a:rPr lang="en-US" dirty="0"/>
              <a:t> MN: Frontotemporal dementia. BMJ 2013;347:f4827.</a:t>
            </a:r>
          </a:p>
          <a:p>
            <a:r>
              <a:rPr lang="en-US" dirty="0" err="1"/>
              <a:t>Brunnström</a:t>
            </a:r>
            <a:r>
              <a:rPr lang="en-US" dirty="0"/>
              <a:t> H1, Gustafson L. Prevalence of dementia subtypes: a 30-year retrospective survey of neuropathological reports. Arch </a:t>
            </a:r>
            <a:r>
              <a:rPr lang="en-US" dirty="0" err="1"/>
              <a:t>Gerontol</a:t>
            </a:r>
            <a:r>
              <a:rPr lang="en-US" dirty="0"/>
              <a:t> </a:t>
            </a:r>
            <a:r>
              <a:rPr lang="en-US" dirty="0" err="1"/>
              <a:t>Geriatr</a:t>
            </a:r>
            <a:r>
              <a:rPr lang="en-US" dirty="0"/>
              <a:t>. 2009 Jul-Aug;49(1):146-9.</a:t>
            </a:r>
          </a:p>
          <a:p>
            <a:r>
              <a:rPr lang="en-US" dirty="0"/>
              <a:t>Khan A, </a:t>
            </a:r>
            <a:r>
              <a:rPr lang="en-US" dirty="0" err="1"/>
              <a:t>Kalaria</a:t>
            </a:r>
            <a:r>
              <a:rPr lang="en-US" dirty="0"/>
              <a:t> R et al. Update on Vascular Dementia. Journal of Geriatric Psychiatry and Neurology 2016, Vol. 29(5) 281-301.</a:t>
            </a:r>
          </a:p>
          <a:p>
            <a:pPr algn="just"/>
            <a:r>
              <a:rPr lang="en-US" dirty="0" err="1"/>
              <a:t>McKeith</a:t>
            </a:r>
            <a:r>
              <a:rPr lang="en-US" dirty="0"/>
              <a:t> I, Taylor JP et al. Revisiting DLB Diagnosis: A Consideration of Prodromal DLB and of the Diagnostic Overlap With Alzheimer Disease. Journal of Geriatric Psychiatry and Neurology 2016, Vol. 29(5) 249-253.</a:t>
            </a:r>
          </a:p>
          <a:p>
            <a:pPr algn="just"/>
            <a:r>
              <a:rPr lang="en-US" dirty="0"/>
              <a:t>Iverson DJ, </a:t>
            </a:r>
            <a:r>
              <a:rPr lang="en-US" dirty="0" err="1"/>
              <a:t>Gronseth</a:t>
            </a:r>
            <a:r>
              <a:rPr lang="en-US" dirty="0"/>
              <a:t> GS, </a:t>
            </a:r>
            <a:r>
              <a:rPr lang="en-US" dirty="0" err="1"/>
              <a:t>Reger</a:t>
            </a:r>
            <a:r>
              <a:rPr lang="en-US" dirty="0"/>
              <a:t> MA, Classen S, Dubinsky RM, Rizzo M; Quality Standards Subcommittee of the American Academy of Neurology. Practice parameter update: evaluation and management of driving risk in dementia. </a:t>
            </a:r>
            <a:r>
              <a:rPr lang="en-US" i="1" dirty="0"/>
              <a:t>Neurology</a:t>
            </a:r>
            <a:r>
              <a:rPr lang="en-US" dirty="0"/>
              <a:t>. 2010;74(16):1316–1324.</a:t>
            </a:r>
          </a:p>
          <a:p>
            <a:pPr algn="just"/>
            <a:r>
              <a:rPr lang="en-US" dirty="0"/>
              <a:t>Dementia online Resources at </a:t>
            </a:r>
            <a:r>
              <a:rPr lang="en-US" dirty="0">
                <a:hlinkClick r:id="rId3"/>
              </a:rPr>
              <a:t>http://www.aafp.org/afp/2017/0615/p766.html</a:t>
            </a:r>
            <a:endParaRPr lang="en-US" dirty="0"/>
          </a:p>
          <a:p>
            <a:pPr algn="just"/>
            <a:endParaRPr lang="en-US" dirty="0"/>
          </a:p>
          <a:p>
            <a:endParaRPr lang="en-US" dirty="0"/>
          </a:p>
          <a:p>
            <a:endParaRPr lang="en-US" dirty="0"/>
          </a:p>
          <a:p>
            <a:endParaRPr lang="en-US" dirty="0"/>
          </a:p>
        </p:txBody>
      </p:sp>
    </p:spTree>
    <p:extLst>
      <p:ext uri="{BB962C8B-B14F-4D97-AF65-F5344CB8AC3E}">
        <p14:creationId xmlns:p14="http://schemas.microsoft.com/office/powerpoint/2010/main" val="326106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3611880" cy="1872006"/>
          </a:xfrm>
        </p:spPr>
        <p:txBody>
          <a:bodyPr>
            <a:normAutofit fontScale="90000"/>
          </a:bodyPr>
          <a:lstStyle/>
          <a:p>
            <a:r>
              <a:rPr lang="en-US" dirty="0"/>
              <a:t>Why do we care about dementia?</a:t>
            </a:r>
          </a:p>
        </p:txBody>
      </p:sp>
      <p:sp>
        <p:nvSpPr>
          <p:cNvPr id="3" name="Content Placeholder 2"/>
          <p:cNvSpPr>
            <a:spLocks noGrp="1"/>
          </p:cNvSpPr>
          <p:nvPr>
            <p:ph idx="1"/>
          </p:nvPr>
        </p:nvSpPr>
        <p:spPr>
          <a:xfrm>
            <a:off x="731520" y="2819400"/>
            <a:ext cx="7680960" cy="3657600"/>
          </a:xfrm>
        </p:spPr>
        <p:txBody>
          <a:bodyPr>
            <a:normAutofit fontScale="70000" lnSpcReduction="20000"/>
          </a:bodyPr>
          <a:lstStyle/>
          <a:p>
            <a:r>
              <a:rPr lang="en-US" dirty="0"/>
              <a:t>In December, 2013, the G8 stated that dementia should be made a global priority and their ambition that a cure or a disease-modifying therapy should be available by 2025. </a:t>
            </a:r>
          </a:p>
          <a:p>
            <a:r>
              <a:rPr lang="en-US" dirty="0"/>
              <a:t>1 in 3 seniors dies with dementia</a:t>
            </a:r>
          </a:p>
          <a:p>
            <a:r>
              <a:rPr lang="en-US" dirty="0"/>
              <a:t>Alzheimer’s disease causes about 60% of dementia and is one of the great health-care challenges of the 21st century.</a:t>
            </a:r>
          </a:p>
          <a:p>
            <a:r>
              <a:rPr lang="en-US" dirty="0"/>
              <a:t>Prevalence of AD and related disorders:</a:t>
            </a:r>
          </a:p>
          <a:p>
            <a:pPr lvl="1"/>
            <a:r>
              <a:rPr lang="en-US" dirty="0"/>
              <a:t>3% to 11% among people aged 65 years and older </a:t>
            </a:r>
          </a:p>
          <a:p>
            <a:pPr lvl="1"/>
            <a:r>
              <a:rPr lang="en-US" dirty="0"/>
              <a:t>25% to 47% among those aged older than 85 years</a:t>
            </a:r>
          </a:p>
          <a:p>
            <a:endParaRPr lang="en-US" dirty="0"/>
          </a:p>
        </p:txBody>
      </p:sp>
      <p:pic>
        <p:nvPicPr>
          <p:cNvPr id="5" name="Picture 4"/>
          <p:cNvPicPr>
            <a:picLocks noChangeAspect="1"/>
          </p:cNvPicPr>
          <p:nvPr/>
        </p:nvPicPr>
        <p:blipFill>
          <a:blip r:embed="rId2"/>
          <a:stretch>
            <a:fillRect/>
          </a:stretch>
        </p:blipFill>
        <p:spPr>
          <a:xfrm>
            <a:off x="4953000" y="778497"/>
            <a:ext cx="2857500" cy="1600200"/>
          </a:xfrm>
          <a:prstGeom prst="rect">
            <a:avLst/>
          </a:prstGeom>
        </p:spPr>
      </p:pic>
    </p:spTree>
    <p:extLst>
      <p:ext uri="{BB962C8B-B14F-4D97-AF65-F5344CB8AC3E}">
        <p14:creationId xmlns:p14="http://schemas.microsoft.com/office/powerpoint/2010/main" val="340523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317750"/>
          </a:xfrm>
        </p:spPr>
        <p:txBody>
          <a:bodyPr>
            <a:normAutofit/>
          </a:bodyPr>
          <a:lstStyle/>
          <a:p>
            <a:r>
              <a:rPr lang="en-US" dirty="0">
                <a:solidFill>
                  <a:schemeClr val="tx1"/>
                </a:solidFill>
              </a:rPr>
              <a:t>Estimated Lifetime Risk for Alzheimer’s by Age and Sex </a:t>
            </a:r>
          </a:p>
        </p:txBody>
      </p:sp>
      <p:graphicFrame>
        <p:nvGraphicFramePr>
          <p:cNvPr id="4" name="Content Placeholder 3"/>
          <p:cNvGraphicFramePr>
            <a:graphicFrameLocks noGrp="1"/>
          </p:cNvGraphicFramePr>
          <p:nvPr>
            <p:ph idx="1"/>
            <p:extLst/>
          </p:nvPr>
        </p:nvGraphicFramePr>
        <p:xfrm>
          <a:off x="3733800" y="213360"/>
          <a:ext cx="4952999" cy="3901440"/>
        </p:xfrm>
        <a:graphic>
          <a:graphicData uri="http://schemas.openxmlformats.org/drawingml/2006/table">
            <a:tbl>
              <a:tblPr firstRow="1" bandRow="1">
                <a:tableStyleId>{5C22544A-7EE6-4342-B048-85BDC9FD1C3A}</a:tableStyleId>
              </a:tblPr>
              <a:tblGrid>
                <a:gridCol w="1261613">
                  <a:extLst>
                    <a:ext uri="{9D8B030D-6E8A-4147-A177-3AD203B41FA5}">
                      <a16:colId xmlns:a16="http://schemas.microsoft.com/office/drawing/2014/main" val="2369285266"/>
                    </a:ext>
                  </a:extLst>
                </a:gridCol>
                <a:gridCol w="1261613">
                  <a:extLst>
                    <a:ext uri="{9D8B030D-6E8A-4147-A177-3AD203B41FA5}">
                      <a16:colId xmlns:a16="http://schemas.microsoft.com/office/drawing/2014/main" val="3759739820"/>
                    </a:ext>
                  </a:extLst>
                </a:gridCol>
                <a:gridCol w="1515374">
                  <a:extLst>
                    <a:ext uri="{9D8B030D-6E8A-4147-A177-3AD203B41FA5}">
                      <a16:colId xmlns:a16="http://schemas.microsoft.com/office/drawing/2014/main" val="3073374596"/>
                    </a:ext>
                  </a:extLst>
                </a:gridCol>
                <a:gridCol w="914399">
                  <a:extLst>
                    <a:ext uri="{9D8B030D-6E8A-4147-A177-3AD203B41FA5}">
                      <a16:colId xmlns:a16="http://schemas.microsoft.com/office/drawing/2014/main" val="1446950876"/>
                    </a:ext>
                  </a:extLst>
                </a:gridCol>
              </a:tblGrid>
              <a:tr h="975360">
                <a:tc>
                  <a:txBody>
                    <a:bodyPr/>
                    <a:lstStyle/>
                    <a:p>
                      <a:pPr algn="ctr"/>
                      <a:r>
                        <a:rPr lang="en-US" sz="2800" dirty="0"/>
                        <a:t>Age</a:t>
                      </a:r>
                    </a:p>
                  </a:txBody>
                  <a:tcPr marL="57869" marR="57869"/>
                </a:tc>
                <a:tc>
                  <a:txBody>
                    <a:bodyPr/>
                    <a:lstStyle/>
                    <a:p>
                      <a:pPr algn="ctr"/>
                      <a:r>
                        <a:rPr lang="en-US" sz="2800" dirty="0"/>
                        <a:t>Men</a:t>
                      </a:r>
                    </a:p>
                  </a:txBody>
                  <a:tcPr marL="57869" marR="57869"/>
                </a:tc>
                <a:tc>
                  <a:txBody>
                    <a:bodyPr/>
                    <a:lstStyle/>
                    <a:p>
                      <a:pPr algn="ctr"/>
                      <a:r>
                        <a:rPr lang="en-US" sz="2800" dirty="0"/>
                        <a:t>Women</a:t>
                      </a:r>
                    </a:p>
                  </a:txBody>
                  <a:tcPr marL="57869" marR="57869"/>
                </a:tc>
                <a:tc>
                  <a:txBody>
                    <a:bodyPr/>
                    <a:lstStyle/>
                    <a:p>
                      <a:endParaRPr lang="en-US" dirty="0"/>
                    </a:p>
                  </a:txBody>
                  <a:tcPr marL="57869" marR="57869"/>
                </a:tc>
                <a:extLst>
                  <a:ext uri="{0D108BD9-81ED-4DB2-BD59-A6C34878D82A}">
                    <a16:rowId xmlns:a16="http://schemas.microsoft.com/office/drawing/2014/main" val="3788395277"/>
                  </a:ext>
                </a:extLst>
              </a:tr>
              <a:tr h="975360">
                <a:tc>
                  <a:txBody>
                    <a:bodyPr/>
                    <a:lstStyle/>
                    <a:p>
                      <a:pPr algn="ctr"/>
                      <a:r>
                        <a:rPr lang="en-US" sz="2800" dirty="0"/>
                        <a:t>65</a:t>
                      </a:r>
                    </a:p>
                  </a:txBody>
                  <a:tcPr marL="57869" marR="57869"/>
                </a:tc>
                <a:tc>
                  <a:txBody>
                    <a:bodyPr/>
                    <a:lstStyle/>
                    <a:p>
                      <a:pPr algn="ctr"/>
                      <a:r>
                        <a:rPr lang="en-US" sz="2800" dirty="0"/>
                        <a:t>9%</a:t>
                      </a:r>
                    </a:p>
                  </a:txBody>
                  <a:tcPr marL="57869" marR="57869"/>
                </a:tc>
                <a:tc>
                  <a:txBody>
                    <a:bodyPr/>
                    <a:lstStyle/>
                    <a:p>
                      <a:pPr algn="ctr"/>
                      <a:r>
                        <a:rPr lang="en-US" sz="2800" dirty="0"/>
                        <a:t>17%</a:t>
                      </a:r>
                    </a:p>
                  </a:txBody>
                  <a:tcPr marL="57869" marR="57869"/>
                </a:tc>
                <a:tc>
                  <a:txBody>
                    <a:bodyPr/>
                    <a:lstStyle/>
                    <a:p>
                      <a:endParaRPr lang="en-US" dirty="0"/>
                    </a:p>
                  </a:txBody>
                  <a:tcPr marL="57869" marR="57869"/>
                </a:tc>
                <a:extLst>
                  <a:ext uri="{0D108BD9-81ED-4DB2-BD59-A6C34878D82A}">
                    <a16:rowId xmlns:a16="http://schemas.microsoft.com/office/drawing/2014/main" val="1529029517"/>
                  </a:ext>
                </a:extLst>
              </a:tr>
              <a:tr h="975360">
                <a:tc>
                  <a:txBody>
                    <a:bodyPr/>
                    <a:lstStyle/>
                    <a:p>
                      <a:pPr algn="ctr"/>
                      <a:r>
                        <a:rPr lang="en-US" sz="2800" dirty="0"/>
                        <a:t>75</a:t>
                      </a:r>
                    </a:p>
                  </a:txBody>
                  <a:tcPr marL="57869" marR="57869"/>
                </a:tc>
                <a:tc>
                  <a:txBody>
                    <a:bodyPr/>
                    <a:lstStyle/>
                    <a:p>
                      <a:pPr algn="ctr"/>
                      <a:r>
                        <a:rPr lang="en-US" sz="2800" dirty="0"/>
                        <a:t>10%</a:t>
                      </a:r>
                    </a:p>
                  </a:txBody>
                  <a:tcPr marL="57869" marR="57869"/>
                </a:tc>
                <a:tc>
                  <a:txBody>
                    <a:bodyPr/>
                    <a:lstStyle/>
                    <a:p>
                      <a:pPr algn="ctr"/>
                      <a:r>
                        <a:rPr lang="en-US" sz="2800" dirty="0"/>
                        <a:t>19%</a:t>
                      </a:r>
                    </a:p>
                  </a:txBody>
                  <a:tcPr marL="57869" marR="57869"/>
                </a:tc>
                <a:tc>
                  <a:txBody>
                    <a:bodyPr/>
                    <a:lstStyle/>
                    <a:p>
                      <a:endParaRPr lang="en-US" dirty="0"/>
                    </a:p>
                  </a:txBody>
                  <a:tcPr marL="57869" marR="57869"/>
                </a:tc>
                <a:extLst>
                  <a:ext uri="{0D108BD9-81ED-4DB2-BD59-A6C34878D82A}">
                    <a16:rowId xmlns:a16="http://schemas.microsoft.com/office/drawing/2014/main" val="1805188932"/>
                  </a:ext>
                </a:extLst>
              </a:tr>
              <a:tr h="975360">
                <a:tc>
                  <a:txBody>
                    <a:bodyPr/>
                    <a:lstStyle/>
                    <a:p>
                      <a:pPr algn="ctr"/>
                      <a:r>
                        <a:rPr lang="en-US" sz="2800" dirty="0"/>
                        <a:t>85</a:t>
                      </a:r>
                    </a:p>
                  </a:txBody>
                  <a:tcPr marL="57869" marR="57869"/>
                </a:tc>
                <a:tc>
                  <a:txBody>
                    <a:bodyPr/>
                    <a:lstStyle/>
                    <a:p>
                      <a:pPr algn="ctr"/>
                      <a:r>
                        <a:rPr lang="en-US" sz="2800" dirty="0"/>
                        <a:t>12%</a:t>
                      </a:r>
                    </a:p>
                  </a:txBody>
                  <a:tcPr marL="57869" marR="57869"/>
                </a:tc>
                <a:tc>
                  <a:txBody>
                    <a:bodyPr/>
                    <a:lstStyle/>
                    <a:p>
                      <a:pPr algn="ctr"/>
                      <a:r>
                        <a:rPr lang="en-US" sz="2800" dirty="0"/>
                        <a:t>20%</a:t>
                      </a:r>
                    </a:p>
                  </a:txBody>
                  <a:tcPr marL="57869" marR="57869"/>
                </a:tc>
                <a:tc>
                  <a:txBody>
                    <a:bodyPr/>
                    <a:lstStyle/>
                    <a:p>
                      <a:endParaRPr lang="en-US" dirty="0"/>
                    </a:p>
                  </a:txBody>
                  <a:tcPr marL="57869" marR="57869"/>
                </a:tc>
                <a:extLst>
                  <a:ext uri="{0D108BD9-81ED-4DB2-BD59-A6C34878D82A}">
                    <a16:rowId xmlns:a16="http://schemas.microsoft.com/office/drawing/2014/main" val="3441488285"/>
                  </a:ext>
                </a:extLst>
              </a:tr>
            </a:tbl>
          </a:graphicData>
        </a:graphic>
      </p:graphicFrame>
      <p:sp>
        <p:nvSpPr>
          <p:cNvPr id="5" name="Text Placeholder 4"/>
          <p:cNvSpPr>
            <a:spLocks noGrp="1"/>
          </p:cNvSpPr>
          <p:nvPr>
            <p:ph type="body" sz="half" idx="2"/>
          </p:nvPr>
        </p:nvSpPr>
        <p:spPr>
          <a:xfrm>
            <a:off x="457200" y="4953000"/>
            <a:ext cx="3008313" cy="1173163"/>
          </a:xfrm>
        </p:spPr>
        <p:txBody>
          <a:bodyPr/>
          <a:lstStyle/>
          <a:p>
            <a:r>
              <a:rPr lang="en-US" dirty="0">
                <a:solidFill>
                  <a:schemeClr val="tx1"/>
                </a:solidFill>
              </a:rPr>
              <a:t>Framingham Study, reported in 2016 Alzheimer’s Disease Facts and Figures. Alzheimer’s &amp; Dementia 2016;12(4).</a:t>
            </a:r>
          </a:p>
        </p:txBody>
      </p:sp>
    </p:spTree>
    <p:extLst>
      <p:ext uri="{BB962C8B-B14F-4D97-AF65-F5344CB8AC3E}">
        <p14:creationId xmlns:p14="http://schemas.microsoft.com/office/powerpoint/2010/main" val="198879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763000" cy="790575"/>
          </a:xfrm>
        </p:spPr>
        <p:txBody>
          <a:bodyPr>
            <a:normAutofit/>
          </a:bodyPr>
          <a:lstStyle/>
          <a:p>
            <a:r>
              <a:rPr lang="en-US" sz="3600" dirty="0"/>
              <a:t>Modifiable Risk Factors for Dementia</a:t>
            </a:r>
          </a:p>
        </p:txBody>
      </p:sp>
      <p:sp>
        <p:nvSpPr>
          <p:cNvPr id="3" name="Content Placeholder 2"/>
          <p:cNvSpPr>
            <a:spLocks noGrp="1"/>
          </p:cNvSpPr>
          <p:nvPr>
            <p:ph idx="1"/>
          </p:nvPr>
        </p:nvSpPr>
        <p:spPr>
          <a:xfrm>
            <a:off x="457200" y="1676400"/>
            <a:ext cx="8229600" cy="4800600"/>
          </a:xfrm>
        </p:spPr>
        <p:txBody>
          <a:bodyPr>
            <a:normAutofit fontScale="85000" lnSpcReduction="20000"/>
          </a:bodyPr>
          <a:lstStyle/>
          <a:p>
            <a:pPr marL="0" indent="0">
              <a:buNone/>
            </a:pPr>
            <a:r>
              <a:rPr lang="en-US" dirty="0"/>
              <a:t>Elimination of these 7 would lead to a 30% reduction in the incidence of dementia: </a:t>
            </a:r>
          </a:p>
          <a:p>
            <a:r>
              <a:rPr lang="en-US" dirty="0"/>
              <a:t>Obesity</a:t>
            </a:r>
          </a:p>
          <a:p>
            <a:r>
              <a:rPr lang="en-US" dirty="0"/>
              <a:t>Physical inactivity </a:t>
            </a:r>
          </a:p>
          <a:p>
            <a:r>
              <a:rPr lang="en-US" dirty="0"/>
              <a:t>Mental inactivity</a:t>
            </a:r>
          </a:p>
          <a:p>
            <a:r>
              <a:rPr lang="en-US" dirty="0"/>
              <a:t>Depression</a:t>
            </a:r>
          </a:p>
          <a:p>
            <a:r>
              <a:rPr lang="en-US" dirty="0"/>
              <a:t>Smoking</a:t>
            </a:r>
          </a:p>
          <a:p>
            <a:r>
              <a:rPr lang="en-US" dirty="0"/>
              <a:t>Low educational attainment </a:t>
            </a:r>
          </a:p>
          <a:p>
            <a:r>
              <a:rPr lang="en-US" dirty="0"/>
              <a:t>Diet</a:t>
            </a:r>
          </a:p>
          <a:p>
            <a:endParaRPr lang="en-US" dirty="0"/>
          </a:p>
          <a:p>
            <a:pPr marL="0" indent="0">
              <a:buNone/>
            </a:pPr>
            <a:r>
              <a:rPr lang="en-US" sz="1800" dirty="0"/>
              <a:t>De </a:t>
            </a:r>
            <a:r>
              <a:rPr lang="en-US" sz="1800" dirty="0" err="1"/>
              <a:t>Bruijn</a:t>
            </a:r>
            <a:r>
              <a:rPr lang="en-US" sz="1800" dirty="0"/>
              <a:t> RF, Bos MJ, </a:t>
            </a:r>
            <a:r>
              <a:rPr lang="en-US" sz="1800" dirty="0" err="1"/>
              <a:t>Portegies</a:t>
            </a:r>
            <a:r>
              <a:rPr lang="en-US" sz="1800" dirty="0"/>
              <a:t> ML, et al. The potential for prevention of dementia across two decades: the prospective, population-based Rotterdam Study. </a:t>
            </a:r>
            <a:r>
              <a:rPr lang="en-US" sz="1800" i="1" dirty="0"/>
              <a:t>BMC Med 2015; 13: 132.</a:t>
            </a:r>
          </a:p>
          <a:p>
            <a:endParaRPr lang="en-US" dirty="0"/>
          </a:p>
        </p:txBody>
      </p:sp>
      <p:pic>
        <p:nvPicPr>
          <p:cNvPr id="5" name="Picture 4"/>
          <p:cNvPicPr>
            <a:picLocks noChangeAspect="1"/>
          </p:cNvPicPr>
          <p:nvPr/>
        </p:nvPicPr>
        <p:blipFill>
          <a:blip r:embed="rId2"/>
          <a:stretch>
            <a:fillRect/>
          </a:stretch>
        </p:blipFill>
        <p:spPr>
          <a:xfrm>
            <a:off x="3505200" y="2514600"/>
            <a:ext cx="2705100" cy="1685925"/>
          </a:xfrm>
          <a:prstGeom prst="rect">
            <a:avLst/>
          </a:prstGeom>
        </p:spPr>
      </p:pic>
      <p:pic>
        <p:nvPicPr>
          <p:cNvPr id="6" name="Picture 5"/>
          <p:cNvPicPr>
            <a:picLocks noChangeAspect="1"/>
          </p:cNvPicPr>
          <p:nvPr/>
        </p:nvPicPr>
        <p:blipFill>
          <a:blip r:embed="rId3"/>
          <a:stretch>
            <a:fillRect/>
          </a:stretch>
        </p:blipFill>
        <p:spPr>
          <a:xfrm>
            <a:off x="5715000" y="3162299"/>
            <a:ext cx="2438400" cy="1609725"/>
          </a:xfrm>
          <a:prstGeom prst="rect">
            <a:avLst/>
          </a:prstGeom>
        </p:spPr>
      </p:pic>
    </p:spTree>
    <p:extLst>
      <p:ext uri="{BB962C8B-B14F-4D97-AF65-F5344CB8AC3E}">
        <p14:creationId xmlns:p14="http://schemas.microsoft.com/office/powerpoint/2010/main" val="171835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03CF-D2A3-4CE6-810D-7303E3CE863A}"/>
              </a:ext>
            </a:extLst>
          </p:cNvPr>
          <p:cNvSpPr>
            <a:spLocks noGrp="1"/>
          </p:cNvSpPr>
          <p:nvPr>
            <p:ph type="title"/>
          </p:nvPr>
        </p:nvSpPr>
        <p:spPr>
          <a:xfrm>
            <a:off x="457200" y="990600"/>
            <a:ext cx="8229600" cy="1219200"/>
          </a:xfrm>
        </p:spPr>
        <p:txBody>
          <a:bodyPr>
            <a:normAutofit/>
          </a:bodyPr>
          <a:lstStyle/>
          <a:p>
            <a:r>
              <a:rPr lang="en-US" dirty="0"/>
              <a:t>Dementia Assessment</a:t>
            </a:r>
          </a:p>
        </p:txBody>
      </p:sp>
      <p:sp>
        <p:nvSpPr>
          <p:cNvPr id="3" name="Content Placeholder 2">
            <a:extLst>
              <a:ext uri="{FF2B5EF4-FFF2-40B4-BE49-F238E27FC236}">
                <a16:creationId xmlns:a16="http://schemas.microsoft.com/office/drawing/2014/main" id="{781AF370-44CD-47E5-BDCD-AA1D7B888D9E}"/>
              </a:ext>
            </a:extLst>
          </p:cNvPr>
          <p:cNvSpPr>
            <a:spLocks noGrp="1"/>
          </p:cNvSpPr>
          <p:nvPr>
            <p:ph idx="1"/>
          </p:nvPr>
        </p:nvSpPr>
        <p:spPr>
          <a:xfrm>
            <a:off x="1219200" y="2133600"/>
            <a:ext cx="7086600" cy="3154363"/>
          </a:xfrm>
        </p:spPr>
        <p:txBody>
          <a:bodyPr>
            <a:normAutofit/>
          </a:bodyPr>
          <a:lstStyle/>
          <a:p>
            <a:pPr marL="0" indent="0">
              <a:buNone/>
            </a:pPr>
            <a:r>
              <a:rPr lang="en-US" dirty="0"/>
              <a:t>1. Pre- Diagnosis of Dementia</a:t>
            </a:r>
          </a:p>
          <a:p>
            <a:pPr marL="0" indent="0">
              <a:buNone/>
            </a:pPr>
            <a:r>
              <a:rPr lang="en-US" dirty="0"/>
              <a:t>2. Cognitive Assessments</a:t>
            </a:r>
          </a:p>
          <a:p>
            <a:pPr marL="0" indent="0">
              <a:buNone/>
            </a:pPr>
            <a:r>
              <a:rPr lang="en-US" dirty="0"/>
              <a:t>3. Assess Function </a:t>
            </a:r>
          </a:p>
          <a:p>
            <a:pPr marL="0" indent="0">
              <a:buNone/>
            </a:pPr>
            <a:r>
              <a:rPr lang="en-US" dirty="0"/>
              <a:t>4. Assess Behavior</a:t>
            </a:r>
          </a:p>
          <a:p>
            <a:pPr marL="0" indent="0">
              <a:buNone/>
            </a:pPr>
            <a:r>
              <a:rPr lang="en-US" dirty="0"/>
              <a:t>5. Caregiver Needs</a:t>
            </a:r>
          </a:p>
        </p:txBody>
      </p:sp>
    </p:spTree>
    <p:extLst>
      <p:ext uri="{BB962C8B-B14F-4D97-AF65-F5344CB8AC3E}">
        <p14:creationId xmlns:p14="http://schemas.microsoft.com/office/powerpoint/2010/main" val="1064763361"/>
      </p:ext>
    </p:extLst>
  </p:cSld>
  <p:clrMapOvr>
    <a:masterClrMapping/>
  </p:clrMapOvr>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TotalTime>
  <Words>4684</Words>
  <Application>Microsoft Office PowerPoint</Application>
  <PresentationFormat>On-screen Show (4:3)</PresentationFormat>
  <Paragraphs>564</Paragraphs>
  <Slides>55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ＭＳ Ｐゴシック</vt:lpstr>
      <vt:lpstr>Arial</vt:lpstr>
      <vt:lpstr>Calibri</vt:lpstr>
      <vt:lpstr>Times New Roman</vt:lpstr>
      <vt:lpstr>Wingdings</vt:lpstr>
      <vt:lpstr>forum2014</vt:lpstr>
      <vt:lpstr>Dementia: Update on Diagnosis and Pharmacotherapy</vt:lpstr>
      <vt:lpstr>Disclosures</vt:lpstr>
      <vt:lpstr>Objectives</vt:lpstr>
      <vt:lpstr>Case 1 </vt:lpstr>
      <vt:lpstr>Assess for Delirium</vt:lpstr>
      <vt:lpstr>Why do we care about dementia?</vt:lpstr>
      <vt:lpstr>Estimated Lifetime Risk for Alzheimer’s by Age and Sex </vt:lpstr>
      <vt:lpstr>Modifiable Risk Factors for Dementia</vt:lpstr>
      <vt:lpstr>Dementia Assessment</vt:lpstr>
      <vt:lpstr>1. Assessment Prior to Diagnosis of Dementia</vt:lpstr>
      <vt:lpstr>2. Cognitive Assessments</vt:lpstr>
      <vt:lpstr>AD8 (Ascertain Dementia)</vt:lpstr>
      <vt:lpstr>Mini-Cog</vt:lpstr>
      <vt:lpstr>MOCA</vt:lpstr>
      <vt:lpstr>3. Assess Function </vt:lpstr>
      <vt:lpstr>4. Behavioral Assessment</vt:lpstr>
      <vt:lpstr>Neuropsychiatric Inventory Questionnaire (NPI-Q)</vt:lpstr>
      <vt:lpstr>5. Caregiver needs</vt:lpstr>
      <vt:lpstr>Case 2</vt:lpstr>
      <vt:lpstr>What Type of Dementia?</vt:lpstr>
      <vt:lpstr>Diagnostic Imaging</vt:lpstr>
      <vt:lpstr>Criteria for Dementia</vt:lpstr>
      <vt:lpstr>Dementia Criteria continued..</vt:lpstr>
      <vt:lpstr>Alzheimer’s Dementia</vt:lpstr>
      <vt:lpstr>Vascular Dementia</vt:lpstr>
      <vt:lpstr>Features c/w probable vascular dementia </vt:lpstr>
      <vt:lpstr>Lewy Body Dementia</vt:lpstr>
      <vt:lpstr>Lewy Body Dementia</vt:lpstr>
      <vt:lpstr>Frontotemporal Dementia</vt:lpstr>
      <vt:lpstr>Frontotemporal Dementia</vt:lpstr>
      <vt:lpstr>PowerPoint Presentation</vt:lpstr>
      <vt:lpstr>It might not be Alzheimers if…</vt:lpstr>
      <vt:lpstr>Prevention of Dementia</vt:lpstr>
      <vt:lpstr>Dementia Management Guidelines</vt:lpstr>
      <vt:lpstr>Nonpharmacologic Management of Dementia</vt:lpstr>
      <vt:lpstr>What Helps?</vt:lpstr>
      <vt:lpstr>Beer’s List: Avoid in Dementia</vt:lpstr>
      <vt:lpstr>Dementia Medications</vt:lpstr>
      <vt:lpstr>Cholinesterase Inhibitors (Ach-I’s)</vt:lpstr>
      <vt:lpstr>Pharmacologic management of cognitive aspects of dementia (LOE)</vt:lpstr>
      <vt:lpstr>Alternative Therapy?</vt:lpstr>
      <vt:lpstr>Behavioral &amp; Psychological Symptoms of Dementia</vt:lpstr>
      <vt:lpstr>Mood And Other Symptoms</vt:lpstr>
      <vt:lpstr>Caregiver Support</vt:lpstr>
      <vt:lpstr>What about Driving?</vt:lpstr>
      <vt:lpstr>Advance Care Planning</vt:lpstr>
      <vt:lpstr>Case 3</vt:lpstr>
      <vt:lpstr>Case 4</vt:lpstr>
      <vt:lpstr>Case 4 (continued)</vt:lpstr>
      <vt:lpstr>Case 5</vt:lpstr>
      <vt:lpstr>Case 6</vt:lpstr>
      <vt:lpstr>Handouts/Answers to Cases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Christine Jacobs</cp:lastModifiedBy>
  <cp:revision>44</cp:revision>
  <dcterms:created xsi:type="dcterms:W3CDTF">2014-07-22T20:27:04Z</dcterms:created>
  <dcterms:modified xsi:type="dcterms:W3CDTF">2017-09-11T02:14:04Z</dcterms:modified>
</cp:coreProperties>
</file>