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2" r:id="rId4"/>
    <p:sldId id="277" r:id="rId5"/>
    <p:sldId id="278" r:id="rId6"/>
    <p:sldId id="259" r:id="rId7"/>
    <p:sldId id="263" r:id="rId8"/>
    <p:sldId id="279" r:id="rId9"/>
    <p:sldId id="280" r:id="rId10"/>
    <p:sldId id="281" r:id="rId11"/>
    <p:sldId id="282" r:id="rId12"/>
    <p:sldId id="283" r:id="rId13"/>
    <p:sldId id="284" r:id="rId14"/>
    <p:sldId id="275" r:id="rId15"/>
    <p:sldId id="270" r:id="rId16"/>
    <p:sldId id="285" r:id="rId17"/>
    <p:sldId id="286" r:id="rId18"/>
    <p:sldId id="287" r:id="rId19"/>
    <p:sldId id="288" r:id="rId20"/>
    <p:sldId id="269" r:id="rId21"/>
    <p:sldId id="271" r:id="rId22"/>
    <p:sldId id="268" r:id="rId23"/>
    <p:sldId id="276" r:id="rId24"/>
    <p:sldId id="272" r:id="rId25"/>
    <p:sldId id="274" r:id="rId26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11" autoAdjust="0"/>
  </p:normalViewPr>
  <p:slideViewPr>
    <p:cSldViewPr>
      <p:cViewPr varScale="1">
        <p:scale>
          <a:sx n="53" d="100"/>
          <a:sy n="53" d="100"/>
        </p:scale>
        <p:origin x="1084" y="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0D0EA1-186D-42BB-AE6D-92D862308D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2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9BEBA-59C9-44F8-B95F-7ABF5350FF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19268-0D2F-41CA-B37C-CE675E3046C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experience/travels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8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weighting/prioritization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Individual Autonomy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Truth Disclosure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Core values found in most cultures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 good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 harm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Respect for persons/life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Respecting Diversity does not equal acceptance of all diverse practices as legitimate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Explanation (custom/tradition) of practice vs Moral Justification of practice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Reasoning, analysis, ethically defensible, evidence of harm, wrongdoing, consequences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2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8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Ventres Ann Fam Med 2017 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8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rand ppt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0E7D5-2386-4BF2-BEDB-F9EEAF3E0F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6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718" y="274639"/>
            <a:ext cx="281866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721" y="274639"/>
            <a:ext cx="825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5397B-C1FD-409D-84CA-BDF98B2340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5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721" y="274639"/>
            <a:ext cx="1127466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3147" y="6381750"/>
            <a:ext cx="711015" cy="476250"/>
          </a:xfrm>
        </p:spPr>
        <p:txBody>
          <a:bodyPr/>
          <a:lstStyle>
            <a:lvl1pPr>
              <a:defRPr/>
            </a:lvl1pPr>
          </a:lstStyle>
          <a:p>
            <a:fld id="{543AB522-D0C9-4EC7-8854-1D98DD2637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1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25531C-F3B7-4618-9A07-E14445AD44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742C1-DE04-44DB-9E21-73AB9B4297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1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626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3272A-A81E-4761-AEE7-A2A50D1A82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EA65-0E8D-4E87-9D3C-61AC39E0E5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9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EB041-ED23-4471-A775-3B165D8EC5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2E7CB-E5B4-4522-BFE5-D1AB0BA01E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6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5F8A9-A22B-4E52-9689-D1C790C4C3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6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C07190-35DA-4B4D-80A9-BB848C9A26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and ppt_INTERI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0AFF801-4D52-4516-B766-8E24031359A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Ethics: Global or Local?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733800"/>
            <a:ext cx="8532178" cy="1752600"/>
          </a:xfrm>
        </p:spPr>
        <p:txBody>
          <a:bodyPr/>
          <a:lstStyle/>
          <a:p>
            <a:r>
              <a:rPr lang="en-US" sz="3200" dirty="0"/>
              <a:t>Catherine Scarbrough, MD, MSc, FAAFP</a:t>
            </a:r>
          </a:p>
          <a:p>
            <a:r>
              <a:rPr lang="en-US" sz="3200" dirty="0"/>
              <a:t>M. Shawn Morehead, MD, MPH, FAAFP</a:t>
            </a:r>
          </a:p>
          <a:p>
            <a:r>
              <a:rPr lang="en-US" sz="3200" dirty="0"/>
              <a:t>Gordon Zubrod, MD, FAAFP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D690-A105-4066-94ED-4E118D69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Truth Disclosure in Muslim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65F5-35B3-4F52-ACBE-5D87635EB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600201"/>
            <a:ext cx="11580891" cy="4525963"/>
          </a:xfrm>
        </p:spPr>
        <p:txBody>
          <a:bodyPr/>
          <a:lstStyle/>
          <a:p>
            <a:r>
              <a:rPr lang="en-US" dirty="0"/>
              <a:t>Controversial</a:t>
            </a:r>
          </a:p>
          <a:p>
            <a:r>
              <a:rPr lang="en-US" dirty="0"/>
              <a:t>2 major determinants:</a:t>
            </a:r>
          </a:p>
          <a:p>
            <a:pPr lvl="1"/>
            <a:r>
              <a:rPr lang="en-US" dirty="0"/>
              <a:t>Religiosity: fatalism</a:t>
            </a:r>
          </a:p>
          <a:p>
            <a:pPr lvl="1"/>
            <a:r>
              <a:rPr lang="en-US" dirty="0"/>
              <a:t>Social/Family Structures: concealment</a:t>
            </a:r>
          </a:p>
          <a:p>
            <a:r>
              <a:rPr lang="en-US" dirty="0"/>
              <a:t>Misperceptions/Misinformation </a:t>
            </a:r>
          </a:p>
          <a:p>
            <a:pPr lvl="1"/>
            <a:r>
              <a:rPr lang="en-US" dirty="0"/>
              <a:t>Patient: treatment options, prognosis</a:t>
            </a:r>
          </a:p>
          <a:p>
            <a:pPr lvl="1"/>
            <a:r>
              <a:rPr lang="en-US" dirty="0"/>
              <a:t>Physician: less educated patients, psychological stress on patient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A103B-BCEC-4712-A0CF-9FE652B49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7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D690-A105-4066-94ED-4E118D69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Truth Disclosure in Muslim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65F5-35B3-4F52-ACBE-5D87635EB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stigma</a:t>
            </a:r>
          </a:p>
          <a:p>
            <a:r>
              <a:rPr lang="en-US" dirty="0"/>
              <a:t>Paternalism </a:t>
            </a:r>
          </a:p>
          <a:p>
            <a:r>
              <a:rPr lang="en-US" dirty="0"/>
              <a:t>Lack of formal training of MDs in communication skills</a:t>
            </a:r>
          </a:p>
          <a:p>
            <a:r>
              <a:rPr lang="en-US" dirty="0"/>
              <a:t>Last 2 decades, increase in full disclosure</a:t>
            </a:r>
          </a:p>
          <a:p>
            <a:pPr lvl="1"/>
            <a:r>
              <a:rPr lang="en-US" dirty="0"/>
              <a:t>Still discrepancies between patient and MD on disclosure effectiveness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A103B-BCEC-4712-A0CF-9FE652B49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5C87-51B9-4BF0-9CAA-3F796A35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524001"/>
            <a:ext cx="11657091" cy="4724400"/>
          </a:xfrm>
        </p:spPr>
        <p:txBody>
          <a:bodyPr/>
          <a:lstStyle/>
          <a:p>
            <a:r>
              <a:rPr lang="en-US" dirty="0"/>
              <a:t>Studies on Barriers to “Breaking Bad News”</a:t>
            </a:r>
          </a:p>
          <a:p>
            <a:pPr lvl="1"/>
            <a:r>
              <a:rPr lang="en-US" dirty="0"/>
              <a:t>Lengthy preparation (slow disclosure)</a:t>
            </a:r>
          </a:p>
          <a:p>
            <a:pPr lvl="1"/>
            <a:r>
              <a:rPr lang="en-US" dirty="0"/>
              <a:t>Lack of time</a:t>
            </a:r>
          </a:p>
          <a:p>
            <a:pPr lvl="1"/>
            <a:r>
              <a:rPr lang="en-US" dirty="0"/>
              <a:t>Lack of formal training</a:t>
            </a:r>
          </a:p>
          <a:p>
            <a:pPr lvl="1"/>
            <a:r>
              <a:rPr lang="en-US" dirty="0"/>
              <a:t>Lack of commitment to concept of full patient disclosure/informed consent</a:t>
            </a:r>
          </a:p>
          <a:p>
            <a:pPr lvl="1"/>
            <a:r>
              <a:rPr lang="en-US" dirty="0"/>
              <a:t>Lack of psychosocial support networks</a:t>
            </a:r>
          </a:p>
          <a:p>
            <a:pPr lvl="1"/>
            <a:r>
              <a:rPr lang="en-US" dirty="0"/>
              <a:t>Family pressure (desire for concealment)</a:t>
            </a:r>
          </a:p>
          <a:p>
            <a:pPr lvl="1"/>
            <a:r>
              <a:rPr lang="en-US" dirty="0"/>
              <a:t>Lack of standardized legal codes, legislation, standards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9723F-53AE-48BE-BE33-6AD6BA4E4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B7997C-8ABE-4BDC-923E-DD52D47E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</p:spPr>
        <p:txBody>
          <a:bodyPr/>
          <a:lstStyle/>
          <a:p>
            <a:r>
              <a:rPr lang="en-US" sz="5400" dirty="0"/>
              <a:t>Truth Disclosure in Muslim Contexts</a:t>
            </a:r>
          </a:p>
        </p:txBody>
      </p:sp>
    </p:spTree>
    <p:extLst>
      <p:ext uri="{BB962C8B-B14F-4D97-AF65-F5344CB8AC3E}">
        <p14:creationId xmlns:p14="http://schemas.microsoft.com/office/powerpoint/2010/main" val="383166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55E82-E713-4861-B668-2064DAF1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219201"/>
            <a:ext cx="11274663" cy="4906964"/>
          </a:xfrm>
        </p:spPr>
        <p:txBody>
          <a:bodyPr/>
          <a:lstStyle/>
          <a:p>
            <a:r>
              <a:rPr lang="en-US" dirty="0"/>
              <a:t>Protocol for Muslim context: I-G-A-D (vs Western contexts)</a:t>
            </a:r>
          </a:p>
          <a:p>
            <a:pPr lvl="1"/>
            <a:r>
              <a:rPr lang="en-US" b="1" i="1" u="sng" dirty="0"/>
              <a:t>I</a:t>
            </a:r>
            <a:r>
              <a:rPr lang="en-US" dirty="0"/>
              <a:t>nterview: patient/desired family present</a:t>
            </a:r>
          </a:p>
          <a:p>
            <a:pPr lvl="1"/>
            <a:r>
              <a:rPr lang="en-US" b="1" i="1" u="sng" dirty="0"/>
              <a:t>G</a:t>
            </a:r>
            <a:r>
              <a:rPr lang="en-US" dirty="0"/>
              <a:t>ather: background info/education/level of desired disclosure</a:t>
            </a:r>
          </a:p>
          <a:p>
            <a:pPr lvl="1"/>
            <a:r>
              <a:rPr lang="en-US" b="1" i="1" u="sng" dirty="0"/>
              <a:t>A</a:t>
            </a:r>
            <a:r>
              <a:rPr lang="en-US" dirty="0"/>
              <a:t>ssess: influence of religion/family concerns</a:t>
            </a:r>
          </a:p>
          <a:p>
            <a:pPr lvl="1"/>
            <a:r>
              <a:rPr lang="en-US" b="1" i="1" u="sng" dirty="0"/>
              <a:t>A</a:t>
            </a:r>
            <a:r>
              <a:rPr lang="en-US" dirty="0"/>
              <a:t>chieve: rapport via prioritizing patient</a:t>
            </a:r>
          </a:p>
          <a:p>
            <a:pPr lvl="1"/>
            <a:r>
              <a:rPr lang="en-US" b="1" i="1" u="sng" dirty="0"/>
              <a:t>D</a:t>
            </a:r>
            <a:r>
              <a:rPr lang="en-US" dirty="0"/>
              <a:t>ecide: on level of disclosure</a:t>
            </a:r>
          </a:p>
          <a:p>
            <a:pPr lvl="1"/>
            <a:r>
              <a:rPr lang="en-US" b="1" i="1" u="sng" dirty="0"/>
              <a:t>D</a:t>
            </a:r>
            <a:r>
              <a:rPr lang="en-US" dirty="0"/>
              <a:t>isclose: sensitively</a:t>
            </a:r>
          </a:p>
          <a:p>
            <a:pPr lvl="1"/>
            <a:r>
              <a:rPr lang="en-US" b="1" i="1" u="sng" dirty="0"/>
              <a:t>D</a:t>
            </a:r>
            <a:r>
              <a:rPr lang="en-US" dirty="0"/>
              <a:t>iscuss: summarize/questions/support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474D8-FC36-4206-A78F-0EDBBC1468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678871-2BA1-4BBC-BE9F-D21A3A77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1" y="76200"/>
            <a:ext cx="11274663" cy="1143000"/>
          </a:xfrm>
        </p:spPr>
        <p:txBody>
          <a:bodyPr/>
          <a:lstStyle/>
          <a:p>
            <a:r>
              <a:rPr lang="en-US" sz="5400" dirty="0"/>
              <a:t>Truth Disclosure in Muslim Contexts</a:t>
            </a:r>
          </a:p>
        </p:txBody>
      </p:sp>
    </p:spTree>
    <p:extLst>
      <p:ext uri="{BB962C8B-B14F-4D97-AF65-F5344CB8AC3E}">
        <p14:creationId xmlns:p14="http://schemas.microsoft.com/office/powerpoint/2010/main" val="274302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22" b="1111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7200900"/>
            <a:ext cx="9144000" cy="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2412" y="2714625"/>
            <a:ext cx="9144000" cy="171450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4612" y="6733289"/>
            <a:ext cx="9135324" cy="48511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l"/>
            <a:r>
              <a:rPr lang="en-US" sz="562" b="1" dirty="0">
                <a:solidFill>
                  <a:srgbClr val="FFFFFF"/>
                </a:solidFill>
                <a:latin typeface="Calibri"/>
              </a:rPr>
              <a:t>cc: London Permaculture - https://www.flickr.com/photos/7371031@N08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083ED01-AD7A-4489-9350-4F4E0CCE2152}"/>
              </a:ext>
            </a:extLst>
          </p:cNvPr>
          <p:cNvSpPr txBox="1">
            <a:spLocks/>
          </p:cNvSpPr>
          <p:nvPr/>
        </p:nvSpPr>
        <p:spPr>
          <a:xfrm>
            <a:off x="150812" y="5114925"/>
            <a:ext cx="11887199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5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1: Principles vs. Public Behavior</a:t>
            </a:r>
          </a:p>
        </p:txBody>
      </p:sp>
    </p:spTree>
    <p:extLst>
      <p:ext uri="{BB962C8B-B14F-4D97-AF65-F5344CB8AC3E}">
        <p14:creationId xmlns:p14="http://schemas.microsoft.com/office/powerpoint/2010/main" val="28823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2412" y="357188"/>
            <a:ext cx="9144000" cy="154305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4612" y="6768703"/>
            <a:ext cx="9156589" cy="14246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l"/>
            <a:r>
              <a:rPr lang="en-US" sz="562" b="1" dirty="0">
                <a:solidFill>
                  <a:srgbClr val="FFFFFF"/>
                </a:solidFill>
                <a:latin typeface="Calibri"/>
              </a:rPr>
              <a:t>cc: JosephGilbert.org - https://www.flickr.com/photos/76089221@N00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7A43F76-975A-43D7-AC26-AB2D07FAA25D}"/>
              </a:ext>
            </a:extLst>
          </p:cNvPr>
          <p:cNvSpPr txBox="1">
            <a:spLocks/>
          </p:cNvSpPr>
          <p:nvPr/>
        </p:nvSpPr>
        <p:spPr>
          <a:xfrm>
            <a:off x="962833" y="5114925"/>
            <a:ext cx="10360501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6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2: Autonomy</a:t>
            </a:r>
          </a:p>
        </p:txBody>
      </p:sp>
    </p:spTree>
    <p:extLst>
      <p:ext uri="{BB962C8B-B14F-4D97-AF65-F5344CB8AC3E}">
        <p14:creationId xmlns:p14="http://schemas.microsoft.com/office/powerpoint/2010/main" val="390230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54E5-E833-454E-886D-3AC549E9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1143000"/>
          </a:xfrm>
        </p:spPr>
        <p:txBody>
          <a:bodyPr/>
          <a:lstStyle/>
          <a:p>
            <a:r>
              <a:rPr lang="en-US" sz="5200" dirty="0"/>
              <a:t>Cultural Diversity and Ethical Relativism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F542-5F8C-4279-AFAB-0ACB847B9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295400"/>
            <a:ext cx="11580891" cy="4800600"/>
          </a:xfrm>
        </p:spPr>
        <p:txBody>
          <a:bodyPr/>
          <a:lstStyle/>
          <a:p>
            <a:r>
              <a:rPr lang="en-US" sz="3000" dirty="0"/>
              <a:t>Principle of Multiculturalism</a:t>
            </a:r>
          </a:p>
          <a:p>
            <a:pPr lvl="1"/>
            <a:r>
              <a:rPr lang="en-US" dirty="0"/>
              <a:t>Requires respect for cultural diversity </a:t>
            </a:r>
          </a:p>
          <a:p>
            <a:pPr lvl="1"/>
            <a:r>
              <a:rPr lang="en-US" dirty="0"/>
              <a:t>Requires considering each culture EQUAL to all others</a:t>
            </a:r>
          </a:p>
          <a:p>
            <a:pPr lvl="1"/>
            <a:r>
              <a:rPr lang="en-US" dirty="0"/>
              <a:t>Precludes making legitimate cross-cultural moral judgments</a:t>
            </a:r>
          </a:p>
          <a:p>
            <a:pPr lvl="2"/>
            <a:r>
              <a:rPr lang="en-US" dirty="0"/>
              <a:t>Women under Taliban</a:t>
            </a:r>
          </a:p>
          <a:p>
            <a:pPr lvl="2"/>
            <a:r>
              <a:rPr lang="en-US" dirty="0"/>
              <a:t>Female circumcision</a:t>
            </a:r>
          </a:p>
          <a:p>
            <a:pPr lvl="2"/>
            <a:r>
              <a:rPr lang="en-US" dirty="0"/>
              <a:t>Honor killing</a:t>
            </a:r>
          </a:p>
          <a:p>
            <a:pPr lvl="2"/>
            <a:r>
              <a:rPr lang="en-US" dirty="0"/>
              <a:t>Burning of children</a:t>
            </a:r>
          </a:p>
          <a:p>
            <a:pPr lvl="1"/>
            <a:r>
              <a:rPr lang="en-US" dirty="0"/>
              <a:t>No universal standard for morality</a:t>
            </a:r>
          </a:p>
          <a:p>
            <a:pPr lvl="1"/>
            <a:r>
              <a:rPr lang="en-US" dirty="0"/>
              <a:t>Fosters </a:t>
            </a:r>
            <a:r>
              <a:rPr lang="en-US" i="1" u="sng" dirty="0"/>
              <a:t>ethical relativism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742FE-6813-4CDB-BF37-C6BDA9FCA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8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54E5-E833-454E-886D-3AC549E9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1143000"/>
          </a:xfrm>
        </p:spPr>
        <p:txBody>
          <a:bodyPr/>
          <a:lstStyle/>
          <a:p>
            <a:r>
              <a:rPr lang="en-US" sz="5200" dirty="0"/>
              <a:t>Cultural Diversity and Ethical Relativism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F542-5F8C-4279-AFAB-0ACB847B9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295400"/>
            <a:ext cx="11580891" cy="4876800"/>
          </a:xfrm>
        </p:spPr>
        <p:txBody>
          <a:bodyPr/>
          <a:lstStyle/>
          <a:p>
            <a:r>
              <a:rPr lang="en-US" sz="3000" dirty="0"/>
              <a:t>Ethical Universalism</a:t>
            </a:r>
          </a:p>
          <a:p>
            <a:pPr lvl="1"/>
            <a:r>
              <a:rPr lang="en-US" sz="2600" dirty="0"/>
              <a:t>Flexibility in the application of principles</a:t>
            </a:r>
          </a:p>
          <a:p>
            <a:pPr lvl="1"/>
            <a:r>
              <a:rPr lang="en-US" sz="2600" dirty="0"/>
              <a:t>Circumstance specific</a:t>
            </a:r>
          </a:p>
          <a:p>
            <a:pPr lvl="1"/>
            <a:r>
              <a:rPr lang="en-US" sz="2600" dirty="0"/>
              <a:t>Principles remain unchanged</a:t>
            </a:r>
          </a:p>
          <a:p>
            <a:r>
              <a:rPr lang="en-US" sz="3000" dirty="0"/>
              <a:t>Moral absolutes</a:t>
            </a:r>
          </a:p>
          <a:p>
            <a:pPr lvl="1"/>
            <a:r>
              <a:rPr lang="en-US" sz="2600" dirty="0"/>
              <a:t>Inflexible application of principles regardless of circumstance</a:t>
            </a:r>
          </a:p>
          <a:p>
            <a:pPr lvl="1"/>
            <a:r>
              <a:rPr lang="en-US" sz="2600" dirty="0"/>
              <a:t>Ex: full disclosure in all scenarios regardless of potential harm or patient preference</a:t>
            </a:r>
          </a:p>
          <a:p>
            <a:pPr marL="0" indent="0" algn="ctr">
              <a:buNone/>
            </a:pPr>
            <a:r>
              <a:rPr lang="en-US" sz="3000" i="1" u="sng" dirty="0"/>
              <a:t>Avoidance of ethical relativism</a:t>
            </a:r>
            <a:r>
              <a:rPr lang="en-US" sz="3000" i="1" dirty="0"/>
              <a:t> </a:t>
            </a:r>
            <a:r>
              <a:rPr lang="en-US" sz="4000" b="1" dirty="0">
                <a:solidFill>
                  <a:srgbClr val="FF0000"/>
                </a:solidFill>
                <a:sym typeface="Symbol" panose="05050102010706020507" pitchFamily="18" charset="2"/>
              </a:rPr>
              <a:t></a:t>
            </a:r>
            <a:r>
              <a:rPr lang="en-US" sz="3000" dirty="0"/>
              <a:t> </a:t>
            </a:r>
            <a:r>
              <a:rPr lang="en-US" sz="3000" i="1" u="sng" dirty="0"/>
              <a:t>moral absolutism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742FE-6813-4CDB-BF37-C6BDA9FCA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5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8B88-9FDB-41A8-87FB-6DD9BC47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Cultural Diversity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643BF-B69B-47D3-B1A1-6ECF5BF5B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</a:t>
            </a:r>
            <a:r>
              <a:rPr lang="en-US" i="1" u="sng" dirty="0"/>
              <a:t>Diversity</a:t>
            </a:r>
            <a:r>
              <a:rPr lang="en-US" dirty="0"/>
              <a:t> mean </a:t>
            </a:r>
            <a:r>
              <a:rPr lang="en-US" i="1" u="sng" dirty="0"/>
              <a:t>Diversion</a:t>
            </a:r>
            <a:r>
              <a:rPr lang="en-US" dirty="0"/>
              <a:t> from Fundamental Values?</a:t>
            </a:r>
          </a:p>
          <a:p>
            <a:pPr lvl="1"/>
            <a:r>
              <a:rPr lang="en-US" dirty="0"/>
              <a:t>Different weighting/prioritization</a:t>
            </a:r>
          </a:p>
          <a:p>
            <a:pPr lvl="1"/>
            <a:r>
              <a:rPr lang="en-US" dirty="0"/>
              <a:t>Core values found in most cultures</a:t>
            </a:r>
          </a:p>
          <a:p>
            <a:pPr lvl="1"/>
            <a:r>
              <a:rPr lang="en-US" dirty="0"/>
              <a:t>Respecting diversity 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</a:t>
            </a:r>
            <a:r>
              <a:rPr lang="en-US" dirty="0">
                <a:sym typeface="Symbol" panose="05050102010706020507" pitchFamily="18" charset="2"/>
              </a:rPr>
              <a:t> a</a:t>
            </a:r>
            <a:r>
              <a:rPr lang="en-US" dirty="0"/>
              <a:t>cceptance of all diverse practices as legitimate</a:t>
            </a:r>
          </a:p>
          <a:p>
            <a:pPr lvl="2"/>
            <a:r>
              <a:rPr lang="en-US" dirty="0"/>
              <a:t>Explanation (custom/tradition) of Practice vs Moral Justification of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353A8-CF02-4FA3-BDE5-5407A3AC7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18</a:t>
            </a:fld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8472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AF66-0ACC-47DB-BCB8-FCC915C6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Criteria for Moral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241BB-82FE-4E5E-9CCB-95B52CF12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Key Criteria as Litmus Test for a Culture or Group: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Humaneness</a:t>
            </a:r>
            <a:r>
              <a:rPr lang="en-US" dirty="0"/>
              <a:t>: compassion for the suffering of all living beings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Humanity</a:t>
            </a:r>
            <a:r>
              <a:rPr lang="en-US" dirty="0"/>
              <a:t>: fundamental respect for all humans as moral agents</a:t>
            </a:r>
          </a:p>
          <a:p>
            <a:endParaRPr lang="en-US" dirty="0"/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endParaRPr lang="en-US" sz="1000" dirty="0"/>
          </a:p>
          <a:p>
            <a:pPr marL="0" indent="0" algn="r">
              <a:buNone/>
            </a:pPr>
            <a:r>
              <a:rPr lang="en-US" sz="1000" dirty="0"/>
              <a:t>Macklin, R. </a:t>
            </a:r>
            <a:r>
              <a:rPr lang="en-US" sz="1000" u="sng" dirty="0"/>
              <a:t>Against Relativism: Cultural Diversity and the Search for Ethical Universals in Medicine</a:t>
            </a:r>
            <a:r>
              <a:rPr lang="en-US" sz="1000" dirty="0"/>
              <a:t>. New York: Oxford University Press, 1999.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E2AB4-185A-4226-8DFE-8050E37E7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0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F0DF-214C-44C4-9559-E6E56702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C9079-F52C-43D7-92E5-75F55A69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600201"/>
            <a:ext cx="11580891" cy="4525963"/>
          </a:xfrm>
        </p:spPr>
        <p:txBody>
          <a:bodyPr/>
          <a:lstStyle/>
          <a:p>
            <a:r>
              <a:rPr lang="en-US" dirty="0"/>
              <a:t>Define the medical ethical principles of autonomy, beneficence, nonmaleficence, and justice</a:t>
            </a:r>
          </a:p>
          <a:p>
            <a:r>
              <a:rPr lang="en-US" dirty="0"/>
              <a:t>Identify the influence of other core ethical values of trustworthiness/honesty, professionalism, and dignity</a:t>
            </a:r>
          </a:p>
          <a:p>
            <a:r>
              <a:rPr lang="en-US" dirty="0"/>
              <a:t>Compare and contrast medical ethics and publicly observable behavior</a:t>
            </a:r>
          </a:p>
          <a:p>
            <a:r>
              <a:rPr lang="en-US" dirty="0"/>
              <a:t>Apply Western vs Eastern views of autonomy and informed consent to case presentations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42EC7-EBF0-43C7-A992-FCF292D65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21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412" y="7200900"/>
            <a:ext cx="9144000" cy="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2412" y="2714625"/>
            <a:ext cx="9144000" cy="171450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4612" y="6768703"/>
            <a:ext cx="9144000" cy="85725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l"/>
            <a:r>
              <a:rPr lang="en-US" sz="562" b="1" dirty="0">
                <a:solidFill>
                  <a:srgbClr val="FFFFFF"/>
                </a:solidFill>
                <a:latin typeface="Calibri"/>
              </a:rPr>
              <a:t>cc: IrisDragon - https://www.flickr.com/photos/92074988@N00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3CB16DE-C2BA-4737-9013-5E0640ACD3F2}"/>
              </a:ext>
            </a:extLst>
          </p:cNvPr>
          <p:cNvSpPr txBox="1">
            <a:spLocks/>
          </p:cNvSpPr>
          <p:nvPr/>
        </p:nvSpPr>
        <p:spPr>
          <a:xfrm>
            <a:off x="962833" y="5114925"/>
            <a:ext cx="10360501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6000" kern="0" dirty="0">
                <a:solidFill>
                  <a:schemeClr val="bg1"/>
                </a:solidFill>
              </a:rPr>
              <a:t>Case 3: Informed Consent</a:t>
            </a:r>
          </a:p>
        </p:txBody>
      </p:sp>
    </p:spTree>
    <p:extLst>
      <p:ext uri="{BB962C8B-B14F-4D97-AF65-F5344CB8AC3E}">
        <p14:creationId xmlns:p14="http://schemas.microsoft.com/office/powerpoint/2010/main" val="3583293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7200900"/>
            <a:ext cx="9144000" cy="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2412" y="2714625"/>
            <a:ext cx="9144000" cy="171450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4612" y="6808709"/>
            <a:ext cx="9167221" cy="45719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l"/>
            <a:r>
              <a:rPr lang="en-US" sz="562" b="1" dirty="0">
                <a:solidFill>
                  <a:srgbClr val="FFFFFF"/>
                </a:solidFill>
                <a:latin typeface="Calibri"/>
              </a:rPr>
              <a:t>cc: masondan - https://www.flickr.com/photos/35935741@N07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A7AE5CA-2DFC-4C45-BF51-5E43F45A3CD1}"/>
              </a:ext>
            </a:extLst>
          </p:cNvPr>
          <p:cNvSpPr txBox="1">
            <a:spLocks/>
          </p:cNvSpPr>
          <p:nvPr/>
        </p:nvSpPr>
        <p:spPr>
          <a:xfrm>
            <a:off x="962833" y="5114925"/>
            <a:ext cx="10360501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6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4: End of Life Care</a:t>
            </a:r>
          </a:p>
        </p:txBody>
      </p:sp>
    </p:spTree>
    <p:extLst>
      <p:ext uri="{BB962C8B-B14F-4D97-AF65-F5344CB8AC3E}">
        <p14:creationId xmlns:p14="http://schemas.microsoft.com/office/powerpoint/2010/main" val="406506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AB3C-C45B-47FB-A90D-5C5594B3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Ethics of the Physician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D5116-9BB6-4100-A86A-2D66DBE09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patient/physician relationship</a:t>
            </a:r>
          </a:p>
          <a:p>
            <a:r>
              <a:rPr lang="en-US" dirty="0"/>
              <a:t>Sets expectations of both physician and the patient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“Doctors need to recognize their own values, attitudes towards disability, training, and experience will influence their decision-making.” </a:t>
            </a:r>
            <a:r>
              <a:rPr lang="en-US" dirty="0"/>
              <a:t>				</a:t>
            </a:r>
          </a:p>
          <a:p>
            <a:pPr marL="0" indent="0" algn="r">
              <a:buNone/>
            </a:pPr>
            <a:r>
              <a:rPr lang="en-US" dirty="0"/>
              <a:t>Journal of Medical Ethics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A3CA-86B4-4E6F-9F8B-CA91BCD0A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7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6332-D1F0-4979-AD5B-C39198DD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Ethics and Patient-Centered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7F5CE-C08D-4D32-8BCF-EBB739C1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Whole-person care</a:t>
            </a:r>
          </a:p>
          <a:p>
            <a:r>
              <a:rPr lang="en-US" dirty="0"/>
              <a:t>Honesty with ourselves and others</a:t>
            </a:r>
          </a:p>
          <a:p>
            <a:r>
              <a:rPr lang="en-US" dirty="0"/>
              <a:t>Shared (not sole) responsibility for care</a:t>
            </a:r>
          </a:p>
          <a:p>
            <a:r>
              <a:rPr lang="en-US" dirty="0"/>
              <a:t>Protection of patients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We should be concerned with motives as well as actions, </a:t>
            </a:r>
          </a:p>
          <a:p>
            <a:pPr marL="0" indent="0" algn="ctr">
              <a:buNone/>
            </a:pPr>
            <a:r>
              <a:rPr lang="en-US" i="1" dirty="0"/>
              <a:t>with process as well as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DB68B-B240-47CE-AC33-5AF634405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3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86863-9C9A-447E-A399-E2D07E28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228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A9141-CE53-4AD1-B841-A957DBE0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21" y="2041451"/>
            <a:ext cx="11504691" cy="1616149"/>
          </a:xfrm>
        </p:spPr>
        <p:txBody>
          <a:bodyPr/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070FC-6837-4AB4-8C60-122073FB1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EB041-ED23-4471-A775-3B165D8EC5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7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0DB5-01D6-473A-9BD4-5FDABDEA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1" y="2590800"/>
            <a:ext cx="11274663" cy="1981200"/>
          </a:xfrm>
        </p:spPr>
        <p:txBody>
          <a:bodyPr/>
          <a:lstStyle/>
          <a:p>
            <a:r>
              <a:rPr lang="en-US" sz="6000" dirty="0"/>
              <a:t>References/Bibliography</a:t>
            </a:r>
            <a:br>
              <a:rPr lang="en-US" sz="6000" dirty="0"/>
            </a:br>
            <a:r>
              <a:rPr lang="en-US" sz="6000" dirty="0"/>
              <a:t>(handout)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300B2-D5AA-407C-9BB8-DB2041683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9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Maker_Interactive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2302" t="3670" r="22302" b="19545"/>
          <a:stretch/>
        </p:blipFill>
        <p:spPr>
          <a:xfrm>
            <a:off x="1522412" y="0"/>
            <a:ext cx="9121832" cy="6172200"/>
          </a:xfrm>
        </p:spPr>
      </p:pic>
    </p:spTree>
    <p:extLst>
      <p:ext uri="{BB962C8B-B14F-4D97-AF65-F5344CB8AC3E}">
        <p14:creationId xmlns:p14="http://schemas.microsoft.com/office/powerpoint/2010/main" val="297992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3683-6FFD-46A6-BA7D-AEF5B521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Bioethics: Early 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22C1-A97C-41AC-B9C6-4256EAF3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524000"/>
            <a:ext cx="11504691" cy="4571999"/>
          </a:xfrm>
        </p:spPr>
        <p:txBody>
          <a:bodyPr/>
          <a:lstStyle/>
          <a:p>
            <a:r>
              <a:rPr lang="en-US" sz="3000" dirty="0"/>
              <a:t>Religion</a:t>
            </a:r>
            <a:r>
              <a:rPr lang="en-US" dirty="0"/>
              <a:t>: </a:t>
            </a:r>
          </a:p>
          <a:p>
            <a:pPr lvl="1"/>
            <a:r>
              <a:rPr lang="en-US" sz="2600" dirty="0"/>
              <a:t>Judaism (1500 BC: Talmud); Maimonides (12th Century)</a:t>
            </a:r>
          </a:p>
          <a:p>
            <a:pPr lvl="1"/>
            <a:r>
              <a:rPr lang="en-US" sz="2600" dirty="0"/>
              <a:t>Christianity/Catholicism: (0-400 AD: Old Testament, Gospels, Papacy); Thomas Aquinas 1200’s</a:t>
            </a:r>
          </a:p>
          <a:p>
            <a:pPr lvl="1"/>
            <a:r>
              <a:rPr lang="en-US" sz="2600" dirty="0"/>
              <a:t>Islam (610 AD: Quran, Sunnah, Islamic jurists); </a:t>
            </a:r>
            <a:r>
              <a:rPr lang="en-US" sz="2600" i="1" dirty="0"/>
              <a:t>Conduct of a Physician</a:t>
            </a:r>
            <a:r>
              <a:rPr lang="en-US" sz="2600" dirty="0"/>
              <a:t> (1st text on medical ethics)</a:t>
            </a:r>
          </a:p>
          <a:p>
            <a:r>
              <a:rPr lang="en-US" sz="3000" dirty="0"/>
              <a:t>Medical Tradition:</a:t>
            </a:r>
          </a:p>
          <a:p>
            <a:pPr lvl="1"/>
            <a:r>
              <a:rPr lang="en-US" sz="2600" dirty="0"/>
              <a:t>Hippocrates</a:t>
            </a:r>
          </a:p>
          <a:p>
            <a:pPr lvl="1"/>
            <a:r>
              <a:rPr lang="en-US" sz="2600" i="1" dirty="0"/>
              <a:t>Formula Comitis Archiatrorum </a:t>
            </a:r>
            <a:r>
              <a:rPr lang="en-US" sz="2600" dirty="0"/>
              <a:t>(5th Century, Ostrogothic king Theodoric the Great)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A3ACD-B250-4899-BBE3-F6FBF26AD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6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136E-836C-44F9-BCF2-53580A3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Bioethics: Modern 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21A7C-E965-4030-AE91-00338B644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Philosophical Concepts</a:t>
            </a:r>
          </a:p>
          <a:p>
            <a:pPr lvl="1"/>
            <a:r>
              <a:rPr lang="en-US" dirty="0"/>
              <a:t>Secularization</a:t>
            </a:r>
          </a:p>
          <a:p>
            <a:pPr lvl="1"/>
            <a:r>
              <a:rPr lang="en-US" dirty="0"/>
              <a:t>Multiculturalism</a:t>
            </a:r>
          </a:p>
          <a:p>
            <a:r>
              <a:rPr lang="en-US" dirty="0"/>
              <a:t>Legal Concepts</a:t>
            </a:r>
          </a:p>
          <a:p>
            <a:pPr lvl="1"/>
            <a:r>
              <a:rPr lang="en-US" dirty="0"/>
              <a:t>Advance Directives</a:t>
            </a:r>
          </a:p>
          <a:p>
            <a:pPr lvl="1"/>
            <a:r>
              <a:rPr lang="en-US" dirty="0"/>
              <a:t>Informed Consent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47510-0840-45DD-B291-9B23973B4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4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51E743-E7DA-4AEF-B168-3D55357E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Medical Ethical Principles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D259D9-CF2D-40D6-A1A5-9EB6B6491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16889"/>
              </p:ext>
            </p:extLst>
          </p:nvPr>
        </p:nvGraphicFramePr>
        <p:xfrm>
          <a:off x="1065212" y="1780952"/>
          <a:ext cx="10058400" cy="4391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5187337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64664943"/>
                    </a:ext>
                  </a:extLst>
                </a:gridCol>
              </a:tblGrid>
              <a:tr h="2195624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+mn-lt"/>
                        </a:rPr>
                        <a:t>Autonomy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+mn-lt"/>
                        </a:rPr>
                        <a:t>Beneficence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665"/>
                  </a:ext>
                </a:extLst>
              </a:tr>
              <a:tr h="2195624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+mn-lt"/>
                        </a:rPr>
                        <a:t>Nonmaleficence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+mn-lt"/>
                        </a:rPr>
                        <a:t>Justice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318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9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61E3-7CF5-4F03-ACF3-18986B17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Other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8F0D-6DF7-46B6-A927-4A15F271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21" y="1981201"/>
            <a:ext cx="11504691" cy="2895599"/>
          </a:xfrm>
        </p:spPr>
        <p:txBody>
          <a:bodyPr numCol="2"/>
          <a:lstStyle/>
          <a:p>
            <a:r>
              <a:rPr lang="en-US" sz="3600" dirty="0"/>
              <a:t>Trustworthiness/honesty</a:t>
            </a:r>
          </a:p>
          <a:p>
            <a:r>
              <a:rPr lang="en-US" sz="3600" dirty="0"/>
              <a:t>Professionalism</a:t>
            </a:r>
          </a:p>
          <a:p>
            <a:r>
              <a:rPr lang="en-US" sz="3600" dirty="0"/>
              <a:t>Dignity</a:t>
            </a:r>
          </a:p>
          <a:p>
            <a:r>
              <a:rPr lang="en-US" sz="3600" dirty="0"/>
              <a:t>Confidentiality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Medical Futility</a:t>
            </a:r>
          </a:p>
          <a:p>
            <a:r>
              <a:rPr lang="en-US" sz="3600" dirty="0"/>
              <a:t>Conflict of Interest</a:t>
            </a:r>
          </a:p>
          <a:p>
            <a:r>
              <a:rPr lang="en-US" sz="3600" dirty="0"/>
              <a:t>Informed Consent</a:t>
            </a:r>
          </a:p>
          <a:p>
            <a:r>
              <a:rPr lang="en-US" sz="3600" dirty="0"/>
              <a:t>Principle of Double Effect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E1344-7BA6-4D2B-B74F-342892BEA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7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53F2-804C-4219-82E7-8150ECE2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1" y="0"/>
            <a:ext cx="11274663" cy="1143000"/>
          </a:xfrm>
        </p:spPr>
        <p:txBody>
          <a:bodyPr/>
          <a:lstStyle/>
          <a:p>
            <a:r>
              <a:rPr lang="en-US" sz="3800" dirty="0"/>
              <a:t>Comparison of the Three Monotheistic Religions with Respect to Relevant Bioethical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E5CB2-F8F1-434B-897E-806C0DDCD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FC36628-0B05-44C8-9C3E-825C9E6FA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977952"/>
              </p:ext>
            </p:extLst>
          </p:nvPr>
        </p:nvGraphicFramePr>
        <p:xfrm>
          <a:off x="150812" y="1332128"/>
          <a:ext cx="11916862" cy="46876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243093">
                  <a:extLst>
                    <a:ext uri="{9D8B030D-6E8A-4147-A177-3AD203B41FA5}">
                      <a16:colId xmlns:a16="http://schemas.microsoft.com/office/drawing/2014/main" val="3682045683"/>
                    </a:ext>
                  </a:extLst>
                </a:gridCol>
                <a:gridCol w="1372376">
                  <a:extLst>
                    <a:ext uri="{9D8B030D-6E8A-4147-A177-3AD203B41FA5}">
                      <a16:colId xmlns:a16="http://schemas.microsoft.com/office/drawing/2014/main" val="3638328467"/>
                    </a:ext>
                  </a:extLst>
                </a:gridCol>
                <a:gridCol w="1906077">
                  <a:extLst>
                    <a:ext uri="{9D8B030D-6E8A-4147-A177-3AD203B41FA5}">
                      <a16:colId xmlns:a16="http://schemas.microsoft.com/office/drawing/2014/main" val="3781597738"/>
                    </a:ext>
                  </a:extLst>
                </a:gridCol>
                <a:gridCol w="1395316">
                  <a:extLst>
                    <a:ext uri="{9D8B030D-6E8A-4147-A177-3AD203B41FA5}">
                      <a16:colId xmlns:a16="http://schemas.microsoft.com/office/drawing/2014/main" val="3264750489"/>
                    </a:ext>
                  </a:extLst>
                </a:gridCol>
              </a:tblGrid>
              <a:tr h="426152">
                <a:tc>
                  <a:txBody>
                    <a:bodyPr/>
                    <a:lstStyle/>
                    <a:p>
                      <a:r>
                        <a:rPr lang="en-US" sz="2000" dirty="0"/>
                        <a:t>Principle/Issue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Judaism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Christianity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Islam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073105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44583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dirty="0"/>
                        <a:t>Beneficence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+++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77324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dirty="0"/>
                        <a:t>Nonmaleficence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+++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16946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dirty="0"/>
                        <a:t>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65995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Family/Community Roles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+ &gt; 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3975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  <a:r>
                        <a:rPr lang="en-US" sz="2000" baseline="30000" dirty="0"/>
                        <a:t>nd</a:t>
                      </a:r>
                      <a:r>
                        <a:rPr lang="en-US" sz="2000" dirty="0"/>
                        <a:t> Religious Opinions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775343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Withholding 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90554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dirty="0"/>
                        <a:t>Withholding Artificial 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398334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dirty="0"/>
                        <a:t>Moral equivalent of withholding and withdrawing Life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95388"/>
                  </a:ext>
                </a:extLst>
              </a:tr>
              <a:tr h="426152">
                <a:tc>
                  <a:txBody>
                    <a:bodyPr/>
                    <a:lstStyle/>
                    <a:p>
                      <a:r>
                        <a:rPr lang="en-US" sz="2000" dirty="0"/>
                        <a:t>Advance Directives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26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8E48E-2DDB-4055-BFAA-6AFCCC2A7BD3}"/>
              </a:ext>
            </a:extLst>
          </p:cNvPr>
          <p:cNvSpPr txBox="1"/>
          <p:nvPr/>
        </p:nvSpPr>
        <p:spPr>
          <a:xfrm>
            <a:off x="205891" y="6172200"/>
            <a:ext cx="36025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+ to ++++  = Least to Most Important</a:t>
            </a:r>
          </a:p>
          <a:p>
            <a:r>
              <a:rPr lang="en-US" sz="1600" dirty="0"/>
              <a:t>* to ****  = Least to Most Acceptable</a:t>
            </a:r>
          </a:p>
        </p:txBody>
      </p:sp>
    </p:spTree>
    <p:extLst>
      <p:ext uri="{BB962C8B-B14F-4D97-AF65-F5344CB8AC3E}">
        <p14:creationId xmlns:p14="http://schemas.microsoft.com/office/powerpoint/2010/main" val="59049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8E2B-E980-4800-888D-507481B6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1143000"/>
          </a:xfrm>
        </p:spPr>
        <p:txBody>
          <a:bodyPr/>
          <a:lstStyle/>
          <a:p>
            <a:r>
              <a:rPr lang="en-US" sz="5000" dirty="0"/>
              <a:t>Individual Autonomy &amp; Informed Consent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9699-CF79-4C54-8D91-319CDAA8E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Western Concepts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46C86-A496-4305-8D0E-C9D33D7F43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“Cornerstone of bioethics”</a:t>
            </a:r>
          </a:p>
          <a:p>
            <a:r>
              <a:rPr lang="en-US" dirty="0"/>
              <a:t>Truthfulness </a:t>
            </a:r>
          </a:p>
          <a:p>
            <a:r>
              <a:rPr lang="en-US" dirty="0"/>
              <a:t>Abide by legal standards</a:t>
            </a:r>
          </a:p>
          <a:p>
            <a:r>
              <a:rPr lang="en-US" dirty="0"/>
              <a:t>Accurate disclosure</a:t>
            </a:r>
          </a:p>
          <a:p>
            <a:r>
              <a:rPr lang="en-US" dirty="0"/>
              <a:t>Shared decision-making with physician</a:t>
            </a:r>
          </a:p>
          <a:p>
            <a:r>
              <a:rPr lang="en-US" dirty="0"/>
              <a:t>Voluntary decision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2F528-9CDA-4B16-83A3-D31AD6654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/>
              <a:t>Eastern Concepts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77DA9-C127-4ADF-86AD-6F9A3E9FB1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Individualism not recognized concept in Muslim societies</a:t>
            </a:r>
          </a:p>
          <a:p>
            <a:r>
              <a:rPr lang="en-US" dirty="0"/>
              <a:t>Balance between individual and community interests</a:t>
            </a:r>
          </a:p>
          <a:p>
            <a:r>
              <a:rPr lang="en-US" dirty="0"/>
              <a:t>At times, collective good outweighs individual good</a:t>
            </a:r>
          </a:p>
          <a:p>
            <a:r>
              <a:rPr lang="en-US" dirty="0"/>
              <a:t>Withholding truth accepted/required in some areas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FA3BF-DFA1-4A5F-BE7F-493A5FCC2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1EA65-0E8D-4E87-9D3C-61AC39E0E5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547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mpion se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mpion s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855</TotalTime>
  <Words>1021</Words>
  <Application>Microsoft Office PowerPoint</Application>
  <PresentationFormat>Custom</PresentationFormat>
  <Paragraphs>234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Symbol</vt:lpstr>
      <vt:lpstr>PowerPoint</vt:lpstr>
      <vt:lpstr>Ethics: Global or Local?</vt:lpstr>
      <vt:lpstr>Objectives</vt:lpstr>
      <vt:lpstr>PowerPoint Presentation</vt:lpstr>
      <vt:lpstr>Bioethics: Early Influences</vt:lpstr>
      <vt:lpstr>Bioethics: Modern Influences</vt:lpstr>
      <vt:lpstr>Medical Ethical Principles</vt:lpstr>
      <vt:lpstr>Other Core Values</vt:lpstr>
      <vt:lpstr>Comparison of the Three Monotheistic Religions with Respect to Relevant Bioethical Principles</vt:lpstr>
      <vt:lpstr>Individual Autonomy &amp; Informed Consent</vt:lpstr>
      <vt:lpstr>Truth Disclosure in Muslim Contexts</vt:lpstr>
      <vt:lpstr>Truth Disclosure in Muslim Contexts</vt:lpstr>
      <vt:lpstr>Truth Disclosure in Muslim Contexts</vt:lpstr>
      <vt:lpstr>Truth Disclosure in Muslim Contexts</vt:lpstr>
      <vt:lpstr>PowerPoint Presentation</vt:lpstr>
      <vt:lpstr>PowerPoint Presentation</vt:lpstr>
      <vt:lpstr>Cultural Diversity and Ethical Relativism</vt:lpstr>
      <vt:lpstr>Cultural Diversity and Ethical Relativism</vt:lpstr>
      <vt:lpstr>Cultural Diversity and Values</vt:lpstr>
      <vt:lpstr>Criteria for Moral Progress</vt:lpstr>
      <vt:lpstr>PowerPoint Presentation</vt:lpstr>
      <vt:lpstr>PowerPoint Presentation</vt:lpstr>
      <vt:lpstr>Ethics of the Physician</vt:lpstr>
      <vt:lpstr>Ethics and Patient-Centered Care</vt:lpstr>
      <vt:lpstr>Questions?</vt:lpstr>
      <vt:lpstr>References/Bibliography (handout)</vt:lpstr>
    </vt:vector>
  </TitlesOfParts>
  <Company>AAFP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Rover</dc:creator>
  <cp:lastModifiedBy>Scarbrough, Catherine Patricia</cp:lastModifiedBy>
  <cp:revision>56</cp:revision>
  <dcterms:created xsi:type="dcterms:W3CDTF">2013-05-20T16:20:33Z</dcterms:created>
  <dcterms:modified xsi:type="dcterms:W3CDTF">2017-08-16T01:11:22Z</dcterms:modified>
</cp:coreProperties>
</file>