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72" r:id="rId2"/>
    <p:sldMasterId id="2147483674" r:id="rId3"/>
  </p:sldMasterIdLst>
  <p:sldIdLst>
    <p:sldId id="258" r:id="rId4"/>
    <p:sldId id="260" r:id="rId5"/>
    <p:sldId id="262" r:id="rId6"/>
    <p:sldId id="265" r:id="rId7"/>
    <p:sldId id="266" r:id="rId8"/>
    <p:sldId id="267" r:id="rId9"/>
    <p:sldId id="263" r:id="rId10"/>
    <p:sldId id="268" r:id="rId11"/>
    <p:sldId id="269" r:id="rId12"/>
    <p:sldId id="270" r:id="rId13"/>
    <p:sldId id="278" r:id="rId14"/>
    <p:sldId id="275" r:id="rId15"/>
    <p:sldId id="279" r:id="rId16"/>
    <p:sldId id="280" r:id="rId17"/>
    <p:sldId id="271" r:id="rId18"/>
    <p:sldId id="272" r:id="rId19"/>
    <p:sldId id="274" r:id="rId20"/>
    <p:sldId id="276" r:id="rId21"/>
    <p:sldId id="281" r:id="rId22"/>
    <p:sldId id="277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, John G" initials="KJG" lastIdx="1" clrIdx="0">
    <p:extLst>
      <p:ext uri="{19B8F6BF-5375-455C-9EA6-DF929625EA0E}">
        <p15:presenceInfo xmlns:p15="http://schemas.microsoft.com/office/powerpoint/2012/main" userId="S::jgking@med.uvm.edu::8dfdcaae-2cf9-4992-9cdd-2b2ac03229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27"/>
  </p:normalViewPr>
  <p:slideViewPr>
    <p:cSldViewPr snapToGrid="0" snapToObjects="1">
      <p:cViewPr varScale="1">
        <p:scale>
          <a:sx n="105" d="100"/>
          <a:sy n="105" d="100"/>
        </p:scale>
        <p:origin x="1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1T16:57:51.633" idx="1">
    <p:pos x="2094" y="498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75CA-9EE1-CF4B-B023-014BDD0CA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3F3C0-E4D8-4E46-81B4-10D232765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17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75CA-9EE1-CF4B-B023-014BDD0CA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3F3C0-E4D8-4E46-81B4-10D232765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638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723"/>
            <a:ext cx="8229600" cy="62115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6341"/>
                </a:solidFill>
                <a:latin typeface="Palatino Linotype" panose="02040502050505030304" pitchFamily="18" charset="0"/>
                <a:cs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80E29A-EBF0-E947-BC69-E973B574CB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450"/>
            <a:ext cx="9144000" cy="542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900" y="6177631"/>
            <a:ext cx="1764417" cy="5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75CA-9EE1-CF4B-B023-014BDD0CA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3F3C0-E4D8-4E46-81B4-10D232765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75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C9D57-1646-4F45-8AFB-AD42B2D87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D2B59-B269-244C-A0A5-57D67380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5285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D13DF-5797-C844-A2BA-07C0DF8C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464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838C67-29F1-DC43-BD17-C5846D66F352}"/>
              </a:ext>
            </a:extLst>
          </p:cNvPr>
          <p:cNvSpPr txBox="1">
            <a:spLocks/>
          </p:cNvSpPr>
          <p:nvPr userDrawn="1"/>
        </p:nvSpPr>
        <p:spPr>
          <a:xfrm>
            <a:off x="0" y="6500574"/>
            <a:ext cx="4460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59E32-8BE0-4C49-8D64-A82C965E3693}" type="slidenum">
              <a:rPr lang="en-US" smtClean="0"/>
              <a:pPr/>
              <a:t>‹#›</a:t>
            </a:fld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61076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6AD043-D54E-374F-B0FF-BC0066D612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D2B59-B269-244C-A0A5-57D67380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5285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D13DF-5797-C844-A2BA-07C0DF8C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464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838C67-29F1-DC43-BD17-C5846D66F352}"/>
              </a:ext>
            </a:extLst>
          </p:cNvPr>
          <p:cNvSpPr txBox="1">
            <a:spLocks/>
          </p:cNvSpPr>
          <p:nvPr userDrawn="1"/>
        </p:nvSpPr>
        <p:spPr>
          <a:xfrm>
            <a:off x="0" y="6500574"/>
            <a:ext cx="4460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59E32-8BE0-4C49-8D64-A82C965E3693}" type="slidenum">
              <a:rPr lang="en-US" smtClean="0"/>
              <a:pPr/>
              <a:t>‹#›</a:t>
            </a:fld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85263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E30A56-9E28-D84C-96D5-9BDE7CC5A4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D2B59-B269-244C-A0A5-57D67380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5285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D13DF-5797-C844-A2BA-07C0DF8C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464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838C67-29F1-DC43-BD17-C5846D66F352}"/>
              </a:ext>
            </a:extLst>
          </p:cNvPr>
          <p:cNvSpPr txBox="1">
            <a:spLocks/>
          </p:cNvSpPr>
          <p:nvPr userDrawn="1"/>
        </p:nvSpPr>
        <p:spPr>
          <a:xfrm>
            <a:off x="0" y="6500574"/>
            <a:ext cx="4460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59E32-8BE0-4C49-8D64-A82C965E3693}" type="slidenum">
              <a:rPr lang="en-US" smtClean="0"/>
              <a:pPr/>
              <a:t>‹#›</a:t>
            </a:fld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6477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6.png"/><Relationship Id="rId4" Type="http://schemas.openxmlformats.org/officeDocument/2006/relationships/hyperlink" Target="mailto:john.king@uvmhealth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s://threatmap.checkpoin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03E3-83B0-1541-8AA0-E3D53E0DFF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How to Prepare for Prolonged Computer Downtime from a Cyber-attack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6C8E0-3CEF-2F48-B7F4-A2BD29C139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1400" dirty="0"/>
              <a:t>John King, MD, MPH			David Reisman, MD</a:t>
            </a:r>
          </a:p>
          <a:p>
            <a:pPr algn="l"/>
            <a:r>
              <a:rPr lang="en-US" sz="1400" dirty="0"/>
              <a:t>Michelle Cangiano MD 			Brian Rodriguez, MD</a:t>
            </a:r>
          </a:p>
          <a:p>
            <a:pPr algn="l"/>
            <a:r>
              <a:rPr lang="en-US" sz="1400" dirty="0"/>
              <a:t>Kimberly Hageman, MD		Daniel Weinstein, MD	</a:t>
            </a:r>
          </a:p>
          <a:p>
            <a:pPr algn="l"/>
            <a:r>
              <a:rPr lang="en-US" sz="1400" dirty="0"/>
              <a:t>Sean Maloney, MD			Alicia Jacobs, MD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		STFM Conference on Practice Improvement, September 2021</a:t>
            </a:r>
          </a:p>
        </p:txBody>
      </p:sp>
      <p:pic>
        <p:nvPicPr>
          <p:cNvPr id="4" name="Audio Recording Aug 12, 2021 at 3:06:21 PM" descr="Audio Recording Aug 12, 2021 at 3:06:21 PM">
            <a:hlinkClick r:id="" action="ppaction://media"/>
            <a:extLst>
              <a:ext uri="{FF2B5EF4-FFF2-40B4-BE49-F238E27FC236}">
                <a16:creationId xmlns:a16="http://schemas.microsoft.com/office/drawing/2014/main" id="{16F7DA4D-9D44-DC4A-9A2E-6E74AA45A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F86C-2AAF-490B-B610-B15D0BF5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0408"/>
            <a:ext cx="8229600" cy="621156"/>
          </a:xfrm>
        </p:spPr>
        <p:txBody>
          <a:bodyPr>
            <a:normAutofit fontScale="90000"/>
          </a:bodyPr>
          <a:lstStyle/>
          <a:p>
            <a:r>
              <a:rPr lang="en-US" dirty="0"/>
              <a:t>Scope of the problem for the </a:t>
            </a:r>
            <a:br>
              <a:rPr lang="en-US" dirty="0"/>
            </a:br>
            <a:r>
              <a:rPr lang="en-US" dirty="0"/>
              <a:t>Family Medicine and Urgent Care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CDD3E-8D79-4390-9F04-A52283C6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044" y="1324389"/>
            <a:ext cx="8229600" cy="51212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u="sng" dirty="0"/>
              <a:t>Leadership and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Chaotic situation with no immediate explanations or solutions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Literally all normal operating systems except face-to-face conversations completely disrupted</a:t>
            </a:r>
          </a:p>
          <a:p>
            <a:pPr marL="0" indent="0">
              <a:buNone/>
            </a:pPr>
            <a:r>
              <a:rPr lang="en-US" u="sng" dirty="0"/>
              <a:t>Patient and Internal Communication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Patients had limited access to us by phone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Our secure paging and in office txt messaging app was offline</a:t>
            </a:r>
          </a:p>
          <a:p>
            <a:pPr marL="0" indent="0">
              <a:buNone/>
            </a:pPr>
            <a:r>
              <a:rPr lang="en-US" u="sng" dirty="0"/>
              <a:t>Data access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 access to call schedule or phone tree that was stored on our intranet.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 access to who was schedule for an appointment in the future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LAN internet access blocked to limit data transfer – guest WiFi still worked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When seeing patients, we had no access to any medical records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Labs not available and when they did come online no reference ranges</a:t>
            </a:r>
          </a:p>
          <a:p>
            <a:pPr marL="0" indent="0">
              <a:buNone/>
            </a:pPr>
            <a:r>
              <a:rPr lang="en-US" u="sng" dirty="0"/>
              <a:t>Paper-based 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 documentation notes and billing needed to be converted to paper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did not have readily available visit templates for example for well visits or billing sheets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rapidly ran out of paper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only had a few prescription pads and we ran out of them quickly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Providers who had trained in the past 10 years had not written a handwritten note or prescription.  Hand cramps were a problem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 system for referral or imaging ordering and tracking</a:t>
            </a:r>
          </a:p>
          <a:p>
            <a:pPr marL="0" indent="0">
              <a:buNone/>
            </a:pPr>
            <a:r>
              <a:rPr lang="en-US" u="sng" dirty="0"/>
              <a:t>Training and Readiness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Situation had not been really considered despite it being a well-established increasing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0460F-5DD5-4DF6-A73F-8B6C6809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Audio Recording Aug 12, 2021 at 3:19:43 PM" descr="Audio Recording Aug 12, 2021 at 3:19:43 PM">
            <a:hlinkClick r:id="" action="ppaction://media"/>
            <a:extLst>
              <a:ext uri="{FF2B5EF4-FFF2-40B4-BE49-F238E27FC236}">
                <a16:creationId xmlns:a16="http://schemas.microsoft.com/office/drawing/2014/main" id="{821F7260-52E3-524C-8535-C2EEAC78BA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1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0E801-542C-416F-B098-9AC9F17C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91" y="1656938"/>
            <a:ext cx="8229600" cy="621156"/>
          </a:xfrm>
        </p:spPr>
        <p:txBody>
          <a:bodyPr>
            <a:noAutofit/>
          </a:bodyPr>
          <a:lstStyle/>
          <a:p>
            <a:r>
              <a:rPr lang="en-US" sz="2400" dirty="0"/>
              <a:t>Based on our experience we give recommendations for Family Medicine Office Cyber-attack resilience in the following domains: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4AC43-54CA-4A6E-A4F8-47696CE00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91" y="302539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Leadership and Management</a:t>
            </a:r>
          </a:p>
          <a:p>
            <a:pPr marL="0" indent="0">
              <a:buNone/>
            </a:pPr>
            <a:r>
              <a:rPr lang="en-US" u="sng" dirty="0"/>
              <a:t>Patient and Internal Communication</a:t>
            </a:r>
          </a:p>
          <a:p>
            <a:pPr marL="0" indent="0">
              <a:buNone/>
            </a:pPr>
            <a:r>
              <a:rPr lang="en-US" u="sng" dirty="0"/>
              <a:t>Data access</a:t>
            </a:r>
          </a:p>
          <a:p>
            <a:pPr marL="0" indent="0">
              <a:buNone/>
            </a:pPr>
            <a:r>
              <a:rPr lang="en-US" u="sng" dirty="0"/>
              <a:t>Paper-based systems</a:t>
            </a:r>
          </a:p>
          <a:p>
            <a:pPr marL="0" indent="0">
              <a:buNone/>
            </a:pPr>
            <a:r>
              <a:rPr lang="en-US" u="sng" dirty="0"/>
              <a:t>Training and Readiness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643B8-9BE0-43A2-9DB6-F3027EE9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Audio Recording Aug 12, 2021 at 3:20:24 PM" descr="Audio Recording Aug 12, 2021 at 3:20:24 PM">
            <a:hlinkClick r:id="" action="ppaction://media"/>
            <a:extLst>
              <a:ext uri="{FF2B5EF4-FFF2-40B4-BE49-F238E27FC236}">
                <a16:creationId xmlns:a16="http://schemas.microsoft.com/office/drawing/2014/main" id="{0EA125C1-61A3-C048-BBFD-C80DDE5CAB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D8C9-EE09-497B-BEA9-DD6C44FE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8712"/>
            <a:ext cx="8686800" cy="621156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and Management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D9D54-FA04-41E1-9AF6-C067C82C4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9550"/>
            <a:ext cx="7886700" cy="4351338"/>
          </a:xfrm>
        </p:spPr>
        <p:txBody>
          <a:bodyPr/>
          <a:lstStyle/>
          <a:p>
            <a:r>
              <a:rPr lang="en-US" dirty="0"/>
              <a:t>Incident command institutionally – like COVID</a:t>
            </a:r>
          </a:p>
          <a:p>
            <a:r>
              <a:rPr lang="en-US" dirty="0"/>
              <a:t>Acknowledge severity of the problem and uncertainty about resolution.</a:t>
            </a:r>
          </a:p>
          <a:p>
            <a:r>
              <a:rPr lang="en-US" dirty="0"/>
              <a:t>Communicate candidly with the public</a:t>
            </a:r>
          </a:p>
          <a:p>
            <a:r>
              <a:rPr lang="en-US" dirty="0"/>
              <a:t>Sites were very effective at developing rapid workarounds.  </a:t>
            </a:r>
          </a:p>
          <a:p>
            <a:r>
              <a:rPr lang="en-US" dirty="0"/>
              <a:t>Provide a daily huddle to collate and disseminate problems and solutions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B7D65-1FE2-42E3-8FC1-E28D8532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Audio Recording Aug 12, 2021 at 3:21:25 PM" descr="Audio Recording Aug 12, 2021 at 3:21:25 PM">
            <a:hlinkClick r:id="" action="ppaction://media"/>
            <a:extLst>
              <a:ext uri="{FF2B5EF4-FFF2-40B4-BE49-F238E27FC236}">
                <a16:creationId xmlns:a16="http://schemas.microsoft.com/office/drawing/2014/main" id="{3703D8A6-626B-F24E-B6A1-CE118891ED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5677-381E-4419-9530-8508FFC2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44" y="486204"/>
            <a:ext cx="8229600" cy="621156"/>
          </a:xfrm>
        </p:spPr>
        <p:txBody>
          <a:bodyPr/>
          <a:lstStyle/>
          <a:p>
            <a:r>
              <a:rPr lang="en-US" dirty="0"/>
              <a:t>Communication</a:t>
            </a:r>
          </a:p>
        </p:txBody>
      </p:sp>
      <p:pic>
        <p:nvPicPr>
          <p:cNvPr id="6" name="Content Placeholder 5" descr="Chart&#10;&#10;Description automatically generated with low confidence">
            <a:extLst>
              <a:ext uri="{FF2B5EF4-FFF2-40B4-BE49-F238E27FC236}">
                <a16:creationId xmlns:a16="http://schemas.microsoft.com/office/drawing/2014/main" id="{55A17FB4-4175-4F91-88F4-3E2ACF9DD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1374" y="1620520"/>
            <a:ext cx="8881251" cy="36169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CF024-BD21-4445-840C-E372C28C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Audio Recording Aug 12, 2021 at 3:23:08 PM" descr="Audio Recording Aug 12, 2021 at 3:23:08 PM">
            <a:hlinkClick r:id="" action="ppaction://media"/>
            <a:extLst>
              <a:ext uri="{FF2B5EF4-FFF2-40B4-BE49-F238E27FC236}">
                <a16:creationId xmlns:a16="http://schemas.microsoft.com/office/drawing/2014/main" id="{9B7AA39E-8F19-F641-BE5C-3C3A17D55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5677-381E-4419-9530-8508FFC2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207"/>
            <a:ext cx="8229600" cy="621156"/>
          </a:xfrm>
        </p:spPr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CF024-BD21-4445-840C-E372C28C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Content Placeholder 7" descr="Chart, pie chart&#10;&#10;Description automatically generated">
            <a:extLst>
              <a:ext uri="{FF2B5EF4-FFF2-40B4-BE49-F238E27FC236}">
                <a16:creationId xmlns:a16="http://schemas.microsoft.com/office/drawing/2014/main" id="{05CD52D7-F836-43D9-9347-5C0844C8E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10640" y="1385436"/>
            <a:ext cx="7640319" cy="4802229"/>
          </a:xfrm>
        </p:spPr>
      </p:pic>
      <p:pic>
        <p:nvPicPr>
          <p:cNvPr id="3" name="Audio Recording Aug 12, 2021 at 3:24:21 PM" descr="Audio Recording Aug 12, 2021 at 3:24:21 PM">
            <a:hlinkClick r:id="" action="ppaction://media"/>
            <a:extLst>
              <a:ext uri="{FF2B5EF4-FFF2-40B4-BE49-F238E27FC236}">
                <a16:creationId xmlns:a16="http://schemas.microsoft.com/office/drawing/2014/main" id="{C2B24E19-EC8C-1446-A87F-6814C20667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B3DF-40D6-4D04-A019-E30FA5E9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458"/>
            <a:ext cx="8229600" cy="621156"/>
          </a:xfrm>
        </p:spPr>
        <p:txBody>
          <a:bodyPr>
            <a:normAutofit/>
          </a:bodyPr>
          <a:lstStyle/>
          <a:p>
            <a:r>
              <a:rPr lang="en-US" dirty="0"/>
              <a:t>Communication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3EB9A-6A14-4CA4-A627-4DB57654B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392" y="2059204"/>
            <a:ext cx="7886700" cy="4351338"/>
          </a:xfrm>
        </p:spPr>
        <p:txBody>
          <a:bodyPr/>
          <a:lstStyle/>
          <a:p>
            <a:r>
              <a:rPr lang="en-US" dirty="0"/>
              <a:t>Develop a standard downtime communication protocol to include:</a:t>
            </a:r>
          </a:p>
          <a:p>
            <a:pPr lvl="1"/>
            <a:r>
              <a:rPr lang="en-US" dirty="0"/>
              <a:t>Healthcare Team communication method</a:t>
            </a:r>
          </a:p>
          <a:p>
            <a:pPr lvl="1"/>
            <a:r>
              <a:rPr lang="en-US" dirty="0"/>
              <a:t>Downtime communication contact information stored offline</a:t>
            </a:r>
          </a:p>
          <a:p>
            <a:pPr lvl="1"/>
            <a:r>
              <a:rPr lang="en-US" dirty="0"/>
              <a:t>IT alternatives to phone system and communication to patients about what to do if they can not reach provider, expected delays.</a:t>
            </a:r>
          </a:p>
          <a:p>
            <a:pPr lvl="1"/>
            <a:r>
              <a:rPr lang="en-US" dirty="0"/>
              <a:t>Back up of call schedule over the next 4 weeks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86179-6611-46EC-81A9-C8A144B5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Audio Recording Aug 12, 2021 at 3:25:53 PM" descr="Audio Recording Aug 12, 2021 at 3:25:53 PM">
            <a:hlinkClick r:id="" action="ppaction://media"/>
            <a:extLst>
              <a:ext uri="{FF2B5EF4-FFF2-40B4-BE49-F238E27FC236}">
                <a16:creationId xmlns:a16="http://schemas.microsoft.com/office/drawing/2014/main" id="{78A10525-F9DD-1042-B92B-3A9DF173A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233C-76EC-4D34-9E30-5293A84B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208"/>
            <a:ext cx="8229600" cy="621156"/>
          </a:xfrm>
        </p:spPr>
        <p:txBody>
          <a:bodyPr/>
          <a:lstStyle/>
          <a:p>
            <a:r>
              <a:rPr lang="en-US" dirty="0"/>
              <a:t>Data Access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42D47-D29B-4668-8F10-1F776DEAC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567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Back up “business continuity access” computers should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Downtime schedules should look forward at least 4 weeks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Patient demographics and Problem list, Allergies, Medications, Immunizations, Recent labs (after a significant delay we were able to access this from State Health Exchange)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Develop a paper-based patient scheduling system with similar fields and look to your computer-based system so that printed forms can quickly be used as a substitute.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Clinical forms on paper (see next section on paper-based system)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Back up call schedules and phone trees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Paper lab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6D5EF-C139-438B-AC8E-1C601A35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Audio Recording Aug 12, 2021 at 3:27:13 PM" descr="Audio Recording Aug 12, 2021 at 3:27:13 PM">
            <a:hlinkClick r:id="" action="ppaction://media"/>
            <a:extLst>
              <a:ext uri="{FF2B5EF4-FFF2-40B4-BE49-F238E27FC236}">
                <a16:creationId xmlns:a16="http://schemas.microsoft.com/office/drawing/2014/main" id="{1D9D7708-102F-BB4B-85D8-F0508A8DA4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B20C-BF31-4CF4-B7D4-C44F14F8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754"/>
            <a:ext cx="8229600" cy="621156"/>
          </a:xfrm>
        </p:spPr>
        <p:txBody>
          <a:bodyPr/>
          <a:lstStyle/>
          <a:p>
            <a:r>
              <a:rPr lang="en-US" dirty="0"/>
              <a:t>Paper-based systems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F710-9EC9-4960-8803-3C16F047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8330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Keep a paper file of all the following forms with at least several days worth or copies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Intake forms and questionnaires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Telephone triage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Referral ordering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Orders for imaging and other common tests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Lab orders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Referral, imaging, and lab order tracking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Visits (acute, chronic, well visits by age, Medicare physicals, sports physical, etc.)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Prescription pads including a system for controlled medications, include templated instructions on how to use them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Billing forms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2624D-7231-42E3-94A3-42C79E23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Audio Recording Aug 12, 2021 at 3:28:09 PM" descr="Audio Recording Aug 12, 2021 at 3:28:09 PM">
            <a:hlinkClick r:id="" action="ppaction://media"/>
            <a:extLst>
              <a:ext uri="{FF2B5EF4-FFF2-40B4-BE49-F238E27FC236}">
                <a16:creationId xmlns:a16="http://schemas.microsoft.com/office/drawing/2014/main" id="{6976F6D2-FFE0-8645-9E12-C5E6E21D1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B20C-BF31-4CF4-B7D4-C44F14F8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Readiness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F710-9EC9-4960-8803-3C16F047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8" y="1619272"/>
            <a:ext cx="8229600" cy="48518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FIRE DRILL annually (Unfortunately, this is probably a lot more likely to occur than a fire.  Having prescription pads with instructions on hand is like a fire extinguisher with the bolded instructions for use on the glass door – you may never need it, but when it is necessary you can figure out what to do with it </a:t>
            </a:r>
            <a:r>
              <a:rPr lang="en-US" dirty="0">
                <a:sym typeface="Wingdings" panose="05000000000000000000" pitchFamily="2" charset="2"/>
              </a:rPr>
              <a:t>.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do we communicate? Is our phone tree up to date and accessible?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forms to we use and where are they stored?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Phone calls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Patient 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protocols are we using for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Obtaining patient demographic and medical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Triage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Scheduling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Creating paper charts and filing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Tracking patients who need follow 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Billing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Tracking referrals and other orders</a:t>
            </a:r>
          </a:p>
          <a:p>
            <a:pPr marL="457200" lvl="1" indent="0">
              <a:buNone/>
            </a:pPr>
            <a:r>
              <a:rPr lang="en-US" dirty="0"/>
              <a:t>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2624D-7231-42E3-94A3-42C79E23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Audio Recording Aug 12, 2021 at 3:30:13 PM" descr="Audio Recording Aug 12, 2021 at 3:30:13 PM">
            <a:hlinkClick r:id="" action="ppaction://media"/>
            <a:extLst>
              <a:ext uri="{FF2B5EF4-FFF2-40B4-BE49-F238E27FC236}">
                <a16:creationId xmlns:a16="http://schemas.microsoft.com/office/drawing/2014/main" id="{6F70D4BA-FD53-4542-A79A-4353E3C20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B20C-BF31-4CF4-B7D4-C44F14F8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Readiness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F710-9EC9-4960-8803-3C16F047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712" y="1331595"/>
            <a:ext cx="7412805" cy="538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FIRE DRILL (continued)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do we communicate outside the office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Who is responsible for: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communications to the public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Internal communications and organizing daily huddles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getting more paper and prescription pads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Uptime recovery 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Data entry of medical information (problems, medications, allergies, visit documentation, etc.)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Patient follow 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Billing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2624D-7231-42E3-94A3-42C79E23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Audio Recording Aug 12, 2021 at 3:30:51 PM" descr="Audio Recording Aug 12, 2021 at 3:30:51 PM">
            <a:hlinkClick r:id="" action="ppaction://media"/>
            <a:extLst>
              <a:ext uri="{FF2B5EF4-FFF2-40B4-BE49-F238E27FC236}">
                <a16:creationId xmlns:a16="http://schemas.microsoft.com/office/drawing/2014/main" id="{AAD2B2BF-D287-5648-BE36-AAEE0D823A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9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A7E67-90A6-A94C-8FA8-DE38E9370681}"/>
              </a:ext>
            </a:extLst>
          </p:cNvPr>
          <p:cNvSpPr txBox="1">
            <a:spLocks/>
          </p:cNvSpPr>
          <p:nvPr/>
        </p:nvSpPr>
        <p:spPr>
          <a:xfrm>
            <a:off x="628650" y="792162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Disclosures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216DE1-8A75-504C-946D-3196D611ED75}"/>
              </a:ext>
            </a:extLst>
          </p:cNvPr>
          <p:cNvSpPr txBox="1">
            <a:spLocks/>
          </p:cNvSpPr>
          <p:nvPr/>
        </p:nvSpPr>
        <p:spPr>
          <a:xfrm>
            <a:off x="628650" y="1437126"/>
            <a:ext cx="6858000" cy="163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Nothing to disclose</a:t>
            </a:r>
          </a:p>
        </p:txBody>
      </p:sp>
      <p:pic>
        <p:nvPicPr>
          <p:cNvPr id="4" name="Audio Recording Aug 12, 2021 at 3:34:27 PM" descr="Audio Recording Aug 12, 2021 at 3:34:27 PM">
            <a:hlinkClick r:id="" action="ppaction://media"/>
            <a:extLst>
              <a:ext uri="{FF2B5EF4-FFF2-40B4-BE49-F238E27FC236}">
                <a16:creationId xmlns:a16="http://schemas.microsoft.com/office/drawing/2014/main" id="{564CC90F-0781-9D47-998E-F5E3621F4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B20C-BF31-4CF4-B7D4-C44F14F8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208"/>
            <a:ext cx="8229600" cy="621156"/>
          </a:xfrm>
        </p:spPr>
        <p:txBody>
          <a:bodyPr/>
          <a:lstStyle/>
          <a:p>
            <a:r>
              <a:rPr lang="en-US" dirty="0"/>
              <a:t>Training and Readiness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F710-9EC9-4960-8803-3C16F0475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Readiness review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Review fire drill manual every 2 years and update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Ask about and demand investment in the safety and security of your IT systems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Engage staff in the importance of regular cyberattack prevention training.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2624D-7231-42E3-94A3-42C79E23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Audio Recording Aug 12, 2021 at 3:31:32 PM" descr="Audio Recording Aug 12, 2021 at 3:31:32 PM">
            <a:hlinkClick r:id="" action="ppaction://media"/>
            <a:extLst>
              <a:ext uri="{FF2B5EF4-FFF2-40B4-BE49-F238E27FC236}">
                <a16:creationId xmlns:a16="http://schemas.microsoft.com/office/drawing/2014/main" id="{E6E6A3F9-A56F-6C4F-B02C-0C3A51732D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B05F-9069-464E-89CB-5F32F4165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61EAC-C3BF-2B42-9217-E84588896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send questions or comments to: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John King, MD, MPH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john.king@uvmhealth.org</a:t>
            </a:r>
            <a:endParaRPr lang="en-US" dirty="0"/>
          </a:p>
        </p:txBody>
      </p:sp>
      <p:pic>
        <p:nvPicPr>
          <p:cNvPr id="4" name="Audio Recording Aug 12, 2021 at 3:32:12 PM" descr="Audio Recording Aug 12, 2021 at 3:32:12 PM">
            <a:hlinkClick r:id="" action="ppaction://media"/>
            <a:extLst>
              <a:ext uri="{FF2B5EF4-FFF2-40B4-BE49-F238E27FC236}">
                <a16:creationId xmlns:a16="http://schemas.microsoft.com/office/drawing/2014/main" id="{D58EB516-1EF8-8047-8620-6CF87CB00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456"/>
            <a:ext cx="8229600" cy="62115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Leadership and Management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Data access</a:t>
            </a:r>
          </a:p>
          <a:p>
            <a:r>
              <a:rPr lang="en-US" dirty="0"/>
              <a:t>Paper-based systems</a:t>
            </a:r>
          </a:p>
          <a:p>
            <a:r>
              <a:rPr lang="en-US" dirty="0"/>
              <a:t>Training and Readiness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Audio Recording Aug 12, 2021 at 3:07:14 PM" descr="Audio Recording Aug 12, 2021 at 3:07:14 PM">
            <a:hlinkClick r:id="" action="ppaction://media"/>
            <a:extLst>
              <a:ext uri="{FF2B5EF4-FFF2-40B4-BE49-F238E27FC236}">
                <a16:creationId xmlns:a16="http://schemas.microsoft.com/office/drawing/2014/main" id="{EF8F80E8-1226-3D48-9BA7-6B775E64F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E8C7-2F7E-4061-8B2D-C0DB8623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524950"/>
            <a:ext cx="8686800" cy="621156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Increase in cyber-attacks on healthcare</a:t>
            </a:r>
            <a:br>
              <a:rPr lang="en-US" dirty="0"/>
            </a:br>
            <a:r>
              <a:rPr lang="en-US" dirty="0"/>
              <a:t> in 2020 was dramatic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6B0A2-4783-4B0F-8E38-FDEC8B64D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207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Warning: don’t open this link if you get nervous thinking about a Cyber-attack!  </a:t>
            </a:r>
            <a:r>
              <a:rPr lang="en-US" sz="2000" dirty="0">
                <a:hlinkClick r:id="rId4"/>
              </a:rPr>
              <a:t>Live Cyber Threat Map | Check Point</a:t>
            </a:r>
            <a:r>
              <a:rPr lang="en-US" sz="2000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4FF40-0B72-406C-8A47-8B88C3B7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2DB7D02-D92D-4ECD-B573-B3B15E684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07" y="1454584"/>
            <a:ext cx="7713785" cy="3677646"/>
          </a:xfrm>
          <a:prstGeom prst="rect">
            <a:avLst/>
          </a:prstGeom>
        </p:spPr>
      </p:pic>
      <p:pic>
        <p:nvPicPr>
          <p:cNvPr id="5" name="Audio Recording Aug 12, 2021 at 3:08:36 PM" descr="Audio Recording Aug 12, 2021 at 3:08:36 PM">
            <a:hlinkClick r:id="" action="ppaction://media"/>
            <a:extLst>
              <a:ext uri="{FF2B5EF4-FFF2-40B4-BE49-F238E27FC236}">
                <a16:creationId xmlns:a16="http://schemas.microsoft.com/office/drawing/2014/main" id="{ED904230-B1E8-364B-9D5E-ED3E190603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2D1F2-4E24-40E1-8B69-27261836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42C5E397-AD35-42ED-B044-788CC1648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6428" y="423243"/>
            <a:ext cx="6157714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3A87A-EDFD-4F84-B913-96BC364A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FF488-F339-4DEC-B49D-9C3C839DA197}"/>
              </a:ext>
            </a:extLst>
          </p:cNvPr>
          <p:cNvSpPr txBox="1"/>
          <p:nvPr/>
        </p:nvSpPr>
        <p:spPr>
          <a:xfrm>
            <a:off x="896645" y="5113538"/>
            <a:ext cx="625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 Report from The CyberPeace Institute.  Geneva, Switzerland</a:t>
            </a:r>
          </a:p>
        </p:txBody>
      </p:sp>
      <p:pic>
        <p:nvPicPr>
          <p:cNvPr id="3" name="Audio Recording Aug 12, 2021 at 3:09:16 PM" descr="Audio Recording Aug 12, 2021 at 3:09:16 PM">
            <a:hlinkClick r:id="" action="ppaction://media"/>
            <a:extLst>
              <a:ext uri="{FF2B5EF4-FFF2-40B4-BE49-F238E27FC236}">
                <a16:creationId xmlns:a16="http://schemas.microsoft.com/office/drawing/2014/main" id="{82F8A435-D28C-F247-A923-8DF29BA7F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2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687D-F49C-4872-9C77-8944DD0E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0706"/>
            <a:ext cx="8229600" cy="621156"/>
          </a:xfrm>
        </p:spPr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EF583-D494-4645-A46D-4BA505168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81476"/>
            <a:ext cx="7886700" cy="4351338"/>
          </a:xfrm>
        </p:spPr>
        <p:txBody>
          <a:bodyPr/>
          <a:lstStyle/>
          <a:p>
            <a:r>
              <a:rPr lang="en-US" dirty="0"/>
              <a:t>Attacks are increasing as cyber weapons evolve.</a:t>
            </a:r>
          </a:p>
          <a:p>
            <a:r>
              <a:rPr lang="en-US" dirty="0"/>
              <a:t>Health care has a fragile digital infrastructure – complex, outdated, connected, underfinanced</a:t>
            </a:r>
          </a:p>
          <a:p>
            <a:r>
              <a:rPr lang="en-US" dirty="0"/>
              <a:t>Attacking healthcare is a lucrative and global business that serves geopolitical interests by weakening rivals.</a:t>
            </a:r>
          </a:p>
          <a:p>
            <a:r>
              <a:rPr lang="en-US" dirty="0"/>
              <a:t>The Wild West of global cyberspace prevents holding criminals responsible.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0017B-A9D2-4FE1-86B8-C6E7B85C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Audio Recording Aug 12, 2021 at 3:10:08 PM" descr="Audio Recording Aug 12, 2021 at 3:10:08 PM">
            <a:hlinkClick r:id="" action="ppaction://media"/>
            <a:extLst>
              <a:ext uri="{FF2B5EF4-FFF2-40B4-BE49-F238E27FC236}">
                <a16:creationId xmlns:a16="http://schemas.microsoft.com/office/drawing/2014/main" id="{2BA03836-9260-784D-9BB3-3649923AE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08E2-50E2-4353-94E5-E81DFEDA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4212"/>
            <a:ext cx="8229600" cy="621156"/>
          </a:xfrm>
        </p:spPr>
        <p:txBody>
          <a:bodyPr/>
          <a:lstStyle/>
          <a:p>
            <a:r>
              <a:rPr lang="en-US" dirty="0"/>
              <a:t>Key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B9122-728D-499A-832B-0D2AC6CE7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2450"/>
            <a:ext cx="7886700" cy="4351338"/>
          </a:xfrm>
        </p:spPr>
        <p:txBody>
          <a:bodyPr/>
          <a:lstStyle/>
          <a:p>
            <a:r>
              <a:rPr lang="en-US" dirty="0"/>
              <a:t>Document attacks and analyze their human and societal impact</a:t>
            </a:r>
          </a:p>
          <a:p>
            <a:r>
              <a:rPr lang="en-US" dirty="0">
                <a:solidFill>
                  <a:srgbClr val="FF0000"/>
                </a:solidFill>
              </a:rPr>
              <a:t>Improve healthcare preparedness and resilience (the focus of this presentation)</a:t>
            </a:r>
          </a:p>
          <a:p>
            <a:r>
              <a:rPr lang="en-US" dirty="0"/>
              <a:t>Activate technical and legal instruments to protect healthcare to hold threat actors to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A1190-9A78-4237-B060-CBEA729E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Audio Recording Aug 12, 2021 at 3:10:49 PM" descr="Audio Recording Aug 12, 2021 at 3:10:49 PM">
            <a:hlinkClick r:id="" action="ppaction://media"/>
            <a:extLst>
              <a:ext uri="{FF2B5EF4-FFF2-40B4-BE49-F238E27FC236}">
                <a16:creationId xmlns:a16="http://schemas.microsoft.com/office/drawing/2014/main" id="{E3106A9B-82A6-E14C-9825-4918A85616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A7D5-52F2-4663-8683-937947C2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047"/>
            <a:ext cx="8229600" cy="621156"/>
          </a:xfrm>
        </p:spPr>
        <p:txBody>
          <a:bodyPr/>
          <a:lstStyle/>
          <a:p>
            <a:r>
              <a:rPr lang="en-US" sz="3200" dirty="0"/>
              <a:t>Our Setting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490A8-91D3-4269-B8F1-9861DB3F0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22668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University of Vermont Health Network</a:t>
            </a:r>
          </a:p>
          <a:p>
            <a:r>
              <a:rPr lang="en-US" dirty="0"/>
              <a:t>Academic Medical Center, Burlington, VT  500 beds</a:t>
            </a:r>
          </a:p>
          <a:p>
            <a:r>
              <a:rPr lang="en-US" dirty="0"/>
              <a:t>5 Affiliated Community Hospitals in Northern Vermont and Northern New York State</a:t>
            </a:r>
          </a:p>
          <a:p>
            <a:r>
              <a:rPr lang="en-US" dirty="0"/>
              <a:t>&gt;1,000,000 patients</a:t>
            </a:r>
          </a:p>
          <a:p>
            <a:r>
              <a:rPr lang="en-US" dirty="0"/>
              <a:t>5 Family Medicine Patient-centered Medical Homes and an Urgent Care Center affiliated with the medical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5E890-9A36-4B19-AEAA-991B27D7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C481192A-B112-42EB-85DB-BC01DC2C4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219" y="1477254"/>
            <a:ext cx="3745657" cy="2602914"/>
          </a:xfrm>
          <a:prstGeom prst="rect">
            <a:avLst/>
          </a:prstGeom>
        </p:spPr>
      </p:pic>
      <p:pic>
        <p:nvPicPr>
          <p:cNvPr id="5" name="Audio Recording Aug 12, 2021 at 3:11:33 PM" descr="Audio Recording Aug 12, 2021 at 3:11:33 PM">
            <a:hlinkClick r:id="" action="ppaction://media"/>
            <a:extLst>
              <a:ext uri="{FF2B5EF4-FFF2-40B4-BE49-F238E27FC236}">
                <a16:creationId xmlns:a16="http://schemas.microsoft.com/office/drawing/2014/main" id="{AD43FB21-5849-CC48-9DD8-4D50B80D4E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4009-EB2D-4B24-8A61-9E674070C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3708"/>
            <a:ext cx="8229600" cy="621156"/>
          </a:xfrm>
        </p:spPr>
        <p:txBody>
          <a:bodyPr/>
          <a:lstStyle/>
          <a:p>
            <a:r>
              <a:rPr lang="en-US" dirty="0"/>
              <a:t>What happened to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1786C-F88A-4C14-AE3D-9B5373D6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E29A-EBF0-E947-BC69-E973B574CB1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645DDC-E40B-4765-8779-550A99E29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76" y="4673821"/>
            <a:ext cx="3587490" cy="2047654"/>
          </a:xfrm>
          <a:prstGeom prst="rect">
            <a:avLst/>
          </a:prstGeom>
        </p:spPr>
      </p:pic>
      <p:pic>
        <p:nvPicPr>
          <p:cNvPr id="12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ECF5DF4-C1DB-4230-82CD-4B4C2398D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476" y="1574800"/>
            <a:ext cx="4378749" cy="2669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80FF8A-8CD3-439E-A777-C6C27B45A590}"/>
              </a:ext>
            </a:extLst>
          </p:cNvPr>
          <p:cNvSpPr txBox="1"/>
          <p:nvPr/>
        </p:nvSpPr>
        <p:spPr>
          <a:xfrm>
            <a:off x="457199" y="1381760"/>
            <a:ext cx="41148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10/28/2020, Attack started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Within minutes the entire care delivery system was running blind to any electronic data or systems including: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Appointments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Medical records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Ordering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Imaging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E-mail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Telephones and paging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system reverted to paper-based system and relied on cellular service within hours.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Most data systems were out for over 3 weeks.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Imaging was unavailable for over 4 weeks</a:t>
            </a:r>
          </a:p>
        </p:txBody>
      </p:sp>
      <p:pic>
        <p:nvPicPr>
          <p:cNvPr id="3" name="Audio Recording Aug 12, 2021 at 3:12:43 PM" descr="Audio Recording Aug 12, 2021 at 3:12:43 PM">
            <a:hlinkClick r:id="" action="ppaction://media"/>
            <a:extLst>
              <a:ext uri="{FF2B5EF4-FFF2-40B4-BE49-F238E27FC236}">
                <a16:creationId xmlns:a16="http://schemas.microsoft.com/office/drawing/2014/main" id="{D1BF4D20-457E-274D-805C-8004B4416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1141</Words>
  <Application>Microsoft Macintosh PowerPoint</Application>
  <PresentationFormat>On-screen Show (4:3)</PresentationFormat>
  <Paragraphs>169</Paragraphs>
  <Slides>21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Palatino Linotype</vt:lpstr>
      <vt:lpstr>Trebuchet MS</vt:lpstr>
      <vt:lpstr>Wingdings</vt:lpstr>
      <vt:lpstr>3_Custom Design</vt:lpstr>
      <vt:lpstr>4_Custom Design</vt:lpstr>
      <vt:lpstr>5_Custom Design</vt:lpstr>
      <vt:lpstr>How to Prepare for Prolonged Computer Downtime from a Cyber-attack</vt:lpstr>
      <vt:lpstr>PowerPoint Presentation</vt:lpstr>
      <vt:lpstr>Outline</vt:lpstr>
      <vt:lpstr>Increase in cyber-attacks on healthcare  in 2020 was dramatic</vt:lpstr>
      <vt:lpstr>PowerPoint Presentation</vt:lpstr>
      <vt:lpstr>Key Findings</vt:lpstr>
      <vt:lpstr>Key Recommendations</vt:lpstr>
      <vt:lpstr>Our Setting</vt:lpstr>
      <vt:lpstr>What happened to us</vt:lpstr>
      <vt:lpstr>Scope of the problem for the  Family Medicine and Urgent Care Office</vt:lpstr>
      <vt:lpstr>Based on our experience we give recommendations for Family Medicine Office Cyber-attack resilience in the following domains:</vt:lpstr>
      <vt:lpstr>Leadership and Management Recommendations</vt:lpstr>
      <vt:lpstr>Communication</vt:lpstr>
      <vt:lpstr>Communication</vt:lpstr>
      <vt:lpstr>Communication Recommendations</vt:lpstr>
      <vt:lpstr>Data Access Recommendations</vt:lpstr>
      <vt:lpstr>Paper-based systems recommendations</vt:lpstr>
      <vt:lpstr>Training and Readiness Recommendations</vt:lpstr>
      <vt:lpstr>Training and Readiness Recommendations</vt:lpstr>
      <vt:lpstr>Training and Readiness Recommendations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 King</cp:lastModifiedBy>
  <cp:revision>12</cp:revision>
  <dcterms:created xsi:type="dcterms:W3CDTF">2021-04-27T16:43:19Z</dcterms:created>
  <dcterms:modified xsi:type="dcterms:W3CDTF">2021-08-12T20:11:04Z</dcterms:modified>
</cp:coreProperties>
</file>