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6" r:id="rId2"/>
    <p:sldId id="257" r:id="rId3"/>
    <p:sldId id="259" r:id="rId4"/>
    <p:sldId id="273" r:id="rId5"/>
    <p:sldId id="274" r:id="rId6"/>
    <p:sldId id="270" r:id="rId7"/>
    <p:sldId id="258" r:id="rId8"/>
    <p:sldId id="271" r:id="rId9"/>
    <p:sldId id="275" r:id="rId10"/>
    <p:sldId id="277" r:id="rId11"/>
    <p:sldId id="278" r:id="rId12"/>
    <p:sldId id="276" r:id="rId13"/>
    <p:sldId id="279" r:id="rId14"/>
    <p:sldId id="272" r:id="rId15"/>
    <p:sldId id="267" r:id="rId16"/>
    <p:sldId id="280" r:id="rId17"/>
    <p:sldId id="268" r:id="rId18"/>
    <p:sldId id="281" r:id="rId19"/>
    <p:sldId id="291" r:id="rId20"/>
    <p:sldId id="292" r:id="rId21"/>
    <p:sldId id="293" r:id="rId22"/>
    <p:sldId id="294" r:id="rId23"/>
    <p:sldId id="295" r:id="rId24"/>
    <p:sldId id="296" r:id="rId25"/>
    <p:sldId id="297" r:id="rId26"/>
    <p:sldId id="316" r:id="rId27"/>
    <p:sldId id="285" r:id="rId28"/>
    <p:sldId id="317" r:id="rId29"/>
    <p:sldId id="318" r:id="rId30"/>
    <p:sldId id="298" r:id="rId31"/>
    <p:sldId id="299" r:id="rId32"/>
    <p:sldId id="300" r:id="rId33"/>
    <p:sldId id="302" r:id="rId34"/>
    <p:sldId id="287" r:id="rId35"/>
    <p:sldId id="319" r:id="rId36"/>
    <p:sldId id="321" r:id="rId37"/>
    <p:sldId id="288" r:id="rId38"/>
    <p:sldId id="289" r:id="rId39"/>
    <p:sldId id="290" r:id="rId40"/>
    <p:sldId id="261" r:id="rId41"/>
    <p:sldId id="303" r:id="rId42"/>
    <p:sldId id="304" r:id="rId43"/>
    <p:sldId id="305" r:id="rId44"/>
    <p:sldId id="306" r:id="rId45"/>
    <p:sldId id="307" r:id="rId46"/>
    <p:sldId id="308" r:id="rId47"/>
    <p:sldId id="313" r:id="rId48"/>
    <p:sldId id="310" r:id="rId49"/>
    <p:sldId id="322" r:id="rId50"/>
    <p:sldId id="262" r:id="rId51"/>
    <p:sldId id="309"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47784" autoAdjust="0"/>
  </p:normalViewPr>
  <p:slideViewPr>
    <p:cSldViewPr>
      <p:cViewPr>
        <p:scale>
          <a:sx n="31" d="100"/>
          <a:sy n="31" d="100"/>
        </p:scale>
        <p:origin x="-2294"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r>
              <a:rPr lang="en-US" smtClean="0"/>
              <a:t>10/8/2018</a:t>
            </a:r>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9292E43-0D18-49FF-B567-147DA191FB17}" type="slidenum">
              <a:rPr lang="en-US" smtClean="0"/>
              <a:t>‹#›</a:t>
            </a:fld>
            <a:endParaRPr lang="en-US"/>
          </a:p>
        </p:txBody>
      </p:sp>
    </p:spTree>
    <p:extLst>
      <p:ext uri="{BB962C8B-B14F-4D97-AF65-F5344CB8AC3E}">
        <p14:creationId xmlns:p14="http://schemas.microsoft.com/office/powerpoint/2010/main" val="195083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smtClean="0"/>
              <a:t>10/8/2018</a:t>
            </a:r>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E2EE580-6445-4A8D-B0FE-7C2AAA7D286D}" type="slidenum">
              <a:rPr lang="en-US" smtClean="0"/>
              <a:t>‹#›</a:t>
            </a:fld>
            <a:endParaRPr lang="en-US"/>
          </a:p>
        </p:txBody>
      </p:sp>
    </p:spTree>
    <p:extLst>
      <p:ext uri="{BB962C8B-B14F-4D97-AF65-F5344CB8AC3E}">
        <p14:creationId xmlns:p14="http://schemas.microsoft.com/office/powerpoint/2010/main" val="31004139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1</a:t>
            </a:fld>
            <a:endParaRPr lang="en-US"/>
          </a:p>
        </p:txBody>
      </p:sp>
    </p:spTree>
    <p:extLst>
      <p:ext uri="{BB962C8B-B14F-4D97-AF65-F5344CB8AC3E}">
        <p14:creationId xmlns:p14="http://schemas.microsoft.com/office/powerpoint/2010/main" val="199912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15</a:t>
            </a:fld>
            <a:endParaRPr lang="en-US"/>
          </a:p>
        </p:txBody>
      </p:sp>
    </p:spTree>
    <p:extLst>
      <p:ext uri="{BB962C8B-B14F-4D97-AF65-F5344CB8AC3E}">
        <p14:creationId xmlns:p14="http://schemas.microsoft.com/office/powerpoint/2010/main" val="98103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16</a:t>
            </a:fld>
            <a:endParaRPr lang="en-US"/>
          </a:p>
        </p:txBody>
      </p:sp>
    </p:spTree>
    <p:extLst>
      <p:ext uri="{BB962C8B-B14F-4D97-AF65-F5344CB8AC3E}">
        <p14:creationId xmlns:p14="http://schemas.microsoft.com/office/powerpoint/2010/main" val="175480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17</a:t>
            </a:fld>
            <a:endParaRPr lang="en-US"/>
          </a:p>
        </p:txBody>
      </p:sp>
    </p:spTree>
    <p:extLst>
      <p:ext uri="{BB962C8B-B14F-4D97-AF65-F5344CB8AC3E}">
        <p14:creationId xmlns:p14="http://schemas.microsoft.com/office/powerpoint/2010/main" val="226770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18</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19</a:t>
            </a:fld>
            <a:endParaRPr lang="en-US"/>
          </a:p>
        </p:txBody>
      </p:sp>
    </p:spTree>
    <p:extLst>
      <p:ext uri="{BB962C8B-B14F-4D97-AF65-F5344CB8AC3E}">
        <p14:creationId xmlns:p14="http://schemas.microsoft.com/office/powerpoint/2010/main" val="125368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20</a:t>
            </a:fld>
            <a:endParaRPr lang="en-US"/>
          </a:p>
        </p:txBody>
      </p:sp>
    </p:spTree>
    <p:extLst>
      <p:ext uri="{BB962C8B-B14F-4D97-AF65-F5344CB8AC3E}">
        <p14:creationId xmlns:p14="http://schemas.microsoft.com/office/powerpoint/2010/main" val="125368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21</a:t>
            </a:fld>
            <a:endParaRPr lang="en-US"/>
          </a:p>
        </p:txBody>
      </p:sp>
    </p:spTree>
    <p:extLst>
      <p:ext uri="{BB962C8B-B14F-4D97-AF65-F5344CB8AC3E}">
        <p14:creationId xmlns:p14="http://schemas.microsoft.com/office/powerpoint/2010/main" val="1253684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22</a:t>
            </a:fld>
            <a:endParaRPr lang="en-US"/>
          </a:p>
        </p:txBody>
      </p:sp>
    </p:spTree>
    <p:extLst>
      <p:ext uri="{BB962C8B-B14F-4D97-AF65-F5344CB8AC3E}">
        <p14:creationId xmlns:p14="http://schemas.microsoft.com/office/powerpoint/2010/main" val="1253684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23</a:t>
            </a:fld>
            <a:endParaRPr lang="en-US"/>
          </a:p>
        </p:txBody>
      </p:sp>
    </p:spTree>
    <p:extLst>
      <p:ext uri="{BB962C8B-B14F-4D97-AF65-F5344CB8AC3E}">
        <p14:creationId xmlns:p14="http://schemas.microsoft.com/office/powerpoint/2010/main" val="125368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24</a:t>
            </a:fld>
            <a:endParaRPr lang="en-US"/>
          </a:p>
        </p:txBody>
      </p:sp>
    </p:spTree>
    <p:extLst>
      <p:ext uri="{BB962C8B-B14F-4D97-AF65-F5344CB8AC3E}">
        <p14:creationId xmlns:p14="http://schemas.microsoft.com/office/powerpoint/2010/main" val="125368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a:t>
            </a:fld>
            <a:endParaRPr lang="en-US"/>
          </a:p>
        </p:txBody>
      </p:sp>
    </p:spTree>
    <p:extLst>
      <p:ext uri="{BB962C8B-B14F-4D97-AF65-F5344CB8AC3E}">
        <p14:creationId xmlns:p14="http://schemas.microsoft.com/office/powerpoint/2010/main" val="1271690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25</a:t>
            </a:fld>
            <a:endParaRPr lang="en-US"/>
          </a:p>
        </p:txBody>
      </p:sp>
    </p:spTree>
    <p:extLst>
      <p:ext uri="{BB962C8B-B14F-4D97-AF65-F5344CB8AC3E}">
        <p14:creationId xmlns:p14="http://schemas.microsoft.com/office/powerpoint/2010/main" val="1253684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26</a:t>
            </a:fld>
            <a:endParaRPr lang="en-US"/>
          </a:p>
        </p:txBody>
      </p:sp>
    </p:spTree>
    <p:extLst>
      <p:ext uri="{BB962C8B-B14F-4D97-AF65-F5344CB8AC3E}">
        <p14:creationId xmlns:p14="http://schemas.microsoft.com/office/powerpoint/2010/main" val="1074155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baseline="0" dirty="0" smtClean="0">
              <a:solidFill>
                <a:schemeClr val="tx1"/>
              </a:solidFill>
              <a:effectLst/>
              <a:latin typeface="+mn-lt"/>
              <a:ea typeface="+mn-ea"/>
              <a:cs typeface="+mn-cs"/>
            </a:endParaRPr>
          </a:p>
          <a:p>
            <a:pPr lvl="0"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27</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28</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1" i="1" kern="1200" dirty="0" smtClean="0">
              <a:solidFill>
                <a:schemeClr val="tx1"/>
              </a:solidFill>
              <a:effectLst/>
              <a:latin typeface="+mn-lt"/>
              <a:ea typeface="+mn-ea"/>
              <a:cs typeface="+mn-cs"/>
            </a:endParaRPr>
          </a:p>
          <a:p>
            <a:pPr lvl="0"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29</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30</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600" b="1" kern="1200" baseline="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31</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32</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33</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E2EE580-6445-4A8D-B0FE-7C2AAA7D286D}" type="slidenum">
              <a:rPr lang="en-US" smtClean="0"/>
              <a:t>34</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2EE580-6445-4A8D-B0FE-7C2AAA7D286D}" type="slidenum">
              <a:rPr lang="en-US" smtClean="0"/>
              <a:t>4</a:t>
            </a:fld>
            <a:endParaRPr lang="en-US"/>
          </a:p>
        </p:txBody>
      </p:sp>
    </p:spTree>
    <p:extLst>
      <p:ext uri="{BB962C8B-B14F-4D97-AF65-F5344CB8AC3E}">
        <p14:creationId xmlns:p14="http://schemas.microsoft.com/office/powerpoint/2010/main" val="2423327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35</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36</a:t>
            </a:fld>
            <a:endParaRPr lang="en-US"/>
          </a:p>
        </p:txBody>
      </p:sp>
    </p:spTree>
    <p:extLst>
      <p:ext uri="{BB962C8B-B14F-4D97-AF65-F5344CB8AC3E}">
        <p14:creationId xmlns:p14="http://schemas.microsoft.com/office/powerpoint/2010/main" val="2776307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37</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38</a:t>
            </a:fld>
            <a:endParaRPr lang="en-US"/>
          </a:p>
        </p:txBody>
      </p:sp>
    </p:spTree>
    <p:extLst>
      <p:ext uri="{BB962C8B-B14F-4D97-AF65-F5344CB8AC3E}">
        <p14:creationId xmlns:p14="http://schemas.microsoft.com/office/powerpoint/2010/main" val="2060097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39</a:t>
            </a:fld>
            <a:endParaRPr lang="en-US"/>
          </a:p>
        </p:txBody>
      </p:sp>
    </p:spTree>
    <p:extLst>
      <p:ext uri="{BB962C8B-B14F-4D97-AF65-F5344CB8AC3E}">
        <p14:creationId xmlns:p14="http://schemas.microsoft.com/office/powerpoint/2010/main" val="1073863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2EE580-6445-4A8D-B0FE-7C2AAA7D286D}" type="slidenum">
              <a:rPr lang="en-US" smtClean="0"/>
              <a:t>40</a:t>
            </a:fld>
            <a:endParaRPr lang="en-US"/>
          </a:p>
        </p:txBody>
      </p:sp>
    </p:spTree>
    <p:extLst>
      <p:ext uri="{BB962C8B-B14F-4D97-AF65-F5344CB8AC3E}">
        <p14:creationId xmlns:p14="http://schemas.microsoft.com/office/powerpoint/2010/main" val="1631031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41</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baseline="0" dirty="0" smtClean="0">
              <a:solidFill>
                <a:schemeClr val="tx1"/>
              </a:solidFill>
              <a:effectLst/>
              <a:latin typeface="+mn-lt"/>
              <a:ea typeface="+mn-ea"/>
              <a:cs typeface="+mn-cs"/>
            </a:endParaRPr>
          </a:p>
          <a:p>
            <a:pPr fontAlgn="base"/>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42</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43</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44</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2EE580-6445-4A8D-B0FE-7C2AAA7D286D}" type="slidenum">
              <a:rPr lang="en-US" smtClean="0"/>
              <a:t>5</a:t>
            </a:fld>
            <a:endParaRPr lang="en-US"/>
          </a:p>
        </p:txBody>
      </p:sp>
    </p:spTree>
    <p:extLst>
      <p:ext uri="{BB962C8B-B14F-4D97-AF65-F5344CB8AC3E}">
        <p14:creationId xmlns:p14="http://schemas.microsoft.com/office/powerpoint/2010/main" val="1646547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45</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46</a:t>
            </a:fld>
            <a:endParaRPr lang="en-US"/>
          </a:p>
        </p:txBody>
      </p:sp>
    </p:spTree>
    <p:extLst>
      <p:ext uri="{BB962C8B-B14F-4D97-AF65-F5344CB8AC3E}">
        <p14:creationId xmlns:p14="http://schemas.microsoft.com/office/powerpoint/2010/main" val="2930728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47</a:t>
            </a:fld>
            <a:endParaRPr lang="en-US"/>
          </a:p>
        </p:txBody>
      </p:sp>
    </p:spTree>
    <p:extLst>
      <p:ext uri="{BB962C8B-B14F-4D97-AF65-F5344CB8AC3E}">
        <p14:creationId xmlns:p14="http://schemas.microsoft.com/office/powerpoint/2010/main" val="3011127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2EE580-6445-4A8D-B0FE-7C2AAA7D286D}" type="slidenum">
              <a:rPr lang="en-US" smtClean="0"/>
              <a:t>48</a:t>
            </a:fld>
            <a:endParaRPr lang="en-US"/>
          </a:p>
        </p:txBody>
      </p:sp>
    </p:spTree>
    <p:extLst>
      <p:ext uri="{BB962C8B-B14F-4D97-AF65-F5344CB8AC3E}">
        <p14:creationId xmlns:p14="http://schemas.microsoft.com/office/powerpoint/2010/main" val="1429234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50</a:t>
            </a:fld>
            <a:endParaRPr lang="en-US"/>
          </a:p>
        </p:txBody>
      </p:sp>
    </p:spTree>
    <p:extLst>
      <p:ext uri="{BB962C8B-B14F-4D97-AF65-F5344CB8AC3E}">
        <p14:creationId xmlns:p14="http://schemas.microsoft.com/office/powerpoint/2010/main" val="504524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51</a:t>
            </a:fld>
            <a:endParaRPr lang="en-US"/>
          </a:p>
        </p:txBody>
      </p:sp>
    </p:spTree>
    <p:extLst>
      <p:ext uri="{BB962C8B-B14F-4D97-AF65-F5344CB8AC3E}">
        <p14:creationId xmlns:p14="http://schemas.microsoft.com/office/powerpoint/2010/main" val="155875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EE580-6445-4A8D-B0FE-7C2AAA7D286D}" type="slidenum">
              <a:rPr lang="en-US" smtClean="0"/>
              <a:t>6</a:t>
            </a:fld>
            <a:endParaRPr lang="en-US"/>
          </a:p>
        </p:txBody>
      </p:sp>
    </p:spTree>
    <p:extLst>
      <p:ext uri="{BB962C8B-B14F-4D97-AF65-F5344CB8AC3E}">
        <p14:creationId xmlns:p14="http://schemas.microsoft.com/office/powerpoint/2010/main" val="148038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7</a:t>
            </a:fld>
            <a:endParaRPr lang="en-US"/>
          </a:p>
        </p:txBody>
      </p:sp>
    </p:spTree>
    <p:extLst>
      <p:ext uri="{BB962C8B-B14F-4D97-AF65-F5344CB8AC3E}">
        <p14:creationId xmlns:p14="http://schemas.microsoft.com/office/powerpoint/2010/main" val="284969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E2EE580-6445-4A8D-B0FE-7C2AAA7D286D}" type="slidenum">
              <a:rPr lang="en-US" smtClean="0"/>
              <a:t>8</a:t>
            </a:fld>
            <a:endParaRPr lang="en-US"/>
          </a:p>
        </p:txBody>
      </p:sp>
    </p:spTree>
    <p:extLst>
      <p:ext uri="{BB962C8B-B14F-4D97-AF65-F5344CB8AC3E}">
        <p14:creationId xmlns:p14="http://schemas.microsoft.com/office/powerpoint/2010/main" val="402674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E2EE580-6445-4A8D-B0FE-7C2AAA7D286D}" type="slidenum">
              <a:rPr lang="en-US" smtClean="0"/>
              <a:t>13</a:t>
            </a:fld>
            <a:endParaRPr lang="en-US"/>
          </a:p>
        </p:txBody>
      </p:sp>
    </p:spTree>
    <p:extLst>
      <p:ext uri="{BB962C8B-B14F-4D97-AF65-F5344CB8AC3E}">
        <p14:creationId xmlns:p14="http://schemas.microsoft.com/office/powerpoint/2010/main" val="111335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kern="1200" baseline="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EE580-6445-4A8D-B0FE-7C2AAA7D286D}" type="slidenum">
              <a:rPr lang="en-US" smtClean="0"/>
              <a:t>14</a:t>
            </a:fld>
            <a:endParaRPr lang="en-US"/>
          </a:p>
        </p:txBody>
      </p:sp>
    </p:spTree>
    <p:extLst>
      <p:ext uri="{BB962C8B-B14F-4D97-AF65-F5344CB8AC3E}">
        <p14:creationId xmlns:p14="http://schemas.microsoft.com/office/powerpoint/2010/main" val="298186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a:t>
            </a:r>
            <a:r>
              <a:rPr lang="en-US" sz="2400" dirty="0" smtClean="0"/>
              <a:t>39</a:t>
            </a:r>
            <a:r>
              <a:rPr lang="en-US" sz="2400" baseline="30000" dirty="0" smtClean="0"/>
              <a:t>th</a:t>
            </a:r>
            <a:r>
              <a:rPr lang="en-US" sz="2400" dirty="0" smtClean="0"/>
              <a:t> </a:t>
            </a:r>
            <a:r>
              <a:rPr lang="en-US" sz="2400" dirty="0"/>
              <a:t>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a:t>
            </a:r>
            <a:r>
              <a:rPr lang="en-US" b="1" dirty="0"/>
              <a:t>Medical College of Wisconsin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800600"/>
          </a:xfrm>
        </p:spPr>
        <p:txBody>
          <a:bodyPr>
            <a:normAutofit fontScale="90000"/>
          </a:bodyPr>
          <a:lstStyle/>
          <a:p>
            <a:r>
              <a:rPr lang="en-US" b="1" dirty="0" smtClean="0">
                <a:latin typeface="+mn-lt"/>
              </a:rPr>
              <a:t/>
            </a:r>
            <a:br>
              <a:rPr lang="en-US" b="1" dirty="0" smtClean="0">
                <a:latin typeface="+mn-lt"/>
              </a:rPr>
            </a:br>
            <a:r>
              <a:rPr lang="en-US" b="1" dirty="0">
                <a:latin typeface="+mn-lt"/>
              </a:rPr>
              <a:t/>
            </a:r>
            <a:br>
              <a:rPr lang="en-US" b="1" dirty="0">
                <a:latin typeface="+mn-lt"/>
              </a:rPr>
            </a:br>
            <a:r>
              <a:rPr lang="en-US" b="1" dirty="0" smtClean="0">
                <a:latin typeface="+mn-lt"/>
              </a:rPr>
              <a:t>Building </a:t>
            </a:r>
            <a:r>
              <a:rPr lang="en-US" b="1" dirty="0">
                <a:latin typeface="+mn-lt"/>
              </a:rPr>
              <a:t>the </a:t>
            </a:r>
            <a:r>
              <a:rPr lang="en-US" b="1" dirty="0" smtClean="0">
                <a:latin typeface="+mn-lt"/>
              </a:rPr>
              <a:t/>
            </a:r>
            <a:br>
              <a:rPr lang="en-US" b="1" dirty="0" smtClean="0">
                <a:latin typeface="+mn-lt"/>
              </a:rPr>
            </a:br>
            <a:r>
              <a:rPr lang="en-US" b="1" dirty="0" smtClean="0">
                <a:latin typeface="+mn-lt"/>
              </a:rPr>
              <a:t>family </a:t>
            </a:r>
            <a:r>
              <a:rPr lang="en-US" b="1" dirty="0">
                <a:latin typeface="+mn-lt"/>
              </a:rPr>
              <a:t>medicine resident team </a:t>
            </a:r>
            <a:r>
              <a:rPr lang="en-US" b="1" dirty="0" smtClean="0">
                <a:latin typeface="+mn-lt"/>
              </a:rPr>
              <a:t/>
            </a:r>
            <a:br>
              <a:rPr lang="en-US" b="1" dirty="0" smtClean="0">
                <a:latin typeface="+mn-lt"/>
              </a:rPr>
            </a:br>
            <a:r>
              <a:rPr lang="en-US" b="1" dirty="0" smtClean="0">
                <a:latin typeface="+mn-lt"/>
              </a:rPr>
              <a:t>from </a:t>
            </a:r>
            <a:r>
              <a:rPr lang="en-US" b="1" dirty="0">
                <a:latin typeface="+mn-lt"/>
              </a:rPr>
              <a:t>day one of orientation</a:t>
            </a:r>
            <a:r>
              <a:rPr lang="en-US" b="1" dirty="0" smtClean="0">
                <a:latin typeface="+mn-lt"/>
              </a:rPr>
              <a:t>.</a:t>
            </a:r>
            <a:br>
              <a:rPr lang="en-US" b="1" dirty="0" smtClean="0">
                <a:latin typeface="+mn-lt"/>
              </a:rPr>
            </a:br>
            <a:r>
              <a:rPr lang="en-US" b="1" dirty="0">
                <a:latin typeface="+mn-lt"/>
              </a:rPr>
              <a:t/>
            </a:r>
            <a:br>
              <a:rPr lang="en-US" b="1" dirty="0">
                <a:latin typeface="+mn-lt"/>
              </a:rPr>
            </a:br>
            <a:r>
              <a:rPr lang="en-US" b="1" dirty="0" smtClean="0">
                <a:latin typeface="+mn-lt"/>
              </a:rPr>
              <a:t/>
            </a:r>
            <a:br>
              <a:rPr lang="en-US" b="1" dirty="0" smtClean="0">
                <a:latin typeface="+mn-lt"/>
              </a:rPr>
            </a:br>
            <a:r>
              <a:rPr lang="en-US" sz="2000" b="1" dirty="0" smtClean="0">
                <a:latin typeface="+mn-lt"/>
              </a:rPr>
              <a:t>Sonia Velez, MD, JD</a:t>
            </a:r>
            <a:br>
              <a:rPr lang="en-US" sz="2000" b="1" dirty="0" smtClean="0">
                <a:latin typeface="+mn-lt"/>
              </a:rPr>
            </a:br>
            <a:r>
              <a:rPr lang="en-US" sz="2000" b="1" dirty="0" smtClean="0">
                <a:latin typeface="+mn-lt"/>
              </a:rPr>
              <a:t>Laurie Sullivan, PhD, MSW</a:t>
            </a:r>
            <a:br>
              <a:rPr lang="en-US" sz="2000" b="1" dirty="0" smtClean="0">
                <a:latin typeface="+mn-lt"/>
              </a:rPr>
            </a:br>
            <a:r>
              <a:rPr lang="en-US" sz="2000" b="1" dirty="0" smtClean="0">
                <a:latin typeface="+mn-lt"/>
              </a:rPr>
              <a:t>October 10, 2018</a:t>
            </a:r>
            <a:r>
              <a:rPr lang="en-US" b="1" dirty="0">
                <a:latin typeface="+mn-lt"/>
              </a:rPr>
              <a:t/>
            </a:r>
            <a:br>
              <a:rPr lang="en-US" b="1" dirty="0">
                <a:latin typeface="+mn-lt"/>
              </a:rPr>
            </a:br>
            <a:endParaRPr lang="en-US" b="1" dirty="0">
              <a:latin typeface="+mn-lt"/>
            </a:endParaRPr>
          </a:p>
        </p:txBody>
      </p:sp>
    </p:spTree>
    <p:extLst>
      <p:ext uri="{BB962C8B-B14F-4D97-AF65-F5344CB8AC3E}">
        <p14:creationId xmlns:p14="http://schemas.microsoft.com/office/powerpoint/2010/main" val="1011858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4953000"/>
          </a:xfrm>
        </p:spPr>
        <p:txBody>
          <a:bodyPr>
            <a:normAutofit/>
          </a:bodyPr>
          <a:lstStyle/>
          <a:p>
            <a:pPr marL="171450" indent="-171450">
              <a:buFont typeface="Arial" charset="0"/>
              <a:buChar char="•"/>
            </a:pPr>
            <a:endParaRPr lang="en-US" dirty="0" smtClean="0"/>
          </a:p>
          <a:p>
            <a:pPr marL="171450" indent="-171450">
              <a:buFont typeface="Arial" charset="0"/>
              <a:buChar char="•"/>
            </a:pPr>
            <a:r>
              <a:rPr lang="en-US" dirty="0" smtClean="0"/>
              <a:t>Effective </a:t>
            </a:r>
            <a:r>
              <a:rPr lang="en-US" dirty="0"/>
              <a:t>teams are strengths based- they know their strengths and organize to optimize them</a:t>
            </a:r>
            <a:r>
              <a:rPr lang="en-US" dirty="0" smtClean="0"/>
              <a:t>; </a:t>
            </a:r>
          </a:p>
          <a:p>
            <a:pPr marL="0" indent="0">
              <a:buNone/>
            </a:pPr>
            <a:endParaRPr lang="en-US" dirty="0"/>
          </a:p>
          <a:p>
            <a:pPr marL="171450" indent="-171450">
              <a:buFont typeface="Arial" charset="0"/>
              <a:buChar char="•"/>
            </a:pPr>
            <a:r>
              <a:rPr lang="en-US" b="1" dirty="0"/>
              <a:t>They provide a buffer to stress and a support in times of distress;</a:t>
            </a:r>
          </a:p>
          <a:p>
            <a:pPr marL="0" indent="0">
              <a:buNone/>
            </a:pPr>
            <a:endParaRPr lang="en-US" dirty="0"/>
          </a:p>
        </p:txBody>
      </p:sp>
    </p:spTree>
    <p:extLst>
      <p:ext uri="{BB962C8B-B14F-4D97-AF65-F5344CB8AC3E}">
        <p14:creationId xmlns:p14="http://schemas.microsoft.com/office/powerpoint/2010/main" val="3224787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4953000"/>
          </a:xfrm>
        </p:spPr>
        <p:txBody>
          <a:bodyPr>
            <a:normAutofit lnSpcReduction="10000"/>
          </a:bodyPr>
          <a:lstStyle/>
          <a:p>
            <a:pPr marL="171450" indent="-171450">
              <a:buFont typeface="Arial" charset="0"/>
              <a:buChar char="•"/>
            </a:pPr>
            <a:endParaRPr lang="en-US" dirty="0" smtClean="0"/>
          </a:p>
          <a:p>
            <a:pPr marL="171450" indent="-171450">
              <a:buFont typeface="Arial" charset="0"/>
              <a:buChar char="•"/>
            </a:pPr>
            <a:r>
              <a:rPr lang="en-US" dirty="0" smtClean="0"/>
              <a:t>Effective </a:t>
            </a:r>
            <a:r>
              <a:rPr lang="en-US" dirty="0"/>
              <a:t>teams are strengths based- they know their strengths and organize to optimize them</a:t>
            </a:r>
            <a:r>
              <a:rPr lang="en-US" dirty="0" smtClean="0"/>
              <a:t>; </a:t>
            </a:r>
          </a:p>
          <a:p>
            <a:pPr marL="0" indent="0">
              <a:buNone/>
            </a:pPr>
            <a:endParaRPr lang="en-US" dirty="0"/>
          </a:p>
          <a:p>
            <a:pPr marL="171450" indent="-171450">
              <a:buFont typeface="Arial" charset="0"/>
              <a:buChar char="•"/>
            </a:pPr>
            <a:r>
              <a:rPr lang="en-US" dirty="0"/>
              <a:t>They provide a buffer to stress and a support in times of distress</a:t>
            </a:r>
            <a:r>
              <a:rPr lang="en-US" dirty="0" smtClean="0"/>
              <a:t>;</a:t>
            </a:r>
          </a:p>
          <a:p>
            <a:pPr marL="0" indent="0">
              <a:buNone/>
            </a:pPr>
            <a:endParaRPr lang="en-US" dirty="0"/>
          </a:p>
          <a:p>
            <a:pPr marL="171450" indent="-171450">
              <a:buFont typeface="Arial" charset="0"/>
              <a:buChar char="•"/>
            </a:pPr>
            <a:r>
              <a:rPr lang="en-US" b="1" dirty="0" smtClean="0"/>
              <a:t>They provide a community in which to share successes, failures and fears; </a:t>
            </a:r>
          </a:p>
          <a:p>
            <a:pPr marL="0" indent="0">
              <a:buNone/>
            </a:pPr>
            <a:endParaRPr lang="en-US" dirty="0"/>
          </a:p>
        </p:txBody>
      </p:sp>
    </p:spTree>
    <p:extLst>
      <p:ext uri="{BB962C8B-B14F-4D97-AF65-F5344CB8AC3E}">
        <p14:creationId xmlns:p14="http://schemas.microsoft.com/office/powerpoint/2010/main" val="3224787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914" y="914400"/>
            <a:ext cx="7935686" cy="4373563"/>
          </a:xfrm>
        </p:spPr>
        <p:txBody>
          <a:bodyPr/>
          <a:lstStyle/>
          <a:p>
            <a:endParaRPr lang="en-US" b="1" dirty="0" smtClean="0"/>
          </a:p>
          <a:p>
            <a:r>
              <a:rPr lang="en-US" b="1" dirty="0" smtClean="0"/>
              <a:t>And </a:t>
            </a:r>
            <a:r>
              <a:rPr lang="en-US" b="1" dirty="0"/>
              <a:t>because conflict well resolved is the root of all personal growth, strengthening the team from early on provides skills for productive conflict resolution.</a:t>
            </a:r>
          </a:p>
          <a:p>
            <a:endParaRPr lang="en-US" dirty="0"/>
          </a:p>
        </p:txBody>
      </p:sp>
    </p:spTree>
    <p:extLst>
      <p:ext uri="{BB962C8B-B14F-4D97-AF65-F5344CB8AC3E}">
        <p14:creationId xmlns:p14="http://schemas.microsoft.com/office/powerpoint/2010/main" val="957884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Team-building </a:t>
            </a:r>
            <a:r>
              <a:rPr lang="en-US" dirty="0"/>
              <a:t>begins before new residents arrive; </a:t>
            </a:r>
            <a:br>
              <a:rPr lang="en-US" dirty="0"/>
            </a:br>
            <a:endParaRPr lang="en-US" dirty="0"/>
          </a:p>
        </p:txBody>
      </p:sp>
      <p:sp>
        <p:nvSpPr>
          <p:cNvPr id="3" name="Content Placeholder 2"/>
          <p:cNvSpPr>
            <a:spLocks noGrp="1"/>
          </p:cNvSpPr>
          <p:nvPr>
            <p:ph idx="1"/>
          </p:nvPr>
        </p:nvSpPr>
        <p:spPr/>
        <p:txBody>
          <a:bodyPr>
            <a:normAutofit/>
          </a:bodyPr>
          <a:lstStyle/>
          <a:p>
            <a:r>
              <a:rPr lang="en-US" b="1" dirty="0" smtClean="0"/>
              <a:t>Screening Applicants</a:t>
            </a:r>
          </a:p>
          <a:p>
            <a:r>
              <a:rPr lang="en-US" b="1" dirty="0" smtClean="0"/>
              <a:t>Interviewing </a:t>
            </a:r>
            <a:r>
              <a:rPr lang="en-US" sz="2100" b="1" dirty="0" smtClean="0"/>
              <a:t>(</a:t>
            </a:r>
            <a:r>
              <a:rPr lang="en-US" sz="2100" b="1" u="sng" dirty="0"/>
              <a:t>The Ideal Team </a:t>
            </a:r>
            <a:r>
              <a:rPr lang="en-US" sz="2100" b="1" u="sng" dirty="0" smtClean="0"/>
              <a:t>Player</a:t>
            </a:r>
            <a:r>
              <a:rPr lang="en-US" sz="2100" b="1" dirty="0" smtClean="0"/>
              <a:t>, </a:t>
            </a:r>
            <a:r>
              <a:rPr lang="en-US" sz="2100" b="1" dirty="0" err="1" smtClean="0"/>
              <a:t>Lencioni</a:t>
            </a:r>
            <a:r>
              <a:rPr lang="en-US" sz="2100" b="1" dirty="0" smtClean="0"/>
              <a:t>)</a:t>
            </a:r>
            <a:endParaRPr lang="en-US" sz="2100" b="1" dirty="0"/>
          </a:p>
          <a:p>
            <a:r>
              <a:rPr lang="en-US" b="1" dirty="0" smtClean="0"/>
              <a:t>Selection</a:t>
            </a:r>
          </a:p>
          <a:p>
            <a:r>
              <a:rPr lang="en-US" b="1" dirty="0" smtClean="0"/>
              <a:t>Orientation</a:t>
            </a:r>
            <a:endParaRPr lang="en-US" b="1" dirty="0"/>
          </a:p>
        </p:txBody>
      </p:sp>
    </p:spTree>
    <p:extLst>
      <p:ext uri="{BB962C8B-B14F-4D97-AF65-F5344CB8AC3E}">
        <p14:creationId xmlns:p14="http://schemas.microsoft.com/office/powerpoint/2010/main" val="2836671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838200"/>
            <a:ext cx="8001000" cy="5105400"/>
          </a:xfrm>
        </p:spPr>
        <p:txBody>
          <a:bodyPr/>
          <a:lstStyle/>
          <a:p>
            <a:pPr marL="0" indent="0">
              <a:buNone/>
            </a:pPr>
            <a:endParaRPr lang="en-US" b="1" dirty="0"/>
          </a:p>
          <a:p>
            <a:pPr marL="0" indent="0">
              <a:buNone/>
            </a:pPr>
            <a:r>
              <a:rPr lang="en-US" b="1" dirty="0" smtClean="0"/>
              <a:t>MATCH DAY and the group chat is born!</a:t>
            </a:r>
          </a:p>
          <a:p>
            <a:pPr marL="0" indent="0">
              <a:buNone/>
            </a:pPr>
            <a:endParaRPr lang="en-US" b="1" dirty="0"/>
          </a:p>
          <a:p>
            <a:pPr marL="0" indent="0">
              <a:buNone/>
            </a:pPr>
            <a:r>
              <a:rPr lang="en-US" b="1" dirty="0" smtClean="0"/>
              <a:t>The On-Boarding Checklist was ready! We are ready to receive you. Model what you expect. </a:t>
            </a:r>
          </a:p>
          <a:p>
            <a:pPr marL="0" indent="0">
              <a:buNone/>
            </a:pPr>
            <a:endParaRPr lang="en-US" b="1" dirty="0"/>
          </a:p>
          <a:p>
            <a:pPr marL="0" indent="0">
              <a:buNone/>
            </a:pPr>
            <a:r>
              <a:rPr lang="en-US" b="1" dirty="0" smtClean="0"/>
              <a:t>An invitation to share about you in May.</a:t>
            </a:r>
          </a:p>
          <a:p>
            <a:pPr marL="0" indent="0">
              <a:buNone/>
            </a:pPr>
            <a:endParaRPr lang="en-US" b="1" dirty="0" smtClean="0"/>
          </a:p>
        </p:txBody>
      </p:sp>
    </p:spTree>
    <p:extLst>
      <p:ext uri="{BB962C8B-B14F-4D97-AF65-F5344CB8AC3E}">
        <p14:creationId xmlns:p14="http://schemas.microsoft.com/office/powerpoint/2010/main" val="48814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153400" cy="4876800"/>
          </a:xfrm>
        </p:spPr>
        <p:txBody>
          <a:bodyPr>
            <a:normAutofit fontScale="77500" lnSpcReduction="20000"/>
          </a:bodyPr>
          <a:lstStyle/>
          <a:p>
            <a:pPr marL="0" indent="0">
              <a:buNone/>
            </a:pPr>
            <a:r>
              <a:rPr lang="en-US" dirty="0"/>
              <a:t>Hello and Welcome to the St. Joseph’s Family Medicine Residency Program,  </a:t>
            </a:r>
          </a:p>
          <a:p>
            <a:pPr marL="0" indent="0">
              <a:buNone/>
            </a:pPr>
            <a:endParaRPr lang="en-US" dirty="0"/>
          </a:p>
          <a:p>
            <a:pPr marL="0" indent="0">
              <a:buNone/>
            </a:pPr>
            <a:r>
              <a:rPr lang="en-US" dirty="0"/>
              <a:t>My name is Laurie Sullivan and I am looking forward to working with you on the Behavioral Medicine curriculum that is an integral part of your journey toward becoming a family physician. In preparation for your orientation to the Program in June, I would like to request a bit of information about you that I might use in some of the sessions that I will facilitate. I would appreciate hearing back from you by </a:t>
            </a:r>
            <a:r>
              <a:rPr lang="en-US" dirty="0" smtClean="0"/>
              <a:t>      -----so </a:t>
            </a:r>
            <a:r>
              <a:rPr lang="en-US" dirty="0"/>
              <a:t>that I might have time to prepare. A simple reply email is sufficient- it is not necessary to spend more than a few minutes answering these questions. If you have any questions, please feel free to contact me. I look forward to working with you all. </a:t>
            </a:r>
            <a:r>
              <a:rPr lang="en-US" dirty="0" smtClean="0"/>
              <a:t>Laurie </a:t>
            </a:r>
            <a:r>
              <a:rPr lang="en-US" dirty="0"/>
              <a:t> </a:t>
            </a:r>
          </a:p>
          <a:p>
            <a:endParaRPr lang="en-US" dirty="0"/>
          </a:p>
        </p:txBody>
      </p:sp>
    </p:spTree>
    <p:extLst>
      <p:ext uri="{BB962C8B-B14F-4D97-AF65-F5344CB8AC3E}">
        <p14:creationId xmlns:p14="http://schemas.microsoft.com/office/powerpoint/2010/main" val="2546219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077200" cy="4525963"/>
          </a:xfrm>
        </p:spPr>
        <p:txBody>
          <a:bodyPr>
            <a:normAutofit fontScale="85000" lnSpcReduction="10000"/>
          </a:bodyPr>
          <a:lstStyle/>
          <a:p>
            <a:pPr marL="0" indent="0">
              <a:buNone/>
            </a:pPr>
            <a:r>
              <a:rPr lang="en-US" dirty="0"/>
              <a:t> </a:t>
            </a:r>
            <a:endParaRPr lang="en-US" b="1" dirty="0"/>
          </a:p>
          <a:p>
            <a:pPr marL="514350" indent="-514350">
              <a:buFont typeface="+mj-lt"/>
              <a:buAutoNum type="arabicPeriod"/>
            </a:pPr>
            <a:r>
              <a:rPr lang="en-US" b="1" dirty="0"/>
              <a:t> </a:t>
            </a:r>
            <a:r>
              <a:rPr lang="en-US" b="1" dirty="0" smtClean="0"/>
              <a:t>In </a:t>
            </a:r>
            <a:r>
              <a:rPr lang="en-US" b="1" dirty="0"/>
              <a:t>what town/city and country were you born?</a:t>
            </a:r>
          </a:p>
          <a:p>
            <a:pPr marL="514350" indent="-514350">
              <a:buFont typeface="+mj-lt"/>
              <a:buAutoNum type="arabicPeriod"/>
            </a:pPr>
            <a:r>
              <a:rPr lang="en-US" b="1" dirty="0"/>
              <a:t> </a:t>
            </a:r>
            <a:r>
              <a:rPr lang="en-US" b="1" dirty="0" smtClean="0"/>
              <a:t>What </a:t>
            </a:r>
            <a:r>
              <a:rPr lang="en-US" b="1" dirty="0"/>
              <a:t>is the name and author of your favorite book? </a:t>
            </a:r>
          </a:p>
          <a:p>
            <a:pPr marL="514350" indent="-514350">
              <a:buFont typeface="+mj-lt"/>
              <a:buAutoNum type="arabicPeriod"/>
            </a:pPr>
            <a:r>
              <a:rPr lang="en-US" b="1" dirty="0" smtClean="0"/>
              <a:t> In </a:t>
            </a:r>
            <a:r>
              <a:rPr lang="en-US" b="1" dirty="0"/>
              <a:t>what birth order are you in your family? </a:t>
            </a:r>
          </a:p>
          <a:p>
            <a:pPr marL="514350" indent="-514350">
              <a:buFont typeface="+mj-lt"/>
              <a:buAutoNum type="arabicPeriod"/>
            </a:pPr>
            <a:r>
              <a:rPr lang="en-US" b="1" dirty="0" smtClean="0"/>
              <a:t> </a:t>
            </a:r>
            <a:r>
              <a:rPr lang="en-US" b="1" dirty="0"/>
              <a:t>How many countries in the world have you visited? </a:t>
            </a:r>
          </a:p>
          <a:p>
            <a:pPr marL="514350" indent="-514350">
              <a:buFont typeface="+mj-lt"/>
              <a:buAutoNum type="arabicPeriod"/>
            </a:pPr>
            <a:r>
              <a:rPr lang="en-US" b="1" dirty="0" smtClean="0"/>
              <a:t> </a:t>
            </a:r>
            <a:r>
              <a:rPr lang="en-US" b="1" dirty="0"/>
              <a:t>During what time of day are you most relaxed? </a:t>
            </a:r>
          </a:p>
          <a:p>
            <a:pPr marL="514350" indent="-514350">
              <a:buFont typeface="+mj-lt"/>
              <a:buAutoNum type="arabicPeriod"/>
            </a:pPr>
            <a:r>
              <a:rPr lang="en-US" b="1" dirty="0" smtClean="0"/>
              <a:t> What </a:t>
            </a:r>
            <a:r>
              <a:rPr lang="en-US" b="1" dirty="0"/>
              <a:t>is your favorite food? </a:t>
            </a:r>
          </a:p>
          <a:p>
            <a:pPr marL="514350" indent="-514350">
              <a:buFont typeface="+mj-lt"/>
              <a:buAutoNum type="arabicPeriod"/>
            </a:pPr>
            <a:r>
              <a:rPr lang="en-US" b="1" dirty="0" smtClean="0"/>
              <a:t> What </a:t>
            </a:r>
            <a:r>
              <a:rPr lang="en-US" b="1" dirty="0"/>
              <a:t>is one thing that few people know about you </a:t>
            </a:r>
            <a:endParaRPr lang="en-US" b="1" dirty="0" smtClean="0"/>
          </a:p>
          <a:p>
            <a:pPr marL="0" indent="0">
              <a:buNone/>
            </a:pPr>
            <a:r>
              <a:rPr lang="en-US" b="1" dirty="0" smtClean="0"/>
              <a:t>        that </a:t>
            </a:r>
            <a:r>
              <a:rPr lang="en-US" b="1" dirty="0"/>
              <a:t>you are willing to share? </a:t>
            </a:r>
          </a:p>
          <a:p>
            <a:pPr marL="0" indent="0">
              <a:buNone/>
            </a:pPr>
            <a:endParaRPr lang="en-US" dirty="0"/>
          </a:p>
        </p:txBody>
      </p:sp>
    </p:spTree>
    <p:extLst>
      <p:ext uri="{BB962C8B-B14F-4D97-AF65-F5344CB8AC3E}">
        <p14:creationId xmlns:p14="http://schemas.microsoft.com/office/powerpoint/2010/main" val="1168172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496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045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#2</a:t>
            </a:r>
            <a:r>
              <a:rPr lang="en-US" dirty="0"/>
              <a:t>. </a:t>
            </a:r>
            <a:r>
              <a:rPr lang="en-US" dirty="0" smtClean="0"/>
              <a:t>Creating </a:t>
            </a:r>
            <a:r>
              <a:rPr lang="en-US" dirty="0"/>
              <a:t>trust </a:t>
            </a:r>
            <a:r>
              <a:rPr lang="en-US" dirty="0" smtClean="0"/>
              <a:t>among a group-</a:t>
            </a:r>
            <a:r>
              <a:rPr lang="en-US" dirty="0"/>
              <a:t/>
            </a:r>
            <a:br>
              <a:rPr lang="en-US" dirty="0"/>
            </a:br>
            <a:endParaRPr lang="en-US" dirty="0"/>
          </a:p>
        </p:txBody>
      </p:sp>
      <p:sp>
        <p:nvSpPr>
          <p:cNvPr id="3" name="Content Placeholder 2"/>
          <p:cNvSpPr>
            <a:spLocks noGrp="1"/>
          </p:cNvSpPr>
          <p:nvPr>
            <p:ph idx="1"/>
          </p:nvPr>
        </p:nvSpPr>
        <p:spPr>
          <a:xfrm>
            <a:off x="685800" y="1371600"/>
            <a:ext cx="7620000" cy="4572000"/>
          </a:xfrm>
        </p:spPr>
        <p:txBody>
          <a:bodyPr>
            <a:normAutofit fontScale="85000" lnSpcReduction="20000"/>
          </a:bodyPr>
          <a:lstStyle/>
          <a:p>
            <a:endParaRPr lang="en-US" sz="3000" b="1" dirty="0" smtClean="0"/>
          </a:p>
          <a:p>
            <a:r>
              <a:rPr lang="en-US" sz="2800" b="1" dirty="0" smtClean="0"/>
              <a:t>Compelling direction;</a:t>
            </a:r>
          </a:p>
          <a:p>
            <a:pPr marL="0" indent="0">
              <a:buNone/>
            </a:pPr>
            <a:endParaRPr lang="en-US" sz="2800" b="1" dirty="0" smtClean="0"/>
          </a:p>
          <a:p>
            <a:r>
              <a:rPr lang="en-US" sz="2800" b="1" dirty="0" smtClean="0"/>
              <a:t>A strong structure;</a:t>
            </a:r>
          </a:p>
          <a:p>
            <a:pPr marL="0" indent="0">
              <a:buNone/>
            </a:pPr>
            <a:endParaRPr lang="en-US" sz="3800" b="1" dirty="0" smtClean="0"/>
          </a:p>
          <a:p>
            <a:r>
              <a:rPr lang="en-US" sz="3800" b="1" dirty="0" smtClean="0"/>
              <a:t>A supportive context;</a:t>
            </a:r>
          </a:p>
          <a:p>
            <a:pPr marL="0" indent="0">
              <a:buNone/>
            </a:pPr>
            <a:endParaRPr lang="en-US" sz="3000" b="1" dirty="0" smtClean="0"/>
          </a:p>
          <a:p>
            <a:r>
              <a:rPr lang="en-US" sz="3800" b="1" dirty="0" smtClean="0"/>
              <a:t>A shared mindset. </a:t>
            </a:r>
          </a:p>
          <a:p>
            <a:endParaRPr lang="en-US" dirty="0"/>
          </a:p>
          <a:p>
            <a:endParaRPr lang="en-US" dirty="0" smtClean="0"/>
          </a:p>
          <a:p>
            <a:pPr marL="0" indent="0">
              <a:buNone/>
            </a:pPr>
            <a:r>
              <a:rPr lang="en-US" sz="1900" b="1" dirty="0" smtClean="0"/>
              <a:t>Leading </a:t>
            </a:r>
            <a:r>
              <a:rPr lang="en-US" sz="1900" b="1" dirty="0"/>
              <a:t>Teams: Setting the Stage for Great </a:t>
            </a:r>
            <a:r>
              <a:rPr lang="en-US" sz="1900" b="1" dirty="0" smtClean="0"/>
              <a:t>Performances; J</a:t>
            </a:r>
            <a:r>
              <a:rPr lang="en-US" sz="1900" dirty="0" smtClean="0"/>
              <a:t>. </a:t>
            </a:r>
            <a:r>
              <a:rPr lang="en-US" sz="1900" dirty="0"/>
              <a:t>Richard </a:t>
            </a:r>
            <a:r>
              <a:rPr lang="en-US" sz="1900" dirty="0" smtClean="0"/>
              <a:t>Hackman, 2002</a:t>
            </a:r>
            <a:endParaRPr lang="en-US" sz="1900" dirty="0"/>
          </a:p>
        </p:txBody>
      </p:sp>
    </p:spTree>
    <p:extLst>
      <p:ext uri="{BB962C8B-B14F-4D97-AF65-F5344CB8AC3E}">
        <p14:creationId xmlns:p14="http://schemas.microsoft.com/office/powerpoint/2010/main" val="3457433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a:t>#2. Creating trust among a group-</a:t>
            </a:r>
          </a:p>
        </p:txBody>
      </p:sp>
      <p:sp>
        <p:nvSpPr>
          <p:cNvPr id="3" name="Content Placeholder 2"/>
          <p:cNvSpPr>
            <a:spLocks noGrp="1"/>
          </p:cNvSpPr>
          <p:nvPr>
            <p:ph idx="1"/>
          </p:nvPr>
        </p:nvSpPr>
        <p:spPr>
          <a:xfrm>
            <a:off x="685800" y="1600200"/>
            <a:ext cx="8077200" cy="4267200"/>
          </a:xfrm>
        </p:spPr>
        <p:txBody>
          <a:bodyPr/>
          <a:lstStyle/>
          <a:p>
            <a:r>
              <a:rPr lang="en-US" dirty="0" smtClean="0"/>
              <a:t>Time- 14 day orientation</a:t>
            </a:r>
          </a:p>
        </p:txBody>
      </p:sp>
    </p:spTree>
    <p:extLst>
      <p:ext uri="{BB962C8B-B14F-4D97-AF65-F5344CB8AC3E}">
        <p14:creationId xmlns:p14="http://schemas.microsoft.com/office/powerpoint/2010/main" val="216104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sp>
        <p:nvSpPr>
          <p:cNvPr id="3" name="Subtitle 2"/>
          <p:cNvSpPr>
            <a:spLocks noGrp="1"/>
          </p:cNvSpPr>
          <p:nvPr>
            <p:ph type="subTitle" idx="1"/>
          </p:nvPr>
        </p:nvSpPr>
        <p:spPr>
          <a:xfrm>
            <a:off x="685800" y="2438400"/>
            <a:ext cx="7467600" cy="3124200"/>
          </a:xfrm>
        </p:spPr>
        <p:txBody>
          <a:bodyPr/>
          <a:lstStyle/>
          <a:p>
            <a:r>
              <a:rPr lang="en-US" dirty="0" smtClean="0"/>
              <a:t>None</a:t>
            </a:r>
            <a:endParaRPr lang="en-US" dirty="0"/>
          </a:p>
        </p:txBody>
      </p:sp>
    </p:spTree>
    <p:extLst>
      <p:ext uri="{BB962C8B-B14F-4D97-AF65-F5344CB8AC3E}">
        <p14:creationId xmlns:p14="http://schemas.microsoft.com/office/powerpoint/2010/main" val="2127906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a:t>#2. Creating trust among a group-</a:t>
            </a:r>
          </a:p>
        </p:txBody>
      </p:sp>
      <p:sp>
        <p:nvSpPr>
          <p:cNvPr id="3" name="Content Placeholder 2"/>
          <p:cNvSpPr>
            <a:spLocks noGrp="1"/>
          </p:cNvSpPr>
          <p:nvPr>
            <p:ph idx="1"/>
          </p:nvPr>
        </p:nvSpPr>
        <p:spPr>
          <a:xfrm>
            <a:off x="685800" y="1600200"/>
            <a:ext cx="8077200" cy="4267200"/>
          </a:xfrm>
        </p:spPr>
        <p:txBody>
          <a:bodyPr/>
          <a:lstStyle/>
          <a:p>
            <a:r>
              <a:rPr lang="en-US" dirty="0" smtClean="0"/>
              <a:t>Time- 14 day orientation</a:t>
            </a:r>
          </a:p>
          <a:p>
            <a:r>
              <a:rPr lang="en-US" dirty="0" smtClean="0"/>
              <a:t>Variety of activities</a:t>
            </a:r>
          </a:p>
          <a:p>
            <a:pPr marL="0" indent="0">
              <a:buNone/>
            </a:pPr>
            <a:endParaRPr lang="en-US" dirty="0"/>
          </a:p>
        </p:txBody>
      </p:sp>
    </p:spTree>
    <p:extLst>
      <p:ext uri="{BB962C8B-B14F-4D97-AF65-F5344CB8AC3E}">
        <p14:creationId xmlns:p14="http://schemas.microsoft.com/office/powerpoint/2010/main" val="19526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a:t>#2. Creating trust among a group-</a:t>
            </a:r>
          </a:p>
        </p:txBody>
      </p:sp>
      <p:sp>
        <p:nvSpPr>
          <p:cNvPr id="3" name="Content Placeholder 2"/>
          <p:cNvSpPr>
            <a:spLocks noGrp="1"/>
          </p:cNvSpPr>
          <p:nvPr>
            <p:ph idx="1"/>
          </p:nvPr>
        </p:nvSpPr>
        <p:spPr>
          <a:xfrm>
            <a:off x="685800" y="1600200"/>
            <a:ext cx="8077200" cy="4267200"/>
          </a:xfrm>
        </p:spPr>
        <p:txBody>
          <a:bodyPr/>
          <a:lstStyle/>
          <a:p>
            <a:r>
              <a:rPr lang="en-US" dirty="0" smtClean="0"/>
              <a:t>Time- 14 day orientation</a:t>
            </a:r>
          </a:p>
          <a:p>
            <a:r>
              <a:rPr lang="en-US" dirty="0" smtClean="0"/>
              <a:t>Variety of activities</a:t>
            </a:r>
          </a:p>
          <a:p>
            <a:r>
              <a:rPr lang="en-US" dirty="0" smtClean="0"/>
              <a:t>Empathy and Exposure</a:t>
            </a:r>
          </a:p>
          <a:p>
            <a:pPr marL="0" indent="0">
              <a:buNone/>
            </a:pPr>
            <a:endParaRPr lang="en-US" dirty="0"/>
          </a:p>
        </p:txBody>
      </p:sp>
    </p:spTree>
    <p:extLst>
      <p:ext uri="{BB962C8B-B14F-4D97-AF65-F5344CB8AC3E}">
        <p14:creationId xmlns:p14="http://schemas.microsoft.com/office/powerpoint/2010/main" val="19526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a:t>#2. Creating trust among a group-</a:t>
            </a:r>
          </a:p>
        </p:txBody>
      </p:sp>
      <p:sp>
        <p:nvSpPr>
          <p:cNvPr id="3" name="Content Placeholder 2"/>
          <p:cNvSpPr>
            <a:spLocks noGrp="1"/>
          </p:cNvSpPr>
          <p:nvPr>
            <p:ph idx="1"/>
          </p:nvPr>
        </p:nvSpPr>
        <p:spPr>
          <a:xfrm>
            <a:off x="685800" y="1600200"/>
            <a:ext cx="8077200" cy="4267200"/>
          </a:xfrm>
        </p:spPr>
        <p:txBody>
          <a:bodyPr/>
          <a:lstStyle/>
          <a:p>
            <a:r>
              <a:rPr lang="en-US" dirty="0" smtClean="0"/>
              <a:t>Time- 14 day orientation</a:t>
            </a:r>
          </a:p>
          <a:p>
            <a:r>
              <a:rPr lang="en-US" dirty="0" smtClean="0"/>
              <a:t>Variety of activities</a:t>
            </a:r>
          </a:p>
          <a:p>
            <a:r>
              <a:rPr lang="en-US" dirty="0" smtClean="0"/>
              <a:t>Empathy and Exposure</a:t>
            </a:r>
          </a:p>
          <a:p>
            <a:r>
              <a:rPr lang="en-US" dirty="0" smtClean="0"/>
              <a:t>Invitations- “I don’t know.” </a:t>
            </a:r>
          </a:p>
          <a:p>
            <a:pPr marL="0" indent="0">
              <a:buNone/>
            </a:pPr>
            <a:endParaRPr lang="en-US" dirty="0"/>
          </a:p>
        </p:txBody>
      </p:sp>
    </p:spTree>
    <p:extLst>
      <p:ext uri="{BB962C8B-B14F-4D97-AF65-F5344CB8AC3E}">
        <p14:creationId xmlns:p14="http://schemas.microsoft.com/office/powerpoint/2010/main" val="19526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a:t>#2. Creating trust among a group-</a:t>
            </a:r>
          </a:p>
        </p:txBody>
      </p:sp>
      <p:sp>
        <p:nvSpPr>
          <p:cNvPr id="3" name="Content Placeholder 2"/>
          <p:cNvSpPr>
            <a:spLocks noGrp="1"/>
          </p:cNvSpPr>
          <p:nvPr>
            <p:ph idx="1"/>
          </p:nvPr>
        </p:nvSpPr>
        <p:spPr>
          <a:xfrm>
            <a:off x="685800" y="1600200"/>
            <a:ext cx="8229600" cy="4267200"/>
          </a:xfrm>
        </p:spPr>
        <p:txBody>
          <a:bodyPr/>
          <a:lstStyle/>
          <a:p>
            <a:r>
              <a:rPr lang="en-US" dirty="0" smtClean="0"/>
              <a:t>Time- 14 day orientation</a:t>
            </a:r>
          </a:p>
          <a:p>
            <a:r>
              <a:rPr lang="en-US" dirty="0" smtClean="0"/>
              <a:t>Variety of activities</a:t>
            </a:r>
          </a:p>
          <a:p>
            <a:r>
              <a:rPr lang="en-US" dirty="0" smtClean="0"/>
              <a:t>Empathy and Exposure</a:t>
            </a:r>
          </a:p>
          <a:p>
            <a:r>
              <a:rPr lang="en-US" dirty="0" smtClean="0"/>
              <a:t>Invitations- “I don’t know.” </a:t>
            </a:r>
          </a:p>
          <a:p>
            <a:r>
              <a:rPr lang="en-US" dirty="0" smtClean="0"/>
              <a:t>Setting Tones-Adult Learner-Ownership	</a:t>
            </a:r>
          </a:p>
        </p:txBody>
      </p:sp>
    </p:spTree>
    <p:extLst>
      <p:ext uri="{BB962C8B-B14F-4D97-AF65-F5344CB8AC3E}">
        <p14:creationId xmlns:p14="http://schemas.microsoft.com/office/powerpoint/2010/main" val="19526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a:t>#2. Creating trust among a group-</a:t>
            </a:r>
          </a:p>
        </p:txBody>
      </p:sp>
      <p:sp>
        <p:nvSpPr>
          <p:cNvPr id="3" name="Content Placeholder 2"/>
          <p:cNvSpPr>
            <a:spLocks noGrp="1"/>
          </p:cNvSpPr>
          <p:nvPr>
            <p:ph idx="1"/>
          </p:nvPr>
        </p:nvSpPr>
        <p:spPr>
          <a:xfrm>
            <a:off x="685800" y="1600200"/>
            <a:ext cx="8077200" cy="4267200"/>
          </a:xfrm>
        </p:spPr>
        <p:txBody>
          <a:bodyPr/>
          <a:lstStyle/>
          <a:p>
            <a:r>
              <a:rPr lang="en-US" dirty="0" smtClean="0"/>
              <a:t>Time- 14 day orientation</a:t>
            </a:r>
          </a:p>
          <a:p>
            <a:r>
              <a:rPr lang="en-US" dirty="0" smtClean="0"/>
              <a:t>Variety of activities</a:t>
            </a:r>
          </a:p>
          <a:p>
            <a:r>
              <a:rPr lang="en-US" dirty="0" smtClean="0"/>
              <a:t>Empathy and Exposure</a:t>
            </a:r>
          </a:p>
          <a:p>
            <a:r>
              <a:rPr lang="en-US" dirty="0" smtClean="0"/>
              <a:t>Invitations- “I don’t know.” </a:t>
            </a:r>
          </a:p>
          <a:p>
            <a:r>
              <a:rPr lang="en-US" dirty="0" smtClean="0"/>
              <a:t>Setting Tones-Adult Learner-Ownership	</a:t>
            </a:r>
          </a:p>
          <a:p>
            <a:r>
              <a:rPr lang="en-US" dirty="0" smtClean="0"/>
              <a:t>From the Source-meeting with residents</a:t>
            </a:r>
          </a:p>
          <a:p>
            <a:pPr marL="0" indent="0">
              <a:buNone/>
            </a:pPr>
            <a:endParaRPr lang="en-US" dirty="0"/>
          </a:p>
        </p:txBody>
      </p:sp>
    </p:spTree>
    <p:extLst>
      <p:ext uri="{BB962C8B-B14F-4D97-AF65-F5344CB8AC3E}">
        <p14:creationId xmlns:p14="http://schemas.microsoft.com/office/powerpoint/2010/main" val="19526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a:t>#2. Creating trust among a group-</a:t>
            </a:r>
          </a:p>
        </p:txBody>
      </p:sp>
      <p:sp>
        <p:nvSpPr>
          <p:cNvPr id="3" name="Content Placeholder 2"/>
          <p:cNvSpPr>
            <a:spLocks noGrp="1"/>
          </p:cNvSpPr>
          <p:nvPr>
            <p:ph idx="1"/>
          </p:nvPr>
        </p:nvSpPr>
        <p:spPr>
          <a:xfrm>
            <a:off x="685800" y="1600200"/>
            <a:ext cx="8077200" cy="4267200"/>
          </a:xfrm>
        </p:spPr>
        <p:txBody>
          <a:bodyPr/>
          <a:lstStyle/>
          <a:p>
            <a:r>
              <a:rPr lang="en-US" dirty="0" smtClean="0"/>
              <a:t>Time- 14 day orientation</a:t>
            </a:r>
          </a:p>
          <a:p>
            <a:r>
              <a:rPr lang="en-US" dirty="0" smtClean="0"/>
              <a:t>Variety of activities</a:t>
            </a:r>
          </a:p>
          <a:p>
            <a:r>
              <a:rPr lang="en-US" dirty="0" smtClean="0"/>
              <a:t>Empathy and Exposure</a:t>
            </a:r>
          </a:p>
          <a:p>
            <a:r>
              <a:rPr lang="en-US" dirty="0" smtClean="0"/>
              <a:t>Invitations- “I don’t know.” </a:t>
            </a:r>
          </a:p>
          <a:p>
            <a:r>
              <a:rPr lang="en-US" dirty="0" smtClean="0"/>
              <a:t>Setting Tones-Adult Learner-Ownership</a:t>
            </a:r>
            <a:r>
              <a:rPr lang="en-US" dirty="0"/>
              <a:t>	</a:t>
            </a:r>
            <a:endParaRPr lang="en-US" dirty="0" smtClean="0"/>
          </a:p>
          <a:p>
            <a:r>
              <a:rPr lang="en-US" dirty="0" smtClean="0"/>
              <a:t>From the Source-meeting with residents</a:t>
            </a:r>
          </a:p>
          <a:p>
            <a:r>
              <a:rPr lang="en-US" dirty="0" smtClean="0"/>
              <a:t>Curiosity</a:t>
            </a:r>
          </a:p>
          <a:p>
            <a:pPr marL="0" indent="0">
              <a:buNone/>
            </a:pPr>
            <a:endParaRPr lang="en-US" dirty="0"/>
          </a:p>
        </p:txBody>
      </p:sp>
    </p:spTree>
    <p:extLst>
      <p:ext uri="{BB962C8B-B14F-4D97-AF65-F5344CB8AC3E}">
        <p14:creationId xmlns:p14="http://schemas.microsoft.com/office/powerpoint/2010/main" val="19526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fontScale="90000"/>
          </a:bodyPr>
          <a:lstStyle/>
          <a:p>
            <a:r>
              <a:rPr lang="en-US" dirty="0" smtClean="0"/>
              <a:t>#3. Activities to Build this Team</a:t>
            </a:r>
            <a:r>
              <a:rPr lang="en-US" dirty="0"/>
              <a:t/>
            </a:r>
            <a:br>
              <a:rPr lang="en-US" dirty="0"/>
            </a:br>
            <a:r>
              <a:rPr lang="en-US" dirty="0" smtClean="0"/>
              <a:t>Afternoon of Day One   </a:t>
            </a:r>
            <a:endParaRPr lang="en-US" dirty="0"/>
          </a:p>
        </p:txBody>
      </p:sp>
      <p:sp>
        <p:nvSpPr>
          <p:cNvPr id="3" name="Content Placeholder 2"/>
          <p:cNvSpPr>
            <a:spLocks noGrp="1"/>
          </p:cNvSpPr>
          <p:nvPr>
            <p:ph idx="1"/>
          </p:nvPr>
        </p:nvSpPr>
        <p:spPr>
          <a:xfrm>
            <a:off x="457200" y="1752600"/>
            <a:ext cx="8305800" cy="4419600"/>
          </a:xfrm>
        </p:spPr>
        <p:txBody>
          <a:bodyPr>
            <a:normAutofit fontScale="92500"/>
          </a:bodyPr>
          <a:lstStyle/>
          <a:p>
            <a:r>
              <a:rPr lang="en-US" dirty="0" smtClean="0"/>
              <a:t>Name; Introductions </a:t>
            </a:r>
            <a:r>
              <a:rPr lang="en-US" dirty="0"/>
              <a:t>in </a:t>
            </a:r>
            <a:r>
              <a:rPr lang="en-US" dirty="0" smtClean="0"/>
              <a:t>dyads; Check in/out  						           (30 minutes) </a:t>
            </a:r>
          </a:p>
          <a:p>
            <a:r>
              <a:rPr lang="en-US" dirty="0" smtClean="0"/>
              <a:t>“What I want you to know about me in a group.” 						(75 minutes)</a:t>
            </a:r>
          </a:p>
          <a:p>
            <a:r>
              <a:rPr lang="en-US" dirty="0" smtClean="0"/>
              <a:t>BREAK  (15 minutes) </a:t>
            </a:r>
          </a:p>
          <a:p>
            <a:pPr marL="0" indent="0">
              <a:buNone/>
            </a:pPr>
            <a:endParaRPr lang="en-US" dirty="0" smtClean="0"/>
          </a:p>
          <a:p>
            <a:r>
              <a:rPr lang="en-US" dirty="0" smtClean="0"/>
              <a:t>Bridge Exercise 			(60 minutes) </a:t>
            </a:r>
          </a:p>
          <a:p>
            <a:pPr marL="0" indent="0" algn="ctr">
              <a:buNone/>
            </a:pPr>
            <a:r>
              <a:rPr lang="en-US" dirty="0" smtClean="0"/>
              <a:t>TOTAL: 3 hours </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677931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#3. Activities to Build this Team</a:t>
            </a:r>
            <a:r>
              <a:rPr lang="en-US" dirty="0"/>
              <a:t/>
            </a:r>
            <a:br>
              <a:rPr lang="en-US" dirty="0"/>
            </a:br>
            <a:endParaRPr lang="en-US" dirty="0"/>
          </a:p>
        </p:txBody>
      </p:sp>
      <p:sp>
        <p:nvSpPr>
          <p:cNvPr id="3" name="Content Placeholder 2"/>
          <p:cNvSpPr>
            <a:spLocks noGrp="1"/>
          </p:cNvSpPr>
          <p:nvPr>
            <p:ph idx="1"/>
          </p:nvPr>
        </p:nvSpPr>
        <p:spPr>
          <a:xfrm>
            <a:off x="685800" y="1219200"/>
            <a:ext cx="7924800" cy="4572000"/>
          </a:xfrm>
        </p:spPr>
        <p:txBody>
          <a:bodyPr/>
          <a:lstStyle/>
          <a:p>
            <a:endParaRPr lang="en-US" dirty="0" smtClean="0"/>
          </a:p>
          <a:p>
            <a:r>
              <a:rPr lang="en-US" dirty="0" smtClean="0"/>
              <a:t>Names –Introductions</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154202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#3. Activities to Build this Team</a:t>
            </a:r>
            <a:r>
              <a:rPr lang="en-US" dirty="0"/>
              <a:t/>
            </a:r>
            <a:br>
              <a:rPr lang="en-US" dirty="0"/>
            </a:br>
            <a:endParaRPr lang="en-US" dirty="0"/>
          </a:p>
        </p:txBody>
      </p:sp>
      <p:sp>
        <p:nvSpPr>
          <p:cNvPr id="3" name="Content Placeholder 2"/>
          <p:cNvSpPr>
            <a:spLocks noGrp="1"/>
          </p:cNvSpPr>
          <p:nvPr>
            <p:ph idx="1"/>
          </p:nvPr>
        </p:nvSpPr>
        <p:spPr>
          <a:xfrm>
            <a:off x="685800" y="1219200"/>
            <a:ext cx="7924800" cy="4572000"/>
          </a:xfrm>
        </p:spPr>
        <p:txBody>
          <a:bodyPr/>
          <a:lstStyle/>
          <a:p>
            <a:endParaRPr lang="en-US" dirty="0" smtClean="0"/>
          </a:p>
          <a:p>
            <a:r>
              <a:rPr lang="en-US" dirty="0" smtClean="0"/>
              <a:t>Names –Introductions</a:t>
            </a:r>
          </a:p>
          <a:p>
            <a:pPr marL="0" indent="0">
              <a:buNone/>
            </a:pPr>
            <a:endParaRPr lang="en-US" dirty="0" smtClean="0"/>
          </a:p>
          <a:p>
            <a:r>
              <a:rPr lang="en-US" dirty="0" smtClean="0"/>
              <a:t>Introductions </a:t>
            </a:r>
            <a:r>
              <a:rPr lang="en-US" dirty="0"/>
              <a:t>i</a:t>
            </a:r>
            <a:r>
              <a:rPr lang="en-US" dirty="0" smtClean="0"/>
              <a:t>n dyads (Managing stress) </a:t>
            </a:r>
          </a:p>
          <a:p>
            <a:pPr marL="0" indent="0">
              <a:buNone/>
            </a:pPr>
            <a:endParaRPr lang="en-US" dirty="0" smtClean="0"/>
          </a:p>
          <a:p>
            <a:endParaRPr lang="en-US" dirty="0"/>
          </a:p>
        </p:txBody>
      </p:sp>
    </p:spTree>
    <p:extLst>
      <p:ext uri="{BB962C8B-B14F-4D97-AF65-F5344CB8AC3E}">
        <p14:creationId xmlns:p14="http://schemas.microsoft.com/office/powerpoint/2010/main" val="1558493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#3. Activities to Build this Team</a:t>
            </a:r>
            <a:r>
              <a:rPr lang="en-US" dirty="0"/>
              <a:t/>
            </a:r>
            <a:br>
              <a:rPr lang="en-US" dirty="0"/>
            </a:br>
            <a:endParaRPr lang="en-US" dirty="0"/>
          </a:p>
        </p:txBody>
      </p:sp>
      <p:sp>
        <p:nvSpPr>
          <p:cNvPr id="3" name="Content Placeholder 2"/>
          <p:cNvSpPr>
            <a:spLocks noGrp="1"/>
          </p:cNvSpPr>
          <p:nvPr>
            <p:ph idx="1"/>
          </p:nvPr>
        </p:nvSpPr>
        <p:spPr>
          <a:xfrm>
            <a:off x="685800" y="1219200"/>
            <a:ext cx="7924800" cy="4572000"/>
          </a:xfrm>
        </p:spPr>
        <p:txBody>
          <a:bodyPr/>
          <a:lstStyle/>
          <a:p>
            <a:endParaRPr lang="en-US" dirty="0" smtClean="0"/>
          </a:p>
          <a:p>
            <a:r>
              <a:rPr lang="en-US" dirty="0" smtClean="0"/>
              <a:t>Names –Introductions</a:t>
            </a:r>
          </a:p>
          <a:p>
            <a:pPr marL="0" indent="0">
              <a:buNone/>
            </a:pPr>
            <a:endParaRPr lang="en-US" dirty="0" smtClean="0"/>
          </a:p>
          <a:p>
            <a:r>
              <a:rPr lang="en-US" dirty="0" smtClean="0"/>
              <a:t>Introductions </a:t>
            </a:r>
            <a:r>
              <a:rPr lang="en-US" dirty="0"/>
              <a:t>i</a:t>
            </a:r>
            <a:r>
              <a:rPr lang="en-US" dirty="0" smtClean="0"/>
              <a:t>n dyads (Managing stress) </a:t>
            </a:r>
          </a:p>
          <a:p>
            <a:endParaRPr lang="en-US" dirty="0"/>
          </a:p>
          <a:p>
            <a:r>
              <a:rPr lang="en-US" dirty="0" smtClean="0"/>
              <a:t>Check In/Out Word (no “Ok” or “Fine”) </a:t>
            </a:r>
          </a:p>
          <a:p>
            <a:pPr marL="0" indent="0">
              <a:buNone/>
            </a:pPr>
            <a:endParaRPr lang="en-US" dirty="0" smtClean="0"/>
          </a:p>
          <a:p>
            <a:endParaRPr lang="en-US" dirty="0"/>
          </a:p>
        </p:txBody>
      </p:sp>
    </p:spTree>
    <p:extLst>
      <p:ext uri="{BB962C8B-B14F-4D97-AF65-F5344CB8AC3E}">
        <p14:creationId xmlns:p14="http://schemas.microsoft.com/office/powerpoint/2010/main" val="316682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Intended audience</a:t>
            </a:r>
            <a:endParaRPr lang="en-US" dirty="0"/>
          </a:p>
        </p:txBody>
      </p:sp>
      <p:sp>
        <p:nvSpPr>
          <p:cNvPr id="3" name="Content Placeholder 2"/>
          <p:cNvSpPr>
            <a:spLocks noGrp="1"/>
          </p:cNvSpPr>
          <p:nvPr>
            <p:ph idx="1"/>
          </p:nvPr>
        </p:nvSpPr>
        <p:spPr/>
        <p:txBody>
          <a:bodyPr/>
          <a:lstStyle/>
          <a:p>
            <a:r>
              <a:rPr lang="en-US" dirty="0" smtClean="0"/>
              <a:t>This seminar is intended for faculty who are responsible for new resident orientation and who will continue to be a part of the resident’s training. </a:t>
            </a:r>
            <a:endParaRPr lang="en-US" dirty="0"/>
          </a:p>
        </p:txBody>
      </p:sp>
    </p:spTree>
    <p:extLst>
      <p:ext uri="{BB962C8B-B14F-4D97-AF65-F5344CB8AC3E}">
        <p14:creationId xmlns:p14="http://schemas.microsoft.com/office/powerpoint/2010/main" val="1321611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#3: Activities to Build Team</a:t>
            </a:r>
            <a:r>
              <a:rPr lang="en-US" dirty="0"/>
              <a:t/>
            </a:r>
            <a:br>
              <a:rPr lang="en-US" dirty="0"/>
            </a:br>
            <a:endParaRPr lang="en-US" dirty="0"/>
          </a:p>
        </p:txBody>
      </p:sp>
      <p:sp>
        <p:nvSpPr>
          <p:cNvPr id="3" name="Content Placeholder 2"/>
          <p:cNvSpPr>
            <a:spLocks noGrp="1"/>
          </p:cNvSpPr>
          <p:nvPr>
            <p:ph idx="1"/>
          </p:nvPr>
        </p:nvSpPr>
        <p:spPr>
          <a:xfrm>
            <a:off x="533400" y="1371600"/>
            <a:ext cx="7772400" cy="4572000"/>
          </a:xfrm>
        </p:spPr>
        <p:txBody>
          <a:bodyPr>
            <a:normAutofit/>
          </a:bodyPr>
          <a:lstStyle/>
          <a:p>
            <a:r>
              <a:rPr lang="en-US" dirty="0" smtClean="0"/>
              <a:t>Previous Team and Group Experience </a:t>
            </a:r>
          </a:p>
          <a:p>
            <a:pPr marL="0" indent="0">
              <a:buNone/>
            </a:pPr>
            <a:r>
              <a:rPr lang="en-US" dirty="0"/>
              <a:t>	</a:t>
            </a:r>
            <a:r>
              <a:rPr lang="en-US" dirty="0" smtClean="0"/>
              <a:t>				(10 minutes)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558767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#3: Activities to Build Team</a:t>
            </a:r>
            <a:r>
              <a:rPr lang="en-US" dirty="0"/>
              <a:t/>
            </a:r>
            <a:br>
              <a:rPr lang="en-US" dirty="0"/>
            </a:br>
            <a:endParaRPr lang="en-US" dirty="0"/>
          </a:p>
        </p:txBody>
      </p:sp>
      <p:sp>
        <p:nvSpPr>
          <p:cNvPr id="3" name="Content Placeholder 2"/>
          <p:cNvSpPr>
            <a:spLocks noGrp="1"/>
          </p:cNvSpPr>
          <p:nvPr>
            <p:ph idx="1"/>
          </p:nvPr>
        </p:nvSpPr>
        <p:spPr>
          <a:xfrm>
            <a:off x="533400" y="1371600"/>
            <a:ext cx="8077200" cy="4572000"/>
          </a:xfrm>
        </p:spPr>
        <p:txBody>
          <a:bodyPr>
            <a:normAutofit/>
          </a:bodyPr>
          <a:lstStyle/>
          <a:p>
            <a:r>
              <a:rPr lang="en-US" sz="2800" dirty="0" smtClean="0"/>
              <a:t>Previous Team and Group Experience  (10 minutes) </a:t>
            </a:r>
          </a:p>
          <a:p>
            <a:r>
              <a:rPr lang="en-US" sz="2800" dirty="0" smtClean="0"/>
              <a:t>Individual Preparation &amp; Sharing:</a:t>
            </a:r>
          </a:p>
          <a:p>
            <a:pPr marL="0" indent="0">
              <a:buNone/>
            </a:pPr>
            <a:r>
              <a:rPr lang="en-US" sz="2800" dirty="0" smtClean="0"/>
              <a:t>	What would you like others to know about 	how you work in a group/team as you embark 	on this journey? (20 min)</a:t>
            </a:r>
          </a:p>
          <a:p>
            <a:pPr marL="0" indent="0">
              <a:buNone/>
            </a:pPr>
            <a:endParaRPr lang="en-US" dirty="0" smtClean="0"/>
          </a:p>
          <a:p>
            <a:endParaRPr lang="en-US" dirty="0"/>
          </a:p>
        </p:txBody>
      </p:sp>
    </p:spTree>
    <p:extLst>
      <p:ext uri="{BB962C8B-B14F-4D97-AF65-F5344CB8AC3E}">
        <p14:creationId xmlns:p14="http://schemas.microsoft.com/office/powerpoint/2010/main" val="3558767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#3: Activities to Build Team</a:t>
            </a:r>
            <a:r>
              <a:rPr lang="en-US" dirty="0"/>
              <a:t/>
            </a:r>
            <a:br>
              <a:rPr lang="en-US" dirty="0"/>
            </a:br>
            <a:endParaRPr lang="en-US" dirty="0"/>
          </a:p>
        </p:txBody>
      </p:sp>
      <p:sp>
        <p:nvSpPr>
          <p:cNvPr id="3" name="Content Placeholder 2"/>
          <p:cNvSpPr>
            <a:spLocks noGrp="1"/>
          </p:cNvSpPr>
          <p:nvPr>
            <p:ph idx="1"/>
          </p:nvPr>
        </p:nvSpPr>
        <p:spPr>
          <a:xfrm>
            <a:off x="533400" y="1371600"/>
            <a:ext cx="7772400" cy="4572000"/>
          </a:xfrm>
        </p:spPr>
        <p:txBody>
          <a:bodyPr>
            <a:normAutofit fontScale="85000" lnSpcReduction="10000"/>
          </a:bodyPr>
          <a:lstStyle/>
          <a:p>
            <a:r>
              <a:rPr lang="en-US" dirty="0" smtClean="0"/>
              <a:t>Previous Team and Group Experience  (10 minutes) </a:t>
            </a:r>
          </a:p>
          <a:p>
            <a:pPr marL="0" indent="0">
              <a:buNone/>
            </a:pPr>
            <a:endParaRPr lang="en-US" dirty="0"/>
          </a:p>
          <a:p>
            <a:r>
              <a:rPr lang="en-US" dirty="0" smtClean="0"/>
              <a:t>Individual Preparation &amp; Sharing:</a:t>
            </a:r>
          </a:p>
          <a:p>
            <a:pPr marL="0" indent="0">
              <a:buNone/>
            </a:pPr>
            <a:r>
              <a:rPr lang="en-US" dirty="0" smtClean="0"/>
              <a:t>	What would you like others to know about how 	you work in a group/team as you embark on   </a:t>
            </a:r>
          </a:p>
          <a:p>
            <a:pPr marL="0" indent="0">
              <a:buNone/>
            </a:pPr>
            <a:r>
              <a:rPr lang="en-US" dirty="0"/>
              <a:t> </a:t>
            </a:r>
            <a:r>
              <a:rPr lang="en-US" dirty="0" smtClean="0"/>
              <a:t>           this journey? (20 minutes)</a:t>
            </a:r>
          </a:p>
          <a:p>
            <a:pPr marL="0" indent="0">
              <a:buNone/>
            </a:pPr>
            <a:endParaRPr lang="en-US" dirty="0" smtClean="0"/>
          </a:p>
          <a:p>
            <a:r>
              <a:rPr lang="en-US" dirty="0" smtClean="0"/>
              <a:t>Museum walk through </a:t>
            </a:r>
            <a:r>
              <a:rPr lang="en-US" b="1" dirty="0" smtClean="0"/>
              <a:t>“what I want you to know about how I work in a group</a:t>
            </a:r>
            <a:r>
              <a:rPr lang="en-US" dirty="0" smtClean="0"/>
              <a:t>.” (30 minutes)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58767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#3: Activities to Build Team</a:t>
            </a:r>
            <a:r>
              <a:rPr lang="en-US" dirty="0"/>
              <a:t/>
            </a:r>
            <a:br>
              <a:rPr lang="en-US" dirty="0"/>
            </a:br>
            <a:endParaRPr lang="en-US" dirty="0"/>
          </a:p>
        </p:txBody>
      </p:sp>
      <p:sp>
        <p:nvSpPr>
          <p:cNvPr id="3" name="Content Placeholder 2"/>
          <p:cNvSpPr>
            <a:spLocks noGrp="1"/>
          </p:cNvSpPr>
          <p:nvPr>
            <p:ph idx="1"/>
          </p:nvPr>
        </p:nvSpPr>
        <p:spPr>
          <a:xfrm>
            <a:off x="533400" y="1371600"/>
            <a:ext cx="7772400" cy="4572000"/>
          </a:xfrm>
        </p:spPr>
        <p:txBody>
          <a:bodyPr>
            <a:normAutofit fontScale="77500" lnSpcReduction="20000"/>
          </a:bodyPr>
          <a:lstStyle/>
          <a:p>
            <a:r>
              <a:rPr lang="en-US" dirty="0" smtClean="0"/>
              <a:t>Previous Team and Group Experience  (10 minutes) </a:t>
            </a:r>
          </a:p>
          <a:p>
            <a:pPr marL="0" indent="0">
              <a:buNone/>
            </a:pPr>
            <a:endParaRPr lang="en-US" dirty="0"/>
          </a:p>
          <a:p>
            <a:r>
              <a:rPr lang="en-US" dirty="0" smtClean="0"/>
              <a:t>Individual Preparation &amp; Sharing:</a:t>
            </a:r>
          </a:p>
          <a:p>
            <a:pPr marL="0" indent="0">
              <a:buNone/>
            </a:pPr>
            <a:r>
              <a:rPr lang="en-US" dirty="0" smtClean="0"/>
              <a:t>	What would you like others to know about how 	you work in a group/team as you embark on   </a:t>
            </a:r>
          </a:p>
          <a:p>
            <a:pPr marL="0" indent="0">
              <a:buNone/>
            </a:pPr>
            <a:r>
              <a:rPr lang="en-US" dirty="0"/>
              <a:t> </a:t>
            </a:r>
            <a:r>
              <a:rPr lang="en-US" dirty="0" smtClean="0"/>
              <a:t>           this journey? (20 minutes)</a:t>
            </a:r>
          </a:p>
          <a:p>
            <a:pPr marL="0" indent="0">
              <a:buNone/>
            </a:pPr>
            <a:endParaRPr lang="en-US" dirty="0" smtClean="0"/>
          </a:p>
          <a:p>
            <a:r>
              <a:rPr lang="en-US" dirty="0" smtClean="0"/>
              <a:t>Museum walk through “what I want you to know about how I work in a group.” (30 minutes)</a:t>
            </a:r>
          </a:p>
          <a:p>
            <a:pPr marL="0" indent="0">
              <a:buNone/>
            </a:pPr>
            <a:r>
              <a:rPr lang="en-US" dirty="0" smtClean="0"/>
              <a:t> </a:t>
            </a:r>
          </a:p>
          <a:p>
            <a:r>
              <a:rPr lang="en-US" dirty="0" smtClean="0"/>
              <a:t>Debrief: Sitting- observations/attribution  (15 minutes)</a:t>
            </a:r>
          </a:p>
          <a:p>
            <a:pPr marL="0" indent="0">
              <a:buNone/>
            </a:pPr>
            <a:endParaRPr lang="en-US" dirty="0" smtClean="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58797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
            </a:r>
            <a:br>
              <a:rPr lang="en-US" dirty="0" smtClean="0"/>
            </a:br>
            <a:r>
              <a:rPr lang="en-US" dirty="0"/>
              <a:t/>
            </a:r>
            <a:br>
              <a:rPr lang="en-US" dirty="0"/>
            </a:br>
            <a:r>
              <a:rPr lang="en-US" dirty="0" smtClean="0"/>
              <a:t>#</a:t>
            </a:r>
            <a:r>
              <a:rPr lang="en-US" dirty="0"/>
              <a:t>3. Activities to Build this Team</a:t>
            </a:r>
            <a:br>
              <a:rPr lang="en-US" dirty="0"/>
            </a:br>
            <a:r>
              <a:rPr lang="en-US" dirty="0"/>
              <a:t/>
            </a:r>
            <a:br>
              <a:rPr lang="en-US" dirty="0"/>
            </a:br>
            <a:endParaRPr lang="en-US" dirty="0"/>
          </a:p>
        </p:txBody>
      </p:sp>
      <p:sp>
        <p:nvSpPr>
          <p:cNvPr id="3" name="Content Placeholder 2"/>
          <p:cNvSpPr>
            <a:spLocks noGrp="1"/>
          </p:cNvSpPr>
          <p:nvPr>
            <p:ph idx="1"/>
          </p:nvPr>
        </p:nvSpPr>
        <p:spPr>
          <a:xfrm>
            <a:off x="685800" y="1447800"/>
            <a:ext cx="8001000" cy="4267200"/>
          </a:xfrm>
        </p:spPr>
        <p:txBody>
          <a:bodyPr/>
          <a:lstStyle/>
          <a:p>
            <a:pPr marL="0" indent="0">
              <a:buNone/>
            </a:pPr>
            <a:endParaRPr lang="en-US" dirty="0" smtClean="0"/>
          </a:p>
          <a:p>
            <a:pPr marL="0" indent="0">
              <a:buNone/>
            </a:pPr>
            <a:r>
              <a:rPr lang="en-US" dirty="0" smtClean="0"/>
              <a:t>Some thing to think about: </a:t>
            </a:r>
          </a:p>
          <a:p>
            <a:pPr marL="0" indent="0">
              <a:buNone/>
            </a:pPr>
            <a:r>
              <a:rPr lang="en-US" dirty="0" smtClean="0"/>
              <a:t>Depending on the country where the resident was raised/educated, engaging in these reflective exercises can be new and or stressful. Emphasize there is no right or wrong answer -</a:t>
            </a:r>
            <a:endParaRPr lang="en-US" dirty="0"/>
          </a:p>
        </p:txBody>
      </p:sp>
    </p:spTree>
    <p:extLst>
      <p:ext uri="{BB962C8B-B14F-4D97-AF65-F5344CB8AC3E}">
        <p14:creationId xmlns:p14="http://schemas.microsoft.com/office/powerpoint/2010/main" val="2154202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
            </a:r>
            <a:br>
              <a:rPr lang="en-US" dirty="0" smtClean="0"/>
            </a:br>
            <a:r>
              <a:rPr lang="en-US" dirty="0"/>
              <a:t/>
            </a:r>
            <a:br>
              <a:rPr lang="en-US" dirty="0"/>
            </a:br>
            <a:r>
              <a:rPr lang="en-US" dirty="0" smtClean="0"/>
              <a:t>#</a:t>
            </a:r>
            <a:r>
              <a:rPr lang="en-US" dirty="0"/>
              <a:t>3. Activities to Build this Team</a:t>
            </a:r>
            <a:br>
              <a:rPr lang="en-US" dirty="0"/>
            </a:br>
            <a:r>
              <a:rPr lang="en-US" dirty="0"/>
              <a:t/>
            </a:r>
            <a:br>
              <a:rPr lang="en-US" dirty="0"/>
            </a:br>
            <a:endParaRPr lang="en-US" dirty="0"/>
          </a:p>
        </p:txBody>
      </p:sp>
      <p:sp>
        <p:nvSpPr>
          <p:cNvPr id="3" name="Content Placeholder 2"/>
          <p:cNvSpPr>
            <a:spLocks noGrp="1"/>
          </p:cNvSpPr>
          <p:nvPr>
            <p:ph idx="1"/>
          </p:nvPr>
        </p:nvSpPr>
        <p:spPr>
          <a:xfrm>
            <a:off x="685800" y="1295400"/>
            <a:ext cx="8001000" cy="4267200"/>
          </a:xfrm>
        </p:spPr>
        <p:txBody>
          <a:bodyPr/>
          <a:lstStyle/>
          <a:p>
            <a:pPr marL="0" indent="0">
              <a:buNone/>
            </a:pPr>
            <a:endParaRPr lang="en-US" dirty="0" smtClean="0"/>
          </a:p>
          <a:p>
            <a:pPr marL="0" indent="0">
              <a:buNone/>
            </a:pPr>
            <a:r>
              <a:rPr lang="en-US" dirty="0" smtClean="0"/>
              <a:t>Review-</a:t>
            </a:r>
          </a:p>
          <a:p>
            <a:pPr marL="0" indent="0">
              <a:buNone/>
            </a:pPr>
            <a:endParaRPr lang="en-US" dirty="0" smtClean="0"/>
          </a:p>
          <a:p>
            <a:pPr marL="514350" indent="-514350">
              <a:buAutoNum type="arabicParenR"/>
            </a:pPr>
            <a:r>
              <a:rPr lang="en-US" dirty="0" smtClean="0"/>
              <a:t>Manage stress</a:t>
            </a:r>
          </a:p>
          <a:p>
            <a:pPr marL="514350" indent="-514350">
              <a:buAutoNum type="arabicParenR"/>
            </a:pPr>
            <a:r>
              <a:rPr lang="en-US" dirty="0" smtClean="0"/>
              <a:t>Reflection on group experience</a:t>
            </a:r>
          </a:p>
          <a:p>
            <a:pPr marL="514350" indent="-514350">
              <a:buAutoNum type="arabicParenR"/>
            </a:pPr>
            <a:r>
              <a:rPr lang="en-US" dirty="0" smtClean="0"/>
              <a:t>Reveal how you work in a group</a:t>
            </a:r>
            <a:endParaRPr lang="en-US" dirty="0"/>
          </a:p>
        </p:txBody>
      </p:sp>
    </p:spTree>
    <p:extLst>
      <p:ext uri="{BB962C8B-B14F-4D97-AF65-F5344CB8AC3E}">
        <p14:creationId xmlns:p14="http://schemas.microsoft.com/office/powerpoint/2010/main" val="248534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 of Hands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smtClean="0"/>
              <a:t>How many here have seen the movie Apollo 13? </a:t>
            </a:r>
            <a:endParaRPr lang="en-US" sz="3600" b="1" dirty="0"/>
          </a:p>
        </p:txBody>
      </p:sp>
    </p:spTree>
    <p:extLst>
      <p:ext uri="{BB962C8B-B14F-4D97-AF65-F5344CB8AC3E}">
        <p14:creationId xmlns:p14="http://schemas.microsoft.com/office/powerpoint/2010/main" val="3536427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85800"/>
          </a:xfrm>
        </p:spPr>
        <p:txBody>
          <a:bodyPr>
            <a:normAutofit fontScale="90000"/>
          </a:bodyPr>
          <a:lstStyle/>
          <a:p>
            <a:r>
              <a:rPr lang="en-US" dirty="0"/>
              <a:t>#3. Activities to Build this Team</a:t>
            </a:r>
            <a:br>
              <a:rPr lang="en-US" dirty="0"/>
            </a:br>
            <a:endParaRPr lang="en-US" dirty="0"/>
          </a:p>
        </p:txBody>
      </p:sp>
      <p:sp>
        <p:nvSpPr>
          <p:cNvPr id="3" name="Content Placeholder 2"/>
          <p:cNvSpPr>
            <a:spLocks noGrp="1"/>
          </p:cNvSpPr>
          <p:nvPr>
            <p:ph idx="1"/>
          </p:nvPr>
        </p:nvSpPr>
        <p:spPr>
          <a:xfrm>
            <a:off x="1219200" y="1447800"/>
            <a:ext cx="7086600" cy="4419600"/>
          </a:xfrm>
        </p:spPr>
        <p:txBody>
          <a:bodyPr/>
          <a:lstStyle/>
          <a:p>
            <a:r>
              <a:rPr lang="en-US" dirty="0" smtClean="0"/>
              <a:t>Bridge Building</a:t>
            </a:r>
          </a:p>
          <a:p>
            <a:r>
              <a:rPr lang="en-US" dirty="0" smtClean="0"/>
              <a:t>Describe Task</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154202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sullivan\Downloads\Verrazano_Bridg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199" y="762000"/>
            <a:ext cx="5867401" cy="4783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6429" y="5776164"/>
            <a:ext cx="7924800" cy="461665"/>
          </a:xfrm>
          <a:prstGeom prst="rect">
            <a:avLst/>
          </a:prstGeom>
          <a:noFill/>
        </p:spPr>
        <p:txBody>
          <a:bodyPr wrap="square" rtlCol="0">
            <a:spAutoFit/>
          </a:bodyPr>
          <a:lstStyle/>
          <a:p>
            <a:r>
              <a:rPr lang="en-US" sz="1200" dirty="0"/>
              <a:t>By H.L.I.T. - originally posted to Flickr as Verrazano, CC BY 2.0, https://commons.wikimedia.org/w/index.php?curid=12715051</a:t>
            </a:r>
          </a:p>
          <a:p>
            <a:endParaRPr lang="en-US" sz="1200" dirty="0"/>
          </a:p>
        </p:txBody>
      </p:sp>
    </p:spTree>
    <p:extLst>
      <p:ext uri="{BB962C8B-B14F-4D97-AF65-F5344CB8AC3E}">
        <p14:creationId xmlns:p14="http://schemas.microsoft.com/office/powerpoint/2010/main" val="2269001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876300"/>
            <a:ext cx="7772400" cy="5105400"/>
          </a:xfrm>
        </p:spPr>
        <p:txBody>
          <a:bodyPr vert="horz" lIns="91440" tIns="45720" rIns="91440" bIns="45720" rtlCol="0">
            <a:normAutofit/>
          </a:bodyPr>
          <a:lstStyle/>
          <a:p>
            <a:pPr marL="0" indent="0">
              <a:buNone/>
            </a:pPr>
            <a:r>
              <a:rPr lang="en-US" dirty="0"/>
              <a:t/>
            </a:r>
            <a:br>
              <a:rPr lang="en-US" dirty="0"/>
            </a:br>
            <a:r>
              <a:rPr lang="en-US" dirty="0"/>
              <a:t/>
            </a:r>
            <a:br>
              <a:rPr lang="en-US" dirty="0"/>
            </a:br>
            <a:endParaRPr lang="en-US" dirty="0"/>
          </a:p>
        </p:txBody>
      </p:sp>
      <p:pic>
        <p:nvPicPr>
          <p:cNvPr id="2051" name="Picture 3" descr="C:\Users\lsullivan\Downloads\4cc316919551e5c8c352e58419f2b694_suspension-bridge-drawing-arch-bridge-bridge-png-download-2000-suspension-bridge-drawing_900-280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286000"/>
            <a:ext cx="8572500" cy="2667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522514" y="3363686"/>
            <a:ext cx="0" cy="1295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512629" y="3363686"/>
            <a:ext cx="0" cy="1295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2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smtClean="0"/>
              <a:t>St. Joseph’s Family Medicine Residency </a:t>
            </a:r>
            <a:endParaRPr lang="en-US" dirty="0"/>
          </a:p>
        </p:txBody>
      </p:sp>
      <p:sp>
        <p:nvSpPr>
          <p:cNvPr id="3" name="Content Placeholder 2"/>
          <p:cNvSpPr>
            <a:spLocks noGrp="1"/>
          </p:cNvSpPr>
          <p:nvPr>
            <p:ph idx="1"/>
          </p:nvPr>
        </p:nvSpPr>
        <p:spPr>
          <a:xfrm>
            <a:off x="381000" y="1524000"/>
            <a:ext cx="8382000" cy="3810000"/>
          </a:xfrm>
        </p:spPr>
        <p:txBody>
          <a:bodyPr>
            <a:normAutofit/>
          </a:bodyPr>
          <a:lstStyle/>
          <a:p>
            <a:endParaRPr lang="en-US" sz="2800" dirty="0" smtClean="0"/>
          </a:p>
          <a:p>
            <a:r>
              <a:rPr lang="en-US" sz="2800" dirty="0" smtClean="0"/>
              <a:t>Yonkers, New York  (inner city borders on the Bronx)</a:t>
            </a:r>
          </a:p>
          <a:p>
            <a:r>
              <a:rPr lang="en-US" sz="2800" dirty="0" smtClean="0"/>
              <a:t>40+ year old residency</a:t>
            </a:r>
          </a:p>
          <a:p>
            <a:r>
              <a:rPr lang="en-US" sz="2800" dirty="0"/>
              <a:t>10-10-10</a:t>
            </a:r>
          </a:p>
          <a:p>
            <a:r>
              <a:rPr lang="en-US" sz="2800" dirty="0" smtClean="0"/>
              <a:t>Many of the faculty &amp; hospital attending are alumni.</a:t>
            </a:r>
          </a:p>
          <a:p>
            <a:r>
              <a:rPr lang="en-US" sz="2800" dirty="0" smtClean="0"/>
              <a:t>80/20 IMG/US grads</a:t>
            </a:r>
          </a:p>
          <a:p>
            <a:r>
              <a:rPr lang="en-US" sz="2800" dirty="0" smtClean="0"/>
              <a:t>100% Board Pass Rate for last four years. </a:t>
            </a:r>
          </a:p>
          <a:p>
            <a:endParaRPr lang="en-US" dirty="0" smtClean="0"/>
          </a:p>
        </p:txBody>
      </p:sp>
    </p:spTree>
    <p:extLst>
      <p:ext uri="{BB962C8B-B14F-4D97-AF65-F5344CB8AC3E}">
        <p14:creationId xmlns:p14="http://schemas.microsoft.com/office/powerpoint/2010/main" val="384242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85800"/>
            <a:ext cx="7086600" cy="4602163"/>
          </a:xfrm>
        </p:spPr>
        <p:txBody>
          <a:bodyPr>
            <a:normAutofit/>
          </a:bodyPr>
          <a:lstStyle/>
          <a:p>
            <a:pPr marL="0" indent="0">
              <a:buNone/>
            </a:pPr>
            <a:endParaRPr lang="en-US" dirty="0" smtClean="0"/>
          </a:p>
          <a:p>
            <a:pPr marL="0" indent="0">
              <a:buNone/>
            </a:pPr>
            <a:r>
              <a:rPr lang="en-US" dirty="0" smtClean="0"/>
              <a:t>The task is to build the longest, free standing expansion bridge with only two pillars. The bridge must stand independent of your support for 10 seconds and will be measured from end to end</a:t>
            </a:r>
            <a:r>
              <a:rPr lang="en-US" dirty="0"/>
              <a:t> </a:t>
            </a:r>
            <a:r>
              <a:rPr lang="en-US" dirty="0" smtClean="0"/>
              <a:t>– the team with the longest span wins. </a:t>
            </a:r>
            <a:endParaRPr lang="en-US" dirty="0"/>
          </a:p>
        </p:txBody>
      </p:sp>
    </p:spTree>
    <p:extLst>
      <p:ext uri="{BB962C8B-B14F-4D97-AF65-F5344CB8AC3E}">
        <p14:creationId xmlns:p14="http://schemas.microsoft.com/office/powerpoint/2010/main" val="1323325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85800"/>
          </a:xfrm>
        </p:spPr>
        <p:txBody>
          <a:bodyPr>
            <a:normAutofit fontScale="90000"/>
          </a:bodyPr>
          <a:lstStyle/>
          <a:p>
            <a:r>
              <a:rPr lang="en-US" dirty="0"/>
              <a:t>#3. Activities to Build this Team</a:t>
            </a:r>
            <a:br>
              <a:rPr lang="en-US" dirty="0"/>
            </a:br>
            <a:endParaRPr lang="en-US" dirty="0"/>
          </a:p>
        </p:txBody>
      </p:sp>
      <p:sp>
        <p:nvSpPr>
          <p:cNvPr id="3" name="Content Placeholder 2"/>
          <p:cNvSpPr>
            <a:spLocks noGrp="1"/>
          </p:cNvSpPr>
          <p:nvPr>
            <p:ph idx="1"/>
          </p:nvPr>
        </p:nvSpPr>
        <p:spPr>
          <a:xfrm>
            <a:off x="1219200" y="1447800"/>
            <a:ext cx="7086600" cy="4419600"/>
          </a:xfrm>
        </p:spPr>
        <p:txBody>
          <a:bodyPr/>
          <a:lstStyle/>
          <a:p>
            <a:r>
              <a:rPr lang="en-US" dirty="0" smtClean="0"/>
              <a:t>Bridge Building</a:t>
            </a:r>
          </a:p>
          <a:p>
            <a:r>
              <a:rPr lang="en-US" dirty="0" smtClean="0"/>
              <a:t>Describe Task</a:t>
            </a:r>
          </a:p>
          <a:p>
            <a:r>
              <a:rPr lang="en-US" dirty="0" smtClean="0"/>
              <a:t>Competition – who wins?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35318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85800"/>
          </a:xfrm>
        </p:spPr>
        <p:txBody>
          <a:bodyPr>
            <a:normAutofit fontScale="90000"/>
          </a:bodyPr>
          <a:lstStyle/>
          <a:p>
            <a:r>
              <a:rPr lang="en-US" dirty="0"/>
              <a:t>#3. Activities to Build this Team</a:t>
            </a:r>
            <a:br>
              <a:rPr lang="en-US" dirty="0"/>
            </a:br>
            <a:endParaRPr lang="en-US" dirty="0"/>
          </a:p>
        </p:txBody>
      </p:sp>
      <p:sp>
        <p:nvSpPr>
          <p:cNvPr id="3" name="Content Placeholder 2"/>
          <p:cNvSpPr>
            <a:spLocks noGrp="1"/>
          </p:cNvSpPr>
          <p:nvPr>
            <p:ph idx="1"/>
          </p:nvPr>
        </p:nvSpPr>
        <p:spPr>
          <a:xfrm>
            <a:off x="1219200" y="1447800"/>
            <a:ext cx="7086600" cy="4419600"/>
          </a:xfrm>
        </p:spPr>
        <p:txBody>
          <a:bodyPr/>
          <a:lstStyle/>
          <a:p>
            <a:r>
              <a:rPr lang="en-US" dirty="0" smtClean="0"/>
              <a:t>Bridge Building</a:t>
            </a:r>
          </a:p>
          <a:p>
            <a:r>
              <a:rPr lang="en-US" dirty="0" smtClean="0"/>
              <a:t>Describe Task</a:t>
            </a:r>
          </a:p>
          <a:p>
            <a:r>
              <a:rPr lang="en-US" dirty="0" smtClean="0"/>
              <a:t>Competition – who wins?</a:t>
            </a:r>
          </a:p>
          <a:p>
            <a:r>
              <a:rPr lang="en-US" dirty="0" smtClean="0"/>
              <a:t>Divide in two groups (count off)</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35318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85800"/>
          </a:xfrm>
        </p:spPr>
        <p:txBody>
          <a:bodyPr>
            <a:normAutofit fontScale="90000"/>
          </a:bodyPr>
          <a:lstStyle/>
          <a:p>
            <a:r>
              <a:rPr lang="en-US" dirty="0"/>
              <a:t>#3. Activities to Build this Team</a:t>
            </a:r>
            <a:br>
              <a:rPr lang="en-US" dirty="0"/>
            </a:br>
            <a:endParaRPr lang="en-US" dirty="0"/>
          </a:p>
        </p:txBody>
      </p:sp>
      <p:sp>
        <p:nvSpPr>
          <p:cNvPr id="3" name="Content Placeholder 2"/>
          <p:cNvSpPr>
            <a:spLocks noGrp="1"/>
          </p:cNvSpPr>
          <p:nvPr>
            <p:ph idx="1"/>
          </p:nvPr>
        </p:nvSpPr>
        <p:spPr>
          <a:xfrm>
            <a:off x="1219200" y="1447800"/>
            <a:ext cx="7086600" cy="4419600"/>
          </a:xfrm>
        </p:spPr>
        <p:txBody>
          <a:bodyPr>
            <a:normAutofit/>
          </a:bodyPr>
          <a:lstStyle/>
          <a:p>
            <a:r>
              <a:rPr lang="en-US" dirty="0" smtClean="0"/>
              <a:t>Bridge Building</a:t>
            </a:r>
          </a:p>
          <a:p>
            <a:r>
              <a:rPr lang="en-US" dirty="0" smtClean="0"/>
              <a:t>Describe Task</a:t>
            </a:r>
          </a:p>
          <a:p>
            <a:r>
              <a:rPr lang="en-US" dirty="0" smtClean="0"/>
              <a:t>Competition – who wins?</a:t>
            </a:r>
          </a:p>
          <a:p>
            <a:r>
              <a:rPr lang="en-US" dirty="0" smtClean="0"/>
              <a:t>Divide in two groups (count off)</a:t>
            </a:r>
          </a:p>
          <a:p>
            <a:r>
              <a:rPr lang="en-US" dirty="0" smtClean="0"/>
              <a:t>Provide materials in a bag.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35318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85800"/>
          </a:xfrm>
        </p:spPr>
        <p:txBody>
          <a:bodyPr>
            <a:normAutofit fontScale="90000"/>
          </a:bodyPr>
          <a:lstStyle/>
          <a:p>
            <a:r>
              <a:rPr lang="en-US" dirty="0"/>
              <a:t>#3. Activities to Build this Team</a:t>
            </a:r>
            <a:br>
              <a:rPr lang="en-US" dirty="0"/>
            </a:br>
            <a:endParaRPr lang="en-US" dirty="0"/>
          </a:p>
        </p:txBody>
      </p:sp>
      <p:sp>
        <p:nvSpPr>
          <p:cNvPr id="3" name="Content Placeholder 2"/>
          <p:cNvSpPr>
            <a:spLocks noGrp="1"/>
          </p:cNvSpPr>
          <p:nvPr>
            <p:ph idx="1"/>
          </p:nvPr>
        </p:nvSpPr>
        <p:spPr>
          <a:xfrm>
            <a:off x="1219200" y="1447800"/>
            <a:ext cx="7086600" cy="4419600"/>
          </a:xfrm>
        </p:spPr>
        <p:txBody>
          <a:bodyPr/>
          <a:lstStyle/>
          <a:p>
            <a:r>
              <a:rPr lang="en-US" dirty="0" smtClean="0"/>
              <a:t>Bridge Building  </a:t>
            </a:r>
          </a:p>
          <a:p>
            <a:r>
              <a:rPr lang="en-US" dirty="0" smtClean="0"/>
              <a:t>Describe Task  </a:t>
            </a:r>
          </a:p>
          <a:p>
            <a:r>
              <a:rPr lang="en-US" dirty="0" smtClean="0"/>
              <a:t>Competition – who wins?</a:t>
            </a:r>
          </a:p>
          <a:p>
            <a:r>
              <a:rPr lang="en-US" dirty="0" smtClean="0"/>
              <a:t>Divide in two groups (count off)</a:t>
            </a:r>
          </a:p>
          <a:p>
            <a:r>
              <a:rPr lang="en-US" dirty="0" smtClean="0"/>
              <a:t>Provide Materials in a bag</a:t>
            </a:r>
          </a:p>
          <a:p>
            <a:r>
              <a:rPr lang="en-US" dirty="0" smtClean="0"/>
              <a:t>Questions</a:t>
            </a:r>
          </a:p>
          <a:p>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35318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85800"/>
          </a:xfrm>
        </p:spPr>
        <p:txBody>
          <a:bodyPr>
            <a:normAutofit fontScale="90000"/>
          </a:bodyPr>
          <a:lstStyle/>
          <a:p>
            <a:r>
              <a:rPr lang="en-US" dirty="0"/>
              <a:t>#3. Activities to Build this Team</a:t>
            </a:r>
            <a:br>
              <a:rPr lang="en-US" dirty="0"/>
            </a:br>
            <a:endParaRPr lang="en-US" dirty="0"/>
          </a:p>
        </p:txBody>
      </p:sp>
      <p:sp>
        <p:nvSpPr>
          <p:cNvPr id="3" name="Content Placeholder 2"/>
          <p:cNvSpPr>
            <a:spLocks noGrp="1"/>
          </p:cNvSpPr>
          <p:nvPr>
            <p:ph idx="1"/>
          </p:nvPr>
        </p:nvSpPr>
        <p:spPr>
          <a:xfrm>
            <a:off x="1219200" y="1447800"/>
            <a:ext cx="7086600" cy="4419600"/>
          </a:xfrm>
        </p:spPr>
        <p:txBody>
          <a:bodyPr/>
          <a:lstStyle/>
          <a:p>
            <a:r>
              <a:rPr lang="en-US" dirty="0" smtClean="0"/>
              <a:t>Bridge Building</a:t>
            </a:r>
          </a:p>
          <a:p>
            <a:r>
              <a:rPr lang="en-US" dirty="0" smtClean="0"/>
              <a:t>Describe Task</a:t>
            </a:r>
          </a:p>
          <a:p>
            <a:r>
              <a:rPr lang="en-US" dirty="0" smtClean="0"/>
              <a:t>Competition – who wins?</a:t>
            </a:r>
          </a:p>
          <a:p>
            <a:r>
              <a:rPr lang="en-US" dirty="0"/>
              <a:t>Divide in two groups (count off)</a:t>
            </a:r>
          </a:p>
          <a:p>
            <a:r>
              <a:rPr lang="en-US" dirty="0"/>
              <a:t>Provide Materials in a bag</a:t>
            </a:r>
          </a:p>
          <a:p>
            <a:r>
              <a:rPr lang="en-US" dirty="0"/>
              <a:t>Questions</a:t>
            </a:r>
          </a:p>
          <a:p>
            <a:r>
              <a:rPr lang="en-US" dirty="0" smtClean="0"/>
              <a:t>Time Keeper</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35318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85800"/>
          </a:xfrm>
        </p:spPr>
        <p:txBody>
          <a:bodyPr>
            <a:normAutofit fontScale="90000"/>
          </a:bodyPr>
          <a:lstStyle/>
          <a:p>
            <a:r>
              <a:rPr lang="en-US" sz="3600" dirty="0"/>
              <a:t>#3. Activities to Build this Team</a:t>
            </a:r>
            <a:br>
              <a:rPr lang="en-US" sz="3600" dirty="0"/>
            </a:br>
            <a:endParaRPr lang="en-US" sz="3600" dirty="0"/>
          </a:p>
        </p:txBody>
      </p:sp>
      <p:sp>
        <p:nvSpPr>
          <p:cNvPr id="3" name="Content Placeholder 2"/>
          <p:cNvSpPr>
            <a:spLocks noGrp="1"/>
          </p:cNvSpPr>
          <p:nvPr>
            <p:ph idx="1"/>
          </p:nvPr>
        </p:nvSpPr>
        <p:spPr>
          <a:xfrm>
            <a:off x="533400" y="1447800"/>
            <a:ext cx="7772400" cy="4419600"/>
          </a:xfrm>
        </p:spPr>
        <p:txBody>
          <a:bodyPr>
            <a:normAutofit fontScale="92500" lnSpcReduction="10000"/>
          </a:bodyPr>
          <a:lstStyle/>
          <a:p>
            <a:r>
              <a:rPr lang="en-US" sz="3600" dirty="0" smtClean="0"/>
              <a:t>Bridge Building</a:t>
            </a:r>
          </a:p>
          <a:p>
            <a:r>
              <a:rPr lang="en-US" sz="3600" dirty="0" smtClean="0"/>
              <a:t>Describe Task</a:t>
            </a:r>
          </a:p>
          <a:p>
            <a:r>
              <a:rPr lang="en-US" sz="3600" dirty="0" smtClean="0"/>
              <a:t>Competition – who wins? </a:t>
            </a:r>
          </a:p>
          <a:p>
            <a:r>
              <a:rPr lang="en-US" sz="3600" dirty="0" smtClean="0"/>
              <a:t>Divide </a:t>
            </a:r>
            <a:r>
              <a:rPr lang="en-US" sz="3600" dirty="0"/>
              <a:t>in two groups (count off)</a:t>
            </a:r>
          </a:p>
          <a:p>
            <a:r>
              <a:rPr lang="en-US" sz="3600" dirty="0"/>
              <a:t>Provide Materials in a </a:t>
            </a:r>
            <a:r>
              <a:rPr lang="en-US" sz="3600" dirty="0" smtClean="0"/>
              <a:t>bag </a:t>
            </a:r>
            <a:endParaRPr lang="en-US" sz="3600" dirty="0"/>
          </a:p>
          <a:p>
            <a:r>
              <a:rPr lang="en-US" sz="3600" dirty="0" smtClean="0"/>
              <a:t>Questions </a:t>
            </a:r>
          </a:p>
          <a:p>
            <a:r>
              <a:rPr lang="en-US" sz="3600" dirty="0" smtClean="0"/>
              <a:t>Time –Keeper                                       </a:t>
            </a:r>
            <a:r>
              <a:rPr lang="en-US" sz="3600" dirty="0" smtClean="0">
                <a:solidFill>
                  <a:srgbClr val="FF0000"/>
                </a:solidFill>
              </a:rPr>
              <a:t>30 min</a:t>
            </a:r>
          </a:p>
          <a:p>
            <a:r>
              <a:rPr lang="en-US" sz="3600" dirty="0" smtClean="0"/>
              <a:t>Debrief                                                  </a:t>
            </a:r>
            <a:r>
              <a:rPr lang="en-US" sz="3600" dirty="0" smtClean="0">
                <a:solidFill>
                  <a:srgbClr val="FF0000"/>
                </a:solidFill>
              </a:rPr>
              <a:t>20 min</a:t>
            </a:r>
            <a:endParaRPr lang="en-US" sz="3600" dirty="0">
              <a:solidFill>
                <a:srgbClr val="FF0000"/>
              </a:solidFill>
            </a:endParaRPr>
          </a:p>
          <a:p>
            <a:pPr marL="0" indent="0">
              <a:buNone/>
            </a:pPr>
            <a:endParaRPr lang="en-US" sz="3600" dirty="0" smtClean="0"/>
          </a:p>
          <a:p>
            <a:pPr marL="0" indent="0">
              <a:buNone/>
            </a:pPr>
            <a:endParaRPr lang="en-US" sz="3600" dirty="0" smtClean="0"/>
          </a:p>
        </p:txBody>
      </p:sp>
      <p:sp>
        <p:nvSpPr>
          <p:cNvPr id="4" name="TextBox 3"/>
          <p:cNvSpPr txBox="1"/>
          <p:nvPr/>
        </p:nvSpPr>
        <p:spPr>
          <a:xfrm>
            <a:off x="7260771" y="1638300"/>
            <a:ext cx="615553" cy="2705100"/>
          </a:xfrm>
          <a:prstGeom prst="rect">
            <a:avLst/>
          </a:prstGeom>
          <a:noFill/>
        </p:spPr>
        <p:txBody>
          <a:bodyPr vert="vert270" wrap="square" rtlCol="0">
            <a:spAutoFit/>
          </a:bodyPr>
          <a:lstStyle/>
          <a:p>
            <a:r>
              <a:rPr lang="en-US" sz="2800" dirty="0" smtClean="0">
                <a:solidFill>
                  <a:srgbClr val="FF0000"/>
                </a:solidFill>
              </a:rPr>
              <a:t>      10 minutes </a:t>
            </a:r>
            <a:endParaRPr lang="en-US" sz="2800" dirty="0">
              <a:solidFill>
                <a:srgbClr val="FF0000"/>
              </a:solidFill>
            </a:endParaRPr>
          </a:p>
        </p:txBody>
      </p:sp>
    </p:spTree>
    <p:extLst>
      <p:ext uri="{BB962C8B-B14F-4D97-AF65-F5344CB8AC3E}">
        <p14:creationId xmlns:p14="http://schemas.microsoft.com/office/powerpoint/2010/main" val="1935318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smtClean="0"/>
              <a:t>Debrief Suggestions</a:t>
            </a:r>
            <a:endParaRPr lang="en-US" dirty="0"/>
          </a:p>
        </p:txBody>
      </p:sp>
      <p:sp>
        <p:nvSpPr>
          <p:cNvPr id="3" name="Content Placeholder 2"/>
          <p:cNvSpPr>
            <a:spLocks noGrp="1"/>
          </p:cNvSpPr>
          <p:nvPr>
            <p:ph idx="1"/>
          </p:nvPr>
        </p:nvSpPr>
        <p:spPr>
          <a:xfrm>
            <a:off x="304800" y="1371600"/>
            <a:ext cx="8534400" cy="4724400"/>
          </a:xfrm>
        </p:spPr>
        <p:txBody>
          <a:bodyPr>
            <a:normAutofit fontScale="85000" lnSpcReduction="20000"/>
          </a:bodyPr>
          <a:lstStyle/>
          <a:p>
            <a:pPr marL="514350" indent="-514350" fontAlgn="base">
              <a:buAutoNum type="arabicPeriod"/>
            </a:pPr>
            <a:r>
              <a:rPr lang="en-US" sz="2800" dirty="0" smtClean="0"/>
              <a:t>Check in word;</a:t>
            </a:r>
          </a:p>
          <a:p>
            <a:pPr marL="0" indent="0" fontAlgn="base">
              <a:buNone/>
            </a:pPr>
            <a:endParaRPr lang="en-US" sz="2800" dirty="0" smtClean="0"/>
          </a:p>
          <a:p>
            <a:pPr marL="0" indent="0" fontAlgn="base">
              <a:buNone/>
            </a:pPr>
            <a:r>
              <a:rPr lang="en-US" sz="2800" dirty="0" smtClean="0"/>
              <a:t>2. Ask for general observations.</a:t>
            </a:r>
          </a:p>
          <a:p>
            <a:pPr fontAlgn="base"/>
            <a:r>
              <a:rPr lang="en-US" sz="2800" dirty="0" smtClean="0"/>
              <a:t>What did you see happen in your group?</a:t>
            </a:r>
          </a:p>
          <a:p>
            <a:pPr fontAlgn="base"/>
            <a:r>
              <a:rPr lang="en-US" sz="2800" dirty="0" smtClean="0"/>
              <a:t>What </a:t>
            </a:r>
            <a:r>
              <a:rPr lang="en-US" sz="2800" dirty="0"/>
              <a:t>surprised you the most about the group interaction? </a:t>
            </a:r>
            <a:endParaRPr lang="en-US" sz="2800" dirty="0" smtClean="0"/>
          </a:p>
          <a:p>
            <a:pPr fontAlgn="base"/>
            <a:r>
              <a:rPr lang="en-US" sz="2800" dirty="0" smtClean="0"/>
              <a:t>What </a:t>
            </a:r>
            <a:r>
              <a:rPr lang="en-US" sz="2800" dirty="0"/>
              <a:t>role did your find yourself playing? </a:t>
            </a:r>
            <a:endParaRPr lang="en-US" sz="2800" dirty="0" smtClean="0"/>
          </a:p>
          <a:p>
            <a:pPr marL="0" indent="0" fontAlgn="base">
              <a:buNone/>
            </a:pPr>
            <a:endParaRPr lang="en-US" sz="2800" dirty="0" smtClean="0"/>
          </a:p>
          <a:p>
            <a:pPr marL="0" indent="0" fontAlgn="base">
              <a:buNone/>
            </a:pPr>
            <a:r>
              <a:rPr lang="en-US" sz="2800" dirty="0" smtClean="0"/>
              <a:t>3. Observations by the team members who were changed; their colleagues? </a:t>
            </a:r>
          </a:p>
          <a:p>
            <a:pPr marL="0" indent="0" fontAlgn="base">
              <a:buNone/>
            </a:pPr>
            <a:endParaRPr lang="en-US" sz="2800" dirty="0" smtClean="0"/>
          </a:p>
          <a:p>
            <a:pPr marL="0" indent="0" fontAlgn="base">
              <a:buNone/>
            </a:pPr>
            <a:r>
              <a:rPr lang="en-US" sz="2800" dirty="0" smtClean="0"/>
              <a:t>4. What similarities are there between this exercise &amp; residency?   </a:t>
            </a:r>
          </a:p>
          <a:p>
            <a:pPr marL="0" indent="0" fontAlgn="base">
              <a:buNone/>
            </a:pPr>
            <a:endParaRPr lang="en-US" sz="2800" dirty="0" smtClean="0"/>
          </a:p>
          <a:p>
            <a:pPr marL="0" indent="0" fontAlgn="base">
              <a:buNone/>
            </a:pPr>
            <a:r>
              <a:rPr lang="en-US" sz="2800" dirty="0" smtClean="0"/>
              <a:t>5. Check out word</a:t>
            </a:r>
          </a:p>
          <a:p>
            <a:pPr marL="0" indent="0" fontAlgn="base">
              <a:buNone/>
            </a:pPr>
            <a:endParaRPr lang="en-US" dirty="0" smtClean="0"/>
          </a:p>
          <a:p>
            <a:pPr marL="0" indent="0" fontAlgn="base">
              <a:buNone/>
            </a:pPr>
            <a:endParaRPr lang="en-US" dirty="0"/>
          </a:p>
        </p:txBody>
      </p:sp>
    </p:spTree>
    <p:extLst>
      <p:ext uri="{BB962C8B-B14F-4D97-AF65-F5344CB8AC3E}">
        <p14:creationId xmlns:p14="http://schemas.microsoft.com/office/powerpoint/2010/main" val="3147346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smtClean="0"/>
              <a:t>Day One   </a:t>
            </a:r>
            <a:endParaRPr lang="en-US" dirty="0"/>
          </a:p>
        </p:txBody>
      </p:sp>
      <p:sp>
        <p:nvSpPr>
          <p:cNvPr id="3" name="Content Placeholder 2"/>
          <p:cNvSpPr>
            <a:spLocks noGrp="1"/>
          </p:cNvSpPr>
          <p:nvPr>
            <p:ph idx="1"/>
          </p:nvPr>
        </p:nvSpPr>
        <p:spPr>
          <a:xfrm>
            <a:off x="457200" y="1447800"/>
            <a:ext cx="8305800" cy="4419600"/>
          </a:xfrm>
        </p:spPr>
        <p:txBody>
          <a:bodyPr>
            <a:normAutofit fontScale="92500" lnSpcReduction="10000"/>
          </a:bodyPr>
          <a:lstStyle/>
          <a:p>
            <a:r>
              <a:rPr lang="en-US" dirty="0" smtClean="0"/>
              <a:t>Name; Introductions </a:t>
            </a:r>
            <a:r>
              <a:rPr lang="en-US" dirty="0"/>
              <a:t>in </a:t>
            </a:r>
            <a:r>
              <a:rPr lang="en-US" dirty="0" smtClean="0"/>
              <a:t>dyads; Check in/out  						          (30 minutes) </a:t>
            </a:r>
          </a:p>
          <a:p>
            <a:pPr marL="0" indent="0">
              <a:buNone/>
            </a:pPr>
            <a:endParaRPr lang="en-US" dirty="0" smtClean="0"/>
          </a:p>
          <a:p>
            <a:r>
              <a:rPr lang="en-US" dirty="0" smtClean="0"/>
              <a:t>What I want you to know about me in a group. 						(75 minutes)</a:t>
            </a:r>
          </a:p>
          <a:p>
            <a:r>
              <a:rPr lang="en-US" dirty="0" smtClean="0"/>
              <a:t>BREAK  (15 minutes) </a:t>
            </a:r>
          </a:p>
          <a:p>
            <a:pPr marL="0" indent="0">
              <a:buNone/>
            </a:pPr>
            <a:endParaRPr lang="en-US" dirty="0" smtClean="0"/>
          </a:p>
          <a:p>
            <a:r>
              <a:rPr lang="en-US" dirty="0" smtClean="0"/>
              <a:t>Bridge Exercise 			(60 minutes) </a:t>
            </a:r>
          </a:p>
          <a:p>
            <a:pPr marL="0" indent="0" algn="ctr">
              <a:buNone/>
            </a:pPr>
            <a:r>
              <a:rPr lang="en-US" dirty="0" smtClean="0"/>
              <a:t>TOTAL: 3 hours </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497831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7086600" cy="4373563"/>
          </a:xfrm>
        </p:spPr>
        <p:txBody>
          <a:bodyPr/>
          <a:lstStyle/>
          <a:p>
            <a:endParaRPr lang="en-US" dirty="0"/>
          </a:p>
        </p:txBody>
      </p:sp>
      <p:pic>
        <p:nvPicPr>
          <p:cNvPr id="1026" name="Picture 2" descr="C:\Users\lsullivan\AppData\Local\Microsoft\Windows\Temporary Internet Files\Content.Outlook\C0VAU7U4\IMG_4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990600" y="914400"/>
            <a:ext cx="73914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86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Sonia Velez, MD, JD </a:t>
            </a:r>
            <a:br>
              <a:rPr lang="en-US" dirty="0" smtClean="0"/>
            </a:br>
            <a:endParaRPr lang="en-US" dirty="0"/>
          </a:p>
        </p:txBody>
      </p:sp>
      <p:sp>
        <p:nvSpPr>
          <p:cNvPr id="3" name="Content Placeholder 2"/>
          <p:cNvSpPr>
            <a:spLocks noGrp="1"/>
          </p:cNvSpPr>
          <p:nvPr>
            <p:ph idx="1"/>
          </p:nvPr>
        </p:nvSpPr>
        <p:spPr>
          <a:xfrm>
            <a:off x="762000" y="2133600"/>
            <a:ext cx="7620000" cy="3154363"/>
          </a:xfrm>
        </p:spPr>
        <p:txBody>
          <a:bodyPr>
            <a:normAutofit/>
          </a:bodyPr>
          <a:lstStyle/>
          <a:p>
            <a:r>
              <a:rPr lang="en-US" dirty="0" smtClean="0"/>
              <a:t>Program Director since  2006</a:t>
            </a:r>
          </a:p>
          <a:p>
            <a:r>
              <a:rPr lang="en-US" dirty="0" smtClean="0"/>
              <a:t>Faculty for 9 years prior to becoming PD</a:t>
            </a:r>
          </a:p>
          <a:p>
            <a:r>
              <a:rPr lang="en-US" dirty="0" smtClean="0"/>
              <a:t>Graduate from this program</a:t>
            </a:r>
          </a:p>
          <a:p>
            <a:r>
              <a:rPr lang="en-US" dirty="0" smtClean="0"/>
              <a:t>Interview all 120+ candidates annually</a:t>
            </a:r>
          </a:p>
        </p:txBody>
      </p:sp>
    </p:spTree>
    <p:extLst>
      <p:ext uri="{BB962C8B-B14F-4D97-AF65-F5344CB8AC3E}">
        <p14:creationId xmlns:p14="http://schemas.microsoft.com/office/powerpoint/2010/main" val="201939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85800"/>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457200" y="1295400"/>
            <a:ext cx="8305800" cy="4876800"/>
          </a:xfrm>
        </p:spPr>
        <p:txBody>
          <a:bodyPr>
            <a:normAutofit/>
          </a:bodyPr>
          <a:lstStyle/>
          <a:p>
            <a:pPr marL="228600" indent="-228600">
              <a:buAutoNum type="arabicPeriod"/>
            </a:pPr>
            <a:r>
              <a:rPr lang="en-US" dirty="0" smtClean="0"/>
              <a:t>Appreciate </a:t>
            </a:r>
            <a:r>
              <a:rPr lang="en-US" dirty="0"/>
              <a:t>that team-building begins before new residents arrive; </a:t>
            </a:r>
          </a:p>
          <a:p>
            <a:pPr marL="0" indent="0">
              <a:buNone/>
            </a:pPr>
            <a:endParaRPr lang="en-US" sz="1000" dirty="0"/>
          </a:p>
          <a:p>
            <a:pPr marL="0" indent="0">
              <a:buNone/>
            </a:pPr>
            <a:r>
              <a:rPr lang="en-US" dirty="0"/>
              <a:t>2. Become familiar with the elements that create trust among a group of individuals so that they may begin to become a team;</a:t>
            </a:r>
          </a:p>
          <a:p>
            <a:pPr marL="0" indent="0">
              <a:buNone/>
            </a:pPr>
            <a:endParaRPr lang="en-US" sz="1000" dirty="0"/>
          </a:p>
          <a:p>
            <a:pPr marL="0" indent="0">
              <a:buNone/>
            </a:pPr>
            <a:r>
              <a:rPr lang="en-US" dirty="0"/>
              <a:t>3. Leave with a repertoire of activities that support team development. </a:t>
            </a:r>
          </a:p>
          <a:p>
            <a:pPr marL="0" indent="0">
              <a:buNone/>
            </a:pPr>
            <a:endParaRPr lang="en-US" dirty="0"/>
          </a:p>
          <a:p>
            <a:endParaRPr lang="en-US" dirty="0"/>
          </a:p>
        </p:txBody>
      </p:sp>
    </p:spTree>
    <p:extLst>
      <p:ext uri="{BB962C8B-B14F-4D97-AF65-F5344CB8AC3E}">
        <p14:creationId xmlns:p14="http://schemas.microsoft.com/office/powerpoint/2010/main" val="25456787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Thank you </a:t>
            </a:r>
          </a:p>
          <a:p>
            <a:endParaRPr lang="en-US" dirty="0"/>
          </a:p>
          <a:p>
            <a:r>
              <a:rPr lang="en-US" dirty="0" smtClean="0"/>
              <a:t>Questions/Comments</a:t>
            </a:r>
            <a:endParaRPr lang="en-US" dirty="0"/>
          </a:p>
        </p:txBody>
      </p:sp>
    </p:spTree>
    <p:extLst>
      <p:ext uri="{BB962C8B-B14F-4D97-AF65-F5344CB8AC3E}">
        <p14:creationId xmlns:p14="http://schemas.microsoft.com/office/powerpoint/2010/main" val="2148726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600200"/>
          </a:xfrm>
        </p:spPr>
        <p:txBody>
          <a:bodyPr>
            <a:normAutofit fontScale="90000"/>
          </a:bodyPr>
          <a:lstStyle/>
          <a:p>
            <a:r>
              <a:rPr lang="en-US" sz="4000" b="1" dirty="0" smtClean="0"/>
              <a:t>Laurie Sullivan, PhD, </a:t>
            </a:r>
            <a:r>
              <a:rPr lang="en-US" sz="4000" b="1" dirty="0"/>
              <a:t>MSW</a:t>
            </a:r>
            <a:br>
              <a:rPr lang="en-US" sz="4000" b="1" dirty="0"/>
            </a:br>
            <a:r>
              <a:rPr lang="en-US" sz="4000" b="1" dirty="0"/>
              <a:t>lsullivan@saintjosephs.org</a:t>
            </a:r>
            <a:r>
              <a:rPr lang="en-US" dirty="0"/>
              <a:t/>
            </a:r>
            <a:br>
              <a:rPr lang="en-US" dirty="0"/>
            </a:br>
            <a:endParaRPr lang="en-US" dirty="0"/>
          </a:p>
        </p:txBody>
      </p:sp>
      <p:sp>
        <p:nvSpPr>
          <p:cNvPr id="3" name="Content Placeholder 2"/>
          <p:cNvSpPr>
            <a:spLocks noGrp="1"/>
          </p:cNvSpPr>
          <p:nvPr>
            <p:ph idx="1"/>
          </p:nvPr>
        </p:nvSpPr>
        <p:spPr>
          <a:xfrm>
            <a:off x="533400" y="1676400"/>
            <a:ext cx="8305800" cy="3505200"/>
          </a:xfrm>
        </p:spPr>
        <p:txBody>
          <a:bodyPr>
            <a:normAutofit/>
          </a:bodyPr>
          <a:lstStyle/>
          <a:p>
            <a:endParaRPr lang="en-US" sz="2800" dirty="0" smtClean="0"/>
          </a:p>
          <a:p>
            <a:r>
              <a:rPr lang="en-US" sz="2800" dirty="0" smtClean="0"/>
              <a:t>Director of Behavioral Medicine</a:t>
            </a:r>
          </a:p>
          <a:p>
            <a:r>
              <a:rPr lang="en-US" sz="2800" dirty="0" smtClean="0"/>
              <a:t>Co-facilitate a monthly Resident Well-Being conference</a:t>
            </a:r>
          </a:p>
          <a:p>
            <a:r>
              <a:rPr lang="en-US" sz="2800" dirty="0" smtClean="0"/>
              <a:t>Chair Recruitment Committee</a:t>
            </a:r>
          </a:p>
          <a:p>
            <a:r>
              <a:rPr lang="en-US" sz="2800" dirty="0" smtClean="0"/>
              <a:t>Chair of the CCC; and </a:t>
            </a:r>
          </a:p>
          <a:p>
            <a:r>
              <a:rPr lang="en-US" sz="2800" dirty="0" smtClean="0"/>
              <a:t>Point person for Orientation. </a:t>
            </a:r>
          </a:p>
          <a:p>
            <a:endParaRPr lang="en-US" sz="2800" dirty="0"/>
          </a:p>
        </p:txBody>
      </p:sp>
    </p:spTree>
    <p:extLst>
      <p:ext uri="{BB962C8B-B14F-4D97-AF65-F5344CB8AC3E}">
        <p14:creationId xmlns:p14="http://schemas.microsoft.com/office/powerpoint/2010/main" val="15658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85800"/>
          </a:xfrm>
        </p:spPr>
        <p:txBody>
          <a:bodyPr>
            <a:normAutofit fontScale="90000"/>
          </a:bodyPr>
          <a:lstStyle/>
          <a:p>
            <a:r>
              <a:rPr lang="en-US" dirty="0"/>
              <a:t>Goals and Objectives</a:t>
            </a:r>
          </a:p>
        </p:txBody>
      </p:sp>
      <p:sp>
        <p:nvSpPr>
          <p:cNvPr id="3" name="Content Placeholder 2"/>
          <p:cNvSpPr>
            <a:spLocks noGrp="1"/>
          </p:cNvSpPr>
          <p:nvPr>
            <p:ph idx="1"/>
          </p:nvPr>
        </p:nvSpPr>
        <p:spPr>
          <a:xfrm>
            <a:off x="609600" y="1524000"/>
            <a:ext cx="8153400" cy="4419600"/>
          </a:xfrm>
        </p:spPr>
        <p:txBody>
          <a:bodyPr>
            <a:noAutofit/>
          </a:bodyPr>
          <a:lstStyle/>
          <a:p>
            <a:pPr marL="0" indent="0">
              <a:buNone/>
            </a:pPr>
            <a:r>
              <a:rPr lang="en-US" sz="2800" dirty="0" smtClean="0"/>
              <a:t>By the end of this session, it is our hope that you will:</a:t>
            </a:r>
          </a:p>
          <a:p>
            <a:pPr marL="0" indent="0">
              <a:buNone/>
            </a:pPr>
            <a:endParaRPr lang="en-US" sz="1000" dirty="0" smtClean="0"/>
          </a:p>
          <a:p>
            <a:pPr marL="0" indent="0">
              <a:buNone/>
            </a:pPr>
            <a:r>
              <a:rPr lang="en-US" sz="2800" dirty="0" smtClean="0"/>
              <a:t>1. Appreciate that team-building begins before new residents arrive; </a:t>
            </a:r>
          </a:p>
          <a:p>
            <a:pPr marL="0" indent="0">
              <a:buNone/>
            </a:pPr>
            <a:endParaRPr lang="en-US" sz="900" dirty="0"/>
          </a:p>
          <a:p>
            <a:pPr marL="0" indent="0">
              <a:buNone/>
            </a:pPr>
            <a:r>
              <a:rPr lang="en-US" sz="2800" dirty="0" smtClean="0"/>
              <a:t>2. Become </a:t>
            </a:r>
            <a:r>
              <a:rPr lang="en-US" sz="2800" dirty="0"/>
              <a:t>familiar with the elements that create trust among a group of individuals so that they may begin to become a team</a:t>
            </a:r>
            <a:r>
              <a:rPr lang="en-US" sz="2800" dirty="0" smtClean="0"/>
              <a:t>; and</a:t>
            </a:r>
          </a:p>
          <a:p>
            <a:pPr marL="0" indent="0">
              <a:buNone/>
            </a:pPr>
            <a:endParaRPr lang="en-US" sz="900" dirty="0" smtClean="0"/>
          </a:p>
          <a:p>
            <a:pPr marL="0" indent="0">
              <a:buNone/>
            </a:pPr>
            <a:r>
              <a:rPr lang="en-US" sz="2800" dirty="0" smtClean="0"/>
              <a:t>3. Leave </a:t>
            </a:r>
            <a:r>
              <a:rPr lang="en-US" sz="2800" dirty="0"/>
              <a:t>with a repertoire of </a:t>
            </a:r>
            <a:r>
              <a:rPr lang="en-US" sz="2800" dirty="0" smtClean="0"/>
              <a:t>activities </a:t>
            </a:r>
            <a:r>
              <a:rPr lang="en-US" sz="2800" dirty="0"/>
              <a:t>that support team development. </a:t>
            </a:r>
          </a:p>
          <a:p>
            <a:pPr marL="0" indent="0">
              <a:buNone/>
            </a:pPr>
            <a:r>
              <a:rPr lang="en-US" sz="2800" dirty="0" smtClean="0"/>
              <a:t>. </a:t>
            </a:r>
            <a:endParaRPr lang="en-US" sz="2800" dirty="0"/>
          </a:p>
        </p:txBody>
      </p:sp>
    </p:spTree>
    <p:extLst>
      <p:ext uri="{BB962C8B-B14F-4D97-AF65-F5344CB8AC3E}">
        <p14:creationId xmlns:p14="http://schemas.microsoft.com/office/powerpoint/2010/main" val="2981187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219200"/>
          </a:xfrm>
        </p:spPr>
        <p:txBody>
          <a:bodyPr>
            <a:normAutofit fontScale="90000"/>
          </a:bodyPr>
          <a:lstStyle/>
          <a:p>
            <a:r>
              <a:rPr lang="en-US" dirty="0" smtClean="0"/>
              <a:t>Goal #1: Team-building </a:t>
            </a:r>
            <a:r>
              <a:rPr lang="en-US" dirty="0"/>
              <a:t>begins </a:t>
            </a:r>
            <a:r>
              <a:rPr lang="en-US" u="sng" dirty="0"/>
              <a:t>before </a:t>
            </a:r>
            <a:r>
              <a:rPr lang="en-US" dirty="0"/>
              <a:t>new residents arrive</a:t>
            </a:r>
          </a:p>
        </p:txBody>
      </p:sp>
      <p:sp>
        <p:nvSpPr>
          <p:cNvPr id="3" name="Content Placeholder 2"/>
          <p:cNvSpPr>
            <a:spLocks noGrp="1"/>
          </p:cNvSpPr>
          <p:nvPr>
            <p:ph idx="1"/>
          </p:nvPr>
        </p:nvSpPr>
        <p:spPr>
          <a:xfrm>
            <a:off x="762000" y="1981200"/>
            <a:ext cx="7772400" cy="3886200"/>
          </a:xfrm>
        </p:spPr>
        <p:txBody>
          <a:bodyPr>
            <a:normAutofit/>
          </a:bodyPr>
          <a:lstStyle/>
          <a:p>
            <a:pPr marL="0" indent="0">
              <a:buNone/>
            </a:pPr>
            <a:endParaRPr lang="en-US" sz="1900" dirty="0"/>
          </a:p>
          <a:p>
            <a:pPr marL="0" indent="0" algn="ctr">
              <a:buNone/>
            </a:pPr>
            <a:endParaRPr lang="en-US" b="1" u="sng" dirty="0" smtClean="0"/>
          </a:p>
          <a:p>
            <a:pPr marL="0" indent="0" algn="ctr">
              <a:buNone/>
            </a:pPr>
            <a:r>
              <a:rPr lang="en-US" b="1" u="sng" dirty="0" smtClean="0"/>
              <a:t>Team–Building?</a:t>
            </a:r>
            <a:endParaRPr lang="en-US" b="1" u="sng" dirty="0"/>
          </a:p>
        </p:txBody>
      </p:sp>
    </p:spTree>
    <p:extLst>
      <p:ext uri="{BB962C8B-B14F-4D97-AF65-F5344CB8AC3E}">
        <p14:creationId xmlns:p14="http://schemas.microsoft.com/office/powerpoint/2010/main" val="2810232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4953000"/>
          </a:xfrm>
        </p:spPr>
        <p:txBody>
          <a:bodyPr>
            <a:normAutofit/>
          </a:bodyPr>
          <a:lstStyle/>
          <a:p>
            <a:pPr marL="571500" lvl="1" indent="-171450" algn="ctr">
              <a:buFont typeface="Arial" charset="0"/>
              <a:buChar char="•"/>
            </a:pPr>
            <a:r>
              <a:rPr lang="en-US" b="1" dirty="0" smtClean="0"/>
              <a:t>CORE TENANTS OF TEAM BUILDING</a:t>
            </a:r>
            <a:endParaRPr lang="en-US" b="1" dirty="0"/>
          </a:p>
          <a:p>
            <a:pPr marL="571500" lvl="1" indent="-171450">
              <a:buFont typeface="Arial" charset="0"/>
              <a:buChar char="•"/>
            </a:pPr>
            <a:endParaRPr lang="en-US" dirty="0" smtClean="0"/>
          </a:p>
          <a:p>
            <a:pPr marL="171450" indent="-171450">
              <a:buFont typeface="Arial" charset="0"/>
              <a:buChar char="•"/>
            </a:pPr>
            <a:r>
              <a:rPr lang="en-US" dirty="0" smtClean="0"/>
              <a:t>Effective </a:t>
            </a:r>
            <a:r>
              <a:rPr lang="en-US" dirty="0"/>
              <a:t>teams are strengths based- they know their strengths and organize to optimize them</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167783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3573</TotalTime>
  <Words>1240</Words>
  <Application>Microsoft Office PowerPoint</Application>
  <PresentationFormat>On-screen Show (4:3)</PresentationFormat>
  <Paragraphs>325</Paragraphs>
  <Slides>51</Slides>
  <Notes>45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forum2014</vt:lpstr>
      <vt:lpstr>  Building the  family medicine resident team  from day one of orientation.   Sonia Velez, MD, JD Laurie Sullivan, PhD, MSW October 10, 2018 </vt:lpstr>
      <vt:lpstr>Disclosures</vt:lpstr>
      <vt:lpstr>Intended audience</vt:lpstr>
      <vt:lpstr>St. Joseph’s Family Medicine Residency </vt:lpstr>
      <vt:lpstr>Sonia Velez, MD, JD  </vt:lpstr>
      <vt:lpstr>Laurie Sullivan, PhD, MSW lsullivan@saintjosephs.org </vt:lpstr>
      <vt:lpstr>Goals and Objectives</vt:lpstr>
      <vt:lpstr>Goal #1: Team-building begins before new residents arrive</vt:lpstr>
      <vt:lpstr>PowerPoint Presentation</vt:lpstr>
      <vt:lpstr>PowerPoint Presentation</vt:lpstr>
      <vt:lpstr>PowerPoint Presentation</vt:lpstr>
      <vt:lpstr>PowerPoint Presentation</vt:lpstr>
      <vt:lpstr>#1: Team-building begins before new residents arrive;  </vt:lpstr>
      <vt:lpstr>PowerPoint Presentation</vt:lpstr>
      <vt:lpstr>PowerPoint Presentation</vt:lpstr>
      <vt:lpstr>PowerPoint Presentation</vt:lpstr>
      <vt:lpstr>PowerPoint Presentation</vt:lpstr>
      <vt:lpstr>#2. Creating trust among a group- </vt:lpstr>
      <vt:lpstr>#2. Creating trust among a group-</vt:lpstr>
      <vt:lpstr>#2. Creating trust among a group-</vt:lpstr>
      <vt:lpstr>#2. Creating trust among a group-</vt:lpstr>
      <vt:lpstr>#2. Creating trust among a group-</vt:lpstr>
      <vt:lpstr>#2. Creating trust among a group-</vt:lpstr>
      <vt:lpstr>#2. Creating trust among a group-</vt:lpstr>
      <vt:lpstr>#2. Creating trust among a group-</vt:lpstr>
      <vt:lpstr>#3. Activities to Build this Team Afternoon of Day One   </vt:lpstr>
      <vt:lpstr>#3. Activities to Build this Team </vt:lpstr>
      <vt:lpstr>#3. Activities to Build this Team </vt:lpstr>
      <vt:lpstr>#3. Activities to Build this Team </vt:lpstr>
      <vt:lpstr>#3: Activities to Build Team </vt:lpstr>
      <vt:lpstr>#3: Activities to Build Team </vt:lpstr>
      <vt:lpstr>#3: Activities to Build Team </vt:lpstr>
      <vt:lpstr>#3: Activities to Build Team </vt:lpstr>
      <vt:lpstr>  #3. Activities to Build this Team  </vt:lpstr>
      <vt:lpstr>  #3. Activities to Build this Team  </vt:lpstr>
      <vt:lpstr>Show of Hands</vt:lpstr>
      <vt:lpstr>#3. Activities to Build this Team </vt:lpstr>
      <vt:lpstr>PowerPoint Presentation</vt:lpstr>
      <vt:lpstr>PowerPoint Presentation</vt:lpstr>
      <vt:lpstr>PowerPoint Presentation</vt:lpstr>
      <vt:lpstr>#3. Activities to Build this Team </vt:lpstr>
      <vt:lpstr>#3. Activities to Build this Team </vt:lpstr>
      <vt:lpstr>#3. Activities to Build this Team </vt:lpstr>
      <vt:lpstr>#3. Activities to Build this Team </vt:lpstr>
      <vt:lpstr>#3. Activities to Build this Team </vt:lpstr>
      <vt:lpstr>#3. Activities to Build this Team </vt:lpstr>
      <vt:lpstr>Debrief Suggestions</vt:lpstr>
      <vt:lpstr>Day One   </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Laurie Sullivan</cp:lastModifiedBy>
  <cp:revision>96</cp:revision>
  <cp:lastPrinted>2018-10-08T12:16:51Z</cp:lastPrinted>
  <dcterms:created xsi:type="dcterms:W3CDTF">2014-07-22T20:27:04Z</dcterms:created>
  <dcterms:modified xsi:type="dcterms:W3CDTF">2018-10-08T14:14:19Z</dcterms:modified>
</cp:coreProperties>
</file>