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58" r:id="rId4"/>
    <p:sldId id="261" r:id="rId5"/>
    <p:sldId id="262" r:id="rId6"/>
    <p:sldId id="263" r:id="rId7"/>
    <p:sldId id="259" r:id="rId8"/>
    <p:sldId id="267" r:id="rId9"/>
    <p:sldId id="268" r:id="rId10"/>
    <p:sldId id="269" r:id="rId11"/>
    <p:sldId id="279" r:id="rId12"/>
    <p:sldId id="278" r:id="rId13"/>
    <p:sldId id="277" r:id="rId14"/>
    <p:sldId id="276" r:id="rId15"/>
    <p:sldId id="275" r:id="rId16"/>
    <p:sldId id="273" r:id="rId17"/>
    <p:sldId id="272" r:id="rId18"/>
    <p:sldId id="270" r:id="rId19"/>
    <p:sldId id="266" r:id="rId20"/>
    <p:sldId id="265" r:id="rId21"/>
    <p:sldId id="264" r:id="rId22"/>
    <p:sldId id="280" r:id="rId23"/>
    <p:sldId id="281" r:id="rId24"/>
    <p:sldId id="282" r:id="rId25"/>
    <p:sldId id="283" r:id="rId26"/>
    <p:sldId id="286" r:id="rId27"/>
    <p:sldId id="285" r:id="rId28"/>
    <p:sldId id="284" r:id="rId29"/>
    <p:sldId id="26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ED3FDC-CBFD-48C8-BDDF-E16372BAD8B7}" v="4" dt="2023-08-04T18:05:57.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2" autoAdjust="0"/>
    <p:restoredTop sz="94660"/>
  </p:normalViewPr>
  <p:slideViewPr>
    <p:cSldViewPr snapToGrid="0">
      <p:cViewPr varScale="1">
        <p:scale>
          <a:sx n="68" d="100"/>
          <a:sy n="68" d="100"/>
        </p:scale>
        <p:origin x="8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16BCAA-3F14-249C-2F29-43AE2D7D74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The 44th Forum for Behavioral Science in Family Medicine</a:t>
            </a:r>
          </a:p>
        </p:txBody>
      </p:sp>
      <p:sp>
        <p:nvSpPr>
          <p:cNvPr id="3" name="Date Placeholder 2">
            <a:extLst>
              <a:ext uri="{FF2B5EF4-FFF2-40B4-BE49-F238E27FC236}">
                <a16:creationId xmlns:a16="http://schemas.microsoft.com/office/drawing/2014/main" id="{9AAF7885-969A-566E-97A3-8840C09828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860A61-9E8B-4F78-ACC8-4A9FA698772F}" type="datetimeFigureOut">
              <a:rPr lang="en-US" smtClean="0"/>
              <a:t>8/9/2023</a:t>
            </a:fld>
            <a:endParaRPr lang="en-US"/>
          </a:p>
        </p:txBody>
      </p:sp>
      <p:sp>
        <p:nvSpPr>
          <p:cNvPr id="4" name="Footer Placeholder 3">
            <a:extLst>
              <a:ext uri="{FF2B5EF4-FFF2-40B4-BE49-F238E27FC236}">
                <a16:creationId xmlns:a16="http://schemas.microsoft.com/office/drawing/2014/main" id="{2BE1299C-9346-58C6-DC20-4AED1CC52D3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Sponsored by the Medical College of Wisconsin</a:t>
            </a:r>
          </a:p>
        </p:txBody>
      </p:sp>
      <p:sp>
        <p:nvSpPr>
          <p:cNvPr id="5" name="Slide Number Placeholder 4">
            <a:extLst>
              <a:ext uri="{FF2B5EF4-FFF2-40B4-BE49-F238E27FC236}">
                <a16:creationId xmlns:a16="http://schemas.microsoft.com/office/drawing/2014/main" id="{FF408007-4C50-532E-B929-649F8D91ED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D6F970-8F60-4FE6-ADB7-CFFDF9235849}" type="slidenum">
              <a:rPr lang="en-US" smtClean="0"/>
              <a:t>‹#›</a:t>
            </a:fld>
            <a:endParaRPr lang="en-US"/>
          </a:p>
        </p:txBody>
      </p:sp>
    </p:spTree>
    <p:extLst>
      <p:ext uri="{BB962C8B-B14F-4D97-AF65-F5344CB8AC3E}">
        <p14:creationId xmlns:p14="http://schemas.microsoft.com/office/powerpoint/2010/main" val="371568588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The 44th Forum for Behavioral Science in Family Medicine</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3A5443-EF8B-4C6A-8AE7-E6013C03E34E}" type="datetimeFigureOut">
              <a:rPr lang="en-US" smtClean="0"/>
              <a:t>8/9/2023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Sponsored by the Medical College of Wisconsin</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4F1BD7-1AA4-47F5-9A90-E877963D879E}" type="slidenum">
              <a:rPr lang="en-US" smtClean="0"/>
              <a:t>‹#›</a:t>
            </a:fld>
            <a:endParaRPr lang="en-US"/>
          </a:p>
        </p:txBody>
      </p:sp>
    </p:spTree>
    <p:extLst>
      <p:ext uri="{BB962C8B-B14F-4D97-AF65-F5344CB8AC3E}">
        <p14:creationId xmlns:p14="http://schemas.microsoft.com/office/powerpoint/2010/main" val="91773623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2E1788-63EB-49BC-BB6C-A3125F8C3DC0}" type="datetime1">
              <a:rPr lang="en-US" smtClean="0"/>
              <a:t>8/9/2023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1928725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AF153-F7E0-4FF4-A593-BEAFA7B0C5D9}" type="datetime1">
              <a:rPr lang="en-US" smtClean="0"/>
              <a:t>8/9/2023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378822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F66B0-FDC5-481F-B2B0-CE8207F89D4B}" type="datetime1">
              <a:rPr lang="en-US" smtClean="0"/>
              <a:t>8/9/2023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14840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A0677E-9F87-40B1-80D4-0498BA67C6FB}" type="datetime1">
              <a:rPr lang="en-US" smtClean="0"/>
              <a:t>8/9/2023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81303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30C2DA-1C71-43B5-B031-2BD40C6E0FB7}" type="datetime1">
              <a:rPr lang="en-US" smtClean="0"/>
              <a:t>8/9/2023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162480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494275-75F1-4785-A15A-960149B35D6A}" type="datetime1">
              <a:rPr lang="en-US" smtClean="0"/>
              <a:t>8/9/2023</a:t>
            </a:fld>
            <a:endParaRPr lang="en-US"/>
          </a:p>
        </p:txBody>
      </p:sp>
      <p:sp>
        <p:nvSpPr>
          <p:cNvPr id="6" name="Footer Placeholder 5"/>
          <p:cNvSpPr>
            <a:spLocks noGrp="1"/>
          </p:cNvSpPr>
          <p:nvPr>
            <p:ph type="ftr" sz="quarter" idx="11"/>
          </p:nvPr>
        </p:nvSpPr>
        <p:spPr/>
        <p:txBody>
          <a:bodyPr/>
          <a:lstStyle/>
          <a:p>
            <a:r>
              <a:rPr lang="en-US"/>
              <a:t>Sponsored by the Medical College of Wisconsin</a:t>
            </a:r>
          </a:p>
        </p:txBody>
      </p:sp>
      <p:sp>
        <p:nvSpPr>
          <p:cNvPr id="7" name="Slide Number Placeholder 6"/>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60681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B40384-4B76-453E-9F69-64E4D3C8E87D}" type="datetime1">
              <a:rPr lang="en-US" smtClean="0"/>
              <a:t>8/9/2023</a:t>
            </a:fld>
            <a:endParaRPr lang="en-US"/>
          </a:p>
        </p:txBody>
      </p:sp>
      <p:sp>
        <p:nvSpPr>
          <p:cNvPr id="8" name="Footer Placeholder 7"/>
          <p:cNvSpPr>
            <a:spLocks noGrp="1"/>
          </p:cNvSpPr>
          <p:nvPr>
            <p:ph type="ftr" sz="quarter" idx="11"/>
          </p:nvPr>
        </p:nvSpPr>
        <p:spPr/>
        <p:txBody>
          <a:bodyPr/>
          <a:lstStyle/>
          <a:p>
            <a:r>
              <a:rPr lang="en-US"/>
              <a:t>Sponsored by the Medical College of Wisconsin</a:t>
            </a:r>
          </a:p>
        </p:txBody>
      </p:sp>
      <p:sp>
        <p:nvSpPr>
          <p:cNvPr id="9" name="Slide Number Placeholder 8"/>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391410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EEC354-08DA-4401-95E1-86500632CECA}" type="datetime1">
              <a:rPr lang="en-US" smtClean="0"/>
              <a:t>8/9/2023</a:t>
            </a:fld>
            <a:endParaRPr lang="en-US"/>
          </a:p>
        </p:txBody>
      </p:sp>
      <p:sp>
        <p:nvSpPr>
          <p:cNvPr id="4" name="Footer Placeholder 3"/>
          <p:cNvSpPr>
            <a:spLocks noGrp="1"/>
          </p:cNvSpPr>
          <p:nvPr>
            <p:ph type="ftr" sz="quarter" idx="11"/>
          </p:nvPr>
        </p:nvSpPr>
        <p:spPr/>
        <p:txBody>
          <a:bodyPr/>
          <a:lstStyle/>
          <a:p>
            <a:r>
              <a:rPr lang="en-US"/>
              <a:t>Sponsored by the Medical College of Wisconsin</a:t>
            </a:r>
          </a:p>
        </p:txBody>
      </p:sp>
      <p:sp>
        <p:nvSpPr>
          <p:cNvPr id="5" name="Slide Number Placeholder 4"/>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157652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26CB3-8C82-4E2E-B51A-BE538A6A0C43}" type="datetime1">
              <a:rPr lang="en-US" smtClean="0"/>
              <a:t>8/9/2023</a:t>
            </a:fld>
            <a:endParaRPr lang="en-US"/>
          </a:p>
        </p:txBody>
      </p:sp>
      <p:sp>
        <p:nvSpPr>
          <p:cNvPr id="3" name="Footer Placeholder 2"/>
          <p:cNvSpPr>
            <a:spLocks noGrp="1"/>
          </p:cNvSpPr>
          <p:nvPr>
            <p:ph type="ftr" sz="quarter" idx="11"/>
          </p:nvPr>
        </p:nvSpPr>
        <p:spPr/>
        <p:txBody>
          <a:bodyPr/>
          <a:lstStyle/>
          <a:p>
            <a:r>
              <a:rPr lang="en-US"/>
              <a:t>Sponsored by the Medical College of Wisconsin</a:t>
            </a:r>
          </a:p>
        </p:txBody>
      </p:sp>
      <p:sp>
        <p:nvSpPr>
          <p:cNvPr id="4" name="Slide Number Placeholder 3"/>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34212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125B9A-EB4F-490E-A63A-ED209670165D}" type="datetime1">
              <a:rPr lang="en-US" smtClean="0"/>
              <a:t>8/9/2023</a:t>
            </a:fld>
            <a:endParaRPr lang="en-US"/>
          </a:p>
        </p:txBody>
      </p:sp>
      <p:sp>
        <p:nvSpPr>
          <p:cNvPr id="6" name="Footer Placeholder 5"/>
          <p:cNvSpPr>
            <a:spLocks noGrp="1"/>
          </p:cNvSpPr>
          <p:nvPr>
            <p:ph type="ftr" sz="quarter" idx="11"/>
          </p:nvPr>
        </p:nvSpPr>
        <p:spPr/>
        <p:txBody>
          <a:bodyPr/>
          <a:lstStyle/>
          <a:p>
            <a:r>
              <a:rPr lang="en-US"/>
              <a:t>Sponsored by the Medical College of Wisconsin</a:t>
            </a:r>
          </a:p>
        </p:txBody>
      </p:sp>
      <p:sp>
        <p:nvSpPr>
          <p:cNvPr id="7" name="Slide Number Placeholder 6"/>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225517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B6371F-1E6D-4418-BB79-6080A2FD6A69}" type="datetime1">
              <a:rPr lang="en-US" smtClean="0"/>
              <a:t>8/9/2023</a:t>
            </a:fld>
            <a:endParaRPr lang="en-US"/>
          </a:p>
        </p:txBody>
      </p:sp>
      <p:sp>
        <p:nvSpPr>
          <p:cNvPr id="6" name="Footer Placeholder 5"/>
          <p:cNvSpPr>
            <a:spLocks noGrp="1"/>
          </p:cNvSpPr>
          <p:nvPr>
            <p:ph type="ftr" sz="quarter" idx="11"/>
          </p:nvPr>
        </p:nvSpPr>
        <p:spPr/>
        <p:txBody>
          <a:bodyPr/>
          <a:lstStyle/>
          <a:p>
            <a:r>
              <a:rPr lang="en-US"/>
              <a:t>Sponsored by the Medical College of Wisconsin</a:t>
            </a:r>
          </a:p>
        </p:txBody>
      </p:sp>
      <p:sp>
        <p:nvSpPr>
          <p:cNvPr id="7" name="Slide Number Placeholder 6"/>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397601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C5040-1416-430C-97D1-B592A8B75E3A}" type="datetime1">
              <a:rPr lang="en-US" smtClean="0"/>
              <a:t>8/9/2023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Sponsored by the Medical College of Wisconsin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9E361-724C-4C2E-B24B-94022B32CB8E}" type="slidenum">
              <a:rPr lang="en-US" smtClean="0"/>
              <a:t>‹#›</a:t>
            </a:fld>
            <a:endParaRPr lang="en-US"/>
          </a:p>
        </p:txBody>
      </p:sp>
    </p:spTree>
    <p:extLst>
      <p:ext uri="{BB962C8B-B14F-4D97-AF65-F5344CB8AC3E}">
        <p14:creationId xmlns:p14="http://schemas.microsoft.com/office/powerpoint/2010/main" val="199768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hop.indianahistory.org/SelectSKU.aspx?skuid=101142" TargetMode="External"/><Relationship Id="rId4" Type="http://schemas.openxmlformats.org/officeDocument/2006/relationships/hyperlink" Target="http://www.amazon.com/s/ref=nb_sb_noss?url=search-alias%3Daps&amp;field"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richard.feldman@franciscanalliance.or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cwisc.co1.qualtrics.com/jfe/form/SV_5AsiRN6fZQjzKh8"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019C-2EBF-D46D-A9AD-6858CE6227BD}"/>
              </a:ext>
            </a:extLst>
          </p:cNvPr>
          <p:cNvSpPr>
            <a:spLocks noGrp="1"/>
          </p:cNvSpPr>
          <p:nvPr>
            <p:ph type="ctrTitle"/>
          </p:nvPr>
        </p:nvSpPr>
        <p:spPr>
          <a:xfrm>
            <a:off x="1524000" y="953478"/>
            <a:ext cx="9144000" cy="1805354"/>
          </a:xfrm>
        </p:spPr>
        <p:txBody>
          <a:bodyPr>
            <a:normAutofit fontScale="90000"/>
          </a:bodyPr>
          <a:lstStyle/>
          <a:p>
            <a:r>
              <a:rPr lang="en-US" sz="4400" dirty="0"/>
              <a:t>Family Practice Stories: Teaching Professionalism, Ethics, and Family Medicine Values Through Storytelling</a:t>
            </a:r>
          </a:p>
        </p:txBody>
      </p:sp>
      <p:sp>
        <p:nvSpPr>
          <p:cNvPr id="3" name="Subtitle 2">
            <a:extLst>
              <a:ext uri="{FF2B5EF4-FFF2-40B4-BE49-F238E27FC236}">
                <a16:creationId xmlns:a16="http://schemas.microsoft.com/office/drawing/2014/main" id="{1B3DA649-8E84-8CB1-285E-1DE69FDED234}"/>
              </a:ext>
            </a:extLst>
          </p:cNvPr>
          <p:cNvSpPr>
            <a:spLocks noGrp="1"/>
          </p:cNvSpPr>
          <p:nvPr>
            <p:ph type="subTitle" idx="1"/>
          </p:nvPr>
        </p:nvSpPr>
        <p:spPr>
          <a:xfrm>
            <a:off x="1524000" y="3008924"/>
            <a:ext cx="9144000" cy="2969846"/>
          </a:xfrm>
        </p:spPr>
        <p:txBody>
          <a:bodyPr>
            <a:normAutofit fontScale="70000" lnSpcReduction="20000"/>
          </a:bodyPr>
          <a:lstStyle/>
          <a:p>
            <a:pPr marL="0" marR="0" lvl="0" indent="0"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Richard D. Feldman, M.D., FAAFP</a:t>
            </a:r>
            <a:b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b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Program Director Emeritus </a:t>
            </a:r>
          </a:p>
          <a:p>
            <a:pPr marL="0" marR="0" lvl="0" indent="0"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Franciscan Health Indianapolis Family Medicine Residency</a:t>
            </a:r>
            <a:b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b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Indianapolis, IN</a:t>
            </a:r>
          </a:p>
          <a:p>
            <a:pPr marL="0" marR="0" lvl="0" indent="0"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endPar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a:p>
            <a:pPr marL="0" marR="0" lvl="0" indent="0"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Clinical Assistant Professor</a:t>
            </a:r>
            <a:b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b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Indiana University School of Medicine</a:t>
            </a:r>
          </a:p>
          <a:p>
            <a:pPr marL="0" marR="0" lvl="0" indent="0"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Associate Professor</a:t>
            </a:r>
          </a:p>
          <a:p>
            <a:pPr marL="0" marR="0" lvl="0" indent="0"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Marian University College of Osteopathic Medicine</a:t>
            </a:r>
          </a:p>
          <a:p>
            <a:pPr marL="0" marR="0" lvl="0" indent="0"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endPar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endParaRPr>
          </a:p>
          <a:p>
            <a:pPr marL="0" marR="0" lvl="0" indent="0" defTabSz="457200" rtl="0" eaLnBrk="1" fontAlgn="auto" latinLnBrk="0" hangingPunct="1">
              <a:lnSpc>
                <a:spcPct val="100000"/>
              </a:lnSpc>
              <a:spcBef>
                <a:spcPct val="20000"/>
              </a:spcBef>
              <a:spcAft>
                <a:spcPts val="600"/>
              </a:spcAft>
              <a:buClr>
                <a:prstClr val="white"/>
              </a:buClr>
              <a:buSzPct val="80000"/>
              <a:buFont typeface="Wingdings 3" panose="05040102010807070707" pitchFamily="18" charset="2"/>
              <a:buNone/>
              <a:tabLst/>
              <a:defRPr/>
            </a:pPr>
            <a:r>
              <a:rPr kumimoji="0" lang="en-US" sz="2000" b="1" i="0" u="none" strike="noStrike" kern="1200" cap="none" spc="0" normalizeH="0" baseline="0" noProof="0" dirty="0">
                <a:ln>
                  <a:noFill/>
                </a:ln>
                <a:solidFill>
                  <a:srgbClr val="146194">
                    <a:lumMod val="50000"/>
                  </a:srgbClr>
                </a:solidFill>
                <a:effectLst/>
                <a:uLnTx/>
                <a:uFillTx/>
                <a:latin typeface="Century Gothic" panose="020B0502020202020204"/>
                <a:ea typeface="+mn-ea"/>
                <a:cs typeface="+mn-cs"/>
              </a:rPr>
              <a:t>Former Indiana State Health Commissioner</a:t>
            </a:r>
          </a:p>
          <a:p>
            <a:endParaRPr lang="en-US" dirty="0"/>
          </a:p>
        </p:txBody>
      </p:sp>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1" y="6356350"/>
            <a:ext cx="12191999"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i="1" dirty="0">
                <a:solidFill>
                  <a:schemeClr val="tx1"/>
                </a:solidFill>
                <a:latin typeface="Franklin Gothic Book" panose="020B0503020102020204" pitchFamily="34" charset="0"/>
              </a:rPr>
              <a:t>Sponsored by the </a:t>
            </a:r>
            <a:r>
              <a:rPr lang="en-US" sz="1600" b="1" i="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151114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10</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Organization of the Book</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2917722"/>
          </a:xfrm>
          <a:prstGeom prst="rect">
            <a:avLst/>
          </a:prstGeom>
          <a:noFill/>
        </p:spPr>
        <p:txBody>
          <a:bodyPr wrap="square" rtlCol="0">
            <a:spAutoFit/>
          </a:bodyPr>
          <a:lstStyle/>
          <a:p>
            <a:pPr lvl="0">
              <a:spcBef>
                <a:spcPct val="20000"/>
              </a:spcBef>
            </a:pPr>
            <a:r>
              <a:rPr lang="en-US" sz="2700" dirty="0">
                <a:solidFill>
                  <a:prstClr val="black"/>
                </a:solidFill>
                <a:latin typeface="Arial" panose="020B0604020202020204" pitchFamily="34" charset="0"/>
                <a:cs typeface="Arial" panose="020B0604020202020204" pitchFamily="34" charset="0"/>
              </a:rPr>
              <a:t>The book is divided into three sections</a:t>
            </a:r>
          </a:p>
          <a:p>
            <a:pPr marL="457171" indent="-457171">
              <a:spcBef>
                <a:spcPct val="20000"/>
              </a:spcBef>
              <a:buFont typeface="Arial" panose="020B0604020202020204" pitchFamily="34" charset="0"/>
              <a:buChar char="•"/>
            </a:pPr>
            <a:r>
              <a:rPr lang="en-US" sz="2700" dirty="0">
                <a:solidFill>
                  <a:prstClr val="black"/>
                </a:solidFill>
                <a:latin typeface="Arial" panose="020B0604020202020204" pitchFamily="34" charset="0"/>
                <a:cs typeface="Arial" panose="020B0604020202020204" pitchFamily="34" charset="0"/>
              </a:rPr>
              <a:t>The history and development of family medicine</a:t>
            </a:r>
          </a:p>
          <a:p>
            <a:pPr marL="990535" lvl="1" indent="-380975">
              <a:spcBef>
                <a:spcPct val="20000"/>
              </a:spcBef>
              <a:buFont typeface="Arial" panose="020B0604020202020204" pitchFamily="34" charset="0"/>
              <a:buChar char="–"/>
            </a:pPr>
            <a:r>
              <a:rPr lang="en-US" sz="2700" dirty="0">
                <a:solidFill>
                  <a:prstClr val="black"/>
                </a:solidFill>
                <a:latin typeface="Arial" panose="020B0604020202020204" pitchFamily="34" charset="0"/>
                <a:cs typeface="Arial" panose="020B0604020202020204" pitchFamily="34" charset="0"/>
              </a:rPr>
              <a:t>Details traditions, principles, beliefs, and values of family medicine</a:t>
            </a:r>
          </a:p>
          <a:p>
            <a:pPr marL="457171" indent="-457171">
              <a:spcBef>
                <a:spcPct val="20000"/>
              </a:spcBef>
              <a:buFont typeface="Arial" panose="020B0604020202020204" pitchFamily="34" charset="0"/>
              <a:buChar char="•"/>
            </a:pPr>
            <a:r>
              <a:rPr lang="en-US" sz="2700" dirty="0">
                <a:solidFill>
                  <a:prstClr val="black"/>
                </a:solidFill>
                <a:latin typeface="Arial" panose="020B0604020202020204" pitchFamily="34" charset="0"/>
                <a:cs typeface="Arial" panose="020B0604020202020204" pitchFamily="34" charset="0"/>
              </a:rPr>
              <a:t>A collection of reflective essays on various subjects</a:t>
            </a:r>
          </a:p>
          <a:p>
            <a:pPr marL="457171" indent="-457171">
              <a:spcBef>
                <a:spcPct val="20000"/>
              </a:spcBef>
              <a:buFont typeface="Arial" panose="020B0604020202020204" pitchFamily="34" charset="0"/>
              <a:buChar char="•"/>
            </a:pPr>
            <a:r>
              <a:rPr lang="en-US" sz="2700" dirty="0">
                <a:solidFill>
                  <a:prstClr val="black"/>
                </a:solidFill>
                <a:latin typeface="Arial" panose="020B0604020202020204" pitchFamily="34" charset="0"/>
                <a:cs typeface="Arial" panose="020B0604020202020204" pitchFamily="34" charset="0"/>
              </a:rPr>
              <a:t>A large collection of stories told by older family physicians</a:t>
            </a:r>
          </a:p>
        </p:txBody>
      </p:sp>
    </p:spTree>
    <p:extLst>
      <p:ext uri="{BB962C8B-B14F-4D97-AF65-F5344CB8AC3E}">
        <p14:creationId xmlns:p14="http://schemas.microsoft.com/office/powerpoint/2010/main" val="141443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11</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The Stories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2419124"/>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3600" dirty="0">
                <a:solidFill>
                  <a:prstClr val="black"/>
                </a:solidFill>
                <a:latin typeface="Arial" panose="020B0604020202020204" pitchFamily="34" charset="0"/>
                <a:cs typeface="Arial" panose="020B0604020202020204" pitchFamily="34" charset="0"/>
              </a:rPr>
              <a:t>Specific episodes; some stories are humorous, some sad, others touching</a:t>
            </a:r>
          </a:p>
          <a:p>
            <a:pPr marL="457171" indent="-457171">
              <a:spcBef>
                <a:spcPct val="20000"/>
              </a:spcBef>
              <a:buFont typeface="Arial" panose="020B0604020202020204" pitchFamily="34" charset="0"/>
              <a:buChar char="•"/>
            </a:pPr>
            <a:r>
              <a:rPr lang="en-US" sz="3600" dirty="0">
                <a:solidFill>
                  <a:prstClr val="black"/>
                </a:solidFill>
                <a:latin typeface="Arial" panose="020B0604020202020204" pitchFamily="34" charset="0"/>
                <a:cs typeface="Arial" panose="020B0604020202020204" pitchFamily="34" charset="0"/>
              </a:rPr>
              <a:t>Each story stands by itself as a single chapter taken from original transcripts </a:t>
            </a:r>
          </a:p>
        </p:txBody>
      </p:sp>
    </p:spTree>
    <p:extLst>
      <p:ext uri="{BB962C8B-B14F-4D97-AF65-F5344CB8AC3E}">
        <p14:creationId xmlns:p14="http://schemas.microsoft.com/office/powerpoint/2010/main" val="281313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12</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The Study and Facilitator’s Guide</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3145476"/>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Presented here is a longitudinal curriculum guide for utilizing selected stories for group discussion with a faculty (or resident) facilitator  </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Placed on Residency Curriculum Resource (RCR) of the AFMRD/STFM under PGY2 and 3/Ethics/professionalism</a:t>
            </a:r>
          </a:p>
        </p:txBody>
      </p:sp>
    </p:spTree>
    <p:extLst>
      <p:ext uri="{BB962C8B-B14F-4D97-AF65-F5344CB8AC3E}">
        <p14:creationId xmlns:p14="http://schemas.microsoft.com/office/powerpoint/2010/main" val="348810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13</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The Study and Facilitator’s Guide</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3736407"/>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Utilized by residency programs and medical schools </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Remedially for individual residents with pervasive problems with professionalism  </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Storytelling and analysis of messages and lessons contained in narratives through group discussion are ideal ways in which to consider professionalism and ethics </a:t>
            </a:r>
          </a:p>
        </p:txBody>
      </p:sp>
    </p:spTree>
    <p:extLst>
      <p:ext uri="{BB962C8B-B14F-4D97-AF65-F5344CB8AC3E}">
        <p14:creationId xmlns:p14="http://schemas.microsoft.com/office/powerpoint/2010/main" val="3782132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14</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Key Points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3637919"/>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The importance of professionalism and ethics in medicine is increasingly emphasized</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An essential element for residency accreditation inclusion in the ACGME competencies, milestones, and the CLER site visits</a:t>
            </a:r>
          </a:p>
          <a:p>
            <a:pPr marL="457171" indent="-457171">
              <a:spcBef>
                <a:spcPct val="20000"/>
              </a:spcBef>
              <a:buFont typeface="Arial" panose="020B0604020202020204" pitchFamily="34" charset="0"/>
              <a:buChar char="•"/>
            </a:pPr>
            <a:r>
              <a:rPr lang="en-US" sz="2400" b="1" dirty="0">
                <a:solidFill>
                  <a:prstClr val="black"/>
                </a:solidFill>
                <a:latin typeface="Arial" panose="020B0604020202020204" pitchFamily="34" charset="0"/>
                <a:cs typeface="Arial" panose="020B0604020202020204" pitchFamily="34" charset="0"/>
              </a:rPr>
              <a:t>We tend not to discuss our basic values in FM as we once did years ago.</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There is value in focusing on professionalism specifically as it relates to the specialty of family medicine – and by doing so - discover or rediscover the specialty’s values</a:t>
            </a:r>
          </a:p>
        </p:txBody>
      </p:sp>
    </p:spTree>
    <p:extLst>
      <p:ext uri="{BB962C8B-B14F-4D97-AF65-F5344CB8AC3E}">
        <p14:creationId xmlns:p14="http://schemas.microsoft.com/office/powerpoint/2010/main" val="2547229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15</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Selected Study Guide Objectives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1765821"/>
            <a:ext cx="10605796" cy="4315027"/>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Discuss the core values of family medicine</a:t>
            </a:r>
          </a:p>
          <a:p>
            <a:pPr marL="457171" indent="-457171">
              <a:spcBef>
                <a:spcPct val="20000"/>
              </a:spcBef>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Define professionalism in the context of medical practice</a:t>
            </a:r>
          </a:p>
          <a:p>
            <a:pPr marL="457171" indent="-457171">
              <a:spcBef>
                <a:spcPct val="20000"/>
              </a:spcBef>
              <a:buFont typeface="Arial" panose="020B0604020202020204" pitchFamily="34" charset="0"/>
              <a:buChar char="•"/>
            </a:pPr>
            <a:r>
              <a:rPr lang="en-US" sz="2800" b="1" dirty="0">
                <a:solidFill>
                  <a:prstClr val="black"/>
                </a:solidFill>
                <a:latin typeface="Arial" panose="020B0604020202020204" pitchFamily="34" charset="0"/>
                <a:cs typeface="Arial" panose="020B0604020202020204" pitchFamily="34" charset="0"/>
              </a:rPr>
              <a:t>Describe the professional, ethical, and personal characteristics of what makes an effective family physician</a:t>
            </a:r>
          </a:p>
          <a:p>
            <a:pPr marL="457171" indent="-457171">
              <a:spcBef>
                <a:spcPct val="20000"/>
              </a:spcBef>
              <a:buFont typeface="Arial" panose="020B0604020202020204" pitchFamily="34" charset="0"/>
              <a:buChar char="•"/>
            </a:pPr>
            <a:r>
              <a:rPr lang="en-US" sz="2800" b="1" dirty="0">
                <a:solidFill>
                  <a:prstClr val="black"/>
                </a:solidFill>
                <a:latin typeface="Arial" panose="020B0604020202020204" pitchFamily="34" charset="0"/>
                <a:cs typeface="Arial" panose="020B0604020202020204" pitchFamily="34" charset="0"/>
              </a:rPr>
              <a:t>Discuss how the practice and values of family medicine have changed over the past 60 years</a:t>
            </a:r>
          </a:p>
          <a:p>
            <a:pPr marL="457171" indent="-457171">
              <a:spcBef>
                <a:spcPct val="20000"/>
              </a:spcBef>
              <a:buFont typeface="Arial" panose="020B0604020202020204" pitchFamily="34" charset="0"/>
              <a:buChar char="•"/>
            </a:pPr>
            <a:r>
              <a:rPr lang="en-US" sz="2800" b="1" dirty="0">
                <a:solidFill>
                  <a:prstClr val="black"/>
                </a:solidFill>
                <a:latin typeface="Arial" panose="020B0604020202020204" pitchFamily="34" charset="0"/>
                <a:cs typeface="Arial" panose="020B0604020202020204" pitchFamily="34" charset="0"/>
              </a:rPr>
              <a:t>Identify the contemporary barriers and pressures that discourage optimal professionalism in medical practice</a:t>
            </a:r>
          </a:p>
        </p:txBody>
      </p:sp>
    </p:spTree>
    <p:extLst>
      <p:ext uri="{BB962C8B-B14F-4D97-AF65-F5344CB8AC3E}">
        <p14:creationId xmlns:p14="http://schemas.microsoft.com/office/powerpoint/2010/main" val="3406302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16</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Selected Study Guide Objectives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2554545"/>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4000" dirty="0">
                <a:solidFill>
                  <a:prstClr val="black"/>
                </a:solidFill>
                <a:latin typeface="Arial" panose="020B0604020202020204" pitchFamily="34" charset="0"/>
                <a:cs typeface="Arial" panose="020B0604020202020204" pitchFamily="34" charset="0"/>
              </a:rPr>
              <a:t>Describe the value of “mindfulness” in the practice of medicine, and how it can promote meaningful relationships with patients  </a:t>
            </a:r>
          </a:p>
        </p:txBody>
      </p:sp>
    </p:spTree>
    <p:extLst>
      <p:ext uri="{BB962C8B-B14F-4D97-AF65-F5344CB8AC3E}">
        <p14:creationId xmlns:p14="http://schemas.microsoft.com/office/powerpoint/2010/main" val="1744270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17</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Process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2850011"/>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Simple for the facilitator  </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Stories are short and can be read aloud in a group setting by one of the residents  </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Stories are summarized in the Study Guide</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Suggested questions to ask the group for each story</a:t>
            </a:r>
          </a:p>
        </p:txBody>
      </p:sp>
    </p:spTree>
    <p:extLst>
      <p:ext uri="{BB962C8B-B14F-4D97-AF65-F5344CB8AC3E}">
        <p14:creationId xmlns:p14="http://schemas.microsoft.com/office/powerpoint/2010/main" val="1326052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18</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Process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3342453"/>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Discussions are free-flowing  </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No correct or incorrect responses  </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Facilitator, generally a faculty member, guides the group discussion by use of the questions in the study guide  </a:t>
            </a:r>
          </a:p>
          <a:p>
            <a:pPr marL="457171" indent="-457171">
              <a:spcBef>
                <a:spcPct val="20000"/>
              </a:spcBef>
              <a:buFont typeface="Arial" panose="020B0604020202020204" pitchFamily="34" charset="0"/>
              <a:buChar char="•"/>
            </a:pPr>
            <a:r>
              <a:rPr lang="en-US" sz="3200" dirty="0">
                <a:solidFill>
                  <a:prstClr val="black"/>
                </a:solidFill>
                <a:latin typeface="Arial" panose="020B0604020202020204" pitchFamily="34" charset="0"/>
                <a:cs typeface="Arial" panose="020B0604020202020204" pitchFamily="34" charset="0"/>
              </a:rPr>
              <a:t>Millennials like interactive experiences, not lectures </a:t>
            </a:r>
          </a:p>
        </p:txBody>
      </p:sp>
    </p:spTree>
    <p:extLst>
      <p:ext uri="{BB962C8B-B14F-4D97-AF65-F5344CB8AC3E}">
        <p14:creationId xmlns:p14="http://schemas.microsoft.com/office/powerpoint/2010/main" val="2491639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19</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Some Thoughts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3527119"/>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3600" dirty="0">
                <a:solidFill>
                  <a:prstClr val="black"/>
                </a:solidFill>
                <a:latin typeface="Arial" panose="020B0604020202020204" pitchFamily="34" charset="0"/>
                <a:cs typeface="Arial" panose="020B0604020202020204" pitchFamily="34" charset="0"/>
              </a:rPr>
              <a:t>Physicians are part of something of great importance, and something that is bigger than oneself</a:t>
            </a:r>
          </a:p>
          <a:p>
            <a:pPr marL="457171" indent="-457171">
              <a:spcBef>
                <a:spcPct val="20000"/>
              </a:spcBef>
              <a:buFont typeface="Arial" panose="020B0604020202020204" pitchFamily="34" charset="0"/>
              <a:buChar char="•"/>
            </a:pPr>
            <a:r>
              <a:rPr lang="en-US" sz="3600" dirty="0">
                <a:solidFill>
                  <a:prstClr val="black"/>
                </a:solidFill>
                <a:latin typeface="Arial" panose="020B0604020202020204" pitchFamily="34" charset="0"/>
                <a:cs typeface="Arial" panose="020B0604020202020204" pitchFamily="34" charset="0"/>
              </a:rPr>
              <a:t>If anything characterizes our founding fathers of family medicine…. it was </a:t>
            </a:r>
            <a:r>
              <a:rPr lang="en-US" sz="3600" i="1" dirty="0">
                <a:solidFill>
                  <a:prstClr val="black"/>
                </a:solidFill>
                <a:latin typeface="Arial" panose="020B0604020202020204" pitchFamily="34" charset="0"/>
                <a:cs typeface="Arial" panose="020B0604020202020204" pitchFamily="34" charset="0"/>
              </a:rPr>
              <a:t>being there</a:t>
            </a:r>
            <a:r>
              <a:rPr lang="en-US" sz="3600" dirty="0">
                <a:solidFill>
                  <a:prstClr val="black"/>
                </a:solidFill>
                <a:latin typeface="Arial" panose="020B0604020202020204" pitchFamily="34" charset="0"/>
                <a:cs typeface="Arial" panose="020B0604020202020204" pitchFamily="34" charset="0"/>
              </a:rPr>
              <a:t> for their patients</a:t>
            </a:r>
          </a:p>
        </p:txBody>
      </p:sp>
    </p:spTree>
    <p:extLst>
      <p:ext uri="{BB962C8B-B14F-4D97-AF65-F5344CB8AC3E}">
        <p14:creationId xmlns:p14="http://schemas.microsoft.com/office/powerpoint/2010/main" val="32325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4068147" cy="1077218"/>
          </a:xfrm>
          <a:prstGeom prst="rect">
            <a:avLst/>
          </a:prstGeom>
          <a:noFill/>
        </p:spPr>
        <p:txBody>
          <a:bodyPr wrap="square" rtlCol="0">
            <a:spAutoFit/>
          </a:bodyPr>
          <a:lstStyle/>
          <a:p>
            <a:r>
              <a:rPr lang="en-US" sz="3200" b="1" dirty="0">
                <a:latin typeface="Franklin Gothic Book" panose="020B0503020102020204" pitchFamily="34" charset="0"/>
              </a:rPr>
              <a:t>Please check-in to this session</a:t>
            </a:r>
          </a:p>
        </p:txBody>
      </p:sp>
      <p:sp>
        <p:nvSpPr>
          <p:cNvPr id="8" name="TextBox 7">
            <a:extLst>
              <a:ext uri="{FF2B5EF4-FFF2-40B4-BE49-F238E27FC236}">
                <a16:creationId xmlns:a16="http://schemas.microsoft.com/office/drawing/2014/main" id="{65F9FB0C-D7B6-6DAA-A408-0A0589172081}"/>
              </a:ext>
            </a:extLst>
          </p:cNvPr>
          <p:cNvSpPr txBox="1"/>
          <p:nvPr/>
        </p:nvSpPr>
        <p:spPr>
          <a:xfrm>
            <a:off x="753241" y="2478208"/>
            <a:ext cx="4147867" cy="3046988"/>
          </a:xfrm>
          <a:prstGeom prst="rect">
            <a:avLst/>
          </a:prstGeom>
          <a:noFill/>
        </p:spPr>
        <p:txBody>
          <a:bodyPr wrap="square" rtlCol="0">
            <a:spAutoFit/>
          </a:bodyPr>
          <a:lstStyle/>
          <a:p>
            <a:r>
              <a:rPr lang="en-US" sz="2000" dirty="0">
                <a:latin typeface="Franklin Gothic Book" panose="020B0503020102020204" pitchFamily="34" charset="0"/>
              </a:rPr>
              <a:t>You can use the QR code to the right which should also be available in written form at the entrance to the room.</a:t>
            </a:r>
          </a:p>
          <a:p>
            <a:endParaRPr lang="en-US" sz="2000" dirty="0">
              <a:latin typeface="Franklin Gothic Book" panose="020B0503020102020204" pitchFamily="34" charset="0"/>
            </a:endParaRPr>
          </a:p>
          <a:p>
            <a:r>
              <a:rPr lang="en-US" sz="2000" dirty="0">
                <a:latin typeface="Franklin Gothic Book" panose="020B0503020102020204" pitchFamily="34" charset="0"/>
              </a:rPr>
              <a:t>You can also use this code in your app.</a:t>
            </a:r>
          </a:p>
          <a:p>
            <a:endParaRPr lang="en-US" sz="2000" dirty="0">
              <a:latin typeface="Franklin Gothic Book" panose="020B0503020102020204" pitchFamily="34" charset="0"/>
            </a:endParaRPr>
          </a:p>
          <a:p>
            <a:r>
              <a:rPr lang="en-US" sz="3200" i="1" dirty="0">
                <a:solidFill>
                  <a:srgbClr val="FF0000"/>
                </a:solidFill>
                <a:latin typeface="Franklin Gothic Book" panose="020B0503020102020204" pitchFamily="34" charset="0"/>
              </a:rPr>
              <a:t>Session Code: SQQXH</a:t>
            </a:r>
          </a:p>
        </p:txBody>
      </p:sp>
      <p:pic>
        <p:nvPicPr>
          <p:cNvPr id="1026" name="Picture 2">
            <a:extLst>
              <a:ext uri="{FF2B5EF4-FFF2-40B4-BE49-F238E27FC236}">
                <a16:creationId xmlns:a16="http://schemas.microsoft.com/office/drawing/2014/main" id="{DC5728F5-5093-D7C8-EAC9-164AD69E1C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0753" y="1917315"/>
            <a:ext cx="2641146" cy="2641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0727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20</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Example Study Guide Story and Questions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3859518"/>
          </a:xfrm>
          <a:prstGeom prst="rect">
            <a:avLst/>
          </a:prstGeom>
          <a:noFill/>
        </p:spPr>
        <p:txBody>
          <a:bodyPr wrap="square" rtlCol="0">
            <a:spAutoFit/>
          </a:bodyPr>
          <a:lstStyle/>
          <a:p>
            <a:pPr lvl="0">
              <a:spcBef>
                <a:spcPct val="20000"/>
              </a:spcBef>
            </a:pPr>
            <a:r>
              <a:rPr lang="en-US" sz="2400" dirty="0">
                <a:solidFill>
                  <a:prstClr val="black"/>
                </a:solidFill>
                <a:latin typeface="Arial" panose="020B0604020202020204" pitchFamily="34" charset="0"/>
                <a:cs typeface="Arial" panose="020B0604020202020204" pitchFamily="34" charset="0"/>
              </a:rPr>
              <a:t>Chapter 14 – A Lesson in Professionalism</a:t>
            </a:r>
          </a:p>
          <a:p>
            <a:pPr lvl="0">
              <a:spcBef>
                <a:spcPct val="20000"/>
              </a:spcBef>
            </a:pPr>
            <a:r>
              <a:rPr lang="en-US" sz="2400" dirty="0">
                <a:solidFill>
                  <a:prstClr val="black"/>
                </a:solidFill>
                <a:latin typeface="Arial" panose="020B0604020202020204" pitchFamily="34" charset="0"/>
                <a:cs typeface="Arial" panose="020B0604020202020204" pitchFamily="34" charset="0"/>
              </a:rPr>
              <a:t>This is a story about a patient who owed the doctor a large amount of money for the care that he received.  The doctor collected a nominal amount of money from the patient each month to pay off the bill even though it cost more money to send the bill compared to the amount collected.  Dr. Feldman also bartered for services when patients could not pay their bill and occasionally had patients do odd jobs around his home (repair work, landscaping, etc.).  The physician was very concerned about preserving his patient’s dignity and self-respect.  Many patients were eager to work off their bills rather than accept charity.</a:t>
            </a:r>
          </a:p>
        </p:txBody>
      </p:sp>
    </p:spTree>
    <p:extLst>
      <p:ext uri="{BB962C8B-B14F-4D97-AF65-F5344CB8AC3E}">
        <p14:creationId xmlns:p14="http://schemas.microsoft.com/office/powerpoint/2010/main" val="1626723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21</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Example Study Guide Story and Questions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1833684"/>
            <a:ext cx="10605796" cy="4315027"/>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How does this story relate to professionalism? Is it all about the money nowadays?  How have things changed in medicine and why?</a:t>
            </a:r>
          </a:p>
          <a:p>
            <a:pPr marL="457171" indent="-457171">
              <a:spcBef>
                <a:spcPct val="20000"/>
              </a:spcBef>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What do you do in your practice that preserves a patient’s dignity?</a:t>
            </a:r>
          </a:p>
          <a:p>
            <a:pPr marL="457171" indent="-457171">
              <a:spcBef>
                <a:spcPct val="20000"/>
              </a:spcBef>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Would this scenario likely occur today?</a:t>
            </a:r>
          </a:p>
          <a:p>
            <a:pPr marL="457171" indent="-457171">
              <a:spcBef>
                <a:spcPct val="20000"/>
              </a:spcBef>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Were professional boundaries blurred?</a:t>
            </a:r>
          </a:p>
          <a:p>
            <a:pPr marL="457171" indent="-457171">
              <a:spcBef>
                <a:spcPct val="20000"/>
              </a:spcBef>
              <a:buFont typeface="Arial" panose="020B0604020202020204" pitchFamily="34" charset="0"/>
              <a:buChar char="•"/>
            </a:pPr>
            <a:r>
              <a:rPr lang="en-US" sz="2800" dirty="0">
                <a:solidFill>
                  <a:prstClr val="black"/>
                </a:solidFill>
                <a:latin typeface="Arial" panose="020B0604020202020204" pitchFamily="34" charset="0"/>
                <a:cs typeface="Arial" panose="020B0604020202020204" pitchFamily="34" charset="0"/>
              </a:rPr>
              <a:t>Would you feel comfortable having patients at your home working off their bill?</a:t>
            </a:r>
          </a:p>
        </p:txBody>
      </p:sp>
    </p:spTree>
    <p:extLst>
      <p:ext uri="{BB962C8B-B14F-4D97-AF65-F5344CB8AC3E}">
        <p14:creationId xmlns:p14="http://schemas.microsoft.com/office/powerpoint/2010/main" val="3971823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22</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Availability</a:t>
            </a:r>
          </a:p>
        </p:txBody>
      </p:sp>
      <p:sp>
        <p:nvSpPr>
          <p:cNvPr id="3" name="TextBox 2">
            <a:extLst>
              <a:ext uri="{FF2B5EF4-FFF2-40B4-BE49-F238E27FC236}">
                <a16:creationId xmlns:a16="http://schemas.microsoft.com/office/drawing/2014/main" id="{B83815AE-489C-C577-0E47-7D7CB28E26B7}"/>
              </a:ext>
            </a:extLst>
          </p:cNvPr>
          <p:cNvSpPr txBox="1"/>
          <p:nvPr/>
        </p:nvSpPr>
        <p:spPr>
          <a:xfrm>
            <a:off x="403583" y="1889985"/>
            <a:ext cx="10459800" cy="3831818"/>
          </a:xfrm>
          <a:prstGeom prst="rect">
            <a:avLst/>
          </a:prstGeom>
          <a:noFill/>
        </p:spPr>
        <p:txBody>
          <a:bodyPr wrap="square">
            <a:spAutoFit/>
          </a:bodyPr>
          <a:lstStyle/>
          <a:p>
            <a:pPr lvl="0">
              <a:spcBef>
                <a:spcPct val="20000"/>
              </a:spcBef>
            </a:pPr>
            <a:r>
              <a:rPr lang="en-US" sz="2700" dirty="0">
                <a:solidFill>
                  <a:prstClr val="black"/>
                </a:solidFill>
                <a:latin typeface="Arial" panose="020B0604020202020204" pitchFamily="34" charset="0"/>
                <a:cs typeface="Arial" panose="020B0604020202020204" pitchFamily="34" charset="0"/>
              </a:rPr>
              <a:t>The book is available through:</a:t>
            </a:r>
          </a:p>
          <a:p>
            <a:pPr marL="457171" indent="-457171">
              <a:spcBef>
                <a:spcPct val="20000"/>
              </a:spcBef>
              <a:buFont typeface="Arial" panose="020B0604020202020204" pitchFamily="34" charset="0"/>
              <a:buChar char="•"/>
            </a:pPr>
            <a:r>
              <a:rPr lang="en-US" sz="2700" dirty="0">
                <a:solidFill>
                  <a:prstClr val="black"/>
                </a:solidFill>
                <a:latin typeface="Arial" panose="020B0604020202020204" pitchFamily="34" charset="0"/>
                <a:cs typeface="Arial" panose="020B0604020202020204" pitchFamily="34" charset="0"/>
              </a:rPr>
              <a:t> Amazon  </a:t>
            </a:r>
            <a:r>
              <a:rPr lang="en-US" sz="2700" u="sng" dirty="0">
                <a:solidFill>
                  <a:prstClr val="black"/>
                </a:solidFill>
                <a:latin typeface="Arial" panose="020B0604020202020204" pitchFamily="34" charset="0"/>
                <a:cs typeface="Arial" panose="020B0604020202020204" pitchFamily="34" charset="0"/>
                <a:hlinkClick r:id="rId4"/>
              </a:rPr>
              <a:t>http://www.amazon.com/s/ref=nb_sb_noss?url=search-alias%3Daps&amp;field</a:t>
            </a:r>
            <a:r>
              <a:rPr lang="en-US" sz="2700" dirty="0">
                <a:solidFill>
                  <a:prstClr val="black"/>
                </a:solidFill>
                <a:latin typeface="Arial" panose="020B0604020202020204" pitchFamily="34" charset="0"/>
                <a:cs typeface="Arial" panose="020B0604020202020204" pitchFamily="34" charset="0"/>
              </a:rPr>
              <a:t>  (keywords=</a:t>
            </a:r>
            <a:r>
              <a:rPr lang="en-US" sz="2700" dirty="0" err="1">
                <a:solidFill>
                  <a:prstClr val="black"/>
                </a:solidFill>
                <a:latin typeface="Arial" panose="020B0604020202020204" pitchFamily="34" charset="0"/>
                <a:cs typeface="Arial" panose="020B0604020202020204" pitchFamily="34" charset="0"/>
              </a:rPr>
              <a:t>family+practice+stories</a:t>
            </a:r>
            <a:r>
              <a:rPr lang="en-US" sz="2700" dirty="0">
                <a:solidFill>
                  <a:prstClr val="black"/>
                </a:solidFill>
                <a:latin typeface="Arial" panose="020B0604020202020204" pitchFamily="34" charset="0"/>
                <a:cs typeface="Arial" panose="020B0604020202020204" pitchFamily="34" charset="0"/>
              </a:rPr>
              <a:t>)  </a:t>
            </a:r>
          </a:p>
          <a:p>
            <a:pPr marL="457171" indent="-457171">
              <a:spcBef>
                <a:spcPct val="20000"/>
              </a:spcBef>
              <a:buFont typeface="Arial" panose="020B0604020202020204" pitchFamily="34" charset="0"/>
              <a:buChar char="•"/>
            </a:pPr>
            <a:r>
              <a:rPr lang="en-US" sz="2700" dirty="0">
                <a:solidFill>
                  <a:prstClr val="black"/>
                </a:solidFill>
                <a:latin typeface="Arial" panose="020B0604020202020204" pitchFamily="34" charset="0"/>
                <a:cs typeface="Arial" panose="020B0604020202020204" pitchFamily="34" charset="0"/>
              </a:rPr>
              <a:t>Indiana Historical Society Press </a:t>
            </a:r>
          </a:p>
          <a:p>
            <a:pPr marL="533365" lvl="1">
              <a:spcBef>
                <a:spcPct val="20000"/>
              </a:spcBef>
            </a:pPr>
            <a:r>
              <a:rPr lang="en-US" sz="2700" u="sng" dirty="0">
                <a:solidFill>
                  <a:prstClr val="black"/>
                </a:solidFill>
                <a:latin typeface="Arial" panose="020B0604020202020204" pitchFamily="34" charset="0"/>
                <a:cs typeface="Arial" panose="020B0604020202020204" pitchFamily="34" charset="0"/>
                <a:hlinkClick r:id="rId5"/>
              </a:rPr>
              <a:t>http://shop.indianahistory.org/SelectSKU.aspx?skuid=101142</a:t>
            </a:r>
            <a:endParaRPr lang="en-US" sz="2700" dirty="0">
              <a:solidFill>
                <a:prstClr val="black"/>
              </a:solidFill>
              <a:latin typeface="Arial" panose="020B0604020202020204" pitchFamily="34" charset="0"/>
              <a:cs typeface="Arial" panose="020B0604020202020204" pitchFamily="34" charset="0"/>
            </a:endParaRPr>
          </a:p>
          <a:p>
            <a:pPr marL="457171" indent="-457171">
              <a:spcBef>
                <a:spcPct val="20000"/>
              </a:spcBef>
              <a:buFont typeface="Arial" panose="020B0604020202020204" pitchFamily="34" charset="0"/>
              <a:buChar char="•"/>
            </a:pPr>
            <a:r>
              <a:rPr lang="en-US" sz="2700" dirty="0">
                <a:solidFill>
                  <a:prstClr val="black"/>
                </a:solidFill>
                <a:latin typeface="Arial" panose="020B0604020202020204" pitchFamily="34" charset="0"/>
                <a:cs typeface="Arial" panose="020B0604020202020204" pitchFamily="34" charset="0"/>
              </a:rPr>
              <a:t>Also available through other outlets including Barnes and Noble</a:t>
            </a:r>
          </a:p>
          <a:p>
            <a:pPr marL="457171" indent="-457171">
              <a:spcBef>
                <a:spcPct val="20000"/>
              </a:spcBef>
              <a:buFont typeface="Arial" panose="020B0604020202020204" pitchFamily="34" charset="0"/>
              <a:buChar char="•"/>
            </a:pPr>
            <a:r>
              <a:rPr lang="en-US" sz="2700" dirty="0">
                <a:solidFill>
                  <a:prstClr val="black"/>
                </a:solidFill>
                <a:latin typeface="Arial" panose="020B0604020202020204" pitchFamily="34" charset="0"/>
                <a:cs typeface="Arial" panose="020B0604020202020204" pitchFamily="34" charset="0"/>
              </a:rPr>
              <a:t>Available on all e-book formats</a:t>
            </a:r>
          </a:p>
        </p:txBody>
      </p:sp>
    </p:spTree>
    <p:extLst>
      <p:ext uri="{BB962C8B-B14F-4D97-AF65-F5344CB8AC3E}">
        <p14:creationId xmlns:p14="http://schemas.microsoft.com/office/powerpoint/2010/main" val="2940994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23</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Study Guide Authors and Contact Information</a:t>
            </a:r>
          </a:p>
        </p:txBody>
      </p:sp>
      <p:sp>
        <p:nvSpPr>
          <p:cNvPr id="3" name="TextBox 2">
            <a:extLst>
              <a:ext uri="{FF2B5EF4-FFF2-40B4-BE49-F238E27FC236}">
                <a16:creationId xmlns:a16="http://schemas.microsoft.com/office/drawing/2014/main" id="{D21AA4ED-E15D-9C21-116E-9E69C5DAD1CF}"/>
              </a:ext>
            </a:extLst>
          </p:cNvPr>
          <p:cNvSpPr txBox="1"/>
          <p:nvPr/>
        </p:nvSpPr>
        <p:spPr>
          <a:xfrm>
            <a:off x="2125784" y="1962950"/>
            <a:ext cx="7940431" cy="4056495"/>
          </a:xfrm>
          <a:prstGeom prst="rect">
            <a:avLst/>
          </a:prstGeom>
          <a:noFill/>
        </p:spPr>
        <p:txBody>
          <a:bodyPr wrap="square">
            <a:spAutoFit/>
          </a:bodyPr>
          <a:lstStyle/>
          <a:p>
            <a:pPr lvl="0" algn="ctr">
              <a:spcBef>
                <a:spcPct val="20000"/>
              </a:spcBef>
            </a:pPr>
            <a:r>
              <a:rPr lang="en-US" sz="2800" dirty="0">
                <a:solidFill>
                  <a:prstClr val="black"/>
                </a:solidFill>
                <a:latin typeface="Arial" panose="020B0604020202020204" pitchFamily="34" charset="0"/>
                <a:cs typeface="Arial" panose="020B0604020202020204" pitchFamily="34" charset="0"/>
              </a:rPr>
              <a:t>Richard D. Feldman, M.D., FAAFP</a:t>
            </a:r>
          </a:p>
          <a:p>
            <a:pPr lvl="0" algn="ctr">
              <a:spcBef>
                <a:spcPct val="20000"/>
              </a:spcBef>
            </a:pPr>
            <a:r>
              <a:rPr lang="en-US" sz="2800" dirty="0">
                <a:solidFill>
                  <a:prstClr val="black"/>
                </a:solidFill>
                <a:latin typeface="Arial" panose="020B0604020202020204" pitchFamily="34" charset="0"/>
                <a:cs typeface="Arial" panose="020B0604020202020204" pitchFamily="34" charset="0"/>
              </a:rPr>
              <a:t>Jacqueline A. Maxwell, Psy.D., HSPP</a:t>
            </a:r>
          </a:p>
          <a:p>
            <a:pPr lvl="0" algn="ctr">
              <a:spcBef>
                <a:spcPct val="20000"/>
              </a:spcBef>
            </a:pPr>
            <a:r>
              <a:rPr lang="en-US" sz="2800" dirty="0">
                <a:solidFill>
                  <a:prstClr val="black"/>
                </a:solidFill>
                <a:latin typeface="Arial" panose="020B0604020202020204" pitchFamily="34" charset="0"/>
                <a:cs typeface="Arial" panose="020B0604020202020204" pitchFamily="34" charset="0"/>
              </a:rPr>
              <a:t>Franciscan Health Indianapolis Family Medicine Residency</a:t>
            </a:r>
          </a:p>
          <a:p>
            <a:pPr lvl="0" algn="ctr">
              <a:spcBef>
                <a:spcPct val="20000"/>
              </a:spcBef>
            </a:pPr>
            <a:r>
              <a:rPr lang="en-US" sz="2800" dirty="0">
                <a:solidFill>
                  <a:prstClr val="black"/>
                </a:solidFill>
                <a:latin typeface="Arial" panose="020B0604020202020204" pitchFamily="34" charset="0"/>
                <a:cs typeface="Arial" panose="020B0604020202020204" pitchFamily="34" charset="0"/>
              </a:rPr>
              <a:t>5230A East Stop 11 Road #250</a:t>
            </a:r>
          </a:p>
          <a:p>
            <a:pPr lvl="0" algn="ctr">
              <a:spcBef>
                <a:spcPct val="20000"/>
              </a:spcBef>
            </a:pPr>
            <a:r>
              <a:rPr lang="en-US" sz="2800" dirty="0">
                <a:solidFill>
                  <a:prstClr val="black"/>
                </a:solidFill>
                <a:latin typeface="Arial" panose="020B0604020202020204" pitchFamily="34" charset="0"/>
                <a:cs typeface="Arial" panose="020B0604020202020204" pitchFamily="34" charset="0"/>
              </a:rPr>
              <a:t>Indianapolis, Indiana 46237</a:t>
            </a:r>
          </a:p>
          <a:p>
            <a:pPr lvl="0" algn="ctr">
              <a:spcBef>
                <a:spcPct val="20000"/>
              </a:spcBef>
            </a:pPr>
            <a:r>
              <a:rPr lang="en-US" sz="2800" dirty="0">
                <a:solidFill>
                  <a:prstClr val="black"/>
                </a:solidFill>
                <a:latin typeface="Arial" panose="020B0604020202020204" pitchFamily="34" charset="0"/>
                <a:cs typeface="Arial" panose="020B0604020202020204" pitchFamily="34" charset="0"/>
              </a:rPr>
              <a:t>317-528-8641</a:t>
            </a:r>
          </a:p>
          <a:p>
            <a:pPr lvl="0" algn="ctr">
              <a:spcBef>
                <a:spcPct val="20000"/>
              </a:spcBef>
            </a:pPr>
            <a:r>
              <a:rPr lang="en-US" sz="2800" dirty="0">
                <a:solidFill>
                  <a:prstClr val="black"/>
                </a:solidFill>
                <a:latin typeface="Arial" panose="020B0604020202020204" pitchFamily="34" charset="0"/>
                <a:cs typeface="Arial" panose="020B0604020202020204" pitchFamily="34" charset="0"/>
                <a:hlinkClick r:id="rId4"/>
              </a:rPr>
              <a:t>richard.feldman@franciscanalliance.org</a:t>
            </a:r>
            <a:endParaRPr lang="en-US"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827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24</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Further </a:t>
            </a:r>
            <a:r>
              <a:rPr lang="en-US" sz="3600" b="1" dirty="0" err="1">
                <a:latin typeface="Franklin Gothic Book" panose="020B0503020102020204" pitchFamily="34" charset="0"/>
              </a:rPr>
              <a:t>Readiing</a:t>
            </a:r>
            <a:endParaRPr lang="en-US" sz="3600" b="1" dirty="0">
              <a:latin typeface="Franklin Gothic Book" panose="020B0503020102020204" pitchFamily="34" charset="0"/>
            </a:endParaRPr>
          </a:p>
        </p:txBody>
      </p:sp>
      <p:sp>
        <p:nvSpPr>
          <p:cNvPr id="3" name="TextBox 2">
            <a:extLst>
              <a:ext uri="{FF2B5EF4-FFF2-40B4-BE49-F238E27FC236}">
                <a16:creationId xmlns:a16="http://schemas.microsoft.com/office/drawing/2014/main" id="{7221DF90-9186-B049-D9C2-39D8AB49F028}"/>
              </a:ext>
            </a:extLst>
          </p:cNvPr>
          <p:cNvSpPr txBox="1"/>
          <p:nvPr/>
        </p:nvSpPr>
        <p:spPr>
          <a:xfrm>
            <a:off x="667125" y="1748579"/>
            <a:ext cx="11121292" cy="4271747"/>
          </a:xfrm>
          <a:prstGeom prst="rect">
            <a:avLst/>
          </a:prstGeom>
          <a:noFill/>
        </p:spPr>
        <p:txBody>
          <a:bodyPr wrap="square">
            <a:spAutoFit/>
          </a:bodyPr>
          <a:lstStyle/>
          <a:p>
            <a:pPr marL="457171" indent="-457171">
              <a:spcBef>
                <a:spcPct val="20000"/>
              </a:spcBef>
              <a:buFont typeface="Arial" panose="020B0604020202020204" pitchFamily="34" charset="0"/>
              <a:buChar char="•"/>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et al. Teaching professionalism in medical 		residency programs: a scoping review protocol. Syst Rev (2020).</a:t>
            </a:r>
          </a:p>
          <a:p>
            <a:pPr marL="457171" indent="-457171">
              <a:spcBef>
                <a:spcPct val="20000"/>
              </a:spcBef>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Charon, R.  At the Membranes of Care:  Stories in Narrative Medicine.  </a:t>
            </a:r>
            <a:r>
              <a:rPr lang="en-US" sz="1600" dirty="0" err="1">
                <a:solidFill>
                  <a:prstClr val="black"/>
                </a:solidFill>
                <a:latin typeface="Arial" panose="020B0604020202020204" pitchFamily="34" charset="0"/>
                <a:cs typeface="Arial" panose="020B0604020202020204" pitchFamily="34" charset="0"/>
              </a:rPr>
              <a:t>Acad</a:t>
            </a:r>
            <a:r>
              <a:rPr lang="en-US" sz="1600" dirty="0">
                <a:solidFill>
                  <a:prstClr val="black"/>
                </a:solidFill>
                <a:latin typeface="Arial" panose="020B0604020202020204" pitchFamily="34" charset="0"/>
                <a:cs typeface="Arial" panose="020B0604020202020204" pitchFamily="34" charset="0"/>
              </a:rPr>
              <a:t> Med. 2012; 87:342-7</a:t>
            </a:r>
          </a:p>
          <a:p>
            <a:pPr marL="457171" indent="-457171">
              <a:spcBef>
                <a:spcPct val="20000"/>
              </a:spcBef>
              <a:buFont typeface="Arial" panose="020B0604020202020204" pitchFamily="34" charset="0"/>
              <a:buChar char="•"/>
            </a:pPr>
            <a:r>
              <a:rPr lang="en-US" sz="1600" dirty="0" err="1">
                <a:solidFill>
                  <a:prstClr val="black"/>
                </a:solidFill>
                <a:latin typeface="Arial" panose="020B0604020202020204" pitchFamily="34" charset="0"/>
                <a:cs typeface="Arial" panose="020B0604020202020204" pitchFamily="34" charset="0"/>
              </a:rPr>
              <a:t>Coulehan</a:t>
            </a:r>
            <a:r>
              <a:rPr lang="en-US" sz="1600" dirty="0">
                <a:solidFill>
                  <a:prstClr val="black"/>
                </a:solidFill>
                <a:latin typeface="Arial" panose="020B0604020202020204" pitchFamily="34" charset="0"/>
                <a:cs typeface="Arial" panose="020B0604020202020204" pitchFamily="34" charset="0"/>
              </a:rPr>
              <a:t>, J. MD. Today’s Professionalism:  Engaging the Mind but Not the Heart.  </a:t>
            </a:r>
            <a:r>
              <a:rPr lang="en-US" sz="1600" dirty="0" err="1">
                <a:solidFill>
                  <a:prstClr val="black"/>
                </a:solidFill>
                <a:latin typeface="Arial" panose="020B0604020202020204" pitchFamily="34" charset="0"/>
                <a:cs typeface="Arial" panose="020B0604020202020204" pitchFamily="34" charset="0"/>
              </a:rPr>
              <a:t>Acad</a:t>
            </a:r>
            <a:r>
              <a:rPr lang="en-US" sz="1600" dirty="0">
                <a:solidFill>
                  <a:prstClr val="black"/>
                </a:solidFill>
                <a:latin typeface="Arial" panose="020B0604020202020204" pitchFamily="34" charset="0"/>
                <a:cs typeface="Arial" panose="020B0604020202020204" pitchFamily="34" charset="0"/>
              </a:rPr>
              <a:t> Med 2005; 80:892-898</a:t>
            </a:r>
          </a:p>
          <a:p>
            <a:pPr marL="457171" indent="-457171">
              <a:spcBef>
                <a:spcPct val="20000"/>
              </a:spcBef>
              <a:buFont typeface="Arial" panose="020B0604020202020204" pitchFamily="34" charset="0"/>
              <a:buChar char="•"/>
            </a:pPr>
            <a:r>
              <a:rPr lang="en-US" sz="1600" dirty="0" err="1">
                <a:solidFill>
                  <a:prstClr val="black"/>
                </a:solidFill>
                <a:latin typeface="Arial" panose="020B0604020202020204" pitchFamily="34" charset="0"/>
                <a:cs typeface="Arial" panose="020B0604020202020204" pitchFamily="34" charset="0"/>
              </a:rPr>
              <a:t>Quaintance</a:t>
            </a:r>
            <a:r>
              <a:rPr lang="en-US" sz="1600" dirty="0">
                <a:solidFill>
                  <a:prstClr val="black"/>
                </a:solidFill>
                <a:latin typeface="Arial" panose="020B0604020202020204" pitchFamily="34" charset="0"/>
                <a:cs typeface="Arial" panose="020B0604020202020204" pitchFamily="34" charset="0"/>
              </a:rPr>
              <a:t>, J.L., Arnold, L., &amp; Thompson, G.S.  What Students Learn about Professionalism from Faculty Stories: An “Appreciative Inquiry” Approach.  </a:t>
            </a:r>
            <a:r>
              <a:rPr lang="en-US" sz="1600" dirty="0" err="1">
                <a:solidFill>
                  <a:prstClr val="black"/>
                </a:solidFill>
                <a:latin typeface="Arial" panose="020B0604020202020204" pitchFamily="34" charset="0"/>
                <a:cs typeface="Arial" panose="020B0604020202020204" pitchFamily="34" charset="0"/>
              </a:rPr>
              <a:t>Acad</a:t>
            </a:r>
            <a:r>
              <a:rPr lang="en-US" sz="1600" dirty="0">
                <a:solidFill>
                  <a:prstClr val="black"/>
                </a:solidFill>
                <a:latin typeface="Arial" panose="020B0604020202020204" pitchFamily="34" charset="0"/>
                <a:cs typeface="Arial" panose="020B0604020202020204" pitchFamily="34" charset="0"/>
              </a:rPr>
              <a:t> Med 2010; 85(1):118-23</a:t>
            </a:r>
          </a:p>
          <a:p>
            <a:pPr marL="457171" indent="-457171">
              <a:spcBef>
                <a:spcPct val="20000"/>
              </a:spcBef>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O’Sullivan, H., Van Mook, W., </a:t>
            </a:r>
            <a:r>
              <a:rPr lang="en-US" sz="1600" dirty="0" err="1">
                <a:solidFill>
                  <a:prstClr val="black"/>
                </a:solidFill>
                <a:latin typeface="Arial" panose="020B0604020202020204" pitchFamily="34" charset="0"/>
                <a:cs typeface="Arial" panose="020B0604020202020204" pitchFamily="34" charset="0"/>
              </a:rPr>
              <a:t>Fewtrell</a:t>
            </a:r>
            <a:r>
              <a:rPr lang="en-US" sz="1600" dirty="0">
                <a:solidFill>
                  <a:prstClr val="black"/>
                </a:solidFill>
                <a:latin typeface="Arial" panose="020B0604020202020204" pitchFamily="34" charset="0"/>
                <a:cs typeface="Arial" panose="020B0604020202020204" pitchFamily="34" charset="0"/>
              </a:rPr>
              <a:t>, R., &amp;  Wass, V.  Integrating Professionalism Into the Curriculum:  AMEE guide no. 61.  Medical Teacher 2012; 34;e64-e77</a:t>
            </a:r>
          </a:p>
          <a:p>
            <a:pPr marL="457171" indent="-457171">
              <a:spcBef>
                <a:spcPct val="20000"/>
              </a:spcBef>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Shapiro, J., Nixon, L.L., Wear, S.E., &amp; </a:t>
            </a:r>
            <a:r>
              <a:rPr lang="en-US" sz="1600" dirty="0" err="1">
                <a:solidFill>
                  <a:prstClr val="black"/>
                </a:solidFill>
                <a:latin typeface="Arial" panose="020B0604020202020204" pitchFamily="34" charset="0"/>
                <a:cs typeface="Arial" panose="020B0604020202020204" pitchFamily="34" charset="0"/>
              </a:rPr>
              <a:t>Doukas</a:t>
            </a:r>
            <a:r>
              <a:rPr lang="en-US" sz="1600" dirty="0">
                <a:solidFill>
                  <a:prstClr val="black"/>
                </a:solidFill>
                <a:latin typeface="Arial" panose="020B0604020202020204" pitchFamily="34" charset="0"/>
                <a:cs typeface="Arial" panose="020B0604020202020204" pitchFamily="34" charset="0"/>
              </a:rPr>
              <a:t>, D.J.  Medical Professionalism: What the Study of Literature Can Contribute to the Conversation.  Philosophy, Ethics and Humanities in Medicine 2015 10:10 </a:t>
            </a:r>
          </a:p>
          <a:p>
            <a:pPr marL="457171" indent="-457171">
              <a:spcBef>
                <a:spcPct val="20000"/>
              </a:spcBef>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Wald, H.S., Davis, S. W., Reis, S.P., Monroe, A. D., &amp; </a:t>
            </a:r>
            <a:r>
              <a:rPr lang="en-US" sz="1600" dirty="0" err="1">
                <a:solidFill>
                  <a:prstClr val="black"/>
                </a:solidFill>
                <a:latin typeface="Arial" panose="020B0604020202020204" pitchFamily="34" charset="0"/>
                <a:cs typeface="Arial" panose="020B0604020202020204" pitchFamily="34" charset="0"/>
              </a:rPr>
              <a:t>Borkan</a:t>
            </a:r>
            <a:r>
              <a:rPr lang="en-US" sz="1600" dirty="0">
                <a:solidFill>
                  <a:prstClr val="black"/>
                </a:solidFill>
                <a:latin typeface="Arial" panose="020B0604020202020204" pitchFamily="34" charset="0"/>
                <a:cs typeface="Arial" panose="020B0604020202020204" pitchFamily="34" charset="0"/>
              </a:rPr>
              <a:t>, J.M. Reflecting on Reflections:  Enhancement of Medical Education Curriculum with Structured Field Notes and Guided Feedback.  </a:t>
            </a:r>
            <a:r>
              <a:rPr lang="en-US" sz="1600" dirty="0" err="1">
                <a:solidFill>
                  <a:prstClr val="black"/>
                </a:solidFill>
                <a:latin typeface="Arial" panose="020B0604020202020204" pitchFamily="34" charset="0"/>
                <a:cs typeface="Arial" panose="020B0604020202020204" pitchFamily="34" charset="0"/>
              </a:rPr>
              <a:t>Acad</a:t>
            </a:r>
            <a:r>
              <a:rPr lang="en-US" sz="1600" dirty="0">
                <a:solidFill>
                  <a:prstClr val="black"/>
                </a:solidFill>
                <a:latin typeface="Arial" panose="020B0604020202020204" pitchFamily="34" charset="0"/>
                <a:cs typeface="Arial" panose="020B0604020202020204" pitchFamily="34" charset="0"/>
              </a:rPr>
              <a:t> Med  2009;84: 830-837</a:t>
            </a:r>
          </a:p>
          <a:p>
            <a:pPr marL="342900" marR="0" indent="-342900">
              <a:lnSpc>
                <a:spcPct val="107000"/>
              </a:lnSpc>
              <a:spcBef>
                <a:spcPts val="0"/>
              </a:spcBef>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  Page, M., Crampton, P.,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Viney</a:t>
            </a:r>
            <a:r>
              <a:rPr lang="en-US" sz="1600" dirty="0">
                <a:effectLst/>
                <a:latin typeface="Calibri" panose="020F0502020204030204" pitchFamily="34" charset="0"/>
                <a:ea typeface="Calibri" panose="020F0502020204030204" pitchFamily="34" charset="0"/>
                <a:cs typeface="Times New Roman" panose="02020603050405020304" pitchFamily="18" charset="0"/>
              </a:rPr>
              <a:t>, R. et al. Teaching medical professionalism: a qualitative exploration of persuasive communication 	as an educational strategy. BMC Med Educ 20, 74 (2020). https://doi.org/10.1186/s12909-020-1993-0</a:t>
            </a:r>
          </a:p>
          <a:p>
            <a:pPr marL="342900" marR="0" indent="-342900">
              <a:lnSpc>
                <a:spcPct val="107000"/>
              </a:lnSpc>
              <a:spcBef>
                <a:spcPts val="0"/>
              </a:spcBef>
              <a:spcAft>
                <a:spcPts val="80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Ghaffarifar</a:t>
            </a:r>
            <a:r>
              <a:rPr lang="en-US" sz="1600" dirty="0">
                <a:effectLst/>
                <a:latin typeface="Calibri" panose="020F0502020204030204" pitchFamily="34" charset="0"/>
                <a:ea typeface="Calibri" panose="020F0502020204030204" pitchFamily="34" charset="0"/>
                <a:cs typeface="Times New Roman" panose="02020603050405020304" pitchFamily="18" charset="0"/>
              </a:rPr>
              <a:t>, S.,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Asghari-Khatooni</a:t>
            </a:r>
            <a:r>
              <a:rPr lang="en-US" sz="1600" dirty="0">
                <a:effectLst/>
                <a:latin typeface="Calibri" panose="020F0502020204030204" pitchFamily="34" charset="0"/>
                <a:ea typeface="Calibri" panose="020F0502020204030204" pitchFamily="34" charset="0"/>
                <a:cs typeface="Times New Roman" panose="02020603050405020304" pitchFamily="18" charset="0"/>
              </a:rPr>
              <a:t>, A.,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Akbarzadeh</a:t>
            </a:r>
            <a:r>
              <a:rPr lang="en-US" sz="1600" dirty="0">
                <a:effectLst/>
                <a:latin typeface="Calibri" panose="020F0502020204030204" pitchFamily="34" charset="0"/>
                <a:ea typeface="Calibri" panose="020F0502020204030204" pitchFamily="34" charset="0"/>
                <a:cs typeface="Times New Roman" panose="02020603050405020304" pitchFamily="18" charset="0"/>
              </a:rPr>
              <a:t>, A. et al. Teaching professionalism in medical residency programs: a scoping review protocol. Syst    	Rev 9, 281 (2020). https://doi.org/10.1186/s13643-020-01529-w/10.1186/s13643-020-01529-w</a:t>
            </a:r>
          </a:p>
        </p:txBody>
      </p:sp>
    </p:spTree>
    <p:extLst>
      <p:ext uri="{BB962C8B-B14F-4D97-AF65-F5344CB8AC3E}">
        <p14:creationId xmlns:p14="http://schemas.microsoft.com/office/powerpoint/2010/main" val="3795079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25</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1865126"/>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3600" dirty="0">
                <a:solidFill>
                  <a:prstClr val="black"/>
                </a:solidFill>
                <a:latin typeface="Arial" panose="020B0604020202020204" pitchFamily="34" charset="0"/>
                <a:cs typeface="Arial" panose="020B0604020202020204" pitchFamily="34" charset="0"/>
              </a:rPr>
              <a:t>Discussion of Values and Basic Tenants of Family Medicine</a:t>
            </a:r>
          </a:p>
          <a:p>
            <a:pPr marL="457171" indent="-457171">
              <a:spcBef>
                <a:spcPct val="20000"/>
              </a:spcBef>
              <a:buFont typeface="Arial" panose="020B0604020202020204" pitchFamily="34" charset="0"/>
              <a:buChar char="•"/>
            </a:pPr>
            <a:r>
              <a:rPr lang="en-US" sz="3600" dirty="0">
                <a:solidFill>
                  <a:prstClr val="black"/>
                </a:solidFill>
                <a:latin typeface="Arial" panose="020B0604020202020204" pitchFamily="34" charset="0"/>
                <a:cs typeface="Arial" panose="020B0604020202020204" pitchFamily="34" charset="0"/>
              </a:rPr>
              <a:t>Who Are We and What Do We Believe In?</a:t>
            </a:r>
          </a:p>
        </p:txBody>
      </p:sp>
    </p:spTree>
    <p:extLst>
      <p:ext uri="{BB962C8B-B14F-4D97-AF65-F5344CB8AC3E}">
        <p14:creationId xmlns:p14="http://schemas.microsoft.com/office/powerpoint/2010/main" val="4206431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26</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Summary Statements of Our Values</a:t>
            </a:r>
          </a:p>
        </p:txBody>
      </p:sp>
      <p:sp>
        <p:nvSpPr>
          <p:cNvPr id="8" name="TextBox 7">
            <a:extLst>
              <a:ext uri="{FF2B5EF4-FFF2-40B4-BE49-F238E27FC236}">
                <a16:creationId xmlns:a16="http://schemas.microsoft.com/office/drawing/2014/main" id="{65F9FB0C-D7B6-6DAA-A408-0A0589172081}"/>
              </a:ext>
            </a:extLst>
          </p:cNvPr>
          <p:cNvSpPr txBox="1"/>
          <p:nvPr/>
        </p:nvSpPr>
        <p:spPr>
          <a:xfrm>
            <a:off x="815472" y="1609211"/>
            <a:ext cx="10605796" cy="4764381"/>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Comprehensive, continuous, compassionate, personalized first contact care for all people throughout the lifespan within the context of the family and community.</a:t>
            </a:r>
          </a:p>
          <a:p>
            <a:pPr marL="457171" indent="-457171">
              <a:spcBef>
                <a:spcPct val="20000"/>
              </a:spcBef>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Committed to whole person care, not just diseases, fostering an environment of trust and mutual respect. Family Physicians value mindful communication and continuous healing relationships over time. Family Medicine has always been patient-centered.</a:t>
            </a:r>
          </a:p>
          <a:p>
            <a:pPr marL="457171" indent="-457171">
              <a:spcBef>
                <a:spcPct val="20000"/>
              </a:spcBef>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Committed to patient advocacy and coordination of care while navigating the patient,  through the health-care system.  Family physicians have always been trusted advisors and compassionate counselors.  We are driven by the need to make people whole in mind, body, and spirit.</a:t>
            </a:r>
          </a:p>
          <a:p>
            <a:pPr marL="457171" indent="-457171">
              <a:spcBef>
                <a:spcPct val="20000"/>
              </a:spcBef>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Family physicians are committed to, and involved in, their communities.</a:t>
            </a:r>
          </a:p>
          <a:p>
            <a:pPr marL="457171" indent="-457171">
              <a:spcBef>
                <a:spcPct val="20000"/>
              </a:spcBef>
              <a:buFont typeface="Arial" panose="020B0604020202020204" pitchFamily="34" charset="0"/>
              <a:buChar char="•"/>
            </a:pPr>
            <a:r>
              <a:rPr lang="en-US" sz="2200" dirty="0">
                <a:solidFill>
                  <a:prstClr val="black"/>
                </a:solidFill>
                <a:latin typeface="Arial" panose="020B0604020202020204" pitchFamily="34" charset="0"/>
                <a:cs typeface="Arial" panose="020B0604020202020204" pitchFamily="34" charset="0"/>
              </a:rPr>
              <a:t>Newer additions to our values: cultural sensitivity and shared decision-making</a:t>
            </a:r>
          </a:p>
        </p:txBody>
      </p:sp>
    </p:spTree>
    <p:extLst>
      <p:ext uri="{BB962C8B-B14F-4D97-AF65-F5344CB8AC3E}">
        <p14:creationId xmlns:p14="http://schemas.microsoft.com/office/powerpoint/2010/main" val="40204113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27</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The Bottom Line</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2456057"/>
          </a:xfrm>
          <a:prstGeom prst="rect">
            <a:avLst/>
          </a:prstGeom>
          <a:noFill/>
        </p:spPr>
        <p:txBody>
          <a:bodyPr wrap="square" rtlCol="0">
            <a:spAutoFit/>
          </a:bodyPr>
          <a:lstStyle/>
          <a:p>
            <a:pPr lvl="0" algn="ctr">
              <a:spcBef>
                <a:spcPct val="20000"/>
              </a:spcBef>
            </a:pPr>
            <a:r>
              <a:rPr lang="en-US" sz="4800" u="sng" dirty="0">
                <a:solidFill>
                  <a:prstClr val="black"/>
                </a:solidFill>
                <a:latin typeface="Arial" panose="020B0604020202020204" pitchFamily="34" charset="0"/>
                <a:cs typeface="Arial" panose="020B0604020202020204" pitchFamily="34" charset="0"/>
              </a:rPr>
              <a:t>Relationship!  </a:t>
            </a:r>
          </a:p>
          <a:p>
            <a:pPr lvl="0" algn="ctr">
              <a:spcBef>
                <a:spcPct val="20000"/>
              </a:spcBef>
            </a:pPr>
            <a:r>
              <a:rPr lang="en-US" sz="4800" dirty="0">
                <a:solidFill>
                  <a:prstClr val="black"/>
                </a:solidFill>
                <a:latin typeface="Arial" panose="020B0604020202020204" pitchFamily="34" charset="0"/>
                <a:cs typeface="Arial" panose="020B0604020202020204" pitchFamily="34" charset="0"/>
              </a:rPr>
              <a:t>We have been honored to be invited into the lives of our patients</a:t>
            </a:r>
            <a:r>
              <a:rPr lang="en-US" sz="3600" dirty="0">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65320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28</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8" name="TextBox 7">
            <a:extLst>
              <a:ext uri="{FF2B5EF4-FFF2-40B4-BE49-F238E27FC236}">
                <a16:creationId xmlns:a16="http://schemas.microsoft.com/office/drawing/2014/main" id="{65F9FB0C-D7B6-6DAA-A408-0A0589172081}"/>
              </a:ext>
            </a:extLst>
          </p:cNvPr>
          <p:cNvSpPr txBox="1"/>
          <p:nvPr/>
        </p:nvSpPr>
        <p:spPr>
          <a:xfrm>
            <a:off x="815472" y="2033369"/>
            <a:ext cx="10605796" cy="1569660"/>
          </a:xfrm>
          <a:prstGeom prst="rect">
            <a:avLst/>
          </a:prstGeom>
          <a:noFill/>
        </p:spPr>
        <p:txBody>
          <a:bodyPr wrap="square" rtlCol="0">
            <a:spAutoFit/>
          </a:bodyPr>
          <a:lstStyle/>
          <a:p>
            <a:pPr algn="ctr">
              <a:spcBef>
                <a:spcPct val="20000"/>
              </a:spcBef>
            </a:pPr>
            <a:r>
              <a:rPr lang="en-US" sz="9600" dirty="0">
                <a:solidFill>
                  <a:prstClr val="black"/>
                </a:solidFill>
                <a:latin typeface="Arial" panose="020B0604020202020204" pitchFamily="34" charset="0"/>
                <a:cs typeface="Arial" panose="020B0604020202020204" pitchFamily="34" charset="0"/>
              </a:rPr>
              <a:t>Q&amp;A</a:t>
            </a:r>
          </a:p>
        </p:txBody>
      </p:sp>
    </p:spTree>
    <p:extLst>
      <p:ext uri="{BB962C8B-B14F-4D97-AF65-F5344CB8AC3E}">
        <p14:creationId xmlns:p14="http://schemas.microsoft.com/office/powerpoint/2010/main" val="1411358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29</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1169324"/>
            <a:ext cx="5302898" cy="646331"/>
          </a:xfrm>
          <a:prstGeom prst="rect">
            <a:avLst/>
          </a:prstGeom>
          <a:noFill/>
        </p:spPr>
        <p:txBody>
          <a:bodyPr wrap="square" rtlCol="0">
            <a:spAutoFit/>
          </a:bodyPr>
          <a:lstStyle/>
          <a:p>
            <a:r>
              <a:rPr lang="en-US" sz="3600" b="1" dirty="0">
                <a:latin typeface="Franklin Gothic Book" panose="020B0503020102020204" pitchFamily="34" charset="0"/>
              </a:rPr>
              <a:t>Session Evaluation Link</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313497"/>
            <a:ext cx="4869467" cy="2369880"/>
          </a:xfrm>
          <a:prstGeom prst="rect">
            <a:avLst/>
          </a:prstGeom>
          <a:noFill/>
        </p:spPr>
        <p:txBody>
          <a:bodyPr wrap="square" rtlCol="0">
            <a:spAutoFit/>
          </a:bodyPr>
          <a:lstStyle/>
          <a:p>
            <a:pPr marL="342900" indent="-342900">
              <a:buFont typeface="Arial" panose="020B0604020202020204" pitchFamily="34" charset="0"/>
              <a:buChar char="•"/>
            </a:pPr>
            <a:r>
              <a:rPr lang="en-US" sz="2800" b="1" i="1" dirty="0">
                <a:latin typeface="Franklin Gothic Book" panose="020B0503020102020204" pitchFamily="34" charset="0"/>
                <a:hlinkClick r:id="rId4"/>
              </a:rPr>
              <a:t>Session Evaluation Link</a:t>
            </a:r>
            <a:endParaRPr lang="en-US" sz="2800" b="1" i="1" dirty="0">
              <a:latin typeface="Franklin Gothic Book" panose="020B0503020102020204" pitchFamily="34" charset="0"/>
            </a:endParaRPr>
          </a:p>
          <a:p>
            <a:endParaRPr lang="en-US" sz="2400" dirty="0">
              <a:latin typeface="Franklin Gothic Book" panose="020B0503020102020204" pitchFamily="34" charset="0"/>
            </a:endParaRPr>
          </a:p>
          <a:p>
            <a:pPr marL="342900" indent="-342900">
              <a:buFont typeface="Arial" panose="020B0604020202020204" pitchFamily="34" charset="0"/>
              <a:buChar char="•"/>
            </a:pPr>
            <a:r>
              <a:rPr lang="en-US" sz="2400" dirty="0">
                <a:latin typeface="Franklin Gothic Book" panose="020B0503020102020204" pitchFamily="34" charset="0"/>
              </a:rPr>
              <a:t>Please complete an evaluation of this session.  There is a direct link in your conference app.  You can also use this QR code.</a:t>
            </a:r>
          </a:p>
        </p:txBody>
      </p:sp>
      <p:pic>
        <p:nvPicPr>
          <p:cNvPr id="3" name="Picture 2" descr="A qr code on a white background&#10;&#10;Description automatically generated">
            <a:extLst>
              <a:ext uri="{FF2B5EF4-FFF2-40B4-BE49-F238E27FC236}">
                <a16:creationId xmlns:a16="http://schemas.microsoft.com/office/drawing/2014/main" id="{94029A79-26AF-CBA4-7396-6E8185F71E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29349" y="1047749"/>
            <a:ext cx="4751840" cy="4751840"/>
          </a:xfrm>
          <a:prstGeom prst="rect">
            <a:avLst/>
          </a:prstGeom>
        </p:spPr>
      </p:pic>
    </p:spTree>
    <p:extLst>
      <p:ext uri="{BB962C8B-B14F-4D97-AF65-F5344CB8AC3E}">
        <p14:creationId xmlns:p14="http://schemas.microsoft.com/office/powerpoint/2010/main" val="1427567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3</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Disclosures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1754326"/>
          </a:xfrm>
          <a:prstGeom prst="rect">
            <a:avLst/>
          </a:prstGeom>
          <a:noFill/>
        </p:spPr>
        <p:txBody>
          <a:bodyPr wrap="square" rtlCol="0">
            <a:spAutoFit/>
          </a:bodyPr>
          <a:lstStyle/>
          <a:p>
            <a:r>
              <a:rPr lang="en-US" sz="5400" dirty="0"/>
              <a:t>Dr. Feldman has no relevant conflicts to disclose</a:t>
            </a:r>
            <a:endParaRPr lang="en-US" sz="5400" i="1" dirty="0">
              <a:solidFill>
                <a:srgbClr val="FF0000"/>
              </a:solidFill>
              <a:latin typeface="Franklin Gothic Book" panose="020B0503020102020204" pitchFamily="34" charset="0"/>
            </a:endParaRPr>
          </a:p>
        </p:txBody>
      </p:sp>
    </p:spTree>
    <p:extLst>
      <p:ext uri="{BB962C8B-B14F-4D97-AF65-F5344CB8AC3E}">
        <p14:creationId xmlns:p14="http://schemas.microsoft.com/office/powerpoint/2010/main" val="4180876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4</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This Workshop Will Present</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1898026"/>
            <a:ext cx="10605796" cy="4327338"/>
          </a:xfrm>
          <a:prstGeom prst="rect">
            <a:avLst/>
          </a:prstGeom>
          <a:noFill/>
        </p:spPr>
        <p:txBody>
          <a:bodyPr wrap="square" rtlCol="0">
            <a:spAutoFit/>
          </a:bodyPr>
          <a:lstStyle/>
          <a:p>
            <a:pPr marL="457171" marR="0" lvl="0" indent="-457171"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book, </a:t>
            </a:r>
            <a:r>
              <a:rPr kumimoji="0" lang="en-US" sz="3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Family Practice Stories</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tool for longitudinal teaching of professionalism, ethics, and FM values through storytelling </a:t>
            </a:r>
          </a:p>
          <a:p>
            <a:pPr marL="457171" marR="0" lvl="0" indent="-457171"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Introduction to a study and facilitator’s guide for the related curriculum and providing at least two example stories</a:t>
            </a:r>
          </a:p>
          <a:p>
            <a:pPr marL="457171" marR="0" lvl="0" indent="-457171"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General discussion of the values of family medicine</a:t>
            </a:r>
          </a:p>
          <a:p>
            <a:pPr marL="457171" marR="0" lvl="0" indent="-457171"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How storytelling can fit well into any curriculum</a:t>
            </a:r>
          </a:p>
        </p:txBody>
      </p:sp>
    </p:spTree>
    <p:extLst>
      <p:ext uri="{BB962C8B-B14F-4D97-AF65-F5344CB8AC3E}">
        <p14:creationId xmlns:p14="http://schemas.microsoft.com/office/powerpoint/2010/main" val="353302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5</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Goals and Objectives</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2048999"/>
            <a:ext cx="10605796" cy="2456057"/>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List the values and basic tenants of family medicine</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Describe what it is to be a family physician including what they do and believe in. </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Explain the power of teaching professionalism, ethics and family medicine values by example from the words and actions of family medicine's founding fathers</a:t>
            </a:r>
          </a:p>
        </p:txBody>
      </p:sp>
    </p:spTree>
    <p:extLst>
      <p:ext uri="{BB962C8B-B14F-4D97-AF65-F5344CB8AC3E}">
        <p14:creationId xmlns:p14="http://schemas.microsoft.com/office/powerpoint/2010/main" val="416246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6</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pic>
        <p:nvPicPr>
          <p:cNvPr id="2" name="Content Placeholder 2">
            <a:extLst>
              <a:ext uri="{FF2B5EF4-FFF2-40B4-BE49-F238E27FC236}">
                <a16:creationId xmlns:a16="http://schemas.microsoft.com/office/drawing/2014/main" id="{48AC24BC-6F57-0A88-0377-70EE11720592}"/>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740" t="10706" r="19205" b="4205"/>
          <a:stretch/>
        </p:blipFill>
        <p:spPr bwMode="auto">
          <a:xfrm>
            <a:off x="3838575" y="845371"/>
            <a:ext cx="3551270" cy="5507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298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7</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5706177"/>
          </a:xfrm>
          <a:prstGeom prst="rect">
            <a:avLst/>
          </a:prstGeom>
          <a:noFill/>
        </p:spPr>
        <p:txBody>
          <a:bodyPr wrap="square" rtlCol="0">
            <a:spAutoFit/>
          </a:bodyPr>
          <a:lstStyle/>
          <a:p>
            <a:r>
              <a:rPr lang="en-US" sz="3600" b="1" dirty="0">
                <a:latin typeface="Franklin Gothic Book" panose="020B0503020102020204" pitchFamily="34" charset="0"/>
                <a:cs typeface="Arial" panose="020B0604020202020204" pitchFamily="34" charset="0"/>
              </a:rPr>
              <a:t>Family Practice Stories</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Published 2013</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Written and edited by Richard D. Feldman, M.D. </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Indiana Historical Society Press</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Book was a project of the Indiana Academy of Family Physicians Foundation and also supported by the AAFP Foundation’s Family Medicine Philanthropic Consortium.</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Recipient of the first fellowship grant of the AAFP Foundation’s Center for the History of Family Medicine and the 2017 AAFP Foundation most outstanding Chapter Program Award.</a:t>
            </a:r>
          </a:p>
          <a:p>
            <a:pPr marL="457171" indent="-457171">
              <a:spcBef>
                <a:spcPct val="20000"/>
              </a:spcBef>
              <a:buFont typeface="Arial" panose="020B0604020202020204" pitchFamily="34" charset="0"/>
              <a:buChar char="•"/>
            </a:pPr>
            <a:r>
              <a:rPr lang="en-US" sz="2400" b="1" dirty="0">
                <a:solidFill>
                  <a:prstClr val="black"/>
                </a:solidFill>
                <a:latin typeface="Arial" panose="020B0604020202020204" pitchFamily="34" charset="0"/>
                <a:cs typeface="Arial" panose="020B0604020202020204" pitchFamily="34" charset="0"/>
              </a:rPr>
              <a:t>All royalties donated to the IAFP Foundation.  Author has no financial interest in promoting the book.</a:t>
            </a:r>
          </a:p>
          <a:p>
            <a:endParaRPr lang="en-US" sz="3600" b="1" dirty="0">
              <a:latin typeface="Franklin Gothic Book" panose="020B0503020102020204" pitchFamily="34" charset="0"/>
            </a:endParaRPr>
          </a:p>
        </p:txBody>
      </p:sp>
    </p:spTree>
    <p:extLst>
      <p:ext uri="{BB962C8B-B14F-4D97-AF65-F5344CB8AC3E}">
        <p14:creationId xmlns:p14="http://schemas.microsoft.com/office/powerpoint/2010/main" val="3482881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8</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An Oral History</a:t>
            </a:r>
          </a:p>
        </p:txBody>
      </p:sp>
      <p:sp>
        <p:nvSpPr>
          <p:cNvPr id="8" name="TextBox 7">
            <a:extLst>
              <a:ext uri="{FF2B5EF4-FFF2-40B4-BE49-F238E27FC236}">
                <a16:creationId xmlns:a16="http://schemas.microsoft.com/office/drawing/2014/main" id="{65F9FB0C-D7B6-6DAA-A408-0A0589172081}"/>
              </a:ext>
            </a:extLst>
          </p:cNvPr>
          <p:cNvSpPr txBox="1"/>
          <p:nvPr/>
        </p:nvSpPr>
        <p:spPr>
          <a:xfrm>
            <a:off x="793102" y="1749294"/>
            <a:ext cx="10605796" cy="4524315"/>
          </a:xfrm>
          <a:prstGeom prst="rect">
            <a:avLst/>
          </a:prstGeom>
          <a:noFill/>
        </p:spPr>
        <p:txBody>
          <a:bodyPr wrap="square" rtlCol="0">
            <a:spAutoFit/>
          </a:bodyPr>
          <a:lstStyle/>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Originally intended as a historical work</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Large collection of stories and essays told by, or about, 48 family doctors practicing in the mid-20th century </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Reveals style of practice and how they touched their patients and their communities</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Captures stories about our founding fathers before they were lost forever  </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A time when professionalism, the art of medicine, and the art of healing were at a zenith; Crucial time in history and development of specialty’s philosophical underpinnings </a:t>
            </a:r>
          </a:p>
          <a:p>
            <a:pPr marL="457171" indent="-457171">
              <a:spcBef>
                <a:spcPct val="20000"/>
              </a:spcBef>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Today, family medicine emulates the core values and character of these physicians</a:t>
            </a:r>
          </a:p>
        </p:txBody>
      </p:sp>
    </p:spTree>
    <p:extLst>
      <p:ext uri="{BB962C8B-B14F-4D97-AF65-F5344CB8AC3E}">
        <p14:creationId xmlns:p14="http://schemas.microsoft.com/office/powerpoint/2010/main" val="37297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id="{3C7CC904-EC01-5B14-D0B1-445C0CDBFF7C}"/>
              </a:ext>
            </a:extLst>
          </p:cNvPr>
          <p:cNvSpPr>
            <a:spLocks noGrp="1"/>
          </p:cNvSpPr>
          <p:nvPr>
            <p:ph type="sldNum" sz="quarter" idx="12"/>
          </p:nvPr>
        </p:nvSpPr>
        <p:spPr/>
        <p:txBody>
          <a:bodyPr/>
          <a:lstStyle/>
          <a:p>
            <a:fld id="{4D89E361-724C-4C2E-B24B-94022B32CB8E}" type="slidenum">
              <a:rPr lang="en-US" smtClean="0"/>
              <a:t>9</a:t>
            </a:fld>
            <a:endParaRPr lang="en-US"/>
          </a:p>
        </p:txBody>
      </p:sp>
      <p:sp>
        <p:nvSpPr>
          <p:cNvPr id="14" name="TextBox 13">
            <a:extLst>
              <a:ext uri="{FF2B5EF4-FFF2-40B4-BE49-F238E27FC236}">
                <a16:creationId xmlns:a16="http://schemas.microsoft.com/office/drawing/2014/main"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id="{FC6820D0-A7B8-17D7-E985-8EBA9689D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id="{4FFE417E-286B-912A-0E5F-1469866D80E4}"/>
              </a:ext>
            </a:extLst>
          </p:cNvPr>
          <p:cNvSpPr txBox="1"/>
          <p:nvPr/>
        </p:nvSpPr>
        <p:spPr>
          <a:xfrm>
            <a:off x="793102" y="971900"/>
            <a:ext cx="10605796" cy="1200329"/>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A Tool for Teaching Professionalism, Ethics and Values</a:t>
            </a:r>
            <a:endParaRPr lang="en-US" sz="3600" b="1" dirty="0">
              <a:latin typeface="Franklin Gothic Book" panose="020B0503020102020204" pitchFamily="34" charset="0"/>
            </a:endParaRPr>
          </a:p>
        </p:txBody>
      </p:sp>
      <p:sp>
        <p:nvSpPr>
          <p:cNvPr id="8" name="TextBox 7">
            <a:extLst>
              <a:ext uri="{FF2B5EF4-FFF2-40B4-BE49-F238E27FC236}">
                <a16:creationId xmlns:a16="http://schemas.microsoft.com/office/drawing/2014/main" id="{65F9FB0C-D7B6-6DAA-A408-0A0589172081}"/>
              </a:ext>
            </a:extLst>
          </p:cNvPr>
          <p:cNvSpPr txBox="1"/>
          <p:nvPr/>
        </p:nvSpPr>
        <p:spPr>
          <a:xfrm>
            <a:off x="815472" y="2908692"/>
            <a:ext cx="10605796" cy="2308324"/>
          </a:xfrm>
          <a:prstGeom prst="rect">
            <a:avLst/>
          </a:prstGeom>
          <a:noFill/>
        </p:spPr>
        <p:txBody>
          <a:bodyPr wrap="square" rtlCol="0">
            <a:spAutoFit/>
          </a:bodyPr>
          <a:lstStyle/>
          <a:p>
            <a:pPr>
              <a:spcBef>
                <a:spcPct val="20000"/>
              </a:spcBef>
            </a:pPr>
            <a:r>
              <a:rPr lang="en-US" sz="4800" dirty="0">
                <a:solidFill>
                  <a:prstClr val="black"/>
                </a:solidFill>
                <a:latin typeface="Arial" panose="020B0604020202020204" pitchFamily="34" charset="0"/>
                <a:cs typeface="Arial" panose="020B0604020202020204" pitchFamily="34" charset="0"/>
              </a:rPr>
              <a:t>There are lessons to be learned from the collective wisdom and life experiences of these doctors</a:t>
            </a:r>
          </a:p>
        </p:txBody>
      </p:sp>
    </p:spTree>
    <p:extLst>
      <p:ext uri="{BB962C8B-B14F-4D97-AF65-F5344CB8AC3E}">
        <p14:creationId xmlns:p14="http://schemas.microsoft.com/office/powerpoint/2010/main" val="9082833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3298</TotalTime>
  <Words>2260</Words>
  <Application>Microsoft Office PowerPoint</Application>
  <PresentationFormat>Widescreen</PresentationFormat>
  <Paragraphs>308</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Century Gothic</vt:lpstr>
      <vt:lpstr>Franklin Gothic Book</vt:lpstr>
      <vt:lpstr>Wingdings 3</vt:lpstr>
      <vt:lpstr>Office Theme</vt:lpstr>
      <vt:lpstr>Family Practice Stories: Teaching Professionalism, Ethics, and Family Medicine Values Through Storytelling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Laura</dc:creator>
  <cp:lastModifiedBy>Feldman Dr. Richard</cp:lastModifiedBy>
  <cp:revision>9</cp:revision>
  <dcterms:created xsi:type="dcterms:W3CDTF">2023-08-01T17:02:02Z</dcterms:created>
  <dcterms:modified xsi:type="dcterms:W3CDTF">2023-08-09T18:11:10Z</dcterms:modified>
</cp:coreProperties>
</file>