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png&amp;ehk=uvyHvAtKISBdznNagQhe8w&amp;r=0&amp;pid=OfficeInsert" ContentType="image/p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954" r:id="rId1"/>
  </p:sldMasterIdLst>
  <p:notesMasterIdLst>
    <p:notesMasterId r:id="rId52"/>
  </p:notesMasterIdLst>
  <p:sldIdLst>
    <p:sldId id="256" r:id="rId2"/>
    <p:sldId id="297" r:id="rId3"/>
    <p:sldId id="257" r:id="rId4"/>
    <p:sldId id="258" r:id="rId5"/>
    <p:sldId id="259" r:id="rId6"/>
    <p:sldId id="260" r:id="rId7"/>
    <p:sldId id="304" r:id="rId8"/>
    <p:sldId id="305" r:id="rId9"/>
    <p:sldId id="309" r:id="rId10"/>
    <p:sldId id="306" r:id="rId11"/>
    <p:sldId id="307" r:id="rId12"/>
    <p:sldId id="308" r:id="rId13"/>
    <p:sldId id="261" r:id="rId14"/>
    <p:sldId id="263" r:id="rId15"/>
    <p:sldId id="262" r:id="rId16"/>
    <p:sldId id="266" r:id="rId17"/>
    <p:sldId id="264" r:id="rId18"/>
    <p:sldId id="276" r:id="rId19"/>
    <p:sldId id="279" r:id="rId20"/>
    <p:sldId id="311" r:id="rId21"/>
    <p:sldId id="274" r:id="rId22"/>
    <p:sldId id="310" r:id="rId23"/>
    <p:sldId id="278" r:id="rId24"/>
    <p:sldId id="268" r:id="rId25"/>
    <p:sldId id="269" r:id="rId26"/>
    <p:sldId id="270" r:id="rId27"/>
    <p:sldId id="271" r:id="rId28"/>
    <p:sldId id="272" r:id="rId29"/>
    <p:sldId id="281" r:id="rId30"/>
    <p:sldId id="317" r:id="rId31"/>
    <p:sldId id="318" r:id="rId32"/>
    <p:sldId id="320" r:id="rId33"/>
    <p:sldId id="319" r:id="rId34"/>
    <p:sldId id="289" r:id="rId35"/>
    <p:sldId id="312" r:id="rId36"/>
    <p:sldId id="290" r:id="rId37"/>
    <p:sldId id="298" r:id="rId38"/>
    <p:sldId id="299" r:id="rId39"/>
    <p:sldId id="301" r:id="rId40"/>
    <p:sldId id="300" r:id="rId41"/>
    <p:sldId id="292" r:id="rId42"/>
    <p:sldId id="284" r:id="rId43"/>
    <p:sldId id="314" r:id="rId44"/>
    <p:sldId id="315" r:id="rId45"/>
    <p:sldId id="294" r:id="rId46"/>
    <p:sldId id="316" r:id="rId47"/>
    <p:sldId id="293" r:id="rId48"/>
    <p:sldId id="313" r:id="rId49"/>
    <p:sldId id="302" r:id="rId50"/>
    <p:sldId id="296" r:id="rId51"/>
  </p:sldIdLst>
  <p:sldSz cx="9144000" cy="6858000" type="screen4x3"/>
  <p:notesSz cx="6858000" cy="9144000"/>
  <p:embeddedFontLst>
    <p:embeddedFont>
      <p:font typeface="Calibri" panose="020F0502020204030204" pitchFamily="34" charset="0"/>
      <p:regular r:id="rId53"/>
      <p:bold r:id="rId54"/>
      <p:italic r:id="rId55"/>
      <p:boldItalic r:id="rId56"/>
    </p:embeddedFont>
    <p:embeddedFont>
      <p:font typeface="Helvetica Neue" panose="020B0604020202020204" charset="0"/>
      <p:regular r:id="rId57"/>
      <p:bold r:id="rId58"/>
      <p:italic r:id="rId59"/>
      <p:boldItalic r:id="rId60"/>
    </p:embeddedFont>
    <p:embeddedFont>
      <p:font typeface="ＭＳ Ｐゴシック" panose="020B0600070205080204" pitchFamily="34" charset="-128"/>
      <p:regular r:id="rId61"/>
    </p:embeddedFont>
    <p:embeddedFont>
      <p:font typeface="Wingdings 2" panose="05020102010507070707" pitchFamily="18" charset="2"/>
      <p:regular r:id="rId62"/>
    </p:embeddedFont>
    <p:embeddedFont>
      <p:font typeface="Gill Sans MT" panose="020B0502020104020203" pitchFamily="34" charset="0"/>
      <p:regular r:id="rId63"/>
      <p:bold r:id="rId64"/>
      <p:italic r:id="rId65"/>
      <p:boldItalic r:id="rId6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175" autoAdjust="0"/>
  </p:normalViewPr>
  <p:slideViewPr>
    <p:cSldViewPr snapToGrid="0">
      <p:cViewPr varScale="1">
        <p:scale>
          <a:sx n="87" d="100"/>
          <a:sy n="87" d="100"/>
        </p:scale>
        <p:origin x="149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font" Target="fonts/font11.fntdata"/><Relationship Id="rId68" Type="http://schemas.openxmlformats.org/officeDocument/2006/relationships/viewProps" Target="viewProps.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61"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mee\Desktop\Pre-wiki%20Resident%20Survey%20-%20UM.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amee\AppData\Local\Temp\Resident%20Wiki%20Survey%20-%20NFMR.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amee\AppData\Local\Temp\Resident%20Wiki%20Survey%20-%20NFMR.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mee\Desktop\Pre-wiki%20Resident%20Survey%20-%20UM.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mee\Desktop\Pre-wiki%20Resident%20Survey%20-%20UM.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mee\Desktop\Pre-wiki%20Resident%20Survey%20-%20UM.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mee\Desktop\Pre-wiki%20Faculty%20Survey%20-%20UM.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mee\Desktop\Pre-wiki%20Faculty%20Survey%20-%20UM.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mee\Desktop\Pre-wiki%20Resident%20Survey%20-%20UM.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mee\Desktop\Pre-wiki%20Resident%20Survey%20-%20UM.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mee\Desktop\Pre-wiki%20Resident%20Survey%20-%20UM.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a:t>How often do you feel you need to look up clinical information while seeing patients?</a:t>
            </a: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3"/>
            <c:invertIfNegative val="0"/>
            <c:bubble3D val="0"/>
            <c:spPr>
              <a:solidFill>
                <a:schemeClr val="accent3">
                  <a:lumMod val="5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77F3-4DD1-8453-63A307C6CD44}"/>
              </c:ext>
            </c:extLst>
          </c:dPt>
          <c:dPt>
            <c:idx val="4"/>
            <c:invertIfNegative val="0"/>
            <c:bubble3D val="0"/>
            <c:spPr>
              <a:solidFill>
                <a:schemeClr val="accent5">
                  <a:lumMod val="5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2-77F3-4DD1-8453-63A307C6CD44}"/>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Sheet3!$A$10:$A$14</c:f>
              <c:strCache>
                <c:ptCount val="5"/>
                <c:pt idx="0">
                  <c:v>Never</c:v>
                </c:pt>
                <c:pt idx="1">
                  <c:v>Rarely</c:v>
                </c:pt>
                <c:pt idx="2">
                  <c:v>Sometimes</c:v>
                </c:pt>
                <c:pt idx="3">
                  <c:v>Often</c:v>
                </c:pt>
                <c:pt idx="4">
                  <c:v>Almost always</c:v>
                </c:pt>
              </c:strCache>
            </c:strRef>
          </c:cat>
          <c:val>
            <c:numRef>
              <c:f>Sheet3!$B$10:$B$14</c:f>
              <c:numCache>
                <c:formatCode>General</c:formatCode>
                <c:ptCount val="5"/>
                <c:pt idx="0">
                  <c:v>0</c:v>
                </c:pt>
                <c:pt idx="1">
                  <c:v>0</c:v>
                </c:pt>
                <c:pt idx="2">
                  <c:v>3</c:v>
                </c:pt>
                <c:pt idx="3">
                  <c:v>8</c:v>
                </c:pt>
                <c:pt idx="4">
                  <c:v>9</c:v>
                </c:pt>
              </c:numCache>
            </c:numRef>
          </c:val>
          <c:extLst>
            <c:ext xmlns:c16="http://schemas.microsoft.com/office/drawing/2014/chart" uri="{C3380CC4-5D6E-409C-BE32-E72D297353CC}">
              <c16:uniqueId val="{00000000-77F3-4DD1-8453-63A307C6CD44}"/>
            </c:ext>
          </c:extLst>
        </c:ser>
        <c:dLbls>
          <c:dLblPos val="inEnd"/>
          <c:showLegendKey val="0"/>
          <c:showVal val="1"/>
          <c:showCatName val="0"/>
          <c:showSerName val="0"/>
          <c:showPercent val="0"/>
          <c:showBubbleSize val="0"/>
        </c:dLbls>
        <c:gapWidth val="41"/>
        <c:axId val="503262816"/>
        <c:axId val="408670152"/>
      </c:barChart>
      <c:catAx>
        <c:axId val="5032628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dk1">
                    <a:lumMod val="65000"/>
                    <a:lumOff val="35000"/>
                  </a:schemeClr>
                </a:solidFill>
                <a:effectLst/>
                <a:latin typeface="+mn-lt"/>
                <a:ea typeface="+mn-ea"/>
                <a:cs typeface="+mn-cs"/>
              </a:defRPr>
            </a:pPr>
            <a:endParaRPr lang="en-US"/>
          </a:p>
        </c:txPr>
        <c:crossAx val="408670152"/>
        <c:crosses val="autoZero"/>
        <c:auto val="1"/>
        <c:lblAlgn val="ctr"/>
        <c:lblOffset val="100"/>
        <c:noMultiLvlLbl val="0"/>
      </c:catAx>
      <c:valAx>
        <c:axId val="408670152"/>
        <c:scaling>
          <c:orientation val="minMax"/>
        </c:scaling>
        <c:delete val="1"/>
        <c:axPos val="l"/>
        <c:numFmt formatCode="General" sourceLinked="1"/>
        <c:majorTickMark val="none"/>
        <c:minorTickMark val="none"/>
        <c:tickLblPos val="nextTo"/>
        <c:crossAx val="503262816"/>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a:t>Which resources do you use to find clinical information while seeing patients?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rot lat="0" lon="0" rev="1200000"/>
              </a:lightRig>
            </a:scene3d>
            <a:sp3d>
              <a:bevelT w="38100" h="50800"/>
            </a:sp3d>
          </c:spPr>
          <c:invertIfNegative val="0"/>
          <c:dPt>
            <c:idx val="1"/>
            <c:invertIfNegative val="0"/>
            <c:bubble3D val="0"/>
            <c:spPr>
              <a:solidFill>
                <a:schemeClr val="accent5">
                  <a:lumMod val="50000"/>
                </a:schemeClr>
              </a:solidFill>
              <a:ln>
                <a:noFill/>
              </a:ln>
              <a:effectLst>
                <a:outerShdw blurRad="57150" dist="19050" dir="5400000" algn="ctr" rotWithShape="0">
                  <a:srgbClr val="000000">
                    <a:alpha val="63000"/>
                  </a:srgbClr>
                </a:outerShdw>
              </a:effectLst>
              <a:scene3d>
                <a:camera prst="orthographicFront">
                  <a:rot lat="0" lon="0" rev="0"/>
                </a:camera>
                <a:lightRig rig="threePt" dir="tl">
                  <a:rot lat="0" lon="0" rev="1200000"/>
                </a:lightRig>
              </a:scene3d>
              <a:sp3d>
                <a:bevelT w="38100" h="50800"/>
              </a:sp3d>
            </c:spPr>
            <c:extLst>
              <c:ext xmlns:c16="http://schemas.microsoft.com/office/drawing/2014/chart" uri="{C3380CC4-5D6E-409C-BE32-E72D297353CC}">
                <c16:uniqueId val="{00000001-9E4B-479D-A464-6BFE6913387E}"/>
              </c:ext>
            </c:extLst>
          </c:dPt>
          <c:cat>
            <c:strRef>
              <c:f>'[Resident Wiki Survey - NFMR.xlsx]Sheet4'!$A$3:$A$11</c:f>
              <c:strCache>
                <c:ptCount val="9"/>
                <c:pt idx="0">
                  <c:v>Google/web search</c:v>
                </c:pt>
                <c:pt idx="1">
                  <c:v>Residency wiki</c:v>
                </c:pt>
                <c:pt idx="2">
                  <c:v>Library website/search</c:v>
                </c:pt>
                <c:pt idx="3">
                  <c:v>Smart phone apps</c:v>
                </c:pt>
                <c:pt idx="4">
                  <c:v>Files I've saved electronically</c:v>
                </c:pt>
                <c:pt idx="5">
                  <c:v>Flies/articles I keep copies of</c:v>
                </c:pt>
                <c:pt idx="6">
                  <c:v>Preceptors</c:v>
                </c:pt>
                <c:pt idx="7">
                  <c:v>Other residents</c:v>
                </c:pt>
                <c:pt idx="8">
                  <c:v>Other  </c:v>
                </c:pt>
              </c:strCache>
            </c:strRef>
          </c:cat>
          <c:val>
            <c:numRef>
              <c:f>'[Resident Wiki Survey - NFMR.xlsx]Sheet4'!$B$3:$B$11</c:f>
              <c:numCache>
                <c:formatCode>General</c:formatCode>
                <c:ptCount val="9"/>
                <c:pt idx="0">
                  <c:v>5</c:v>
                </c:pt>
                <c:pt idx="1">
                  <c:v>10</c:v>
                </c:pt>
                <c:pt idx="2">
                  <c:v>1</c:v>
                </c:pt>
                <c:pt idx="3">
                  <c:v>8</c:v>
                </c:pt>
                <c:pt idx="4">
                  <c:v>3</c:v>
                </c:pt>
                <c:pt idx="5">
                  <c:v>2</c:v>
                </c:pt>
                <c:pt idx="6">
                  <c:v>8</c:v>
                </c:pt>
                <c:pt idx="7">
                  <c:v>5</c:v>
                </c:pt>
                <c:pt idx="8">
                  <c:v>1</c:v>
                </c:pt>
              </c:numCache>
            </c:numRef>
          </c:val>
          <c:extLst>
            <c:ext xmlns:c16="http://schemas.microsoft.com/office/drawing/2014/chart" uri="{C3380CC4-5D6E-409C-BE32-E72D297353CC}">
              <c16:uniqueId val="{00000000-9E4B-479D-A464-6BFE6913387E}"/>
            </c:ext>
          </c:extLst>
        </c:ser>
        <c:dLbls>
          <c:showLegendKey val="0"/>
          <c:showVal val="0"/>
          <c:showCatName val="0"/>
          <c:showSerName val="0"/>
          <c:showPercent val="0"/>
          <c:showBubbleSize val="0"/>
        </c:dLbls>
        <c:gapWidth val="115"/>
        <c:overlap val="-20"/>
        <c:axId val="554795352"/>
        <c:axId val="554797320"/>
      </c:barChart>
      <c:catAx>
        <c:axId val="554795352"/>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54797320"/>
        <c:crosses val="autoZero"/>
        <c:auto val="1"/>
        <c:lblAlgn val="ctr"/>
        <c:lblOffset val="100"/>
        <c:noMultiLvlLbl val="0"/>
      </c:catAx>
      <c:valAx>
        <c:axId val="5547973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4795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a:t>Which resources do you use to find administrative information while seeing patients?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rot lat="0" lon="0" rev="1200000"/>
              </a:lightRig>
            </a:scene3d>
            <a:sp3d>
              <a:bevelT w="38100" h="50800"/>
            </a:sp3d>
          </c:spPr>
          <c:invertIfNegative val="0"/>
          <c:dPt>
            <c:idx val="1"/>
            <c:invertIfNegative val="0"/>
            <c:bubble3D val="0"/>
            <c:spPr>
              <a:solidFill>
                <a:schemeClr val="accent5">
                  <a:lumMod val="50000"/>
                </a:schemeClr>
              </a:solidFill>
              <a:ln>
                <a:noFill/>
              </a:ln>
              <a:effectLst>
                <a:outerShdw blurRad="57150" dist="19050" dir="5400000" algn="ctr" rotWithShape="0">
                  <a:srgbClr val="000000">
                    <a:alpha val="63000"/>
                  </a:srgbClr>
                </a:outerShdw>
              </a:effectLst>
              <a:scene3d>
                <a:camera prst="orthographicFront">
                  <a:rot lat="0" lon="0" rev="0"/>
                </a:camera>
                <a:lightRig rig="threePt" dir="tl">
                  <a:rot lat="0" lon="0" rev="1200000"/>
                </a:lightRig>
              </a:scene3d>
              <a:sp3d>
                <a:bevelT w="38100" h="50800"/>
              </a:sp3d>
            </c:spPr>
            <c:extLst>
              <c:ext xmlns:c16="http://schemas.microsoft.com/office/drawing/2014/chart" uri="{C3380CC4-5D6E-409C-BE32-E72D297353CC}">
                <c16:uniqueId val="{00000000-6934-4174-8484-68A163A439E9}"/>
              </c:ext>
            </c:extLst>
          </c:dPt>
          <c:cat>
            <c:strRef>
              <c:f>'[Resident Wiki Survey - NFMR.xlsx]Sheet4'!$A$15:$A$22</c:f>
              <c:strCache>
                <c:ptCount val="8"/>
                <c:pt idx="0">
                  <c:v>Google/web search</c:v>
                </c:pt>
                <c:pt idx="1">
                  <c:v>Residency wiki</c:v>
                </c:pt>
                <c:pt idx="2">
                  <c:v>Smart phone apps</c:v>
                </c:pt>
                <c:pt idx="3">
                  <c:v>Files I've saved electronically</c:v>
                </c:pt>
                <c:pt idx="4">
                  <c:v>Flies/articles I keep copies of</c:v>
                </c:pt>
                <c:pt idx="5">
                  <c:v>Preceptors</c:v>
                </c:pt>
                <c:pt idx="6">
                  <c:v>Other residents</c:v>
                </c:pt>
                <c:pt idx="7">
                  <c:v>Other  </c:v>
                </c:pt>
              </c:strCache>
            </c:strRef>
          </c:cat>
          <c:val>
            <c:numRef>
              <c:f>'[Resident Wiki Survey - NFMR.xlsx]Sheet4'!$B$15:$B$22</c:f>
              <c:numCache>
                <c:formatCode>General</c:formatCode>
                <c:ptCount val="8"/>
                <c:pt idx="0">
                  <c:v>4</c:v>
                </c:pt>
                <c:pt idx="1">
                  <c:v>7</c:v>
                </c:pt>
                <c:pt idx="2">
                  <c:v>2</c:v>
                </c:pt>
                <c:pt idx="3">
                  <c:v>4</c:v>
                </c:pt>
                <c:pt idx="4">
                  <c:v>1</c:v>
                </c:pt>
                <c:pt idx="5">
                  <c:v>9</c:v>
                </c:pt>
                <c:pt idx="6">
                  <c:v>7</c:v>
                </c:pt>
                <c:pt idx="7">
                  <c:v>0</c:v>
                </c:pt>
              </c:numCache>
            </c:numRef>
          </c:val>
          <c:extLst>
            <c:ext xmlns:c16="http://schemas.microsoft.com/office/drawing/2014/chart" uri="{C3380CC4-5D6E-409C-BE32-E72D297353CC}">
              <c16:uniqueId val="{00000000-25BC-47E6-9360-1B3E43E57CF3}"/>
            </c:ext>
          </c:extLst>
        </c:ser>
        <c:dLbls>
          <c:showLegendKey val="0"/>
          <c:showVal val="0"/>
          <c:showCatName val="0"/>
          <c:showSerName val="0"/>
          <c:showPercent val="0"/>
          <c:showBubbleSize val="0"/>
        </c:dLbls>
        <c:gapWidth val="115"/>
        <c:overlap val="-20"/>
        <c:axId val="330514248"/>
        <c:axId val="330514576"/>
      </c:barChart>
      <c:catAx>
        <c:axId val="330514248"/>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0514576"/>
        <c:crosses val="autoZero"/>
        <c:auto val="1"/>
        <c:lblAlgn val="ctr"/>
        <c:lblOffset val="100"/>
        <c:noMultiLvlLbl val="0"/>
      </c:catAx>
      <c:valAx>
        <c:axId val="3305145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0514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sz="1800" b="0" i="0" u="none" strike="noStrike" baseline="0">
                <a:effectLst/>
              </a:rPr>
              <a:t>How often do you feel you can find the clinical information you need quickly enough while seeing patients?</a:t>
            </a:r>
            <a:r>
              <a:rPr lang="en-US" b="0" i="0" u="none" strike="noStrike" baseline="0">
                <a:effectLst/>
              </a:rPr>
              <a:t> </a:t>
            </a:r>
            <a:endParaRPr lang="en-US"/>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1"/>
            <c:invertIfNegative val="0"/>
            <c:bubble3D val="0"/>
            <c:spPr>
              <a:solidFill>
                <a:schemeClr val="accent6">
                  <a:lumMod val="5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90DE-49A8-8F26-C2160F107090}"/>
              </c:ext>
            </c:extLst>
          </c:dPt>
          <c:dPt>
            <c:idx val="3"/>
            <c:invertIfNegative val="0"/>
            <c:bubble3D val="0"/>
            <c:spPr>
              <a:solidFill>
                <a:schemeClr val="accent3">
                  <a:lumMod val="5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2-90DE-49A8-8F26-C2160F107090}"/>
              </c:ext>
            </c:extLst>
          </c:dPt>
          <c:dPt>
            <c:idx val="4"/>
            <c:invertIfNegative val="0"/>
            <c:bubble3D val="0"/>
            <c:spPr>
              <a:solidFill>
                <a:schemeClr val="accent5">
                  <a:lumMod val="5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90DE-49A8-8F26-C2160F107090}"/>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Sheet2!$A$10:$A$14</c:f>
              <c:strCache>
                <c:ptCount val="5"/>
                <c:pt idx="0">
                  <c:v>Never</c:v>
                </c:pt>
                <c:pt idx="1">
                  <c:v>Rarely</c:v>
                </c:pt>
                <c:pt idx="2">
                  <c:v>Sometimes</c:v>
                </c:pt>
                <c:pt idx="3">
                  <c:v>Often</c:v>
                </c:pt>
                <c:pt idx="4">
                  <c:v>Almost always</c:v>
                </c:pt>
              </c:strCache>
            </c:strRef>
          </c:cat>
          <c:val>
            <c:numRef>
              <c:f>Sheet2!$B$10:$B$14</c:f>
              <c:numCache>
                <c:formatCode>General</c:formatCode>
                <c:ptCount val="5"/>
                <c:pt idx="0">
                  <c:v>0</c:v>
                </c:pt>
                <c:pt idx="1">
                  <c:v>2</c:v>
                </c:pt>
                <c:pt idx="2">
                  <c:v>12</c:v>
                </c:pt>
                <c:pt idx="3">
                  <c:v>5</c:v>
                </c:pt>
                <c:pt idx="4">
                  <c:v>1</c:v>
                </c:pt>
              </c:numCache>
            </c:numRef>
          </c:val>
          <c:extLst>
            <c:ext xmlns:c16="http://schemas.microsoft.com/office/drawing/2014/chart" uri="{C3380CC4-5D6E-409C-BE32-E72D297353CC}">
              <c16:uniqueId val="{00000000-90DE-49A8-8F26-C2160F107090}"/>
            </c:ext>
          </c:extLst>
        </c:ser>
        <c:dLbls>
          <c:dLblPos val="inEnd"/>
          <c:showLegendKey val="0"/>
          <c:showVal val="1"/>
          <c:showCatName val="0"/>
          <c:showSerName val="0"/>
          <c:showPercent val="0"/>
          <c:showBubbleSize val="0"/>
        </c:dLbls>
        <c:gapWidth val="41"/>
        <c:axId val="332296080"/>
        <c:axId val="402357824"/>
      </c:barChart>
      <c:catAx>
        <c:axId val="3322960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dk1">
                    <a:lumMod val="65000"/>
                    <a:lumOff val="35000"/>
                  </a:schemeClr>
                </a:solidFill>
                <a:effectLst/>
                <a:latin typeface="+mn-lt"/>
                <a:ea typeface="+mn-ea"/>
                <a:cs typeface="+mn-cs"/>
              </a:defRPr>
            </a:pPr>
            <a:endParaRPr lang="en-US"/>
          </a:p>
        </c:txPr>
        <c:crossAx val="402357824"/>
        <c:crosses val="autoZero"/>
        <c:auto val="1"/>
        <c:lblAlgn val="ctr"/>
        <c:lblOffset val="100"/>
        <c:noMultiLvlLbl val="0"/>
      </c:catAx>
      <c:valAx>
        <c:axId val="402357824"/>
        <c:scaling>
          <c:orientation val="minMax"/>
        </c:scaling>
        <c:delete val="1"/>
        <c:axPos val="l"/>
        <c:numFmt formatCode="General" sourceLinked="1"/>
        <c:majorTickMark val="none"/>
        <c:minorTickMark val="none"/>
        <c:tickLblPos val="nextTo"/>
        <c:crossAx val="332296080"/>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a:t>How often do you feel you need to look up administrative information while seeing patients (i.e. formularies)?</a:t>
            </a: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3"/>
            <c:invertIfNegative val="0"/>
            <c:bubble3D val="0"/>
            <c:spPr>
              <a:solidFill>
                <a:schemeClr val="accent3">
                  <a:lumMod val="5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9CE0-4392-8DA1-A975C09DA5BC}"/>
              </c:ext>
            </c:extLst>
          </c:dPt>
          <c:dPt>
            <c:idx val="4"/>
            <c:invertIfNegative val="0"/>
            <c:bubble3D val="0"/>
            <c:spPr>
              <a:solidFill>
                <a:schemeClr val="accent5">
                  <a:lumMod val="5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2-9CE0-4392-8DA1-A975C09DA5BC}"/>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Sheet5!$A$9:$A$13</c:f>
              <c:strCache>
                <c:ptCount val="5"/>
                <c:pt idx="0">
                  <c:v>Never</c:v>
                </c:pt>
                <c:pt idx="1">
                  <c:v>Rarely</c:v>
                </c:pt>
                <c:pt idx="2">
                  <c:v>Sometimes</c:v>
                </c:pt>
                <c:pt idx="3">
                  <c:v>Often</c:v>
                </c:pt>
                <c:pt idx="4">
                  <c:v>Almost always</c:v>
                </c:pt>
              </c:strCache>
            </c:strRef>
          </c:cat>
          <c:val>
            <c:numRef>
              <c:f>Sheet5!$B$9:$B$13</c:f>
              <c:numCache>
                <c:formatCode>General</c:formatCode>
                <c:ptCount val="5"/>
                <c:pt idx="0">
                  <c:v>0</c:v>
                </c:pt>
                <c:pt idx="1">
                  <c:v>0</c:v>
                </c:pt>
                <c:pt idx="2">
                  <c:v>4</c:v>
                </c:pt>
                <c:pt idx="3">
                  <c:v>12</c:v>
                </c:pt>
                <c:pt idx="4">
                  <c:v>4</c:v>
                </c:pt>
              </c:numCache>
            </c:numRef>
          </c:val>
          <c:extLst>
            <c:ext xmlns:c16="http://schemas.microsoft.com/office/drawing/2014/chart" uri="{C3380CC4-5D6E-409C-BE32-E72D297353CC}">
              <c16:uniqueId val="{00000000-9CE0-4392-8DA1-A975C09DA5BC}"/>
            </c:ext>
          </c:extLst>
        </c:ser>
        <c:dLbls>
          <c:dLblPos val="inEnd"/>
          <c:showLegendKey val="0"/>
          <c:showVal val="1"/>
          <c:showCatName val="0"/>
          <c:showSerName val="0"/>
          <c:showPercent val="0"/>
          <c:showBubbleSize val="0"/>
        </c:dLbls>
        <c:gapWidth val="41"/>
        <c:axId val="500998472"/>
        <c:axId val="500998144"/>
      </c:barChart>
      <c:catAx>
        <c:axId val="5009984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dk1">
                    <a:lumMod val="65000"/>
                    <a:lumOff val="35000"/>
                  </a:schemeClr>
                </a:solidFill>
                <a:effectLst/>
                <a:latin typeface="+mn-lt"/>
                <a:ea typeface="+mn-ea"/>
                <a:cs typeface="+mn-cs"/>
              </a:defRPr>
            </a:pPr>
            <a:endParaRPr lang="en-US"/>
          </a:p>
        </c:txPr>
        <c:crossAx val="500998144"/>
        <c:crosses val="autoZero"/>
        <c:auto val="1"/>
        <c:lblAlgn val="ctr"/>
        <c:lblOffset val="100"/>
        <c:noMultiLvlLbl val="0"/>
      </c:catAx>
      <c:valAx>
        <c:axId val="500998144"/>
        <c:scaling>
          <c:orientation val="minMax"/>
        </c:scaling>
        <c:delete val="1"/>
        <c:axPos val="l"/>
        <c:numFmt formatCode="General" sourceLinked="1"/>
        <c:majorTickMark val="none"/>
        <c:minorTickMark val="none"/>
        <c:tickLblPos val="nextTo"/>
        <c:crossAx val="500998472"/>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a:t>How often do you feel you can find the administrative information you need quickly enough while seeing patients?</a:t>
            </a: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0"/>
            <c:invertIfNegative val="0"/>
            <c:bubble3D val="0"/>
            <c:spPr>
              <a:solidFill>
                <a:schemeClr val="accent2">
                  <a:lumMod val="5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66AC-4399-A2BB-8E62EF3BB83C}"/>
              </c:ext>
            </c:extLst>
          </c:dPt>
          <c:dPt>
            <c:idx val="1"/>
            <c:invertIfNegative val="0"/>
            <c:bubble3D val="0"/>
            <c:spPr>
              <a:solidFill>
                <a:schemeClr val="accent6">
                  <a:lumMod val="5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2-66AC-4399-A2BB-8E62EF3BB83C}"/>
              </c:ext>
            </c:extLst>
          </c:dPt>
          <c:dPt>
            <c:idx val="3"/>
            <c:invertIfNegative val="0"/>
            <c:bubble3D val="0"/>
            <c:spPr>
              <a:solidFill>
                <a:schemeClr val="accent3">
                  <a:lumMod val="5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66AC-4399-A2BB-8E62EF3BB83C}"/>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Sheet7!$A$11:$A$15</c:f>
              <c:strCache>
                <c:ptCount val="5"/>
                <c:pt idx="0">
                  <c:v>Never</c:v>
                </c:pt>
                <c:pt idx="1">
                  <c:v>Rarely</c:v>
                </c:pt>
                <c:pt idx="2">
                  <c:v>Sometimes</c:v>
                </c:pt>
                <c:pt idx="3">
                  <c:v>Often</c:v>
                </c:pt>
                <c:pt idx="4">
                  <c:v>Almost Always</c:v>
                </c:pt>
              </c:strCache>
            </c:strRef>
          </c:cat>
          <c:val>
            <c:numRef>
              <c:f>Sheet7!$B$11:$B$15</c:f>
              <c:numCache>
                <c:formatCode>General</c:formatCode>
                <c:ptCount val="5"/>
                <c:pt idx="0">
                  <c:v>1</c:v>
                </c:pt>
                <c:pt idx="1">
                  <c:v>8</c:v>
                </c:pt>
                <c:pt idx="2">
                  <c:v>9</c:v>
                </c:pt>
                <c:pt idx="3">
                  <c:v>2</c:v>
                </c:pt>
                <c:pt idx="4">
                  <c:v>0</c:v>
                </c:pt>
              </c:numCache>
            </c:numRef>
          </c:val>
          <c:extLst>
            <c:ext xmlns:c16="http://schemas.microsoft.com/office/drawing/2014/chart" uri="{C3380CC4-5D6E-409C-BE32-E72D297353CC}">
              <c16:uniqueId val="{00000000-66AC-4399-A2BB-8E62EF3BB83C}"/>
            </c:ext>
          </c:extLst>
        </c:ser>
        <c:dLbls>
          <c:dLblPos val="inEnd"/>
          <c:showLegendKey val="0"/>
          <c:showVal val="1"/>
          <c:showCatName val="0"/>
          <c:showSerName val="0"/>
          <c:showPercent val="0"/>
          <c:showBubbleSize val="0"/>
        </c:dLbls>
        <c:gapWidth val="41"/>
        <c:axId val="506202568"/>
        <c:axId val="506202896"/>
      </c:barChart>
      <c:catAx>
        <c:axId val="5062025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dk1">
                    <a:lumMod val="65000"/>
                    <a:lumOff val="35000"/>
                  </a:schemeClr>
                </a:solidFill>
                <a:effectLst/>
                <a:latin typeface="+mn-lt"/>
                <a:ea typeface="+mn-ea"/>
                <a:cs typeface="+mn-cs"/>
              </a:defRPr>
            </a:pPr>
            <a:endParaRPr lang="en-US"/>
          </a:p>
        </c:txPr>
        <c:crossAx val="506202896"/>
        <c:crosses val="autoZero"/>
        <c:auto val="1"/>
        <c:lblAlgn val="ctr"/>
        <c:lblOffset val="100"/>
        <c:noMultiLvlLbl val="0"/>
      </c:catAx>
      <c:valAx>
        <c:axId val="506202896"/>
        <c:scaling>
          <c:orientation val="minMax"/>
        </c:scaling>
        <c:delete val="1"/>
        <c:axPos val="l"/>
        <c:numFmt formatCode="General" sourceLinked="1"/>
        <c:majorTickMark val="none"/>
        <c:minorTickMark val="none"/>
        <c:tickLblPos val="nextTo"/>
        <c:crossAx val="506202568"/>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a:t>How often do you feel residents can find the clinical information they need quickly enough while seeing patients?</a:t>
            </a: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1"/>
            <c:invertIfNegative val="0"/>
            <c:bubble3D val="0"/>
            <c:spPr>
              <a:solidFill>
                <a:schemeClr val="accent6">
                  <a:lumMod val="5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A53B-48F8-95BB-C2154E7A163F}"/>
              </c:ext>
            </c:extLst>
          </c:dPt>
          <c:dPt>
            <c:idx val="3"/>
            <c:invertIfNegative val="0"/>
            <c:bubble3D val="0"/>
            <c:spPr>
              <a:solidFill>
                <a:schemeClr val="accent3">
                  <a:lumMod val="5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2-A53B-48F8-95BB-C2154E7A163F}"/>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Sheet4!$A$10:$A$14</c:f>
              <c:strCache>
                <c:ptCount val="5"/>
                <c:pt idx="0">
                  <c:v>Never</c:v>
                </c:pt>
                <c:pt idx="1">
                  <c:v>Rarely</c:v>
                </c:pt>
                <c:pt idx="2">
                  <c:v>Sometimes</c:v>
                </c:pt>
                <c:pt idx="3">
                  <c:v>Often</c:v>
                </c:pt>
                <c:pt idx="4">
                  <c:v>Almost always</c:v>
                </c:pt>
              </c:strCache>
            </c:strRef>
          </c:cat>
          <c:val>
            <c:numRef>
              <c:f>Sheet4!$B$10:$B$14</c:f>
              <c:numCache>
                <c:formatCode>General</c:formatCode>
                <c:ptCount val="5"/>
                <c:pt idx="0">
                  <c:v>0</c:v>
                </c:pt>
                <c:pt idx="1">
                  <c:v>1</c:v>
                </c:pt>
                <c:pt idx="2">
                  <c:v>3</c:v>
                </c:pt>
                <c:pt idx="3">
                  <c:v>3</c:v>
                </c:pt>
                <c:pt idx="4">
                  <c:v>0</c:v>
                </c:pt>
              </c:numCache>
            </c:numRef>
          </c:val>
          <c:extLst>
            <c:ext xmlns:c16="http://schemas.microsoft.com/office/drawing/2014/chart" uri="{C3380CC4-5D6E-409C-BE32-E72D297353CC}">
              <c16:uniqueId val="{00000000-A53B-48F8-95BB-C2154E7A163F}"/>
            </c:ext>
          </c:extLst>
        </c:ser>
        <c:dLbls>
          <c:dLblPos val="inEnd"/>
          <c:showLegendKey val="0"/>
          <c:showVal val="1"/>
          <c:showCatName val="0"/>
          <c:showSerName val="0"/>
          <c:showPercent val="0"/>
          <c:showBubbleSize val="0"/>
        </c:dLbls>
        <c:gapWidth val="41"/>
        <c:axId val="553702056"/>
        <c:axId val="553702384"/>
      </c:barChart>
      <c:catAx>
        <c:axId val="5537020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dk1">
                    <a:lumMod val="65000"/>
                    <a:lumOff val="35000"/>
                  </a:schemeClr>
                </a:solidFill>
                <a:effectLst/>
                <a:latin typeface="+mn-lt"/>
                <a:ea typeface="+mn-ea"/>
                <a:cs typeface="+mn-cs"/>
              </a:defRPr>
            </a:pPr>
            <a:endParaRPr lang="en-US"/>
          </a:p>
        </c:txPr>
        <c:crossAx val="553702384"/>
        <c:crosses val="autoZero"/>
        <c:auto val="1"/>
        <c:lblAlgn val="ctr"/>
        <c:lblOffset val="100"/>
        <c:noMultiLvlLbl val="0"/>
      </c:catAx>
      <c:valAx>
        <c:axId val="553702384"/>
        <c:scaling>
          <c:orientation val="minMax"/>
        </c:scaling>
        <c:delete val="1"/>
        <c:axPos val="l"/>
        <c:numFmt formatCode="General" sourceLinked="1"/>
        <c:majorTickMark val="none"/>
        <c:minorTickMark val="none"/>
        <c:tickLblPos val="nextTo"/>
        <c:crossAx val="553702056"/>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a:t>How often do you feel residents can find the administrative information they need quickly enough while seeing patients?</a:t>
            </a: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0"/>
            <c:invertIfNegative val="0"/>
            <c:bubble3D val="0"/>
            <c:spPr>
              <a:solidFill>
                <a:schemeClr val="accent2">
                  <a:lumMod val="5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D36A-4078-BED0-27FDA93E401A}"/>
              </c:ext>
            </c:extLst>
          </c:dPt>
          <c:dPt>
            <c:idx val="1"/>
            <c:invertIfNegative val="0"/>
            <c:bubble3D val="0"/>
            <c:spPr>
              <a:solidFill>
                <a:schemeClr val="accent6">
                  <a:lumMod val="5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2-D36A-4078-BED0-27FDA93E401A}"/>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Sheet5!$A$10:$A$14</c:f>
              <c:strCache>
                <c:ptCount val="5"/>
                <c:pt idx="0">
                  <c:v>Never</c:v>
                </c:pt>
                <c:pt idx="1">
                  <c:v>Rarely</c:v>
                </c:pt>
                <c:pt idx="2">
                  <c:v>Sometimes</c:v>
                </c:pt>
                <c:pt idx="3">
                  <c:v>Often</c:v>
                </c:pt>
                <c:pt idx="4">
                  <c:v>Almost always</c:v>
                </c:pt>
              </c:strCache>
            </c:strRef>
          </c:cat>
          <c:val>
            <c:numRef>
              <c:f>Sheet5!$B$10:$B$14</c:f>
              <c:numCache>
                <c:formatCode>General</c:formatCode>
                <c:ptCount val="5"/>
                <c:pt idx="0">
                  <c:v>1</c:v>
                </c:pt>
                <c:pt idx="1">
                  <c:v>4</c:v>
                </c:pt>
                <c:pt idx="2">
                  <c:v>2</c:v>
                </c:pt>
                <c:pt idx="3">
                  <c:v>0</c:v>
                </c:pt>
                <c:pt idx="4">
                  <c:v>0</c:v>
                </c:pt>
              </c:numCache>
            </c:numRef>
          </c:val>
          <c:extLst>
            <c:ext xmlns:c16="http://schemas.microsoft.com/office/drawing/2014/chart" uri="{C3380CC4-5D6E-409C-BE32-E72D297353CC}">
              <c16:uniqueId val="{00000000-D36A-4078-BED0-27FDA93E401A}"/>
            </c:ext>
          </c:extLst>
        </c:ser>
        <c:dLbls>
          <c:dLblPos val="inEnd"/>
          <c:showLegendKey val="0"/>
          <c:showVal val="1"/>
          <c:showCatName val="0"/>
          <c:showSerName val="0"/>
          <c:showPercent val="0"/>
          <c:showBubbleSize val="0"/>
        </c:dLbls>
        <c:gapWidth val="41"/>
        <c:axId val="409348400"/>
        <c:axId val="409349384"/>
      </c:barChart>
      <c:catAx>
        <c:axId val="4093484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dk1">
                    <a:lumMod val="65000"/>
                    <a:lumOff val="35000"/>
                  </a:schemeClr>
                </a:solidFill>
                <a:effectLst/>
                <a:latin typeface="+mn-lt"/>
                <a:ea typeface="+mn-ea"/>
                <a:cs typeface="+mn-cs"/>
              </a:defRPr>
            </a:pPr>
            <a:endParaRPr lang="en-US"/>
          </a:p>
        </c:txPr>
        <c:crossAx val="409349384"/>
        <c:crosses val="autoZero"/>
        <c:auto val="1"/>
        <c:lblAlgn val="ctr"/>
        <c:lblOffset val="100"/>
        <c:noMultiLvlLbl val="0"/>
      </c:catAx>
      <c:valAx>
        <c:axId val="409349384"/>
        <c:scaling>
          <c:orientation val="minMax"/>
        </c:scaling>
        <c:delete val="1"/>
        <c:axPos val="l"/>
        <c:numFmt formatCode="General" sourceLinked="1"/>
        <c:majorTickMark val="none"/>
        <c:minorTickMark val="none"/>
        <c:tickLblPos val="nextTo"/>
        <c:crossAx val="409348400"/>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0" i="0" u="none" strike="noStrike" baseline="0">
                <a:effectLst/>
              </a:rPr>
              <a:t>Which resources do you use to find clinical information while seeing patients?</a:t>
            </a:r>
            <a:r>
              <a:rPr lang="en-US" sz="1800" b="1" i="0" u="none" strike="noStrike" baseline="0"/>
              <a:t> </a:t>
            </a:r>
            <a:endParaRPr lang="en-US" sz="180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rot lat="0" lon="0" rev="1200000"/>
              </a:lightRig>
            </a:scene3d>
            <a:sp3d>
              <a:bevelT w="38100" h="508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Sheet1!$A$1:$A$10</c:f>
              <c:strCache>
                <c:ptCount val="10"/>
                <c:pt idx="0">
                  <c:v>Up To Date</c:v>
                </c:pt>
                <c:pt idx="1">
                  <c:v>AAFP website/AFP journal</c:v>
                </c:pt>
                <c:pt idx="2">
                  <c:v>Google/web search</c:v>
                </c:pt>
                <c:pt idx="3">
                  <c:v>Library website/search</c:v>
                </c:pt>
                <c:pt idx="4">
                  <c:v>Smart phone apps</c:v>
                </c:pt>
                <c:pt idx="5">
                  <c:v>Files I've saved electronically</c:v>
                </c:pt>
                <c:pt idx="6">
                  <c:v>Files posted in the resident room</c:v>
                </c:pt>
                <c:pt idx="7">
                  <c:v>Flies/articles I keep copies of</c:v>
                </c:pt>
                <c:pt idx="8">
                  <c:v>Preceptors</c:v>
                </c:pt>
                <c:pt idx="9">
                  <c:v>Other residents</c:v>
                </c:pt>
              </c:strCache>
            </c:strRef>
          </c:cat>
          <c:val>
            <c:numRef>
              <c:f>Sheet1!$B$1:$B$10</c:f>
              <c:numCache>
                <c:formatCode>General</c:formatCode>
                <c:ptCount val="10"/>
                <c:pt idx="0">
                  <c:v>20</c:v>
                </c:pt>
                <c:pt idx="1">
                  <c:v>19</c:v>
                </c:pt>
                <c:pt idx="2">
                  <c:v>9</c:v>
                </c:pt>
                <c:pt idx="3">
                  <c:v>0</c:v>
                </c:pt>
                <c:pt idx="4">
                  <c:v>16</c:v>
                </c:pt>
                <c:pt idx="5">
                  <c:v>6</c:v>
                </c:pt>
                <c:pt idx="6">
                  <c:v>4</c:v>
                </c:pt>
                <c:pt idx="7">
                  <c:v>2</c:v>
                </c:pt>
                <c:pt idx="8">
                  <c:v>14</c:v>
                </c:pt>
                <c:pt idx="9">
                  <c:v>11</c:v>
                </c:pt>
              </c:numCache>
            </c:numRef>
          </c:val>
          <c:extLst>
            <c:ext xmlns:c16="http://schemas.microsoft.com/office/drawing/2014/chart" uri="{C3380CC4-5D6E-409C-BE32-E72D297353CC}">
              <c16:uniqueId val="{00000000-D879-40FE-B487-C270E9BDE03E}"/>
            </c:ext>
          </c:extLst>
        </c:ser>
        <c:dLbls>
          <c:dLblPos val="inEnd"/>
          <c:showLegendKey val="0"/>
          <c:showVal val="1"/>
          <c:showCatName val="0"/>
          <c:showSerName val="0"/>
          <c:showPercent val="0"/>
          <c:showBubbleSize val="0"/>
        </c:dLbls>
        <c:gapWidth val="115"/>
        <c:overlap val="-20"/>
        <c:axId val="552115664"/>
        <c:axId val="552115992"/>
      </c:barChart>
      <c:catAx>
        <c:axId val="55211566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52115992"/>
        <c:crosses val="autoZero"/>
        <c:auto val="1"/>
        <c:lblAlgn val="ctr"/>
        <c:lblOffset val="100"/>
        <c:noMultiLvlLbl val="0"/>
      </c:catAx>
      <c:valAx>
        <c:axId val="5521159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2115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0" i="0" u="none" strike="noStrike" baseline="0" dirty="0">
                <a:effectLst/>
              </a:rPr>
              <a:t>Which resources do you use to find administrative information while seeing patients?</a:t>
            </a:r>
            <a:r>
              <a:rPr lang="en-US" sz="1800" b="1" i="0" u="none" strike="noStrike" baseline="0" dirty="0"/>
              <a:t> </a:t>
            </a:r>
            <a:endParaRPr lang="en-US" sz="1800"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rot lat="0" lon="0" rev="1200000"/>
              </a:lightRig>
            </a:scene3d>
            <a:sp3d>
              <a:bevelT w="38100" h="50800"/>
            </a:sp3d>
          </c:spPr>
          <c:invertIfNegative val="0"/>
          <c:cat>
            <c:strRef>
              <c:f>Sheet1!$A$16:$A$23</c:f>
              <c:strCache>
                <c:ptCount val="8"/>
                <c:pt idx="0">
                  <c:v>Google/web search</c:v>
                </c:pt>
                <c:pt idx="1">
                  <c:v>Smart phone apps</c:v>
                </c:pt>
                <c:pt idx="2">
                  <c:v>Files I've saved electronically</c:v>
                </c:pt>
                <c:pt idx="3">
                  <c:v>Files posted in the resident room</c:v>
                </c:pt>
                <c:pt idx="4">
                  <c:v>Flies/articles I keep copies of</c:v>
                </c:pt>
                <c:pt idx="5">
                  <c:v>Preceptors</c:v>
                </c:pt>
                <c:pt idx="6">
                  <c:v>Other residents</c:v>
                </c:pt>
                <c:pt idx="7">
                  <c:v>Other  </c:v>
                </c:pt>
              </c:strCache>
            </c:strRef>
          </c:cat>
          <c:val>
            <c:numRef>
              <c:f>Sheet1!$B$16:$B$23</c:f>
              <c:numCache>
                <c:formatCode>General</c:formatCode>
                <c:ptCount val="8"/>
                <c:pt idx="0">
                  <c:v>14</c:v>
                </c:pt>
                <c:pt idx="1">
                  <c:v>3</c:v>
                </c:pt>
                <c:pt idx="2">
                  <c:v>2</c:v>
                </c:pt>
                <c:pt idx="3">
                  <c:v>2</c:v>
                </c:pt>
                <c:pt idx="4">
                  <c:v>1</c:v>
                </c:pt>
                <c:pt idx="5">
                  <c:v>14</c:v>
                </c:pt>
                <c:pt idx="6">
                  <c:v>9</c:v>
                </c:pt>
                <c:pt idx="7">
                  <c:v>4</c:v>
                </c:pt>
              </c:numCache>
            </c:numRef>
          </c:val>
          <c:extLst>
            <c:ext xmlns:c16="http://schemas.microsoft.com/office/drawing/2014/chart" uri="{C3380CC4-5D6E-409C-BE32-E72D297353CC}">
              <c16:uniqueId val="{00000000-963F-4A74-AB43-844401D36886}"/>
            </c:ext>
          </c:extLst>
        </c:ser>
        <c:dLbls>
          <c:showLegendKey val="0"/>
          <c:showVal val="0"/>
          <c:showCatName val="0"/>
          <c:showSerName val="0"/>
          <c:showPercent val="0"/>
          <c:showBubbleSize val="0"/>
        </c:dLbls>
        <c:gapWidth val="115"/>
        <c:overlap val="-20"/>
        <c:axId val="516682704"/>
        <c:axId val="516686640"/>
      </c:barChart>
      <c:catAx>
        <c:axId val="51668270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16686640"/>
        <c:crosses val="autoZero"/>
        <c:auto val="1"/>
        <c:lblAlgn val="ctr"/>
        <c:lblOffset val="100"/>
        <c:noMultiLvlLbl val="0"/>
      </c:catAx>
      <c:valAx>
        <c:axId val="5166866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6682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0" i="0" u="none" strike="noStrike" baseline="0" dirty="0">
                <a:effectLst/>
              </a:rPr>
              <a:t>Which resource do you think is the fastest to use while seeing patients?</a:t>
            </a:r>
            <a:r>
              <a:rPr lang="en-US" sz="1800" b="1" i="0" u="none" strike="noStrike" baseline="0" dirty="0"/>
              <a:t> </a:t>
            </a:r>
            <a:endParaRPr lang="en-US" sz="1800"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l">
                <a:rot lat="0" lon="0" rev="1200000"/>
              </a:lightRig>
            </a:scene3d>
            <a:sp3d>
              <a:bevelT w="38100" h="50800"/>
            </a:sp3d>
          </c:spPr>
          <c:invertIfNegative val="0"/>
          <c:cat>
            <c:strRef>
              <c:f>Sheet1!$D$1:$D$11</c:f>
              <c:strCache>
                <c:ptCount val="11"/>
                <c:pt idx="0">
                  <c:v>Up To Date</c:v>
                </c:pt>
                <c:pt idx="1">
                  <c:v>AAFP website/AFP journal</c:v>
                </c:pt>
                <c:pt idx="2">
                  <c:v>Google/web search</c:v>
                </c:pt>
                <c:pt idx="3">
                  <c:v>Library website/search</c:v>
                </c:pt>
                <c:pt idx="4">
                  <c:v>Smart phone apps</c:v>
                </c:pt>
                <c:pt idx="5">
                  <c:v>Files I've saved electronically</c:v>
                </c:pt>
                <c:pt idx="6">
                  <c:v>Files posted in the resident room</c:v>
                </c:pt>
                <c:pt idx="7">
                  <c:v>Flies/articles I keep copies of</c:v>
                </c:pt>
                <c:pt idx="8">
                  <c:v>Preceptors</c:v>
                </c:pt>
                <c:pt idx="9">
                  <c:v>Other residents</c:v>
                </c:pt>
                <c:pt idx="10">
                  <c:v>None (they're all too slow)</c:v>
                </c:pt>
              </c:strCache>
            </c:strRef>
          </c:cat>
          <c:val>
            <c:numRef>
              <c:f>Sheet1!$E$1:$E$11</c:f>
              <c:numCache>
                <c:formatCode>General</c:formatCode>
                <c:ptCount val="11"/>
                <c:pt idx="0">
                  <c:v>12</c:v>
                </c:pt>
                <c:pt idx="1">
                  <c:v>2</c:v>
                </c:pt>
                <c:pt idx="2">
                  <c:v>0</c:v>
                </c:pt>
                <c:pt idx="3">
                  <c:v>0</c:v>
                </c:pt>
                <c:pt idx="4">
                  <c:v>3</c:v>
                </c:pt>
                <c:pt idx="5">
                  <c:v>0</c:v>
                </c:pt>
                <c:pt idx="6">
                  <c:v>0</c:v>
                </c:pt>
                <c:pt idx="7">
                  <c:v>0</c:v>
                </c:pt>
                <c:pt idx="8">
                  <c:v>0</c:v>
                </c:pt>
                <c:pt idx="9">
                  <c:v>2</c:v>
                </c:pt>
                <c:pt idx="10">
                  <c:v>1</c:v>
                </c:pt>
              </c:numCache>
            </c:numRef>
          </c:val>
          <c:extLst>
            <c:ext xmlns:c16="http://schemas.microsoft.com/office/drawing/2014/chart" uri="{C3380CC4-5D6E-409C-BE32-E72D297353CC}">
              <c16:uniqueId val="{00000000-CA55-4886-AF62-4BBCA58E27E4}"/>
            </c:ext>
          </c:extLst>
        </c:ser>
        <c:dLbls>
          <c:showLegendKey val="0"/>
          <c:showVal val="0"/>
          <c:showCatName val="0"/>
          <c:showSerName val="0"/>
          <c:showPercent val="0"/>
          <c:showBubbleSize val="0"/>
        </c:dLbls>
        <c:gapWidth val="115"/>
        <c:overlap val="-20"/>
        <c:axId val="507949664"/>
        <c:axId val="507952288"/>
      </c:barChart>
      <c:catAx>
        <c:axId val="50794966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07952288"/>
        <c:crosses val="autoZero"/>
        <c:auto val="1"/>
        <c:lblAlgn val="ctr"/>
        <c:lblOffset val="100"/>
        <c:noMultiLvlLbl val="0"/>
      </c:catAx>
      <c:valAx>
        <c:axId val="5079522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949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r>
              <a:rPr lang="en-US" dirty="0"/>
              <a:t>Ali</a:t>
            </a:r>
            <a:endParaRPr dirty="0"/>
          </a:p>
        </p:txBody>
      </p:sp>
      <p:sp>
        <p:nvSpPr>
          <p:cNvPr id="26" name="Shape 2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dirty="0"/>
          </a:p>
        </p:txBody>
      </p:sp>
      <p:sp>
        <p:nvSpPr>
          <p:cNvPr id="72" name="Shape 7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Amoreena</a:t>
            </a:r>
            <a:endParaRPr lang="en-US" dirty="0"/>
          </a:p>
          <a:p>
            <a:pPr lvl="0">
              <a:spcBef>
                <a:spcPts val="0"/>
              </a:spcBef>
              <a:buNone/>
            </a:pPr>
            <a:endParaRPr dirty="0"/>
          </a:p>
        </p:txBody>
      </p:sp>
      <p:sp>
        <p:nvSpPr>
          <p:cNvPr id="85" name="Shape 8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9" name="Shape 7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100" b="0" i="0" u="none" strike="noStrike" cap="none" dirty="0" err="1">
                <a:solidFill>
                  <a:schemeClr val="dk1"/>
                </a:solidFill>
                <a:latin typeface="Calibri"/>
                <a:ea typeface="Calibri"/>
                <a:cs typeface="Calibri"/>
                <a:sym typeface="Calibri"/>
              </a:rPr>
              <a:t>Amoreena</a:t>
            </a:r>
            <a:endParaRPr lang="en-US" sz="1100" b="0" i="0" u="none" strike="noStrike" cap="none" dirty="0">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SzPct val="25000"/>
              <a:buNone/>
            </a:pPr>
            <a:r>
              <a:rPr lang="en-US" sz="1100" b="0" i="0" u="none" strike="noStrike" cap="none" dirty="0">
                <a:solidFill>
                  <a:schemeClr val="dk1"/>
                </a:solidFill>
                <a:latin typeface="Calibri"/>
                <a:ea typeface="Calibri"/>
                <a:cs typeface="Calibri"/>
                <a:sym typeface="Calibri"/>
              </a:rPr>
              <a:t>Rapid access to program-specific information needed at any given time, including during clinic; other media, i.e. inhaler videos</a:t>
            </a:r>
          </a:p>
          <a:p>
            <a:pPr marL="457200" marR="0" lvl="0" indent="-342900" algn="l" rtl="0">
              <a:lnSpc>
                <a:spcPct val="115000"/>
              </a:lnSpc>
              <a:spcBef>
                <a:spcPts val="0"/>
              </a:spcBef>
              <a:spcAft>
                <a:spcPts val="0"/>
              </a:spcAft>
              <a:buSzPct val="25000"/>
              <a:buNone/>
            </a:pPr>
            <a:r>
              <a:rPr lang="en-US" sz="1100" b="0" i="0" u="none" strike="noStrike" cap="none" dirty="0">
                <a:solidFill>
                  <a:schemeClr val="dk1"/>
                </a:solidFill>
                <a:latin typeface="Calibri"/>
                <a:ea typeface="Calibri"/>
                <a:cs typeface="Calibri"/>
                <a:sym typeface="Calibri"/>
              </a:rPr>
              <a:t>Delegating the responsibility for maintaining such a broad level of information to both residents and faculty increases the wiki’s utility and sustainability. </a:t>
            </a:r>
          </a:p>
          <a:p>
            <a:pPr marL="457200" marR="0" lvl="0" indent="-342900" algn="l" rtl="0">
              <a:lnSpc>
                <a:spcPct val="115000"/>
              </a:lnSpc>
              <a:spcBef>
                <a:spcPts val="0"/>
              </a:spcBef>
              <a:spcAft>
                <a:spcPts val="0"/>
              </a:spcAft>
              <a:buSzPct val="25000"/>
              <a:buNone/>
            </a:pPr>
            <a:r>
              <a:rPr lang="en-US" sz="1100" b="0" i="0" u="none" strike="noStrike" cap="none" dirty="0">
                <a:solidFill>
                  <a:schemeClr val="dk1"/>
                </a:solidFill>
                <a:latin typeface="Calibri"/>
                <a:ea typeface="Calibri"/>
                <a:cs typeface="Calibri"/>
                <a:sym typeface="Calibri"/>
              </a:rPr>
              <a:t>Faculty and residents both contribute content: creates a more program-specific, “need to know” format and can include hospital, clinic, and EMR-specific instructions </a:t>
            </a:r>
          </a:p>
          <a:p>
            <a:pPr marL="457200" marR="0" lvl="0" indent="-342900" algn="l" rtl="0">
              <a:lnSpc>
                <a:spcPct val="115000"/>
              </a:lnSpc>
              <a:spcBef>
                <a:spcPts val="0"/>
              </a:spcBef>
              <a:spcAft>
                <a:spcPts val="0"/>
              </a:spcAft>
              <a:buSzPct val="25000"/>
              <a:buNone/>
            </a:pPr>
            <a:r>
              <a:rPr lang="en-US" sz="1100" b="0" i="0" u="none" strike="noStrike" cap="none" dirty="0">
                <a:solidFill>
                  <a:schemeClr val="dk1"/>
                </a:solidFill>
                <a:latin typeface="Calibri"/>
                <a:ea typeface="Calibri"/>
                <a:cs typeface="Calibri"/>
                <a:sym typeface="Calibri"/>
              </a:rPr>
              <a:t>Changes to a page are unobtrusively tracked automatically and very easily reversed to any prior version. This provides a system to monitor and correct inaccurate information. </a:t>
            </a:r>
          </a:p>
          <a:p>
            <a:pPr marL="457200" marR="0" lvl="0" indent="-342900" algn="l" rtl="0">
              <a:lnSpc>
                <a:spcPct val="115000"/>
              </a:lnSpc>
              <a:spcBef>
                <a:spcPts val="0"/>
              </a:spcBef>
              <a:spcAft>
                <a:spcPts val="0"/>
              </a:spcAft>
              <a:buSzPct val="25000"/>
              <a:buNone/>
            </a:pPr>
            <a:r>
              <a:rPr lang="en-US" sz="1100" b="0" i="0" u="none" strike="noStrike" cap="none" dirty="0">
                <a:solidFill>
                  <a:schemeClr val="dk1"/>
                </a:solidFill>
                <a:latin typeface="Calibri"/>
                <a:ea typeface="Calibri"/>
                <a:cs typeface="Calibri"/>
                <a:sym typeface="Calibri"/>
              </a:rPr>
              <a:t>QI and other collaborative projects can be easily managed using the wiki platform. </a:t>
            </a:r>
          </a:p>
          <a:p>
            <a:pPr marL="457200" marR="0" lvl="0" indent="-342900" algn="l" rtl="0">
              <a:lnSpc>
                <a:spcPct val="115000"/>
              </a:lnSpc>
              <a:spcBef>
                <a:spcPts val="0"/>
              </a:spcBef>
              <a:spcAft>
                <a:spcPts val="0"/>
              </a:spcAft>
              <a:buSzPct val="25000"/>
              <a:buNone/>
            </a:pPr>
            <a:r>
              <a:rPr lang="en-US" sz="1100" b="0" i="0" u="none" strike="noStrike" cap="none" dirty="0">
                <a:solidFill>
                  <a:schemeClr val="dk1"/>
                </a:solidFill>
                <a:latin typeface="Calibri"/>
                <a:ea typeface="Calibri"/>
                <a:cs typeface="Calibri"/>
                <a:sym typeface="Calibri"/>
              </a:rPr>
              <a:t>Great tool for faculty development. </a:t>
            </a:r>
          </a:p>
          <a:p>
            <a:pPr marL="457200" marR="0" lvl="0" indent="-342900" algn="l" rtl="0">
              <a:lnSpc>
                <a:spcPct val="115000"/>
              </a:lnSpc>
              <a:spcBef>
                <a:spcPts val="0"/>
              </a:spcBef>
              <a:spcAft>
                <a:spcPts val="0"/>
              </a:spcAft>
              <a:buSzPct val="25000"/>
              <a:buNone/>
            </a:pPr>
            <a:r>
              <a:rPr lang="en-US" sz="1100" b="0" i="0" u="none" strike="noStrike" cap="none" dirty="0">
                <a:solidFill>
                  <a:schemeClr val="dk1"/>
                </a:solidFill>
                <a:latin typeface="Calibri"/>
                <a:ea typeface="Calibri"/>
                <a:cs typeface="Calibri"/>
                <a:sym typeface="Calibri"/>
              </a:rPr>
              <a:t>Accessible non-tech-savvy people (everyone!)</a:t>
            </a:r>
          </a:p>
          <a:p>
            <a:pPr marL="0" marR="0" lvl="0" indent="0" algn="l" rtl="0">
              <a:lnSpc>
                <a:spcPct val="100000"/>
              </a:lnSpc>
              <a:spcBef>
                <a:spcPts val="0"/>
              </a:spcBef>
              <a:spcAft>
                <a:spcPts val="0"/>
              </a:spcAft>
              <a:buClr>
                <a:schemeClr val="dk1"/>
              </a:buClr>
              <a:buSzPct val="25000"/>
              <a:buFont typeface="Calibri"/>
              <a:buNone/>
            </a:pPr>
            <a:endParaRPr sz="11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100" b="0" i="0" u="none" strike="noStrike" cap="none" dirty="0">
                <a:solidFill>
                  <a:schemeClr val="dk1"/>
                </a:solidFill>
                <a:latin typeface="Calibri"/>
                <a:ea typeface="Calibri"/>
                <a:cs typeface="Calibri"/>
                <a:sym typeface="Calibri"/>
              </a:rPr>
              <a:t>Unique section to disseminate individual faculty expertise and experience to the entire program</a:t>
            </a: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r>
              <a:rPr lang="en-US" dirty="0"/>
              <a:t>Ali</a:t>
            </a:r>
            <a:endParaRPr dirty="0"/>
          </a:p>
        </p:txBody>
      </p:sp>
      <p:sp>
        <p:nvSpPr>
          <p:cNvPr id="107" name="Shape 10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2" name="Shape 9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A few topics (among many)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87" name="Shape 18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10" name="Shape 21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72" name="Shape 17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err="1"/>
              <a:t>Amoreena</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1087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02" name="Shape 20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3"/>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9pPr>
          </a:lstStyle>
          <a:p>
            <a:pPr>
              <a:buClrTx/>
              <a:buFontTx/>
              <a:buNone/>
            </a:pPr>
            <a:r>
              <a:rPr lang="en-US" altLang="en-US" sz="1200">
                <a:solidFill>
                  <a:srgbClr val="000000"/>
                </a:solidFill>
                <a:latin typeface="Times New Roman" panose="02020603050405020304" pitchFamily="18" charset="0"/>
              </a:rPr>
              <a:t>05/04/17</a:t>
            </a:r>
          </a:p>
        </p:txBody>
      </p:sp>
      <p:sp>
        <p:nvSpPr>
          <p:cNvPr id="16387"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9pPr>
          </a:lstStyle>
          <a:p>
            <a:pPr>
              <a:buClrTx/>
              <a:buFontTx/>
              <a:buNone/>
            </a:pPr>
            <a:fld id="{4E2003CB-80CE-496D-9AED-E71E302B1C04}" type="slidenum">
              <a:rPr lang="en-US" altLang="en-US" sz="1200">
                <a:solidFill>
                  <a:srgbClr val="000000"/>
                </a:solidFill>
                <a:latin typeface="Times New Roman" panose="02020603050405020304" pitchFamily="18" charset="0"/>
              </a:rPr>
              <a:pPr>
                <a:buClrTx/>
                <a:buFontTx/>
                <a:buNone/>
              </a:pPr>
              <a:t>2</a:t>
            </a:fld>
            <a:endParaRPr lang="en-US" altLang="en-US" sz="1200">
              <a:solidFill>
                <a:srgbClr val="000000"/>
              </a:solidFill>
              <a:latin typeface="Times New Roman" panose="02020603050405020304" pitchFamily="18" charset="0"/>
            </a:endParaRPr>
          </a:p>
        </p:txBody>
      </p:sp>
      <p:sp>
        <p:nvSpPr>
          <p:cNvPr id="16388"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9"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470091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r>
              <a:rPr lang="en-US" dirty="0"/>
              <a:t>Ali</a:t>
            </a:r>
            <a:endParaRPr dirty="0"/>
          </a:p>
        </p:txBody>
      </p:sp>
      <p:sp>
        <p:nvSpPr>
          <p:cNvPr id="126" name="Shape 12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33" name="Shape 13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41" name="Shape 14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49" name="Shape 14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57" name="Shape 15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4" name="Shape 22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Some topics covered in Clinic Sessions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r>
              <a:rPr lang="en-US" dirty="0"/>
              <a:t>Emailed out to all users (if desired)</a:t>
            </a:r>
            <a:endParaRPr dirty="0"/>
          </a:p>
        </p:txBody>
      </p:sp>
      <p:sp>
        <p:nvSpPr>
          <p:cNvPr id="116" name="Shape 11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77273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err="1"/>
              <a:t>Amoreena</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5153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8" name="Shape 27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Everybody!</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8" name="Shape 27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Everybody!</a:t>
            </a:r>
          </a:p>
        </p:txBody>
      </p:sp>
    </p:spTree>
    <p:extLst>
      <p:ext uri="{BB962C8B-B14F-4D97-AF65-F5344CB8AC3E}">
        <p14:creationId xmlns:p14="http://schemas.microsoft.com/office/powerpoint/2010/main" val="3703571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Shape 3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32" name="Shape 3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85" name="Shape 28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85" name="Shape 28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97685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9" name="Shape 29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err="1">
                <a:solidFill>
                  <a:schemeClr val="dk1"/>
                </a:solidFill>
                <a:latin typeface="Calibri"/>
                <a:ea typeface="Calibri"/>
                <a:cs typeface="Calibri"/>
                <a:sym typeface="Calibri"/>
              </a:rPr>
              <a:t>Amoreena</a:t>
            </a:r>
            <a:endParaRPr lang="en-US"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dirty="0"/>
          </a:p>
        </p:txBody>
      </p:sp>
      <p:sp>
        <p:nvSpPr>
          <p:cNvPr id="243" name="Shape 24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err="1"/>
              <a:t>Amoreena</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083418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Howell</a:t>
            </a:r>
          </a:p>
        </p:txBody>
      </p:sp>
      <p:sp>
        <p:nvSpPr>
          <p:cNvPr id="313" name="Shape 3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306" name="Shape 30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3"/>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9pPr>
          </a:lstStyle>
          <a:p>
            <a:pPr>
              <a:buClrTx/>
              <a:buFontTx/>
              <a:buNone/>
            </a:pPr>
            <a:r>
              <a:rPr lang="en-US" altLang="en-US" sz="1200">
                <a:solidFill>
                  <a:srgbClr val="000000"/>
                </a:solidFill>
                <a:latin typeface="Times New Roman" panose="02020603050405020304" pitchFamily="18" charset="0"/>
              </a:rPr>
              <a:t>05/04/17</a:t>
            </a:r>
          </a:p>
        </p:txBody>
      </p:sp>
      <p:sp>
        <p:nvSpPr>
          <p:cNvPr id="63491"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400">
                <a:solidFill>
                  <a:schemeClr val="bg1"/>
                </a:solidFill>
                <a:latin typeface="Arial" panose="020B0604020202020204" pitchFamily="34" charset="0"/>
                <a:ea typeface="ＭＳ Ｐゴシック" panose="020B0600070205080204" pitchFamily="34" charset="-128"/>
              </a:defRPr>
            </a:lvl9pPr>
          </a:lstStyle>
          <a:p>
            <a:pPr>
              <a:buClrTx/>
              <a:buFontTx/>
              <a:buNone/>
            </a:pPr>
            <a:fld id="{AA831E01-1B75-4DE4-A176-9A879A7403F1}" type="slidenum">
              <a:rPr lang="en-US" altLang="en-US" sz="1200">
                <a:solidFill>
                  <a:srgbClr val="000000"/>
                </a:solidFill>
                <a:latin typeface="Times New Roman" panose="02020603050405020304" pitchFamily="18" charset="0"/>
              </a:rPr>
              <a:pPr>
                <a:buClrTx/>
                <a:buFontTx/>
                <a:buNone/>
              </a:pPr>
              <a:t>50</a:t>
            </a:fld>
            <a:endParaRPr lang="en-US" altLang="en-US" sz="1200">
              <a:solidFill>
                <a:srgbClr val="000000"/>
              </a:solidFill>
              <a:latin typeface="Times New Roman" panose="02020603050405020304" pitchFamily="18" charset="0"/>
            </a:endParaRPr>
          </a:p>
        </p:txBody>
      </p:sp>
      <p:sp>
        <p:nvSpPr>
          <p:cNvPr id="63492" name="Rectangle 1"/>
          <p:cNvSpPr txBox="1">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3"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834881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39" name="Shape 3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45" name="Shape 4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Ali</a:t>
            </a:r>
          </a:p>
          <a:p>
            <a:pPr marL="0" marR="0" lvl="0" indent="0" algn="l" rtl="0">
              <a:spcBef>
                <a:spcPts val="0"/>
              </a:spcBef>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Takes time!!!!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err="1"/>
              <a:t>Amoreena</a:t>
            </a:r>
            <a:r>
              <a:rPr lang="en-US" dirty="0"/>
              <a:t>: Pre-wiki survey of residents from well-established program</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5314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Faculty opinions of residents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7823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Residents use multiple resources while seeing patients…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82702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4AAD347D-5ACD-4C99-B74B-A9C85AD731AF}" type="datetimeFigureOut">
              <a:rPr lang="en-US" smtClean="0"/>
              <a:t>5/8/2017</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965046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1320933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4509A250-FF31-4206-8172-F9D3106AACB1}" type="datetimeFigureOut">
              <a:rPr lang="en-US" smtClean="0"/>
              <a:t>5/8/2017</a:t>
            </a:fld>
            <a:endParaRPr lang="en-US" dirty="0"/>
          </a:p>
        </p:txBody>
      </p:sp>
      <p:sp>
        <p:nvSpPr>
          <p:cNvPr id="5" name="Footer Placeholder 4"/>
          <p:cNvSpPr>
            <a:spLocks noGrp="1"/>
          </p:cNvSpPr>
          <p:nvPr>
            <p:ph type="ftr" sz="quarter" idx="11"/>
          </p:nvPr>
        </p:nvSpPr>
        <p:spPr>
          <a:xfrm>
            <a:off x="581192" y="5951810"/>
            <a:ext cx="5922209" cy="365125"/>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16469124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57200" y="944046"/>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Helvetica Neue"/>
              <a:buNone/>
              <a:defRPr sz="4000" b="1" i="0" u="none" strike="noStrike" cap="none">
                <a:solidFill>
                  <a:schemeClr val="dk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body" idx="1"/>
          </p:nvPr>
        </p:nvSpPr>
        <p:spPr>
          <a:xfrm>
            <a:off x="457200" y="2269608"/>
            <a:ext cx="8229600" cy="394687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Helvetica Neue"/>
                <a:ea typeface="Helvetica Neue"/>
                <a:cs typeface="Helvetica Neue"/>
                <a:sym typeface="Helvetica Neue"/>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Helvetica Neue"/>
                <a:ea typeface="Helvetica Neue"/>
                <a:cs typeface="Helvetica Neue"/>
                <a:sym typeface="Helvetica Neue"/>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Helvetica Neue"/>
                <a:ea typeface="Helvetica Neue"/>
                <a:cs typeface="Helvetica Neue"/>
                <a:sym typeface="Helvetica Neue"/>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Helvetica Neue"/>
                <a:ea typeface="Helvetica Neue"/>
                <a:cs typeface="Helvetica Neue"/>
                <a:sym typeface="Helvetica Neue"/>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Helvetica Neue"/>
                <a:ea typeface="Helvetica Neue"/>
                <a:cs typeface="Helvetica Neue"/>
                <a:sym typeface="Helvetica Neue"/>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893919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smtClean="0">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1352516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9796027F-7875-4030-9381-8BD8C4F21935}" type="datetimeFigureOut">
              <a:rPr lang="en-US" smtClean="0"/>
              <a:t>5/8/2017</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58388998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5/8/2017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0176450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5/8/2017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2297234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5/8/2017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5685511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5/8/2017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7305000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4509A250-FF31-4206-8172-F9D3106AACB1}" type="datetimeFigureOut">
              <a:rPr lang="en-US" smtClean="0"/>
              <a:t>5/8/2017</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25212202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5/8/2017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568597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4AAD347D-5ACD-4C99-B74B-A9C85AD731AF}" type="datetimeFigureOut">
              <a:rPr lang="en-US" smtClean="0"/>
              <a:t>5/8/2017</a:t>
            </a:fld>
            <a:endParaRPr lang="en-US" dirty="0"/>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02111984F565}" type="slidenum">
              <a:rPr lang="en-US" smtClean="0"/>
              <a:t>‹#›</a:t>
            </a:fld>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57322868"/>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unitydcfmr.wikispaces.com/EBM+Resources" TargetMode="External"/><Relationship Id="rId4" Type="http://schemas.openxmlformats.org/officeDocument/2006/relationships/hyperlink" Target="http://unitydcfmr.wikispaces.com/Preventive+Medicin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amp;ehk=uvyHvAtKISBdznNagQhe8w&amp;r=0&amp;pid=OfficeInsert"/><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pbworks.co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6.xml"/><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sp>
        <p:nvSpPr>
          <p:cNvPr id="28" name="Shape 28"/>
          <p:cNvSpPr txBox="1">
            <a:spLocks noGrp="1"/>
          </p:cNvSpPr>
          <p:nvPr>
            <p:ph type="ctrTitle"/>
          </p:nvPr>
        </p:nvSpPr>
        <p:spPr>
          <a:xfrm>
            <a:off x="457200" y="2390660"/>
            <a:ext cx="8366165" cy="182450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4410" b="1" i="0" u="none" strike="noStrike" cap="none" dirty="0">
                <a:solidFill>
                  <a:schemeClr val="dk1"/>
                </a:solidFill>
                <a:latin typeface="Calibri"/>
                <a:ea typeface="Calibri"/>
                <a:cs typeface="Calibri"/>
                <a:sym typeface="Calibri"/>
              </a:rPr>
              <a:t>Why Wiki? </a:t>
            </a:r>
            <a:br>
              <a:rPr lang="en-US" sz="4410" b="1" i="0" u="none" strike="noStrike" cap="none" dirty="0">
                <a:solidFill>
                  <a:schemeClr val="dk1"/>
                </a:solidFill>
                <a:latin typeface="Calibri"/>
                <a:ea typeface="Calibri"/>
                <a:cs typeface="Calibri"/>
                <a:sym typeface="Calibri"/>
              </a:rPr>
            </a:br>
            <a:br>
              <a:rPr lang="en-US" sz="3240" b="0" i="0" u="none" strike="noStrike" cap="none" dirty="0">
                <a:solidFill>
                  <a:schemeClr val="dk1"/>
                </a:solidFill>
                <a:latin typeface="Calibri"/>
                <a:ea typeface="Calibri"/>
                <a:cs typeface="Calibri"/>
                <a:sym typeface="Calibri"/>
              </a:rPr>
            </a:br>
            <a:r>
              <a:rPr lang="en-US" b="1" i="0" u="none" strike="noStrike" cap="none" dirty="0">
                <a:solidFill>
                  <a:schemeClr val="bg1"/>
                </a:solidFill>
                <a:latin typeface="Calibri"/>
                <a:ea typeface="Calibri"/>
                <a:cs typeface="Calibri"/>
                <a:sym typeface="Calibri"/>
              </a:rPr>
              <a:t>Exploring Advantages of </a:t>
            </a:r>
            <a:br>
              <a:rPr lang="en-US" b="1" i="0" u="none" strike="noStrike" cap="none" dirty="0">
                <a:solidFill>
                  <a:schemeClr val="bg1"/>
                </a:solidFill>
                <a:latin typeface="Calibri"/>
                <a:ea typeface="Calibri"/>
                <a:cs typeface="Calibri"/>
                <a:sym typeface="Calibri"/>
              </a:rPr>
            </a:br>
            <a:r>
              <a:rPr lang="en-US" b="1" i="0" u="none" strike="noStrike" cap="none" dirty="0">
                <a:solidFill>
                  <a:schemeClr val="bg1"/>
                </a:solidFill>
                <a:latin typeface="Calibri"/>
                <a:ea typeface="Calibri"/>
                <a:cs typeface="Calibri"/>
                <a:sym typeface="Calibri"/>
              </a:rPr>
              <a:t>Innovative Information Management</a:t>
            </a:r>
          </a:p>
        </p:txBody>
      </p:sp>
      <p:sp>
        <p:nvSpPr>
          <p:cNvPr id="29" name="Shape 29"/>
          <p:cNvSpPr txBox="1">
            <a:spLocks noGrp="1"/>
          </p:cNvSpPr>
          <p:nvPr>
            <p:ph type="subTitle" idx="1"/>
          </p:nvPr>
        </p:nvSpPr>
        <p:spPr>
          <a:xfrm>
            <a:off x="1666994" y="4492619"/>
            <a:ext cx="5982744" cy="76943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400" b="0" i="0" u="none" strike="noStrike" cap="none" dirty="0" err="1">
                <a:solidFill>
                  <a:schemeClr val="bg1"/>
                </a:solidFill>
                <a:latin typeface="Calibri"/>
                <a:ea typeface="Calibri"/>
                <a:cs typeface="Calibri"/>
                <a:sym typeface="Calibri"/>
              </a:rPr>
              <a:t>Amoreena</a:t>
            </a:r>
            <a:r>
              <a:rPr lang="en-US" sz="2400" b="0" i="0" u="none" strike="noStrike" cap="none" dirty="0">
                <a:solidFill>
                  <a:schemeClr val="bg1"/>
                </a:solidFill>
                <a:latin typeface="Calibri"/>
                <a:ea typeface="Calibri"/>
                <a:cs typeface="Calibri"/>
                <a:sym typeface="Calibri"/>
              </a:rPr>
              <a:t> </a:t>
            </a:r>
            <a:r>
              <a:rPr lang="en-US" sz="2400" b="0" i="0" u="none" strike="noStrike" cap="none" dirty="0" err="1">
                <a:solidFill>
                  <a:schemeClr val="bg1"/>
                </a:solidFill>
                <a:latin typeface="Calibri"/>
                <a:ea typeface="Calibri"/>
                <a:cs typeface="Calibri"/>
                <a:sym typeface="Calibri"/>
              </a:rPr>
              <a:t>Ranck</a:t>
            </a:r>
            <a:r>
              <a:rPr lang="en-US" sz="2400" b="0" i="0" u="none" strike="noStrike" cap="none" dirty="0">
                <a:solidFill>
                  <a:schemeClr val="bg1"/>
                </a:solidFill>
                <a:latin typeface="Calibri"/>
                <a:ea typeface="Calibri"/>
                <a:cs typeface="Calibri"/>
                <a:sym typeface="Calibri"/>
              </a:rPr>
              <a:t> Howell, MD, MSPH</a:t>
            </a:r>
          </a:p>
          <a:p>
            <a:pPr marL="0" marR="0" lvl="0" indent="0" algn="ctr" rtl="0">
              <a:lnSpc>
                <a:spcPct val="100000"/>
              </a:lnSpc>
              <a:spcBef>
                <a:spcPts val="600"/>
              </a:spcBef>
              <a:spcAft>
                <a:spcPts val="0"/>
              </a:spcAft>
              <a:buClr>
                <a:schemeClr val="dk1"/>
              </a:buClr>
              <a:buSzPct val="25000"/>
              <a:buFont typeface="Arial"/>
              <a:buNone/>
            </a:pPr>
            <a:r>
              <a:rPr lang="en-US" sz="2400" b="0" i="0" u="none" strike="noStrike" cap="none" dirty="0">
                <a:solidFill>
                  <a:schemeClr val="bg1"/>
                </a:solidFill>
                <a:latin typeface="Calibri"/>
                <a:ea typeface="Calibri"/>
                <a:cs typeface="Calibri"/>
                <a:sym typeface="Calibri"/>
              </a:rPr>
              <a:t>Ali Abdallah, DO, PGY-3</a:t>
            </a:r>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1588"/>
            <a:ext cx="9178925" cy="18272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5"/>
          <p:cNvSpPr txBox="1">
            <a:spLocks noChangeArrowheads="1"/>
          </p:cNvSpPr>
          <p:nvPr/>
        </p:nvSpPr>
        <p:spPr bwMode="auto">
          <a:xfrm>
            <a:off x="5194610" y="5629507"/>
            <a:ext cx="33940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9pPr>
          </a:lstStyle>
          <a:p>
            <a:pPr algn="r" eaLnBrk="1" hangingPunct="1">
              <a:buClrTx/>
              <a:buFontTx/>
              <a:buNone/>
            </a:pPr>
            <a:r>
              <a:rPr lang="en-US" altLang="en-US" sz="1800" dirty="0">
                <a:solidFill>
                  <a:srgbClr val="FFFFFF"/>
                </a:solidFill>
              </a:rPr>
              <a:t>University of Maryland </a:t>
            </a:r>
          </a:p>
          <a:p>
            <a:pPr algn="r" eaLnBrk="1" hangingPunct="1">
              <a:buClrTx/>
              <a:buFontTx/>
              <a:buNone/>
            </a:pPr>
            <a:r>
              <a:rPr lang="en-US" altLang="en-US" sz="1800" dirty="0">
                <a:solidFill>
                  <a:srgbClr val="FFFFFF"/>
                </a:solidFill>
              </a:rPr>
              <a:t>Family Medicine Residency</a:t>
            </a:r>
          </a:p>
        </p:txBody>
      </p:sp>
      <p:sp>
        <p:nvSpPr>
          <p:cNvPr id="6" name="Text Box 4"/>
          <p:cNvSpPr txBox="1">
            <a:spLocks noChangeArrowheads="1"/>
          </p:cNvSpPr>
          <p:nvPr/>
        </p:nvSpPr>
        <p:spPr bwMode="auto">
          <a:xfrm>
            <a:off x="457200" y="5629507"/>
            <a:ext cx="35814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ea typeface="ＭＳ Ｐゴシック" panose="020B0600070205080204" pitchFamily="34" charset="-128"/>
              </a:defRPr>
            </a:lvl9pPr>
          </a:lstStyle>
          <a:p>
            <a:pPr eaLnBrk="1" hangingPunct="1">
              <a:buClrTx/>
              <a:buFontTx/>
              <a:buNone/>
            </a:pPr>
            <a:r>
              <a:rPr lang="en-US" altLang="en-US" sz="1800" dirty="0">
                <a:solidFill>
                  <a:srgbClr val="FFFFFF"/>
                </a:solidFill>
              </a:rPr>
              <a:t>National Family Medicine Residency at Unity Health Care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a:t>
            </a:r>
          </a:p>
        </p:txBody>
      </p:sp>
      <p:graphicFrame>
        <p:nvGraphicFramePr>
          <p:cNvPr id="4" name="Chart 3">
            <a:extLst>
              <a:ext uri="{FF2B5EF4-FFF2-40B4-BE49-F238E27FC236}">
                <a16:creationId xmlns:a16="http://schemas.microsoft.com/office/drawing/2014/main" id="{98FE9B1B-3EB1-4E13-8FF0-D9BF471BBA28}"/>
              </a:ext>
            </a:extLst>
          </p:cNvPr>
          <p:cNvGraphicFramePr>
            <a:graphicFrameLocks/>
          </p:cNvGraphicFramePr>
          <p:nvPr>
            <p:extLst>
              <p:ext uri="{D42A27DB-BD31-4B8C-83A1-F6EECF244321}">
                <p14:modId xmlns:p14="http://schemas.microsoft.com/office/powerpoint/2010/main" val="2565238491"/>
              </p:ext>
            </p:extLst>
          </p:nvPr>
        </p:nvGraphicFramePr>
        <p:xfrm>
          <a:off x="473726" y="2079702"/>
          <a:ext cx="8097218" cy="45194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3622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a:t>
            </a:r>
          </a:p>
        </p:txBody>
      </p:sp>
      <p:graphicFrame>
        <p:nvGraphicFramePr>
          <p:cNvPr id="5" name="Chart 4">
            <a:extLst>
              <a:ext uri="{FF2B5EF4-FFF2-40B4-BE49-F238E27FC236}">
                <a16:creationId xmlns:a16="http://schemas.microsoft.com/office/drawing/2014/main" id="{FA49CE7A-BEE7-431E-B3E1-810FD0BA9568}"/>
              </a:ext>
            </a:extLst>
          </p:cNvPr>
          <p:cNvGraphicFramePr>
            <a:graphicFrameLocks/>
          </p:cNvGraphicFramePr>
          <p:nvPr>
            <p:extLst>
              <p:ext uri="{D42A27DB-BD31-4B8C-83A1-F6EECF244321}">
                <p14:modId xmlns:p14="http://schemas.microsoft.com/office/powerpoint/2010/main" val="3770681142"/>
              </p:ext>
            </p:extLst>
          </p:nvPr>
        </p:nvGraphicFramePr>
        <p:xfrm>
          <a:off x="1470453" y="2258122"/>
          <a:ext cx="6211229" cy="42207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6701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a:t>
            </a:r>
          </a:p>
        </p:txBody>
      </p:sp>
      <p:graphicFrame>
        <p:nvGraphicFramePr>
          <p:cNvPr id="4" name="Chart 3">
            <a:extLst>
              <a:ext uri="{FF2B5EF4-FFF2-40B4-BE49-F238E27FC236}">
                <a16:creationId xmlns:a16="http://schemas.microsoft.com/office/drawing/2014/main" id="{82C0CB7D-43B9-4CC8-BF06-A14EFD7B3F93}"/>
              </a:ext>
            </a:extLst>
          </p:cNvPr>
          <p:cNvGraphicFramePr>
            <a:graphicFrameLocks/>
          </p:cNvGraphicFramePr>
          <p:nvPr>
            <p:extLst>
              <p:ext uri="{D42A27DB-BD31-4B8C-83A1-F6EECF244321}">
                <p14:modId xmlns:p14="http://schemas.microsoft.com/office/powerpoint/2010/main" val="2869740087"/>
              </p:ext>
            </p:extLst>
          </p:nvPr>
        </p:nvGraphicFramePr>
        <p:xfrm>
          <a:off x="165253" y="2269474"/>
          <a:ext cx="8405691" cy="4131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0469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rtl="0">
              <a:spcBef>
                <a:spcPts val="0"/>
              </a:spcBef>
              <a:buClr>
                <a:schemeClr val="dk1"/>
              </a:buClr>
              <a:buSzPct val="25000"/>
              <a:buFont typeface="Helvetica Neue"/>
              <a:buNone/>
            </a:pPr>
            <a:r>
              <a:rPr lang="en-US" sz="4000" b="1" i="0" u="none" strike="noStrike" cap="none" dirty="0">
                <a:latin typeface="Gill Sans MT" panose="020B0502020104020203" pitchFamily="34" charset="0"/>
                <a:ea typeface="Helvetica Neue"/>
                <a:cs typeface="Helvetica Neue"/>
                <a:sym typeface="Helvetica Neue"/>
              </a:rPr>
              <a:t>Solution?</a:t>
            </a:r>
          </a:p>
        </p:txBody>
      </p:sp>
      <p:sp>
        <p:nvSpPr>
          <p:cNvPr id="75" name="Shape 75"/>
          <p:cNvSpPr txBox="1">
            <a:spLocks noGrp="1"/>
          </p:cNvSpPr>
          <p:nvPr>
            <p:ph idx="1"/>
          </p:nvPr>
        </p:nvSpPr>
        <p:spPr>
          <a:xfrm>
            <a:off x="1338146" y="2228003"/>
            <a:ext cx="7232798" cy="3630795"/>
          </a:xfrm>
          <a:prstGeom prst="rect">
            <a:avLst/>
          </a:prstGeom>
          <a:noFill/>
          <a:ln>
            <a:noFill/>
          </a:ln>
        </p:spPr>
        <p:txBody>
          <a:bodyPr lIns="91425" tIns="45700" rIns="91425" bIns="45700" anchor="t" anchorCtr="0">
            <a:noAutofit/>
          </a:bodyPr>
          <a:lstStyle/>
          <a:p>
            <a:pPr>
              <a:lnSpc>
                <a:spcPct val="150000"/>
              </a:lnSpc>
              <a:spcBef>
                <a:spcPts val="0"/>
              </a:spcBef>
              <a:spcAft>
                <a:spcPts val="0"/>
              </a:spcAft>
              <a:buSzPct val="100000"/>
            </a:pPr>
            <a:r>
              <a:rPr lang="en-US" sz="2480" b="0" i="0" u="none" strike="noStrike" cap="none" dirty="0">
                <a:solidFill>
                  <a:schemeClr val="dk1"/>
                </a:solidFill>
                <a:latin typeface="Gill Sans MT" panose="020B0502020104020203" pitchFamily="34" charset="0"/>
                <a:ea typeface="Helvetica Neue"/>
                <a:cs typeface="Helvetica Neue"/>
                <a:sym typeface="Helvetica Neue"/>
              </a:rPr>
              <a:t>Cork boards</a:t>
            </a:r>
          </a:p>
          <a:p>
            <a:pPr>
              <a:lnSpc>
                <a:spcPct val="150000"/>
              </a:lnSpc>
              <a:spcBef>
                <a:spcPts val="496"/>
              </a:spcBef>
              <a:spcAft>
                <a:spcPts val="0"/>
              </a:spcAft>
              <a:buSzPct val="100000"/>
            </a:pPr>
            <a:r>
              <a:rPr lang="en-US" sz="2480" b="0" i="0" u="none" strike="noStrike" cap="none" dirty="0">
                <a:solidFill>
                  <a:schemeClr val="dk1"/>
                </a:solidFill>
                <a:latin typeface="Gill Sans MT" panose="020B0502020104020203" pitchFamily="34" charset="0"/>
                <a:ea typeface="Helvetica Neue"/>
                <a:cs typeface="Helvetica Neue"/>
                <a:sym typeface="Helvetica Neue"/>
              </a:rPr>
              <a:t>Email</a:t>
            </a:r>
          </a:p>
          <a:p>
            <a:pPr>
              <a:lnSpc>
                <a:spcPct val="150000"/>
              </a:lnSpc>
              <a:spcBef>
                <a:spcPts val="496"/>
              </a:spcBef>
              <a:spcAft>
                <a:spcPts val="0"/>
              </a:spcAft>
              <a:buSzPct val="100000"/>
            </a:pPr>
            <a:r>
              <a:rPr lang="en-US" sz="2480" b="0" i="0" u="none" strike="noStrike" cap="none" dirty="0">
                <a:solidFill>
                  <a:schemeClr val="dk1"/>
                </a:solidFill>
                <a:latin typeface="Gill Sans MT" panose="020B0502020104020203" pitchFamily="34" charset="0"/>
                <a:ea typeface="Helvetica Neue"/>
                <a:cs typeface="Helvetica Neue"/>
                <a:sym typeface="Helvetica Neue"/>
              </a:rPr>
              <a:t>Google Docs</a:t>
            </a:r>
          </a:p>
          <a:p>
            <a:pPr>
              <a:lnSpc>
                <a:spcPct val="150000"/>
              </a:lnSpc>
              <a:spcBef>
                <a:spcPts val="496"/>
              </a:spcBef>
              <a:spcAft>
                <a:spcPts val="0"/>
              </a:spcAft>
              <a:buSzPct val="100000"/>
            </a:pPr>
            <a:r>
              <a:rPr lang="en-US" sz="2480" dirty="0">
                <a:solidFill>
                  <a:schemeClr val="dk1"/>
                </a:solidFill>
                <a:latin typeface="Gill Sans MT" panose="020B0502020104020203" pitchFamily="34" charset="0"/>
                <a:ea typeface="Helvetica Neue"/>
                <a:cs typeface="Helvetica Neue"/>
                <a:sym typeface="Helvetica Neue"/>
              </a:rPr>
              <a:t>Blackboard</a:t>
            </a:r>
            <a:endParaRPr lang="en-US" sz="2480" b="0" i="0" u="none" strike="noStrike" cap="none" dirty="0">
              <a:solidFill>
                <a:schemeClr val="dk1"/>
              </a:solidFill>
              <a:latin typeface="Gill Sans MT" panose="020B0502020104020203" pitchFamily="34" charset="0"/>
              <a:ea typeface="Helvetica Neue"/>
              <a:cs typeface="Helvetica Neue"/>
              <a:sym typeface="Helvetica Neue"/>
            </a:endParaRPr>
          </a:p>
          <a:p>
            <a:pPr>
              <a:lnSpc>
                <a:spcPct val="150000"/>
              </a:lnSpc>
              <a:spcBef>
                <a:spcPts val="496"/>
              </a:spcBef>
              <a:spcAft>
                <a:spcPts val="0"/>
              </a:spcAft>
              <a:buSzPct val="100000"/>
            </a:pPr>
            <a:r>
              <a:rPr lang="en-US" sz="2480" b="0" i="0" u="none" strike="noStrike" cap="none" dirty="0">
                <a:solidFill>
                  <a:schemeClr val="dk1"/>
                </a:solidFill>
                <a:latin typeface="Gill Sans MT" panose="020B0502020104020203" pitchFamily="34" charset="0"/>
                <a:ea typeface="Helvetica Neue"/>
                <a:cs typeface="Helvetica Neue"/>
                <a:sym typeface="Helvetica Neue"/>
              </a:rPr>
              <a:t>Evernote</a:t>
            </a:r>
          </a:p>
          <a:p>
            <a:pPr>
              <a:lnSpc>
                <a:spcPct val="150000"/>
              </a:lnSpc>
              <a:spcBef>
                <a:spcPts val="496"/>
              </a:spcBef>
              <a:spcAft>
                <a:spcPts val="0"/>
              </a:spcAft>
              <a:buSzPct val="100000"/>
            </a:pPr>
            <a:r>
              <a:rPr lang="en-US" sz="2480" b="0" i="0" u="none" strike="noStrike" cap="none" dirty="0">
                <a:solidFill>
                  <a:schemeClr val="dk1"/>
                </a:solidFill>
                <a:latin typeface="Gill Sans MT" panose="020B0502020104020203" pitchFamily="34" charset="0"/>
                <a:ea typeface="Helvetica Neue"/>
                <a:cs typeface="Helvetica Neue"/>
                <a:sym typeface="Helvetica Neue"/>
              </a:rPr>
              <a:t>Website</a:t>
            </a:r>
          </a:p>
          <a:p>
            <a:pPr>
              <a:lnSpc>
                <a:spcPct val="150000"/>
              </a:lnSpc>
              <a:spcBef>
                <a:spcPts val="496"/>
              </a:spcBef>
              <a:buSzPct val="100000"/>
            </a:pPr>
            <a:r>
              <a:rPr lang="en-US" sz="2480" b="1" i="0" u="none" strike="noStrike" cap="none" dirty="0">
                <a:solidFill>
                  <a:schemeClr val="dk1"/>
                </a:solidFill>
                <a:latin typeface="Gill Sans MT" panose="020B0502020104020203" pitchFamily="34" charset="0"/>
                <a:ea typeface="Helvetica Neue"/>
                <a:cs typeface="Helvetica Neue"/>
                <a:sym typeface="Helvetica Neue"/>
              </a:rPr>
              <a:t>Wiki!</a:t>
            </a:r>
          </a:p>
        </p:txBody>
      </p:sp>
      <p:pic>
        <p:nvPicPr>
          <p:cNvPr id="76" name="Shape 76" descr="C:\Users\ahowell\AppData\Local\Microsoft\Windows\Temporary Internet Files\Content.IE5\MK9WYNK2\problem-solution-tick[1].jpg"/>
          <p:cNvPicPr preferRelativeResize="0"/>
          <p:nvPr/>
        </p:nvPicPr>
        <p:blipFill rotWithShape="1">
          <a:blip r:embed="rId3">
            <a:alphaModFix/>
          </a:blip>
          <a:srcRect/>
          <a:stretch/>
        </p:blipFill>
        <p:spPr>
          <a:xfrm>
            <a:off x="5013119" y="4572000"/>
            <a:ext cx="4144403" cy="230428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5">
                                            <p:txEl>
                                              <p:pRg st="6" end="6"/>
                                            </p:txEl>
                                          </p:spTgt>
                                        </p:tgtEl>
                                        <p:attrNameLst>
                                          <p:attrName>style.visibility</p:attrName>
                                        </p:attrNameLst>
                                      </p:cBhvr>
                                      <p:to>
                                        <p:strVal val="visible"/>
                                      </p:to>
                                    </p:set>
                                    <p:animEffect transition="in" filter="fade">
                                      <p:cBhvr>
                                        <p:cTn id="7" dur="500"/>
                                        <p:tgtEl>
                                          <p:spTgt spid="75">
                                            <p:txEl>
                                              <p:pRg st="6" end="6"/>
                                            </p:txEl>
                                          </p:spTgt>
                                        </p:tgtEl>
                                      </p:cBhvr>
                                    </p:animEffect>
                                    <p:anim calcmode="lin" valueType="num">
                                      <p:cBhvr>
                                        <p:cTn id="8" dur="500" fill="hold"/>
                                        <p:tgtEl>
                                          <p:spTgt spid="75">
                                            <p:txEl>
                                              <p:pRg st="6" end="6"/>
                                            </p:txEl>
                                          </p:spTgt>
                                        </p:tgtEl>
                                        <p:attrNameLst>
                                          <p:attrName>ppt_x</p:attrName>
                                        </p:attrNameLst>
                                      </p:cBhvr>
                                      <p:tavLst>
                                        <p:tav tm="0">
                                          <p:val>
                                            <p:strVal val="#ppt_x"/>
                                          </p:val>
                                        </p:tav>
                                        <p:tav tm="100000">
                                          <p:val>
                                            <p:strVal val="#ppt_x"/>
                                          </p:val>
                                        </p:tav>
                                      </p:tavLst>
                                    </p:anim>
                                    <p:anim calcmode="lin" valueType="num">
                                      <p:cBhvr>
                                        <p:cTn id="9" dur="500" fill="hold"/>
                                        <p:tgtEl>
                                          <p:spTgt spid="7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Wiki?</a:t>
            </a:r>
          </a:p>
        </p:txBody>
      </p:sp>
      <p:sp>
        <p:nvSpPr>
          <p:cNvPr id="3" name="Content Placeholder 2"/>
          <p:cNvSpPr>
            <a:spLocks noGrp="1"/>
          </p:cNvSpPr>
          <p:nvPr>
            <p:ph idx="1"/>
          </p:nvPr>
        </p:nvSpPr>
        <p:spPr>
          <a:xfrm>
            <a:off x="581192" y="2228004"/>
            <a:ext cx="7989752" cy="1797586"/>
          </a:xfrm>
        </p:spPr>
        <p:txBody>
          <a:bodyPr>
            <a:normAutofit lnSpcReduction="10000"/>
          </a:bodyPr>
          <a:lstStyle/>
          <a:p>
            <a:r>
              <a:rPr lang="en-US" sz="3600" dirty="0">
                <a:solidFill>
                  <a:schemeClr val="dk1"/>
                </a:solidFill>
                <a:latin typeface="Gill Sans MT" panose="020B0502020104020203" pitchFamily="34" charset="0"/>
                <a:ea typeface="Helvetica Neue"/>
                <a:cs typeface="Helvetica Neue"/>
                <a:sym typeface="Helvetica Neue"/>
              </a:rPr>
              <a:t>A website that allows collaborative editing of its content and structure by its users</a:t>
            </a:r>
          </a:p>
          <a:p>
            <a:endParaRPr lang="en-US" dirty="0"/>
          </a:p>
        </p:txBody>
      </p:sp>
      <p:pic>
        <p:nvPicPr>
          <p:cNvPr id="89" name="Shape 89" descr="C:\Users\ahowell\AppData\Local\Microsoft\Windows\Temporary Internet Files\Content.IE5\MK9WYNK2\stake[1].jpg"/>
          <p:cNvPicPr preferRelativeResize="0"/>
          <p:nvPr/>
        </p:nvPicPr>
        <p:blipFill rotWithShape="1">
          <a:blip r:embed="rId3">
            <a:alphaModFix/>
          </a:blip>
          <a:srcRect/>
          <a:stretch/>
        </p:blipFill>
        <p:spPr>
          <a:xfrm>
            <a:off x="3048322" y="3590693"/>
            <a:ext cx="3055491" cy="27543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2" name="Shape 82"/>
          <p:cNvSpPr txBox="1">
            <a:spLocks noGrp="1"/>
          </p:cNvSpPr>
          <p:nvPr>
            <p:ph idx="1"/>
          </p:nvPr>
        </p:nvSpPr>
        <p:spPr>
          <a:xfrm>
            <a:off x="581192" y="1938077"/>
            <a:ext cx="7989752" cy="3630795"/>
          </a:xfrm>
          <a:prstGeom prst="rect">
            <a:avLst/>
          </a:prstGeom>
          <a:noFill/>
          <a:ln>
            <a:noFill/>
          </a:ln>
        </p:spPr>
        <p:txBody>
          <a:bodyPr lIns="91425" tIns="91425" rIns="91425" bIns="91425" anchor="t" anchorCtr="0">
            <a:noAutofit/>
          </a:bodyPr>
          <a:lstStyle/>
          <a:p>
            <a:pPr marL="457200" indent="-342900">
              <a:lnSpc>
                <a:spcPct val="115000"/>
              </a:lnSpc>
              <a:spcBef>
                <a:spcPts val="0"/>
              </a:spcBef>
              <a:spcAft>
                <a:spcPts val="0"/>
              </a:spcAft>
              <a:buClr>
                <a:srgbClr val="938953"/>
              </a:buClr>
              <a:buSzPct val="100000"/>
            </a:pPr>
            <a:r>
              <a:rPr lang="en-US" sz="2200" b="1" i="0" u="none" strike="noStrike" cap="none" dirty="0">
                <a:solidFill>
                  <a:srgbClr val="938953"/>
                </a:solidFill>
                <a:latin typeface="Gill Sans MT" panose="020B0502020104020203" pitchFamily="34" charset="0"/>
                <a:ea typeface="Helvetica Neue"/>
                <a:cs typeface="Helvetica Neue"/>
                <a:sym typeface="Helvetica Neue"/>
              </a:rPr>
              <a:t>Rapid access to information</a:t>
            </a:r>
            <a:r>
              <a:rPr lang="en-US" sz="2200" b="0" i="0" u="none" strike="noStrike" cap="none" dirty="0">
                <a:solidFill>
                  <a:srgbClr val="938953"/>
                </a:solidFill>
                <a:latin typeface="Gill Sans MT" panose="020B0502020104020203" pitchFamily="34" charset="0"/>
                <a:ea typeface="Helvetica Neue"/>
                <a:cs typeface="Helvetica Neue"/>
                <a:sym typeface="Helvetica Neue"/>
              </a:rPr>
              <a:t>, including during clinic</a:t>
            </a:r>
          </a:p>
          <a:p>
            <a:pPr marL="508000" lvl="1" indent="0">
              <a:lnSpc>
                <a:spcPct val="115000"/>
              </a:lnSpc>
              <a:spcBef>
                <a:spcPts val="0"/>
              </a:spcBef>
              <a:spcAft>
                <a:spcPts val="0"/>
              </a:spcAft>
              <a:buClr>
                <a:srgbClr val="938953"/>
              </a:buClr>
              <a:buSzPct val="100000"/>
              <a:buNone/>
            </a:pPr>
            <a:r>
              <a:rPr lang="en-US" sz="2200" b="0" i="0" u="none" strike="noStrike" cap="none" dirty="0">
                <a:solidFill>
                  <a:srgbClr val="938953"/>
                </a:solidFill>
                <a:latin typeface="Gill Sans MT" panose="020B0502020104020203" pitchFamily="34" charset="0"/>
                <a:ea typeface="Helvetica Neue"/>
                <a:cs typeface="Helvetica Neue"/>
                <a:sym typeface="Helvetica Neue"/>
              </a:rPr>
              <a:t>Any format of digital information/media</a:t>
            </a:r>
          </a:p>
          <a:p>
            <a:pPr marL="457200" indent="-342900">
              <a:lnSpc>
                <a:spcPct val="115000"/>
              </a:lnSpc>
              <a:spcBef>
                <a:spcPts val="0"/>
              </a:spcBef>
              <a:spcAft>
                <a:spcPts val="0"/>
              </a:spcAft>
              <a:buClr>
                <a:srgbClr val="366092"/>
              </a:buClr>
              <a:buSzPct val="100000"/>
            </a:pPr>
            <a:r>
              <a:rPr lang="en-US" sz="2200" b="1" i="0" u="none" strike="noStrike" cap="none" dirty="0">
                <a:solidFill>
                  <a:srgbClr val="366092"/>
                </a:solidFill>
                <a:latin typeface="Gill Sans MT" panose="020B0502020104020203" pitchFamily="34" charset="0"/>
                <a:ea typeface="Helvetica Neue"/>
                <a:cs typeface="Helvetica Neue"/>
                <a:sym typeface="Helvetica Neue"/>
              </a:rPr>
              <a:t>Delegates the responsibility </a:t>
            </a:r>
            <a:r>
              <a:rPr lang="en-US" sz="2200" b="0" i="0" u="none" strike="noStrike" cap="none" dirty="0">
                <a:solidFill>
                  <a:srgbClr val="366092"/>
                </a:solidFill>
                <a:latin typeface="Gill Sans MT" panose="020B0502020104020203" pitchFamily="34" charset="0"/>
                <a:ea typeface="Helvetica Neue"/>
                <a:cs typeface="Helvetica Neue"/>
                <a:sym typeface="Helvetica Neue"/>
              </a:rPr>
              <a:t>for maintaining such a broad level of information</a:t>
            </a:r>
          </a:p>
          <a:p>
            <a:pPr marL="457200" indent="-342900">
              <a:lnSpc>
                <a:spcPct val="115000"/>
              </a:lnSpc>
              <a:spcBef>
                <a:spcPts val="0"/>
              </a:spcBef>
              <a:spcAft>
                <a:spcPts val="0"/>
              </a:spcAft>
              <a:buClr>
                <a:srgbClr val="31859B"/>
              </a:buClr>
              <a:buSzPct val="100000"/>
            </a:pPr>
            <a:r>
              <a:rPr lang="en-US" sz="2200" b="1" i="0" u="none" strike="noStrike" cap="none" dirty="0">
                <a:solidFill>
                  <a:srgbClr val="31859B"/>
                </a:solidFill>
                <a:latin typeface="Gill Sans MT" panose="020B0502020104020203" pitchFamily="34" charset="0"/>
                <a:ea typeface="Helvetica Neue"/>
                <a:cs typeface="Helvetica Neue"/>
                <a:sym typeface="Helvetica Neue"/>
              </a:rPr>
              <a:t>Program-specific, “need to know” format </a:t>
            </a:r>
            <a:r>
              <a:rPr lang="en-US" sz="2200" b="0" i="0" u="none" strike="noStrike" cap="none" dirty="0">
                <a:solidFill>
                  <a:srgbClr val="31859B"/>
                </a:solidFill>
                <a:latin typeface="Gill Sans MT" panose="020B0502020104020203" pitchFamily="34" charset="0"/>
                <a:ea typeface="Helvetica Neue"/>
                <a:cs typeface="Helvetica Neue"/>
                <a:sym typeface="Helvetica Neue"/>
              </a:rPr>
              <a:t>and can include hospital, clinic, and EMR-specific instructions </a:t>
            </a:r>
          </a:p>
          <a:p>
            <a:pPr marL="457200" indent="-342900">
              <a:lnSpc>
                <a:spcPct val="115000"/>
              </a:lnSpc>
              <a:spcBef>
                <a:spcPts val="0"/>
              </a:spcBef>
              <a:spcAft>
                <a:spcPts val="0"/>
              </a:spcAft>
              <a:buClr>
                <a:srgbClr val="938953"/>
              </a:buClr>
              <a:buSzPct val="100000"/>
            </a:pPr>
            <a:r>
              <a:rPr lang="en-US" sz="2200" b="1" i="0" u="none" strike="noStrike" cap="none" dirty="0">
                <a:solidFill>
                  <a:srgbClr val="938953"/>
                </a:solidFill>
                <a:latin typeface="Gill Sans MT" panose="020B0502020104020203" pitchFamily="34" charset="0"/>
                <a:ea typeface="Helvetica Neue"/>
                <a:cs typeface="Helvetica Neue"/>
                <a:sym typeface="Helvetica Neue"/>
              </a:rPr>
              <a:t>Changes to a page are unobtrusively tracked </a:t>
            </a:r>
            <a:r>
              <a:rPr lang="en-US" sz="2200" b="0" i="0" u="none" strike="noStrike" cap="none" dirty="0">
                <a:solidFill>
                  <a:srgbClr val="938953"/>
                </a:solidFill>
                <a:latin typeface="Gill Sans MT" panose="020B0502020104020203" pitchFamily="34" charset="0"/>
                <a:ea typeface="Helvetica Neue"/>
                <a:cs typeface="Helvetica Neue"/>
                <a:sym typeface="Helvetica Neue"/>
              </a:rPr>
              <a:t>automatically and easily reversed </a:t>
            </a:r>
          </a:p>
          <a:p>
            <a:pPr marL="457200" indent="-342900">
              <a:lnSpc>
                <a:spcPct val="115000"/>
              </a:lnSpc>
              <a:spcBef>
                <a:spcPts val="0"/>
              </a:spcBef>
              <a:spcAft>
                <a:spcPts val="0"/>
              </a:spcAft>
              <a:buClr>
                <a:srgbClr val="366092"/>
              </a:buClr>
              <a:buSzPct val="100000"/>
            </a:pPr>
            <a:r>
              <a:rPr lang="en-US" sz="2200" b="1" i="0" u="none" strike="noStrike" cap="none" dirty="0">
                <a:solidFill>
                  <a:srgbClr val="366092"/>
                </a:solidFill>
                <a:latin typeface="Gill Sans MT" panose="020B0502020104020203" pitchFamily="34" charset="0"/>
                <a:ea typeface="Helvetica Neue"/>
                <a:cs typeface="Helvetica Neue"/>
                <a:sym typeface="Helvetica Neue"/>
              </a:rPr>
              <a:t>QI and other collaborative projects can be easily managed </a:t>
            </a:r>
          </a:p>
          <a:p>
            <a:pPr marL="457200" indent="-342900">
              <a:lnSpc>
                <a:spcPct val="115000"/>
              </a:lnSpc>
              <a:spcBef>
                <a:spcPts val="0"/>
              </a:spcBef>
              <a:spcAft>
                <a:spcPts val="0"/>
              </a:spcAft>
              <a:buClr>
                <a:srgbClr val="31859B"/>
              </a:buClr>
              <a:buSzPct val="100000"/>
            </a:pPr>
            <a:r>
              <a:rPr lang="en-US" sz="2200" b="1" i="0" u="none" strike="noStrike" cap="none" dirty="0">
                <a:solidFill>
                  <a:srgbClr val="31859B"/>
                </a:solidFill>
                <a:latin typeface="Gill Sans MT" panose="020B0502020104020203" pitchFamily="34" charset="0"/>
                <a:ea typeface="Helvetica Neue"/>
                <a:cs typeface="Helvetica Neue"/>
                <a:sym typeface="Helvetica Neue"/>
              </a:rPr>
              <a:t>Faculty development</a:t>
            </a:r>
          </a:p>
          <a:p>
            <a:pPr marL="457200" indent="-342900">
              <a:lnSpc>
                <a:spcPct val="115000"/>
              </a:lnSpc>
              <a:spcBef>
                <a:spcPts val="0"/>
              </a:spcBef>
              <a:buClr>
                <a:srgbClr val="938953"/>
              </a:buClr>
              <a:buSzPct val="100000"/>
            </a:pPr>
            <a:r>
              <a:rPr lang="en-US" sz="2200" b="1" i="0" u="none" strike="noStrike" cap="none" dirty="0">
                <a:solidFill>
                  <a:srgbClr val="938953"/>
                </a:solidFill>
                <a:latin typeface="Gill Sans MT" panose="020B0502020104020203" pitchFamily="34" charset="0"/>
                <a:ea typeface="Helvetica Neue"/>
                <a:cs typeface="Helvetica Neue"/>
                <a:sym typeface="Helvetica Neue"/>
              </a:rPr>
              <a:t>Accessible to non-tech-savvy people </a:t>
            </a:r>
            <a:r>
              <a:rPr lang="en-US" sz="2200" b="0" i="0" u="none" strike="noStrike" cap="none" dirty="0">
                <a:solidFill>
                  <a:srgbClr val="938953"/>
                </a:solidFill>
                <a:latin typeface="Gill Sans MT" panose="020B0502020104020203" pitchFamily="34" charset="0"/>
                <a:ea typeface="Helvetica Neue"/>
                <a:cs typeface="Helvetica Neue"/>
                <a:sym typeface="Helvetica Neue"/>
              </a:rPr>
              <a:t>(everyone!)</a:t>
            </a:r>
          </a:p>
        </p:txBody>
      </p:sp>
      <p:sp>
        <p:nvSpPr>
          <p:cNvPr id="3" name="Title 2"/>
          <p:cNvSpPr>
            <a:spLocks noGrp="1"/>
          </p:cNvSpPr>
          <p:nvPr>
            <p:ph type="title"/>
          </p:nvPr>
        </p:nvSpPr>
        <p:spPr/>
        <p:txBody>
          <a:bodyPr/>
          <a:lstStyle/>
          <a:p>
            <a:r>
              <a:rPr lang="en-US" dirty="0"/>
              <a:t>Wiki Advantages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2">
                                            <p:txEl>
                                              <p:pRg st="0" end="0"/>
                                            </p:txEl>
                                          </p:spTgt>
                                        </p:tgtEl>
                                        <p:attrNameLst>
                                          <p:attrName>style.visibility</p:attrName>
                                        </p:attrNameLst>
                                      </p:cBhvr>
                                      <p:to>
                                        <p:strVal val="visible"/>
                                      </p:to>
                                    </p:set>
                                    <p:animEffect transition="in" filter="fade">
                                      <p:cBhvr>
                                        <p:cTn id="7" dur="1000"/>
                                        <p:tgtEl>
                                          <p:spTgt spid="82">
                                            <p:txEl>
                                              <p:pRg st="0" end="0"/>
                                            </p:txEl>
                                          </p:spTgt>
                                        </p:tgtEl>
                                      </p:cBhvr>
                                    </p:animEffect>
                                    <p:anim calcmode="lin" valueType="num">
                                      <p:cBhvr>
                                        <p:cTn id="8" dur="1000" fill="hold"/>
                                        <p:tgtEl>
                                          <p:spTgt spid="8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2">
                                            <p:txEl>
                                              <p:pRg st="1" end="1"/>
                                            </p:txEl>
                                          </p:spTgt>
                                        </p:tgtEl>
                                        <p:attrNameLst>
                                          <p:attrName>style.visibility</p:attrName>
                                        </p:attrNameLst>
                                      </p:cBhvr>
                                      <p:to>
                                        <p:strVal val="visible"/>
                                      </p:to>
                                    </p:set>
                                    <p:animEffect transition="in" filter="fade">
                                      <p:cBhvr>
                                        <p:cTn id="12" dur="1000"/>
                                        <p:tgtEl>
                                          <p:spTgt spid="82">
                                            <p:txEl>
                                              <p:pRg st="1" end="1"/>
                                            </p:txEl>
                                          </p:spTgt>
                                        </p:tgtEl>
                                      </p:cBhvr>
                                    </p:animEffect>
                                    <p:anim calcmode="lin" valueType="num">
                                      <p:cBhvr>
                                        <p:cTn id="13" dur="1000" fill="hold"/>
                                        <p:tgtEl>
                                          <p:spTgt spid="8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2">
                                            <p:txEl>
                                              <p:pRg st="2" end="2"/>
                                            </p:txEl>
                                          </p:spTgt>
                                        </p:tgtEl>
                                        <p:attrNameLst>
                                          <p:attrName>style.visibility</p:attrName>
                                        </p:attrNameLst>
                                      </p:cBhvr>
                                      <p:to>
                                        <p:strVal val="visible"/>
                                      </p:to>
                                    </p:set>
                                    <p:animEffect transition="in" filter="fade">
                                      <p:cBhvr>
                                        <p:cTn id="19" dur="1000"/>
                                        <p:tgtEl>
                                          <p:spTgt spid="82">
                                            <p:txEl>
                                              <p:pRg st="2" end="2"/>
                                            </p:txEl>
                                          </p:spTgt>
                                        </p:tgtEl>
                                      </p:cBhvr>
                                    </p:animEffect>
                                    <p:anim calcmode="lin" valueType="num">
                                      <p:cBhvr>
                                        <p:cTn id="20" dur="1000" fill="hold"/>
                                        <p:tgtEl>
                                          <p:spTgt spid="8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8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2">
                                            <p:txEl>
                                              <p:pRg st="3" end="3"/>
                                            </p:txEl>
                                          </p:spTgt>
                                        </p:tgtEl>
                                        <p:attrNameLst>
                                          <p:attrName>style.visibility</p:attrName>
                                        </p:attrNameLst>
                                      </p:cBhvr>
                                      <p:to>
                                        <p:strVal val="visible"/>
                                      </p:to>
                                    </p:set>
                                    <p:animEffect transition="in" filter="fade">
                                      <p:cBhvr>
                                        <p:cTn id="26" dur="1000"/>
                                        <p:tgtEl>
                                          <p:spTgt spid="82">
                                            <p:txEl>
                                              <p:pRg st="3" end="3"/>
                                            </p:txEl>
                                          </p:spTgt>
                                        </p:tgtEl>
                                      </p:cBhvr>
                                    </p:animEffect>
                                    <p:anim calcmode="lin" valueType="num">
                                      <p:cBhvr>
                                        <p:cTn id="27" dur="1000" fill="hold"/>
                                        <p:tgtEl>
                                          <p:spTgt spid="8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2">
                                            <p:txEl>
                                              <p:pRg st="4" end="4"/>
                                            </p:txEl>
                                          </p:spTgt>
                                        </p:tgtEl>
                                        <p:attrNameLst>
                                          <p:attrName>style.visibility</p:attrName>
                                        </p:attrNameLst>
                                      </p:cBhvr>
                                      <p:to>
                                        <p:strVal val="visible"/>
                                      </p:to>
                                    </p:set>
                                    <p:animEffect transition="in" filter="fade">
                                      <p:cBhvr>
                                        <p:cTn id="33" dur="1000"/>
                                        <p:tgtEl>
                                          <p:spTgt spid="82">
                                            <p:txEl>
                                              <p:pRg st="4" end="4"/>
                                            </p:txEl>
                                          </p:spTgt>
                                        </p:tgtEl>
                                      </p:cBhvr>
                                    </p:animEffect>
                                    <p:anim calcmode="lin" valueType="num">
                                      <p:cBhvr>
                                        <p:cTn id="34" dur="1000" fill="hold"/>
                                        <p:tgtEl>
                                          <p:spTgt spid="8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8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82">
                                            <p:txEl>
                                              <p:pRg st="5" end="5"/>
                                            </p:txEl>
                                          </p:spTgt>
                                        </p:tgtEl>
                                        <p:attrNameLst>
                                          <p:attrName>style.visibility</p:attrName>
                                        </p:attrNameLst>
                                      </p:cBhvr>
                                      <p:to>
                                        <p:strVal val="visible"/>
                                      </p:to>
                                    </p:set>
                                    <p:animEffect transition="in" filter="fade">
                                      <p:cBhvr>
                                        <p:cTn id="40" dur="1000"/>
                                        <p:tgtEl>
                                          <p:spTgt spid="82">
                                            <p:txEl>
                                              <p:pRg st="5" end="5"/>
                                            </p:txEl>
                                          </p:spTgt>
                                        </p:tgtEl>
                                      </p:cBhvr>
                                    </p:animEffect>
                                    <p:anim calcmode="lin" valueType="num">
                                      <p:cBhvr>
                                        <p:cTn id="41" dur="1000" fill="hold"/>
                                        <p:tgtEl>
                                          <p:spTgt spid="82">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8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82">
                                            <p:txEl>
                                              <p:pRg st="6" end="6"/>
                                            </p:txEl>
                                          </p:spTgt>
                                        </p:tgtEl>
                                        <p:attrNameLst>
                                          <p:attrName>style.visibility</p:attrName>
                                        </p:attrNameLst>
                                      </p:cBhvr>
                                      <p:to>
                                        <p:strVal val="visible"/>
                                      </p:to>
                                    </p:set>
                                    <p:animEffect transition="in" filter="fade">
                                      <p:cBhvr>
                                        <p:cTn id="47" dur="1000"/>
                                        <p:tgtEl>
                                          <p:spTgt spid="82">
                                            <p:txEl>
                                              <p:pRg st="6" end="6"/>
                                            </p:txEl>
                                          </p:spTgt>
                                        </p:tgtEl>
                                      </p:cBhvr>
                                    </p:animEffect>
                                    <p:anim calcmode="lin" valueType="num">
                                      <p:cBhvr>
                                        <p:cTn id="48" dur="1000" fill="hold"/>
                                        <p:tgtEl>
                                          <p:spTgt spid="8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8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82">
                                            <p:txEl>
                                              <p:pRg st="7" end="7"/>
                                            </p:txEl>
                                          </p:spTgt>
                                        </p:tgtEl>
                                        <p:attrNameLst>
                                          <p:attrName>style.visibility</p:attrName>
                                        </p:attrNameLst>
                                      </p:cBhvr>
                                      <p:to>
                                        <p:strVal val="visible"/>
                                      </p:to>
                                    </p:set>
                                    <p:animEffect transition="in" filter="fade">
                                      <p:cBhvr>
                                        <p:cTn id="54" dur="1000"/>
                                        <p:tgtEl>
                                          <p:spTgt spid="82">
                                            <p:txEl>
                                              <p:pRg st="7" end="7"/>
                                            </p:txEl>
                                          </p:spTgt>
                                        </p:tgtEl>
                                      </p:cBhvr>
                                    </p:animEffect>
                                    <p:anim calcmode="lin" valueType="num">
                                      <p:cBhvr>
                                        <p:cTn id="55" dur="1000" fill="hold"/>
                                        <p:tgtEl>
                                          <p:spTgt spid="82">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8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Shape 109" descr="wikitopbar.tiff"/>
          <p:cNvPicPr preferRelativeResize="0"/>
          <p:nvPr/>
        </p:nvPicPr>
        <p:blipFill rotWithShape="1">
          <a:blip r:embed="rId3">
            <a:alphaModFix/>
          </a:blip>
          <a:srcRect r="36783" b="-17317"/>
          <a:stretch/>
        </p:blipFill>
        <p:spPr>
          <a:xfrm>
            <a:off x="1105" y="1905760"/>
            <a:ext cx="9142895" cy="695739"/>
          </a:xfrm>
          <a:prstGeom prst="rect">
            <a:avLst/>
          </a:prstGeom>
          <a:noFill/>
          <a:ln>
            <a:noFill/>
          </a:ln>
        </p:spPr>
      </p:pic>
      <p:pic>
        <p:nvPicPr>
          <p:cNvPr id="113" name="Shape 113" descr="WelcomeBox.tiff"/>
          <p:cNvPicPr preferRelativeResize="0"/>
          <p:nvPr/>
        </p:nvPicPr>
        <p:blipFill rotWithShape="1">
          <a:blip r:embed="rId4">
            <a:alphaModFix/>
          </a:blip>
          <a:srcRect/>
          <a:stretch/>
        </p:blipFill>
        <p:spPr>
          <a:xfrm>
            <a:off x="0" y="2511189"/>
            <a:ext cx="9144000" cy="4462455"/>
          </a:xfrm>
          <a:prstGeom prst="rect">
            <a:avLst/>
          </a:prstGeom>
          <a:noFill/>
          <a:ln>
            <a:noFill/>
          </a:ln>
        </p:spPr>
      </p:pic>
      <p:sp>
        <p:nvSpPr>
          <p:cNvPr id="2" name="Title 1"/>
          <p:cNvSpPr>
            <a:spLocks noGrp="1"/>
          </p:cNvSpPr>
          <p:nvPr>
            <p:ph type="title"/>
          </p:nvPr>
        </p:nvSpPr>
        <p:spPr/>
        <p:txBody>
          <a:bodyPr/>
          <a:lstStyle/>
          <a:p>
            <a:r>
              <a:rPr lang="en-US" dirty="0"/>
              <a:t>Unity’s Wiki</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Shape 94" descr="C:\Users\ahowell\AppData\Local\Microsoft\Windows\Temporary Internet Files\Content.IE5\W0SRC4SV\Books[1].jpg"/>
          <p:cNvPicPr preferRelativeResize="0"/>
          <p:nvPr/>
        </p:nvPicPr>
        <p:blipFill rotWithShape="1">
          <a:blip r:embed="rId3">
            <a:alphaModFix/>
          </a:blip>
          <a:srcRect/>
          <a:stretch/>
        </p:blipFill>
        <p:spPr>
          <a:xfrm>
            <a:off x="5977054" y="3780262"/>
            <a:ext cx="3166946" cy="3077737"/>
          </a:xfrm>
          <a:prstGeom prst="rect">
            <a:avLst/>
          </a:prstGeom>
          <a:noFill/>
          <a:ln>
            <a:noFill/>
          </a:ln>
        </p:spPr>
      </p:pic>
      <p:sp>
        <p:nvSpPr>
          <p:cNvPr id="96" name="Shape 96"/>
          <p:cNvSpPr txBox="1">
            <a:spLocks noGrp="1"/>
          </p:cNvSpPr>
          <p:nvPr>
            <p:ph idx="1"/>
          </p:nvPr>
        </p:nvSpPr>
        <p:spPr>
          <a:prstGeom prst="rect">
            <a:avLst/>
          </a:prstGeom>
          <a:noFill/>
          <a:ln>
            <a:noFill/>
          </a:ln>
        </p:spPr>
        <p:txBody>
          <a:bodyPr lIns="91425" tIns="91425" rIns="91425" bIns="91425" anchor="t" anchorCtr="0">
            <a:noAutofit/>
          </a:bodyPr>
          <a:lstStyle/>
          <a:p>
            <a:pPr>
              <a:spcBef>
                <a:spcPts val="0"/>
              </a:spcBef>
              <a:spcAft>
                <a:spcPts val="0"/>
              </a:spcAft>
              <a:buSzPct val="100000"/>
            </a:pPr>
            <a:r>
              <a:rPr lang="en-US" sz="3600" b="0" i="0" strike="noStrike" cap="none" dirty="0">
                <a:latin typeface="Gill Sans MT" panose="020B0502020104020203" pitchFamily="34" charset="0"/>
                <a:ea typeface="Helvetica Neue"/>
                <a:cs typeface="Helvetica Neue"/>
                <a:sym typeface="Helvetica Neue"/>
              </a:rPr>
              <a:t> Preventive Medicine</a:t>
            </a:r>
            <a:endParaRPr lang="en-US" sz="3600" b="0" i="0" strike="noStrike" cap="none" dirty="0">
              <a:latin typeface="Gill Sans MT" panose="020B0502020104020203" pitchFamily="34" charset="0"/>
              <a:ea typeface="Helvetica Neue"/>
              <a:cs typeface="Helvetica Neue"/>
              <a:sym typeface="Helvetica Neue"/>
              <a:hlinkClick r:id="rId4"/>
            </a:endParaRPr>
          </a:p>
          <a:p>
            <a:pPr>
              <a:spcBef>
                <a:spcPts val="0"/>
              </a:spcBef>
              <a:spcAft>
                <a:spcPts val="0"/>
              </a:spcAft>
              <a:buSzPct val="100000"/>
            </a:pPr>
            <a:r>
              <a:rPr lang="en-US" sz="3600" b="0" i="0" strike="noStrike" cap="none" dirty="0">
                <a:latin typeface="Gill Sans MT" panose="020B0502020104020203" pitchFamily="34" charset="0"/>
                <a:ea typeface="Helvetica Neue"/>
                <a:cs typeface="Helvetica Neue"/>
                <a:sym typeface="Helvetica Neue"/>
              </a:rPr>
              <a:t> Well Child Checks</a:t>
            </a:r>
          </a:p>
          <a:p>
            <a:pPr>
              <a:spcBef>
                <a:spcPts val="0"/>
              </a:spcBef>
              <a:spcAft>
                <a:spcPts val="0"/>
              </a:spcAft>
              <a:buSzPct val="100000"/>
            </a:pPr>
            <a:r>
              <a:rPr lang="en-US" sz="3600" b="0" i="0" strike="noStrike" cap="none" dirty="0">
                <a:latin typeface="Gill Sans MT" panose="020B0502020104020203" pitchFamily="34" charset="0"/>
                <a:ea typeface="Helvetica Neue"/>
                <a:cs typeface="Helvetica Neue"/>
                <a:sym typeface="Helvetica Neue"/>
              </a:rPr>
              <a:t> Asthma</a:t>
            </a:r>
          </a:p>
          <a:p>
            <a:pPr>
              <a:spcBef>
                <a:spcPts val="0"/>
              </a:spcBef>
              <a:spcAft>
                <a:spcPts val="0"/>
              </a:spcAft>
              <a:buSzPct val="100000"/>
            </a:pPr>
            <a:r>
              <a:rPr lang="en-US" sz="3600" b="0" i="0" strike="noStrike" cap="none" dirty="0">
                <a:latin typeface="Gill Sans MT" panose="020B0502020104020203" pitchFamily="34" charset="0"/>
                <a:ea typeface="Helvetica Neue"/>
                <a:cs typeface="Helvetica Neue"/>
                <a:sym typeface="Helvetica Neue"/>
              </a:rPr>
              <a:t> Diabetes</a:t>
            </a:r>
          </a:p>
          <a:p>
            <a:pPr>
              <a:spcBef>
                <a:spcPts val="0"/>
              </a:spcBef>
              <a:buSzPct val="100000"/>
            </a:pPr>
            <a:r>
              <a:rPr lang="en-US" sz="3600" b="0" i="0" strike="noStrike" cap="none" dirty="0">
                <a:latin typeface="Gill Sans MT" panose="020B0502020104020203" pitchFamily="34" charset="0"/>
                <a:ea typeface="Helvetica Neue"/>
                <a:cs typeface="Helvetica Neue"/>
                <a:sym typeface="Helvetica Neue"/>
              </a:rPr>
              <a:t> Keeping Up (EBM Resources)</a:t>
            </a:r>
            <a:endParaRPr lang="en-US" sz="3600" b="0" i="0" strike="noStrike" cap="none" dirty="0">
              <a:latin typeface="Gill Sans MT" panose="020B0502020104020203" pitchFamily="34" charset="0"/>
              <a:ea typeface="Helvetica Neue"/>
              <a:cs typeface="Helvetica Neue"/>
              <a:sym typeface="Helvetica Neue"/>
              <a:hlinkClick r:id="rId5"/>
            </a:endParaRPr>
          </a:p>
        </p:txBody>
      </p:sp>
      <p:sp>
        <p:nvSpPr>
          <p:cNvPr id="3" name="Title 2"/>
          <p:cNvSpPr>
            <a:spLocks noGrp="1"/>
          </p:cNvSpPr>
          <p:nvPr>
            <p:ph type="title"/>
          </p:nvPr>
        </p:nvSpPr>
        <p:spPr/>
        <p:txBody>
          <a:bodyPr/>
          <a:lstStyle/>
          <a:p>
            <a:r>
              <a:rPr lang="en-US" dirty="0"/>
              <a:t>Clinical References</a:t>
            </a: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Shape 189" descr="wikitopbar.tiff"/>
          <p:cNvPicPr preferRelativeResize="0"/>
          <p:nvPr/>
        </p:nvPicPr>
        <p:blipFill rotWithShape="1">
          <a:blip r:embed="rId3">
            <a:alphaModFix/>
          </a:blip>
          <a:srcRect r="36783" b="-17317"/>
          <a:stretch/>
        </p:blipFill>
        <p:spPr>
          <a:xfrm>
            <a:off x="-22639" y="0"/>
            <a:ext cx="9142895" cy="695739"/>
          </a:xfrm>
          <a:prstGeom prst="rect">
            <a:avLst/>
          </a:prstGeom>
          <a:noFill/>
          <a:ln>
            <a:noFill/>
          </a:ln>
        </p:spPr>
      </p:pic>
      <p:pic>
        <p:nvPicPr>
          <p:cNvPr id="191" name="Shape 191" descr="WellChildChecks.tiff"/>
          <p:cNvPicPr preferRelativeResize="0"/>
          <p:nvPr/>
        </p:nvPicPr>
        <p:blipFill rotWithShape="1">
          <a:blip r:embed="rId4">
            <a:alphaModFix/>
          </a:blip>
          <a:srcRect t="17048"/>
          <a:stretch/>
        </p:blipFill>
        <p:spPr>
          <a:xfrm>
            <a:off x="-4534" y="587629"/>
            <a:ext cx="9144000" cy="5155060"/>
          </a:xfrm>
          <a:prstGeom prst="rect">
            <a:avLst/>
          </a:prstGeom>
          <a:noFill/>
          <a:ln>
            <a:noFill/>
          </a:ln>
        </p:spPr>
      </p:pic>
      <p:pic>
        <p:nvPicPr>
          <p:cNvPr id="192" name="Shape 192" descr="2yrWCC.tiff"/>
          <p:cNvPicPr preferRelativeResize="0"/>
          <p:nvPr/>
        </p:nvPicPr>
        <p:blipFill rotWithShape="1">
          <a:blip r:embed="rId5">
            <a:alphaModFix/>
          </a:blip>
          <a:srcRect b="15368"/>
          <a:stretch/>
        </p:blipFill>
        <p:spPr>
          <a:xfrm>
            <a:off x="1215783" y="1630945"/>
            <a:ext cx="6433937" cy="5227053"/>
          </a:xfrm>
          <a:prstGeom prst="rect">
            <a:avLst/>
          </a:prstGeom>
          <a:noFill/>
          <a:ln>
            <a:noFill/>
          </a:ln>
          <a:effectLst>
            <a:outerShdw blurRad="66675" dist="88900" dir="13500000" sx="101000" sy="101000" algn="br" rotWithShape="0">
              <a:srgbClr val="000000">
                <a:alpha val="29803"/>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anim calcmode="lin" valueType="num">
                                      <p:cBhvr additive="base">
                                        <p:cTn id="7" dur="500" fill="hold"/>
                                        <p:tgtEl>
                                          <p:spTgt spid="192"/>
                                        </p:tgtEl>
                                        <p:attrNameLst>
                                          <p:attrName>ppt_x</p:attrName>
                                        </p:attrNameLst>
                                      </p:cBhvr>
                                      <p:tavLst>
                                        <p:tav tm="0">
                                          <p:val>
                                            <p:strVal val="#ppt_x"/>
                                          </p:val>
                                        </p:tav>
                                        <p:tav tm="100000">
                                          <p:val>
                                            <p:strVal val="#ppt_x"/>
                                          </p:val>
                                        </p:tav>
                                      </p:tavLst>
                                    </p:anim>
                                    <p:anim calcmode="lin" valueType="num">
                                      <p:cBhvr additive="base">
                                        <p:cTn id="8" dur="500" fill="hold"/>
                                        <p:tgtEl>
                                          <p:spTgt spid="1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Shape 212" descr="wikitopbar.tiff"/>
          <p:cNvPicPr preferRelativeResize="0"/>
          <p:nvPr/>
        </p:nvPicPr>
        <p:blipFill rotWithShape="1">
          <a:blip r:embed="rId3">
            <a:alphaModFix/>
          </a:blip>
          <a:srcRect r="36783" b="-17317"/>
          <a:stretch/>
        </p:blipFill>
        <p:spPr>
          <a:xfrm>
            <a:off x="-22639" y="0"/>
            <a:ext cx="9142895" cy="695739"/>
          </a:xfrm>
          <a:prstGeom prst="rect">
            <a:avLst/>
          </a:prstGeom>
          <a:noFill/>
          <a:ln>
            <a:noFill/>
          </a:ln>
        </p:spPr>
      </p:pic>
      <p:pic>
        <p:nvPicPr>
          <p:cNvPr id="214" name="Shape 214" descr="PreventiveMedicine.tiff"/>
          <p:cNvPicPr preferRelativeResize="0"/>
          <p:nvPr/>
        </p:nvPicPr>
        <p:blipFill rotWithShape="1">
          <a:blip r:embed="rId4">
            <a:alphaModFix/>
          </a:blip>
          <a:srcRect t="22803"/>
          <a:stretch/>
        </p:blipFill>
        <p:spPr>
          <a:xfrm>
            <a:off x="-23744" y="575427"/>
            <a:ext cx="9144000" cy="479745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581025" y="687388"/>
            <a:ext cx="7989888" cy="1082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9pPr>
          </a:lstStyle>
          <a:p>
            <a:pPr eaLnBrk="1" hangingPunct="1">
              <a:buClrTx/>
              <a:buFontTx/>
              <a:buNone/>
            </a:pPr>
            <a:r>
              <a:rPr lang="en-US" altLang="en-US" sz="2800" dirty="0">
                <a:solidFill>
                  <a:schemeClr val="tx1"/>
                </a:solidFill>
                <a:latin typeface="Gill Sans MT" panose="020B0502020104020203" pitchFamily="34" charset="0"/>
              </a:rPr>
              <a:t>DISCLOSURES	</a:t>
            </a:r>
          </a:p>
        </p:txBody>
      </p:sp>
      <p:sp>
        <p:nvSpPr>
          <p:cNvPr id="15363" name="Text Box 2"/>
          <p:cNvSpPr txBox="1">
            <a:spLocks noChangeArrowheads="1"/>
          </p:cNvSpPr>
          <p:nvPr/>
        </p:nvSpPr>
        <p:spPr bwMode="auto">
          <a:xfrm>
            <a:off x="581025" y="2227263"/>
            <a:ext cx="7989888" cy="363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03213" indent="-303213">
              <a:buClr>
                <a:srgbClr val="000000"/>
              </a:buClr>
              <a:buSzPct val="100000"/>
              <a:buFont typeface="Times New Roman" panose="02020603050405020304" pitchFamily="18"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bg1"/>
                </a:solidFill>
                <a:latin typeface="Arial" panose="020B0604020202020204" pitchFamily="34" charset="0"/>
                <a:ea typeface="ＭＳ Ｐゴシック" panose="020B0600070205080204" pitchFamily="34" charset="-128"/>
              </a:defRPr>
            </a:lvl9pPr>
          </a:lstStyle>
          <a:p>
            <a:pPr eaLnBrk="1" hangingPunct="1">
              <a:spcBef>
                <a:spcPts val="450"/>
              </a:spcBef>
              <a:spcAft>
                <a:spcPts val="600"/>
              </a:spcAft>
              <a:buClr>
                <a:srgbClr val="A6B727"/>
              </a:buClr>
              <a:buSzPct val="92000"/>
              <a:buFont typeface="Wingdings 2" panose="05020102010507070707" pitchFamily="18" charset="2"/>
              <a:buChar char=""/>
            </a:pPr>
            <a:r>
              <a:rPr lang="en-US" altLang="en-US" sz="1800">
                <a:solidFill>
                  <a:srgbClr val="5E5E5E"/>
                </a:solidFill>
                <a:latin typeface="Gill Sans MT" panose="020B0502020104020203" pitchFamily="34" charset="0"/>
              </a:rPr>
              <a:t>None</a:t>
            </a:r>
          </a:p>
        </p:txBody>
      </p:sp>
    </p:spTree>
    <p:extLst>
      <p:ext uri="{BB962C8B-B14F-4D97-AF65-F5344CB8AC3E}">
        <p14:creationId xmlns:p14="http://schemas.microsoft.com/office/powerpoint/2010/main" val="17162838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238778"/>
          </a:xfrm>
          <a:prstGeom prst="rect">
            <a:avLst/>
          </a:prstGeom>
        </p:spPr>
      </p:pic>
      <p:pic>
        <p:nvPicPr>
          <p:cNvPr id="5" name="Picture 4"/>
          <p:cNvPicPr>
            <a:picLocks noChangeAspect="1"/>
          </p:cNvPicPr>
          <p:nvPr/>
        </p:nvPicPr>
        <p:blipFill>
          <a:blip r:embed="rId3"/>
          <a:stretch>
            <a:fillRect/>
          </a:stretch>
        </p:blipFill>
        <p:spPr>
          <a:xfrm>
            <a:off x="2114898" y="897044"/>
            <a:ext cx="6029325" cy="5924550"/>
          </a:xfrm>
          <a:prstGeom prst="rect">
            <a:avLst/>
          </a:prstGeom>
          <a:effectLst>
            <a:outerShdw blurRad="92075" dist="88900" dir="13500000" algn="br" rotWithShape="0">
              <a:prstClr val="black">
                <a:alpha val="40000"/>
              </a:prstClr>
            </a:outerShdw>
          </a:effectLst>
        </p:spPr>
      </p:pic>
    </p:spTree>
    <p:extLst>
      <p:ext uri="{BB962C8B-B14F-4D97-AF65-F5344CB8AC3E}">
        <p14:creationId xmlns:p14="http://schemas.microsoft.com/office/powerpoint/2010/main" val="203103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Shape 174" descr="wikitopbar.tiff"/>
          <p:cNvPicPr preferRelativeResize="0"/>
          <p:nvPr/>
        </p:nvPicPr>
        <p:blipFill rotWithShape="1">
          <a:blip r:embed="rId3">
            <a:alphaModFix/>
          </a:blip>
          <a:srcRect r="36783" b="-17317"/>
          <a:stretch/>
        </p:blipFill>
        <p:spPr>
          <a:xfrm>
            <a:off x="-22639" y="0"/>
            <a:ext cx="9142895" cy="695739"/>
          </a:xfrm>
          <a:prstGeom prst="rect">
            <a:avLst/>
          </a:prstGeom>
          <a:noFill/>
          <a:ln>
            <a:noFill/>
          </a:ln>
        </p:spPr>
      </p:pic>
      <p:pic>
        <p:nvPicPr>
          <p:cNvPr id="176" name="Shape 176" descr="medication_pharmacy.tiff"/>
          <p:cNvPicPr preferRelativeResize="0"/>
          <p:nvPr/>
        </p:nvPicPr>
        <p:blipFill rotWithShape="1">
          <a:blip r:embed="rId4">
            <a:alphaModFix/>
          </a:blip>
          <a:srcRect/>
          <a:stretch/>
        </p:blipFill>
        <p:spPr>
          <a:xfrm>
            <a:off x="-22639" y="574260"/>
            <a:ext cx="9144000" cy="6105864"/>
          </a:xfrm>
          <a:prstGeom prst="rect">
            <a:avLst/>
          </a:prstGeom>
          <a:noFill/>
          <a:ln>
            <a:noFill/>
          </a:ln>
        </p:spPr>
      </p:pic>
      <p:pic>
        <p:nvPicPr>
          <p:cNvPr id="177" name="Shape 177" descr="pearlspharmclose.tiff"/>
          <p:cNvPicPr preferRelativeResize="0"/>
          <p:nvPr/>
        </p:nvPicPr>
        <p:blipFill rotWithShape="1">
          <a:blip r:embed="rId5">
            <a:alphaModFix/>
          </a:blip>
          <a:srcRect b="18761"/>
          <a:stretch/>
        </p:blipFill>
        <p:spPr>
          <a:xfrm>
            <a:off x="1536700" y="2125357"/>
            <a:ext cx="5348413" cy="4732643"/>
          </a:xfrm>
          <a:prstGeom prst="rect">
            <a:avLst/>
          </a:prstGeom>
          <a:noFill/>
          <a:ln>
            <a:noFill/>
          </a:ln>
          <a:effectLst>
            <a:outerShdw blurRad="66675" dist="38100" dir="13500000" sx="101000" sy="101000" algn="br" rotWithShape="0">
              <a:srgbClr val="000000">
                <a:alpha val="22745"/>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anim calcmode="lin" valueType="num">
                                      <p:cBhvr>
                                        <p:cTn id="7" dur="500" fill="hold"/>
                                        <p:tgtEl>
                                          <p:spTgt spid="177"/>
                                        </p:tgtEl>
                                        <p:attrNameLst>
                                          <p:attrName>ppt_w</p:attrName>
                                        </p:attrNameLst>
                                      </p:cBhvr>
                                      <p:tavLst>
                                        <p:tav tm="0">
                                          <p:val>
                                            <p:fltVal val="0"/>
                                          </p:val>
                                        </p:tav>
                                        <p:tav tm="100000">
                                          <p:val>
                                            <p:strVal val="#ppt_w"/>
                                          </p:val>
                                        </p:tav>
                                      </p:tavLst>
                                    </p:anim>
                                    <p:anim calcmode="lin" valueType="num">
                                      <p:cBhvr>
                                        <p:cTn id="8" dur="500" fill="hold"/>
                                        <p:tgtEl>
                                          <p:spTgt spid="177"/>
                                        </p:tgtEl>
                                        <p:attrNameLst>
                                          <p:attrName>ppt_h</p:attrName>
                                        </p:attrNameLst>
                                      </p:cBhvr>
                                      <p:tavLst>
                                        <p:tav tm="0">
                                          <p:val>
                                            <p:fltVal val="0"/>
                                          </p:val>
                                        </p:tav>
                                        <p:tav tm="100000">
                                          <p:val>
                                            <p:strVal val="#ppt_h"/>
                                          </p:val>
                                        </p:tav>
                                      </p:tavLst>
                                    </p:anim>
                                    <p:animEffect transition="in" filter="fade">
                                      <p:cBhvr>
                                        <p:cTn id="9"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Administrative Information</a:t>
            </a:r>
          </a:p>
        </p:txBody>
      </p:sp>
      <p:sp>
        <p:nvSpPr>
          <p:cNvPr id="3" name="Content Placeholder 2"/>
          <p:cNvSpPr>
            <a:spLocks noGrp="1"/>
          </p:cNvSpPr>
          <p:nvPr>
            <p:ph idx="1"/>
          </p:nvPr>
        </p:nvSpPr>
        <p:spPr/>
        <p:txBody>
          <a:bodyPr/>
          <a:lstStyle/>
          <a:p>
            <a:endParaRPr lang="en-US"/>
          </a:p>
        </p:txBody>
      </p:sp>
      <p:pic>
        <p:nvPicPr>
          <p:cNvPr id="4" name="Shape 219" descr="wikitopbar.tiff"/>
          <p:cNvPicPr preferRelativeResize="0"/>
          <p:nvPr/>
        </p:nvPicPr>
        <p:blipFill rotWithShape="1">
          <a:blip r:embed="rId3">
            <a:alphaModFix/>
          </a:blip>
          <a:srcRect r="36783" b="-17317"/>
          <a:stretch/>
        </p:blipFill>
        <p:spPr>
          <a:xfrm>
            <a:off x="1105" y="1880133"/>
            <a:ext cx="9142895" cy="695739"/>
          </a:xfrm>
          <a:prstGeom prst="rect">
            <a:avLst/>
          </a:prstGeom>
          <a:noFill/>
          <a:ln>
            <a:noFill/>
          </a:ln>
        </p:spPr>
      </p:pic>
      <p:pic>
        <p:nvPicPr>
          <p:cNvPr id="5" name="Shape 221" descr="ResidencyHandbook.tiff"/>
          <p:cNvPicPr preferRelativeResize="0"/>
          <p:nvPr/>
        </p:nvPicPr>
        <p:blipFill rotWithShape="1">
          <a:blip r:embed="rId4">
            <a:alphaModFix/>
          </a:blip>
          <a:srcRect t="17048"/>
          <a:stretch/>
        </p:blipFill>
        <p:spPr>
          <a:xfrm>
            <a:off x="1105" y="2454393"/>
            <a:ext cx="9144000" cy="5155060"/>
          </a:xfrm>
          <a:prstGeom prst="rect">
            <a:avLst/>
          </a:prstGeom>
          <a:noFill/>
          <a:ln>
            <a:noFill/>
          </a:ln>
        </p:spPr>
      </p:pic>
    </p:spTree>
    <p:extLst>
      <p:ext uri="{BB962C8B-B14F-4D97-AF65-F5344CB8AC3E}">
        <p14:creationId xmlns:p14="http://schemas.microsoft.com/office/powerpoint/2010/main" val="2649138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Shape 204" descr="wikitopbar.tiff"/>
          <p:cNvPicPr preferRelativeResize="0"/>
          <p:nvPr/>
        </p:nvPicPr>
        <p:blipFill rotWithShape="1">
          <a:blip r:embed="rId3">
            <a:alphaModFix/>
          </a:blip>
          <a:srcRect r="36783" b="-17317"/>
          <a:stretch/>
        </p:blipFill>
        <p:spPr>
          <a:xfrm>
            <a:off x="-22639" y="0"/>
            <a:ext cx="9142895" cy="695739"/>
          </a:xfrm>
          <a:prstGeom prst="rect">
            <a:avLst/>
          </a:prstGeom>
          <a:noFill/>
          <a:ln>
            <a:noFill/>
          </a:ln>
        </p:spPr>
      </p:pic>
      <p:pic>
        <p:nvPicPr>
          <p:cNvPr id="206" name="Shape 206" descr="Formularies.tiff"/>
          <p:cNvPicPr preferRelativeResize="0"/>
          <p:nvPr/>
        </p:nvPicPr>
        <p:blipFill rotWithShape="1">
          <a:blip r:embed="rId4">
            <a:alphaModFix/>
          </a:blip>
          <a:srcRect t="17048"/>
          <a:stretch/>
        </p:blipFill>
        <p:spPr>
          <a:xfrm>
            <a:off x="-23744" y="574260"/>
            <a:ext cx="9144000" cy="5155060"/>
          </a:xfrm>
          <a:prstGeom prst="rect">
            <a:avLst/>
          </a:prstGeom>
          <a:noFill/>
          <a:ln>
            <a:noFill/>
          </a:ln>
        </p:spPr>
      </p:pic>
      <p:pic>
        <p:nvPicPr>
          <p:cNvPr id="207" name="Shape 207" descr="FormulariesDiabetesTesting.tiff"/>
          <p:cNvPicPr preferRelativeResize="0"/>
          <p:nvPr/>
        </p:nvPicPr>
        <p:blipFill rotWithShape="1">
          <a:blip r:embed="rId5">
            <a:alphaModFix/>
          </a:blip>
          <a:srcRect t="1" b="20124"/>
          <a:stretch/>
        </p:blipFill>
        <p:spPr>
          <a:xfrm>
            <a:off x="328551" y="1604202"/>
            <a:ext cx="9144000" cy="5253798"/>
          </a:xfrm>
          <a:prstGeom prst="rect">
            <a:avLst/>
          </a:prstGeom>
          <a:noFill/>
          <a:ln>
            <a:noFill/>
          </a:ln>
          <a:effectLst>
            <a:outerShdw blurRad="66675" dist="88900" dir="13500000" sx="101000" sy="101000" algn="br" rotWithShape="0">
              <a:srgbClr val="000000">
                <a:alpha val="29803"/>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p:cTn id="7" dur="1000" fill="hold"/>
                                        <p:tgtEl>
                                          <p:spTgt spid="207"/>
                                        </p:tgtEl>
                                        <p:attrNameLst>
                                          <p:attrName>ppt_w</p:attrName>
                                        </p:attrNameLst>
                                      </p:cBhvr>
                                      <p:tavLst>
                                        <p:tav tm="0">
                                          <p:val>
                                            <p:fltVal val="0"/>
                                          </p:val>
                                        </p:tav>
                                        <p:tav tm="100000">
                                          <p:val>
                                            <p:strVal val="#ppt_w"/>
                                          </p:val>
                                        </p:tav>
                                      </p:tavLst>
                                    </p:anim>
                                    <p:anim calcmode="lin" valueType="num">
                                      <p:cBhvr>
                                        <p:cTn id="8" dur="1000" fill="hold"/>
                                        <p:tgtEl>
                                          <p:spTgt spid="207"/>
                                        </p:tgtEl>
                                        <p:attrNameLst>
                                          <p:attrName>ppt_h</p:attrName>
                                        </p:attrNameLst>
                                      </p:cBhvr>
                                      <p:tavLst>
                                        <p:tav tm="0">
                                          <p:val>
                                            <p:fltVal val="0"/>
                                          </p:val>
                                        </p:tav>
                                        <p:tav tm="100000">
                                          <p:val>
                                            <p:strVal val="#ppt_h"/>
                                          </p:val>
                                        </p:tav>
                                      </p:tavLst>
                                    </p:anim>
                                    <p:anim calcmode="lin" valueType="num">
                                      <p:cBhvr>
                                        <p:cTn id="9" dur="1000" fill="hold"/>
                                        <p:tgtEl>
                                          <p:spTgt spid="207"/>
                                        </p:tgtEl>
                                        <p:attrNameLst>
                                          <p:attrName>style.rotation</p:attrName>
                                        </p:attrNameLst>
                                      </p:cBhvr>
                                      <p:tavLst>
                                        <p:tav tm="0">
                                          <p:val>
                                            <p:fltVal val="90"/>
                                          </p:val>
                                        </p:tav>
                                        <p:tav tm="100000">
                                          <p:val>
                                            <p:fltVal val="0"/>
                                          </p:val>
                                        </p:tav>
                                      </p:tavLst>
                                    </p:anim>
                                    <p:animEffect transition="in" filter="fade">
                                      <p:cBhvr>
                                        <p:cTn id="10" dur="10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30" name="Shape 130" descr="Clinic Sessions Home.tiff"/>
          <p:cNvPicPr preferRelativeResize="0"/>
          <p:nvPr/>
        </p:nvPicPr>
        <p:blipFill rotWithShape="1">
          <a:blip r:embed="rId3">
            <a:alphaModFix/>
          </a:blip>
          <a:srcRect t="16961" b="4768"/>
          <a:stretch/>
        </p:blipFill>
        <p:spPr>
          <a:xfrm>
            <a:off x="0" y="1993901"/>
            <a:ext cx="9144000" cy="4864099"/>
          </a:xfrm>
          <a:prstGeom prst="rect">
            <a:avLst/>
          </a:prstGeom>
          <a:noFill/>
          <a:ln>
            <a:noFill/>
          </a:ln>
          <a:effectLst>
            <a:outerShdw blurRad="50799" dist="38100" dir="2700000" algn="tl" rotWithShape="0">
              <a:srgbClr val="000000">
                <a:alpha val="40000"/>
              </a:srgbClr>
            </a:outerShdw>
          </a:effectLst>
        </p:spPr>
      </p:pic>
      <p:sp>
        <p:nvSpPr>
          <p:cNvPr id="2" name="Title 1"/>
          <p:cNvSpPr>
            <a:spLocks noGrp="1"/>
          </p:cNvSpPr>
          <p:nvPr>
            <p:ph type="title"/>
          </p:nvPr>
        </p:nvSpPr>
        <p:spPr/>
        <p:txBody>
          <a:bodyPr/>
          <a:lstStyle/>
          <a:p>
            <a:r>
              <a:rPr lang="en-US" dirty="0"/>
              <a:t>Faculty Expertise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Shape 135" descr="wikitopbar.tiff"/>
          <p:cNvPicPr preferRelativeResize="0"/>
          <p:nvPr/>
        </p:nvPicPr>
        <p:blipFill rotWithShape="1">
          <a:blip r:embed="rId3">
            <a:alphaModFix/>
          </a:blip>
          <a:srcRect r="36783" b="-17317"/>
          <a:stretch/>
        </p:blipFill>
        <p:spPr>
          <a:xfrm>
            <a:off x="-22639" y="0"/>
            <a:ext cx="9142895" cy="695739"/>
          </a:xfrm>
          <a:prstGeom prst="rect">
            <a:avLst/>
          </a:prstGeom>
          <a:noFill/>
          <a:ln>
            <a:noFill/>
          </a:ln>
        </p:spPr>
      </p:pic>
      <p:pic>
        <p:nvPicPr>
          <p:cNvPr id="137" name="Shape 137" descr="Clinic Sessions Home.tiff"/>
          <p:cNvPicPr preferRelativeResize="0"/>
          <p:nvPr/>
        </p:nvPicPr>
        <p:blipFill rotWithShape="1">
          <a:blip r:embed="rId4">
            <a:alphaModFix/>
          </a:blip>
          <a:srcRect t="16961" b="4768"/>
          <a:stretch/>
        </p:blipFill>
        <p:spPr>
          <a:xfrm>
            <a:off x="0" y="574260"/>
            <a:ext cx="9144000" cy="4864099"/>
          </a:xfrm>
          <a:prstGeom prst="rect">
            <a:avLst/>
          </a:prstGeom>
          <a:noFill/>
          <a:ln>
            <a:noFill/>
          </a:ln>
          <a:effectLst>
            <a:outerShdw blurRad="50799" dist="38100" dir="2700000" algn="tl" rotWithShape="0">
              <a:srgbClr val="000000">
                <a:alpha val="40000"/>
              </a:srgbClr>
            </a:outerShdw>
          </a:effectLst>
        </p:spPr>
      </p:pic>
      <p:pic>
        <p:nvPicPr>
          <p:cNvPr id="138" name="Shape 138" descr="buchholzclinicsession.tiff"/>
          <p:cNvPicPr preferRelativeResize="0"/>
          <p:nvPr/>
        </p:nvPicPr>
        <p:blipFill rotWithShape="1">
          <a:blip r:embed="rId5">
            <a:alphaModFix/>
          </a:blip>
          <a:srcRect b="16246"/>
          <a:stretch/>
        </p:blipFill>
        <p:spPr>
          <a:xfrm>
            <a:off x="822491" y="1409699"/>
            <a:ext cx="8330589" cy="5448301"/>
          </a:xfrm>
          <a:prstGeom prst="rect">
            <a:avLst/>
          </a:prstGeom>
          <a:noFill/>
          <a:ln>
            <a:noFill/>
          </a:ln>
          <a:effectLst>
            <a:outerShdw blurRad="66675" dist="38100" dir="13500000" sx="101000" sy="101000" algn="br" rotWithShape="0">
              <a:srgbClr val="000000">
                <a:alpha val="27843"/>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Shape 143" descr="wikitopbar.tiff"/>
          <p:cNvPicPr preferRelativeResize="0"/>
          <p:nvPr/>
        </p:nvPicPr>
        <p:blipFill rotWithShape="1">
          <a:blip r:embed="rId3">
            <a:alphaModFix/>
          </a:blip>
          <a:srcRect r="36783" b="-17317"/>
          <a:stretch/>
        </p:blipFill>
        <p:spPr>
          <a:xfrm>
            <a:off x="-22639" y="0"/>
            <a:ext cx="9142895" cy="695739"/>
          </a:xfrm>
          <a:prstGeom prst="rect">
            <a:avLst/>
          </a:prstGeom>
          <a:noFill/>
          <a:ln>
            <a:noFill/>
          </a:ln>
        </p:spPr>
      </p:pic>
      <p:pic>
        <p:nvPicPr>
          <p:cNvPr id="145" name="Shape 145" descr="Clinic Sessions Home.tiff"/>
          <p:cNvPicPr preferRelativeResize="0"/>
          <p:nvPr/>
        </p:nvPicPr>
        <p:blipFill rotWithShape="1">
          <a:blip r:embed="rId4">
            <a:alphaModFix/>
          </a:blip>
          <a:srcRect t="16961" b="4768"/>
          <a:stretch/>
        </p:blipFill>
        <p:spPr>
          <a:xfrm>
            <a:off x="0" y="574260"/>
            <a:ext cx="9144000" cy="4864099"/>
          </a:xfrm>
          <a:prstGeom prst="rect">
            <a:avLst/>
          </a:prstGeom>
          <a:noFill/>
          <a:ln>
            <a:noFill/>
          </a:ln>
          <a:effectLst>
            <a:outerShdw blurRad="50799" dist="38100" dir="2700000" algn="tl" rotWithShape="0">
              <a:srgbClr val="000000">
                <a:alpha val="40000"/>
              </a:srgbClr>
            </a:outerShdw>
          </a:effectLst>
        </p:spPr>
      </p:pic>
      <p:pic>
        <p:nvPicPr>
          <p:cNvPr id="146" name="Shape 146" descr="clinicsession8.tiff"/>
          <p:cNvPicPr preferRelativeResize="0"/>
          <p:nvPr/>
        </p:nvPicPr>
        <p:blipFill rotWithShape="1">
          <a:blip r:embed="rId5">
            <a:alphaModFix/>
          </a:blip>
          <a:srcRect l="4782" r="22023" b="19707"/>
          <a:stretch/>
        </p:blipFill>
        <p:spPr>
          <a:xfrm>
            <a:off x="1273036" y="1544983"/>
            <a:ext cx="6692899" cy="5313016"/>
          </a:xfrm>
          <a:prstGeom prst="rect">
            <a:avLst/>
          </a:prstGeom>
          <a:noFill/>
          <a:ln>
            <a:noFill/>
          </a:ln>
          <a:effectLst>
            <a:outerShdw blurRad="66675" dist="88900" dir="13500000" sx="101000" sy="101000" algn="br" rotWithShape="0">
              <a:srgbClr val="000000">
                <a:alpha val="29803"/>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Shape 151" descr="wikitopbar.tiff"/>
          <p:cNvPicPr preferRelativeResize="0"/>
          <p:nvPr/>
        </p:nvPicPr>
        <p:blipFill rotWithShape="1">
          <a:blip r:embed="rId3">
            <a:alphaModFix/>
          </a:blip>
          <a:srcRect r="36783" b="-17317"/>
          <a:stretch/>
        </p:blipFill>
        <p:spPr>
          <a:xfrm>
            <a:off x="-22639" y="0"/>
            <a:ext cx="9142895" cy="695739"/>
          </a:xfrm>
          <a:prstGeom prst="rect">
            <a:avLst/>
          </a:prstGeom>
          <a:noFill/>
          <a:ln>
            <a:noFill/>
          </a:ln>
        </p:spPr>
      </p:pic>
      <p:pic>
        <p:nvPicPr>
          <p:cNvPr id="153" name="Shape 153" descr="Clinic Sessions Home.tiff"/>
          <p:cNvPicPr preferRelativeResize="0"/>
          <p:nvPr/>
        </p:nvPicPr>
        <p:blipFill rotWithShape="1">
          <a:blip r:embed="rId4">
            <a:alphaModFix/>
          </a:blip>
          <a:srcRect t="16961" b="4768"/>
          <a:stretch/>
        </p:blipFill>
        <p:spPr>
          <a:xfrm>
            <a:off x="0" y="574260"/>
            <a:ext cx="9144000" cy="4864099"/>
          </a:xfrm>
          <a:prstGeom prst="rect">
            <a:avLst/>
          </a:prstGeom>
          <a:noFill/>
          <a:ln>
            <a:noFill/>
          </a:ln>
          <a:effectLst>
            <a:outerShdw blurRad="50799" dist="38100" dir="2700000" algn="tl" rotWithShape="0">
              <a:srgbClr val="000000">
                <a:alpha val="40000"/>
              </a:srgbClr>
            </a:outerShdw>
          </a:effectLst>
        </p:spPr>
      </p:pic>
      <p:pic>
        <p:nvPicPr>
          <p:cNvPr id="154" name="Shape 154" descr="clinicsession5.tiff"/>
          <p:cNvPicPr preferRelativeResize="0"/>
          <p:nvPr/>
        </p:nvPicPr>
        <p:blipFill rotWithShape="1">
          <a:blip r:embed="rId5">
            <a:alphaModFix/>
          </a:blip>
          <a:srcRect r="10537"/>
          <a:stretch/>
        </p:blipFill>
        <p:spPr>
          <a:xfrm>
            <a:off x="939800" y="2003898"/>
            <a:ext cx="8180455" cy="4854102"/>
          </a:xfrm>
          <a:prstGeom prst="rect">
            <a:avLst/>
          </a:prstGeom>
          <a:noFill/>
          <a:ln>
            <a:noFill/>
          </a:ln>
          <a:effectLst>
            <a:outerShdw blurRad="66675" dist="88900" dir="13500000" sx="101000" sy="101000" algn="br" rotWithShape="0">
              <a:srgbClr val="000000">
                <a:alpha val="29803"/>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Shape 159" descr="wikitopbar.tiff"/>
          <p:cNvPicPr preferRelativeResize="0"/>
          <p:nvPr/>
        </p:nvPicPr>
        <p:blipFill rotWithShape="1">
          <a:blip r:embed="rId3">
            <a:alphaModFix/>
          </a:blip>
          <a:srcRect r="36783" b="-17317"/>
          <a:stretch/>
        </p:blipFill>
        <p:spPr>
          <a:xfrm>
            <a:off x="-22639" y="0"/>
            <a:ext cx="9142895" cy="695739"/>
          </a:xfrm>
          <a:prstGeom prst="rect">
            <a:avLst/>
          </a:prstGeom>
          <a:noFill/>
          <a:ln>
            <a:noFill/>
          </a:ln>
        </p:spPr>
      </p:pic>
      <p:pic>
        <p:nvPicPr>
          <p:cNvPr id="161" name="Shape 161" descr="Clinic Sessions Home.tiff"/>
          <p:cNvPicPr preferRelativeResize="0"/>
          <p:nvPr/>
        </p:nvPicPr>
        <p:blipFill rotWithShape="1">
          <a:blip r:embed="rId4">
            <a:alphaModFix/>
          </a:blip>
          <a:srcRect t="16961" b="4768"/>
          <a:stretch/>
        </p:blipFill>
        <p:spPr>
          <a:xfrm>
            <a:off x="0" y="574260"/>
            <a:ext cx="9144000" cy="4864099"/>
          </a:xfrm>
          <a:prstGeom prst="rect">
            <a:avLst/>
          </a:prstGeom>
          <a:noFill/>
          <a:ln>
            <a:noFill/>
          </a:ln>
          <a:effectLst>
            <a:outerShdw blurRad="50799" dist="38100" dir="2700000" algn="tl" rotWithShape="0">
              <a:srgbClr val="000000">
                <a:alpha val="40000"/>
              </a:srgbClr>
            </a:outerShdw>
          </a:effectLst>
        </p:spPr>
      </p:pic>
      <p:pic>
        <p:nvPicPr>
          <p:cNvPr id="162" name="Shape 162" descr="clinicsession3.tiff"/>
          <p:cNvPicPr preferRelativeResize="0"/>
          <p:nvPr/>
        </p:nvPicPr>
        <p:blipFill rotWithShape="1">
          <a:blip r:embed="rId5">
            <a:alphaModFix/>
          </a:blip>
          <a:srcRect/>
          <a:stretch/>
        </p:blipFill>
        <p:spPr>
          <a:xfrm>
            <a:off x="561185" y="2187786"/>
            <a:ext cx="8591648" cy="4670212"/>
          </a:xfrm>
          <a:prstGeom prst="rect">
            <a:avLst/>
          </a:prstGeom>
          <a:noFill/>
          <a:ln>
            <a:noFill/>
          </a:ln>
          <a:effectLst>
            <a:outerShdw blurRad="66675" dist="101600" dir="13500000" sx="101000" sy="101000" algn="br" rotWithShape="0">
              <a:srgbClr val="000000">
                <a:alpha val="29803"/>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Shape 226" descr="words.tiff"/>
          <p:cNvPicPr preferRelativeResize="0"/>
          <p:nvPr/>
        </p:nvPicPr>
        <p:blipFill rotWithShape="1">
          <a:blip r:embed="rId3">
            <a:alphaModFix/>
          </a:blip>
          <a:srcRect l="3489" t="1860" r="3298" b="7245"/>
          <a:stretch/>
        </p:blipFill>
        <p:spPr>
          <a:xfrm>
            <a:off x="-234176" y="334538"/>
            <a:ext cx="9378176" cy="630470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a:latin typeface="Gill Sans MT" panose="020B0502020104020203" pitchFamily="34" charset="0"/>
                <a:sym typeface="Helvetica Neue"/>
              </a:rPr>
              <a:t>Upon completion of this session, participants should be able to…</a:t>
            </a:r>
            <a:endParaRPr lang="en-US" dirty="0"/>
          </a:p>
        </p:txBody>
      </p:sp>
      <p:sp>
        <p:nvSpPr>
          <p:cNvPr id="34" name="Shape 34"/>
          <p:cNvSpPr txBox="1">
            <a:spLocks noGrp="1"/>
          </p:cNvSpPr>
          <p:nvPr>
            <p:ph idx="1"/>
          </p:nvPr>
        </p:nvSpPr>
        <p:spPr>
          <a:xfrm>
            <a:off x="581192" y="2544896"/>
            <a:ext cx="7989752" cy="3313902"/>
          </a:xfrm>
          <a:prstGeom prst="rect">
            <a:avLst/>
          </a:prstGeom>
          <a:noFill/>
          <a:ln>
            <a:noFill/>
          </a:ln>
        </p:spPr>
        <p:txBody>
          <a:bodyPr lIns="91425" tIns="45700" rIns="91425" bIns="45700" anchor="t" anchorCtr="0">
            <a:noAutofit/>
          </a:bodyPr>
          <a:lstStyle/>
          <a:p>
            <a:pPr marL="514350" marR="0" lvl="0" indent="-478790" algn="l" rtl="0">
              <a:lnSpc>
                <a:spcPct val="80000"/>
              </a:lnSpc>
              <a:spcBef>
                <a:spcPts val="0"/>
              </a:spcBef>
              <a:spcAft>
                <a:spcPts val="0"/>
              </a:spcAft>
              <a:buClr>
                <a:schemeClr val="dk1"/>
              </a:buClr>
              <a:buSzPct val="100000"/>
              <a:buFont typeface="Calibri"/>
              <a:buAutoNum type="arabicPeriod"/>
            </a:pPr>
            <a:r>
              <a:rPr lang="en-US" sz="2800" b="0" i="0" u="none" strike="noStrike" cap="none" dirty="0">
                <a:solidFill>
                  <a:schemeClr val="dk1"/>
                </a:solidFill>
                <a:latin typeface="Gill Sans MT" panose="020B0502020104020203" pitchFamily="34" charset="0"/>
                <a:sym typeface="Helvetica Neue"/>
              </a:rPr>
              <a:t>List at least three advantages of a wiki compared with other forms of information management, i.e. note sharing programs.</a:t>
            </a:r>
            <a:br>
              <a:rPr lang="en-US" sz="2800" b="0" i="0" u="none" strike="noStrike" cap="none" dirty="0">
                <a:solidFill>
                  <a:schemeClr val="dk1"/>
                </a:solidFill>
                <a:latin typeface="Gill Sans MT" panose="020B0502020104020203" pitchFamily="34" charset="0"/>
                <a:sym typeface="Helvetica Neue"/>
              </a:rPr>
            </a:br>
            <a:endParaRPr lang="en-US" sz="2800" b="0" i="0" u="none" strike="noStrike" cap="none" dirty="0">
              <a:solidFill>
                <a:schemeClr val="dk1"/>
              </a:solidFill>
              <a:latin typeface="Gill Sans MT" panose="020B0502020104020203" pitchFamily="34" charset="0"/>
              <a:sym typeface="Helvetica Neue"/>
            </a:endParaRPr>
          </a:p>
          <a:p>
            <a:pPr marL="514350" marR="0" lvl="0" indent="-478790" algn="l" rtl="0">
              <a:lnSpc>
                <a:spcPct val="80000"/>
              </a:lnSpc>
              <a:spcBef>
                <a:spcPts val="592"/>
              </a:spcBef>
              <a:spcAft>
                <a:spcPts val="0"/>
              </a:spcAft>
              <a:buClr>
                <a:schemeClr val="dk1"/>
              </a:buClr>
              <a:buSzPct val="100000"/>
              <a:buFont typeface="Calibri"/>
              <a:buAutoNum type="arabicPeriod"/>
            </a:pPr>
            <a:r>
              <a:rPr lang="en-US" sz="2800" b="0" i="0" u="none" strike="noStrike" cap="none" dirty="0">
                <a:solidFill>
                  <a:schemeClr val="dk1"/>
                </a:solidFill>
                <a:latin typeface="Gill Sans MT" panose="020B0502020104020203" pitchFamily="34" charset="0"/>
                <a:sym typeface="Helvetica Neue"/>
              </a:rPr>
              <a:t>Describe at least three different features of wiki platforms that are relevant for an individual program to consider when creating their own wiki site.</a:t>
            </a:r>
            <a:br>
              <a:rPr lang="en-US" sz="2800" b="0" i="0" u="none" strike="noStrike" cap="none" dirty="0">
                <a:solidFill>
                  <a:schemeClr val="dk1"/>
                </a:solidFill>
                <a:latin typeface="Gill Sans MT" panose="020B0502020104020203" pitchFamily="34" charset="0"/>
                <a:sym typeface="Helvetica Neue"/>
              </a:rPr>
            </a:br>
            <a:endParaRPr lang="en-US" sz="2800" b="0" i="0" u="none" strike="noStrike" cap="none" dirty="0">
              <a:solidFill>
                <a:schemeClr val="dk1"/>
              </a:solidFill>
              <a:latin typeface="Gill Sans MT" panose="020B0502020104020203" pitchFamily="34" charset="0"/>
              <a:sym typeface="Helvetica Neue"/>
            </a:endParaRPr>
          </a:p>
          <a:p>
            <a:pPr marL="514350" marR="0" lvl="0" indent="-478790" algn="l" rtl="0">
              <a:lnSpc>
                <a:spcPct val="80000"/>
              </a:lnSpc>
              <a:spcBef>
                <a:spcPts val="592"/>
              </a:spcBef>
              <a:spcAft>
                <a:spcPts val="0"/>
              </a:spcAft>
              <a:buClr>
                <a:schemeClr val="dk1"/>
              </a:buClr>
              <a:buSzPct val="100000"/>
              <a:buFont typeface="Calibri"/>
              <a:buAutoNum type="arabicPeriod"/>
            </a:pPr>
            <a:r>
              <a:rPr lang="en-US" sz="2800" b="0" i="0" u="none" strike="noStrike" cap="none" dirty="0">
                <a:solidFill>
                  <a:schemeClr val="dk1"/>
                </a:solidFill>
                <a:latin typeface="Gill Sans MT" panose="020B0502020104020203" pitchFamily="34" charset="0"/>
                <a:sym typeface="Helvetica Neue"/>
              </a:rPr>
              <a:t>Create their own wiki site if desired.</a:t>
            </a:r>
          </a:p>
          <a:p>
            <a:pPr marL="342900" marR="0" lvl="0" indent="-342900" algn="l" rtl="0">
              <a:lnSpc>
                <a:spcPct val="80000"/>
              </a:lnSpc>
              <a:spcBef>
                <a:spcPts val="592"/>
              </a:spcBef>
              <a:buClr>
                <a:schemeClr val="dk1"/>
              </a:buClr>
              <a:buSzPct val="123333"/>
              <a:buFont typeface="Arial"/>
              <a:buNone/>
            </a:pPr>
            <a:endParaRPr sz="2400" b="0" i="0" u="none" strike="noStrike" cap="none" dirty="0">
              <a:solidFill>
                <a:schemeClr val="dk1"/>
              </a:solidFill>
              <a:latin typeface="Gill Sans MT" panose="020B0502020104020203" pitchFamily="34" charset="0"/>
              <a:sym typeface="Helvetica Neue"/>
            </a:endParaRPr>
          </a:p>
        </p:txBody>
      </p:sp>
      <p:sp>
        <p:nvSpPr>
          <p:cNvPr id="35" name="Shape 35"/>
          <p:cNvSpPr/>
          <p:nvPr/>
        </p:nvSpPr>
        <p:spPr>
          <a:xfrm>
            <a:off x="4453217" y="3244333"/>
            <a:ext cx="237566"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Calibri"/>
                <a:ea typeface="Calibri"/>
                <a:cs typeface="Calibri"/>
                <a:sym typeface="Calibri"/>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23" name="Shape 123" descr="WikiHomeSpotlight.tiff"/>
          <p:cNvPicPr preferRelativeResize="0"/>
          <p:nvPr/>
        </p:nvPicPr>
        <p:blipFill rotWithShape="1">
          <a:blip r:embed="rId3">
            <a:alphaModFix/>
          </a:blip>
          <a:srcRect b="22013"/>
          <a:stretch/>
        </p:blipFill>
        <p:spPr>
          <a:xfrm>
            <a:off x="0" y="2125581"/>
            <a:ext cx="9144000" cy="4732419"/>
          </a:xfrm>
          <a:prstGeom prst="rect">
            <a:avLst/>
          </a:prstGeom>
          <a:noFill/>
          <a:ln>
            <a:noFill/>
          </a:ln>
        </p:spPr>
      </p:pic>
      <p:sp>
        <p:nvSpPr>
          <p:cNvPr id="2" name="Title 1"/>
          <p:cNvSpPr>
            <a:spLocks noGrp="1"/>
          </p:cNvSpPr>
          <p:nvPr>
            <p:ph type="title"/>
          </p:nvPr>
        </p:nvSpPr>
        <p:spPr/>
        <p:txBody>
          <a:bodyPr/>
          <a:lstStyle/>
          <a:p>
            <a:r>
              <a:rPr lang="en-US" dirty="0"/>
              <a:t>Updates</a:t>
            </a:r>
          </a:p>
        </p:txBody>
      </p:sp>
    </p:spTree>
    <p:extLst>
      <p:ext uri="{BB962C8B-B14F-4D97-AF65-F5344CB8AC3E}">
        <p14:creationId xmlns:p14="http://schemas.microsoft.com/office/powerpoint/2010/main" val="3856391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Utilization</a:t>
            </a:r>
          </a:p>
        </p:txBody>
      </p:sp>
      <p:sp>
        <p:nvSpPr>
          <p:cNvPr id="7" name="Content Placeholder 6"/>
          <p:cNvSpPr>
            <a:spLocks noGrp="1"/>
          </p:cNvSpPr>
          <p:nvPr>
            <p:ph idx="1"/>
          </p:nvPr>
        </p:nvSpPr>
        <p:spPr>
          <a:xfrm>
            <a:off x="581192" y="2228004"/>
            <a:ext cx="7989752" cy="1473664"/>
          </a:xfrm>
        </p:spPr>
        <p:txBody>
          <a:bodyPr>
            <a:normAutofit/>
          </a:bodyPr>
          <a:lstStyle/>
          <a:p>
            <a:r>
              <a:rPr lang="en-US" sz="3200" dirty="0"/>
              <a:t>Do the residents actually use the wiki?</a:t>
            </a:r>
          </a:p>
        </p:txBody>
      </p:sp>
      <p:pic>
        <p:nvPicPr>
          <p:cNvPr id="9" name="Picture 8"/>
          <p:cNvPicPr>
            <a:picLocks noChangeAspect="1"/>
          </p:cNvPicPr>
          <p:nvPr/>
        </p:nvPicPr>
        <p:blipFill>
          <a:blip r:embed="rId3"/>
          <a:stretch>
            <a:fillRect/>
          </a:stretch>
        </p:blipFill>
        <p:spPr>
          <a:xfrm>
            <a:off x="2671068" y="3848960"/>
            <a:ext cx="3810000" cy="2619375"/>
          </a:xfrm>
          <a:prstGeom prst="rect">
            <a:avLst/>
          </a:prstGeom>
        </p:spPr>
      </p:pic>
    </p:spTree>
    <p:extLst>
      <p:ext uri="{BB962C8B-B14F-4D97-AF65-F5344CB8AC3E}">
        <p14:creationId xmlns:p14="http://schemas.microsoft.com/office/powerpoint/2010/main" val="2615759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Utilization</a:t>
            </a:r>
          </a:p>
        </p:txBody>
      </p:sp>
      <p:graphicFrame>
        <p:nvGraphicFramePr>
          <p:cNvPr id="5" name="Chart 4">
            <a:extLst>
              <a:ext uri="{FF2B5EF4-FFF2-40B4-BE49-F238E27FC236}">
                <a16:creationId xmlns:a16="http://schemas.microsoft.com/office/drawing/2014/main" id="{A5F583E3-70C5-4FD3-9324-5626F5D55425}"/>
              </a:ext>
            </a:extLst>
          </p:cNvPr>
          <p:cNvGraphicFramePr>
            <a:graphicFrameLocks/>
          </p:cNvGraphicFramePr>
          <p:nvPr/>
        </p:nvGraphicFramePr>
        <p:xfrm>
          <a:off x="981815" y="2068416"/>
          <a:ext cx="7188506" cy="46739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7612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Utilization</a:t>
            </a:r>
          </a:p>
        </p:txBody>
      </p:sp>
      <p:graphicFrame>
        <p:nvGraphicFramePr>
          <p:cNvPr id="4" name="Chart 3">
            <a:extLst>
              <a:ext uri="{FF2B5EF4-FFF2-40B4-BE49-F238E27FC236}">
                <a16:creationId xmlns:a16="http://schemas.microsoft.com/office/drawing/2014/main" id="{D1251D2F-558D-41D4-8C9E-5A1820F0F5BE}"/>
              </a:ext>
            </a:extLst>
          </p:cNvPr>
          <p:cNvGraphicFramePr>
            <a:graphicFrameLocks/>
          </p:cNvGraphicFramePr>
          <p:nvPr>
            <p:extLst>
              <p:ext uri="{D42A27DB-BD31-4B8C-83A1-F6EECF244321}">
                <p14:modId xmlns:p14="http://schemas.microsoft.com/office/powerpoint/2010/main" val="1012611833"/>
              </p:ext>
            </p:extLst>
          </p:nvPr>
        </p:nvGraphicFramePr>
        <p:xfrm>
          <a:off x="826266" y="2203373"/>
          <a:ext cx="7320708" cy="43298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7418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sz="2800" dirty="0"/>
              <a:t>Please pair up with your neighbor and go to the wiki site on your own device (laptop or tablet preferred, smart phone ok)</a:t>
            </a:r>
          </a:p>
          <a:p>
            <a:endParaRPr lang="en-US" sz="2800" dirty="0"/>
          </a:p>
          <a:p>
            <a:r>
              <a:rPr lang="en-US" sz="2800" dirty="0"/>
              <a:t>http://unitydcfmr.wikispaces.com</a:t>
            </a:r>
          </a:p>
        </p:txBody>
      </p:sp>
      <p:sp>
        <p:nvSpPr>
          <p:cNvPr id="8" name="Title 7"/>
          <p:cNvSpPr>
            <a:spLocks noGrp="1"/>
          </p:cNvSpPr>
          <p:nvPr>
            <p:ph type="title"/>
          </p:nvPr>
        </p:nvSpPr>
        <p:spPr/>
        <p:txBody>
          <a:bodyPr/>
          <a:lstStyle/>
          <a:p>
            <a:r>
              <a:rPr lang="en-US" dirty="0"/>
              <a:t>Let’s Try It!</a:t>
            </a:r>
          </a:p>
        </p:txBody>
      </p:sp>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91199" y="2036960"/>
            <a:ext cx="9144000" cy="4821040"/>
          </a:xfrm>
          <a:prstGeom prst="rect">
            <a:avLst/>
          </a:prstGeom>
        </p:spPr>
      </p:pic>
      <p:pic>
        <p:nvPicPr>
          <p:cNvPr id="282" name="Shape 282"/>
          <p:cNvPicPr preferRelativeResize="0"/>
          <p:nvPr/>
        </p:nvPicPr>
        <p:blipFill rotWithShape="1">
          <a:blip r:embed="rId4">
            <a:alphaModFix/>
          </a:blip>
          <a:srcRect/>
          <a:stretch/>
        </p:blipFill>
        <p:spPr>
          <a:xfrm>
            <a:off x="0" y="2888055"/>
            <a:ext cx="3424237" cy="3118850"/>
          </a:xfrm>
          <a:prstGeom prst="rect">
            <a:avLst/>
          </a:prstGeom>
          <a:noFill/>
          <a:ln w="88900" cap="flat" cmpd="sng">
            <a:solidFill>
              <a:srgbClr val="FF0000"/>
            </a:solidFill>
            <a:prstDash val="solid"/>
            <a:miter/>
            <a:headEnd type="none" w="med" len="med"/>
            <a:tailEnd type="none" w="med" len="med"/>
          </a:ln>
        </p:spPr>
      </p:pic>
      <p:sp>
        <p:nvSpPr>
          <p:cNvPr id="4" name="TextBox 3"/>
          <p:cNvSpPr txBox="1"/>
          <p:nvPr/>
        </p:nvSpPr>
        <p:spPr>
          <a:xfrm>
            <a:off x="5015436" y="3401121"/>
            <a:ext cx="1047082" cy="369332"/>
          </a:xfrm>
          <a:prstGeom prst="rect">
            <a:avLst/>
          </a:prstGeom>
          <a:noFill/>
        </p:spPr>
        <p:txBody>
          <a:bodyPr wrap="none" rtlCol="0">
            <a:spAutoFit/>
          </a:bodyPr>
          <a:lstStyle/>
          <a:p>
            <a:r>
              <a:rPr lang="en-US" dirty="0"/>
              <a:t>stfm2017</a:t>
            </a:r>
          </a:p>
        </p:txBody>
      </p:sp>
      <p:sp>
        <p:nvSpPr>
          <p:cNvPr id="5" name="Arrow: Right 4"/>
          <p:cNvSpPr/>
          <p:nvPr/>
        </p:nvSpPr>
        <p:spPr>
          <a:xfrm rot="9581996">
            <a:off x="2085278" y="5307981"/>
            <a:ext cx="724829" cy="412595"/>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lstStyle/>
          <a:p>
            <a:r>
              <a:rPr lang="en-US" dirty="0"/>
              <a:t>Let’s Try It!</a:t>
            </a:r>
          </a:p>
        </p:txBody>
      </p:sp>
    </p:spTree>
    <p:extLst>
      <p:ext uri="{BB962C8B-B14F-4D97-AF65-F5344CB8AC3E}">
        <p14:creationId xmlns:p14="http://schemas.microsoft.com/office/powerpoint/2010/main" val="3084811927"/>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 name="Picture 1"/>
          <p:cNvPicPr>
            <a:picLocks noChangeAspect="1"/>
          </p:cNvPicPr>
          <p:nvPr/>
        </p:nvPicPr>
        <p:blipFill>
          <a:blip r:embed="rId3"/>
          <a:stretch>
            <a:fillRect/>
          </a:stretch>
        </p:blipFill>
        <p:spPr>
          <a:xfrm>
            <a:off x="200722" y="1952678"/>
            <a:ext cx="8798312" cy="5005684"/>
          </a:xfrm>
          <a:prstGeom prst="rect">
            <a:avLst/>
          </a:prstGeom>
        </p:spPr>
      </p:pic>
      <p:sp>
        <p:nvSpPr>
          <p:cNvPr id="6" name="Arrow: Right 5"/>
          <p:cNvSpPr/>
          <p:nvPr/>
        </p:nvSpPr>
        <p:spPr>
          <a:xfrm rot="20302778">
            <a:off x="6735337" y="3278460"/>
            <a:ext cx="724829" cy="412595"/>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dirty="0"/>
              <a:t>Add a Page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887006"/>
            <a:ext cx="9144000" cy="4943116"/>
          </a:xfrm>
          <a:prstGeom prst="rect">
            <a:avLst/>
          </a:prstGeom>
        </p:spPr>
      </p:pic>
      <p:sp>
        <p:nvSpPr>
          <p:cNvPr id="6" name="Arrow: Right 5"/>
          <p:cNvSpPr/>
          <p:nvPr/>
        </p:nvSpPr>
        <p:spPr>
          <a:xfrm rot="20302778">
            <a:off x="6880304" y="2531326"/>
            <a:ext cx="724829" cy="412595"/>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dirty="0"/>
              <a:t>Add a Page</a:t>
            </a:r>
          </a:p>
        </p:txBody>
      </p:sp>
    </p:spTree>
    <p:extLst>
      <p:ext uri="{BB962C8B-B14F-4D97-AF65-F5344CB8AC3E}">
        <p14:creationId xmlns:p14="http://schemas.microsoft.com/office/powerpoint/2010/main" val="12316710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1913787"/>
            <a:ext cx="9144000" cy="5327575"/>
          </a:xfrm>
          <a:prstGeom prst="rect">
            <a:avLst/>
          </a:prstGeom>
        </p:spPr>
      </p:pic>
      <p:sp>
        <p:nvSpPr>
          <p:cNvPr id="2" name="Title 1"/>
          <p:cNvSpPr>
            <a:spLocks noGrp="1"/>
          </p:cNvSpPr>
          <p:nvPr>
            <p:ph type="title"/>
          </p:nvPr>
        </p:nvSpPr>
        <p:spPr/>
        <p:txBody>
          <a:bodyPr/>
          <a:lstStyle/>
          <a:p>
            <a:r>
              <a:rPr lang="en-US" dirty="0"/>
              <a:t>Create a Page</a:t>
            </a:r>
          </a:p>
        </p:txBody>
      </p:sp>
      <p:sp>
        <p:nvSpPr>
          <p:cNvPr id="5" name="Arrow: Right 4"/>
          <p:cNvSpPr/>
          <p:nvPr/>
        </p:nvSpPr>
        <p:spPr>
          <a:xfrm rot="11920060">
            <a:off x="3479182" y="3389122"/>
            <a:ext cx="724829" cy="412595"/>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8" name="Arrow: Right 7"/>
          <p:cNvSpPr/>
          <p:nvPr/>
        </p:nvSpPr>
        <p:spPr>
          <a:xfrm rot="11920060">
            <a:off x="3479181" y="4154997"/>
            <a:ext cx="724829" cy="412595"/>
          </a:xfrm>
          <a:prstGeom prst="rightArrow">
            <a:avLst/>
          </a:prstGeom>
          <a:solidFill>
            <a:schemeClr val="accent3">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1035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 Editing!</a:t>
            </a:r>
          </a:p>
        </p:txBody>
      </p:sp>
      <p:pic>
        <p:nvPicPr>
          <p:cNvPr id="5" name="Picture 4"/>
          <p:cNvPicPr>
            <a:picLocks noChangeAspect="1"/>
          </p:cNvPicPr>
          <p:nvPr/>
        </p:nvPicPr>
        <p:blipFill>
          <a:blip r:embed="rId2"/>
          <a:stretch>
            <a:fillRect/>
          </a:stretch>
        </p:blipFill>
        <p:spPr>
          <a:xfrm>
            <a:off x="4068" y="1943906"/>
            <a:ext cx="9144000" cy="5245036"/>
          </a:xfrm>
          <a:prstGeom prst="rect">
            <a:avLst/>
          </a:prstGeom>
        </p:spPr>
      </p:pic>
    </p:spTree>
    <p:extLst>
      <p:ext uri="{BB962C8B-B14F-4D97-AF65-F5344CB8AC3E}">
        <p14:creationId xmlns:p14="http://schemas.microsoft.com/office/powerpoint/2010/main" val="3471717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1" name="Shape 41"/>
          <p:cNvSpPr txBox="1">
            <a:spLocks noGrp="1"/>
          </p:cNvSpPr>
          <p:nvPr>
            <p:ph idx="1"/>
          </p:nvPr>
        </p:nvSpPr>
        <p:spPr>
          <a:xfrm>
            <a:off x="581192" y="2497534"/>
            <a:ext cx="7989752" cy="1980861"/>
          </a:xfrm>
          <a:prstGeom prst="rect">
            <a:avLst/>
          </a:prstGeom>
          <a:noFill/>
          <a:ln>
            <a:noFill/>
          </a:ln>
        </p:spPr>
        <p:txBody>
          <a:bodyPr lIns="91425" tIns="45700" rIns="91425" bIns="45700" anchor="t" anchorCtr="0">
            <a:noAutofit/>
          </a:bodyPr>
          <a:lstStyle/>
          <a:p>
            <a:pPr marL="0" indent="0">
              <a:spcBef>
                <a:spcPts val="0"/>
              </a:spcBef>
              <a:spcAft>
                <a:spcPts val="0"/>
              </a:spcAft>
              <a:buSzPct val="25000"/>
              <a:buNone/>
            </a:pPr>
            <a:r>
              <a:rPr lang="en-US" sz="3200" b="0" i="0" u="none" strike="noStrike" cap="none" dirty="0">
                <a:solidFill>
                  <a:schemeClr val="dk1"/>
                </a:solidFill>
                <a:latin typeface="Gill Sans MT" panose="020B0502020104020203" pitchFamily="34" charset="0"/>
                <a:sym typeface="Helvetica Neue"/>
              </a:rPr>
              <a:t>As a resident (or student…or even faculty) in clinic, what types of information do you need?</a:t>
            </a:r>
          </a:p>
          <a:p>
            <a:pPr marL="0" indent="0">
              <a:spcBef>
                <a:spcPts val="0"/>
              </a:spcBef>
              <a:spcAft>
                <a:spcPts val="0"/>
              </a:spcAft>
              <a:buSzPct val="25000"/>
              <a:buNone/>
            </a:pPr>
            <a:endParaRPr sz="3200" b="0" i="0" u="none" strike="noStrike" cap="none" dirty="0">
              <a:solidFill>
                <a:schemeClr val="dk1"/>
              </a:solidFill>
              <a:latin typeface="Gill Sans MT" panose="020B0502020104020203" pitchFamily="34" charset="0"/>
              <a:sym typeface="Helvetica Neue"/>
            </a:endParaRPr>
          </a:p>
          <a:p>
            <a:pPr marL="0" indent="0">
              <a:spcBef>
                <a:spcPts val="0"/>
              </a:spcBef>
              <a:spcAft>
                <a:spcPts val="0"/>
              </a:spcAft>
              <a:buSzPct val="25000"/>
              <a:buNone/>
            </a:pPr>
            <a:r>
              <a:rPr lang="en-US" sz="3200" b="0" i="0" u="none" strike="noStrike" cap="none" dirty="0">
                <a:solidFill>
                  <a:schemeClr val="dk1"/>
                </a:solidFill>
                <a:latin typeface="Gill Sans MT" panose="020B0502020104020203" pitchFamily="34" charset="0"/>
                <a:sym typeface="Helvetica Neue"/>
              </a:rPr>
              <a:t>Where do you go to find this information? </a:t>
            </a:r>
          </a:p>
          <a:p>
            <a:pPr marL="0" indent="0">
              <a:spcBef>
                <a:spcPts val="0"/>
              </a:spcBef>
              <a:spcAft>
                <a:spcPts val="0"/>
              </a:spcAft>
              <a:buSzPct val="25000"/>
              <a:buNone/>
            </a:pPr>
            <a:endParaRPr sz="3200" b="0" i="0" u="none" strike="noStrike" cap="none" dirty="0">
              <a:solidFill>
                <a:schemeClr val="dk1"/>
              </a:solidFill>
              <a:latin typeface="Gill Sans MT" panose="020B0502020104020203" pitchFamily="34" charset="0"/>
              <a:sym typeface="Helvetica Neue"/>
            </a:endParaRPr>
          </a:p>
          <a:p>
            <a:pPr marL="0" indent="0">
              <a:spcBef>
                <a:spcPts val="0"/>
              </a:spcBef>
              <a:spcAft>
                <a:spcPts val="0"/>
              </a:spcAft>
              <a:buSzPct val="25000"/>
              <a:buNone/>
            </a:pPr>
            <a:r>
              <a:rPr lang="en-US" sz="3200" b="0" i="0" u="none" strike="noStrike" cap="none" dirty="0">
                <a:solidFill>
                  <a:schemeClr val="dk1"/>
                </a:solidFill>
                <a:latin typeface="Gill Sans MT" panose="020B0502020104020203" pitchFamily="34" charset="0"/>
                <a:sym typeface="Helvetica Neue"/>
              </a:rPr>
              <a:t>How long does it take to find </a:t>
            </a:r>
            <a:r>
              <a:rPr lang="en-US" sz="3200" b="0" i="0" u="sng" strike="noStrike" cap="none" dirty="0">
                <a:solidFill>
                  <a:schemeClr val="dk1"/>
                </a:solidFill>
                <a:latin typeface="Gill Sans MT" panose="020B0502020104020203" pitchFamily="34" charset="0"/>
                <a:sym typeface="Helvetica Neue"/>
              </a:rPr>
              <a:t>good</a:t>
            </a:r>
            <a:r>
              <a:rPr lang="en-US" sz="3200" b="0" i="0" u="none" strike="noStrike" cap="none" dirty="0">
                <a:solidFill>
                  <a:schemeClr val="dk1"/>
                </a:solidFill>
                <a:latin typeface="Gill Sans MT" panose="020B0502020104020203" pitchFamily="34" charset="0"/>
                <a:sym typeface="Helvetica Neue"/>
              </a:rPr>
              <a:t> information?</a:t>
            </a:r>
            <a:endParaRPr sz="3200" b="0" i="0" u="none" strike="noStrike" cap="none" dirty="0">
              <a:solidFill>
                <a:schemeClr val="dk1"/>
              </a:solidFill>
              <a:latin typeface="Gill Sans MT" panose="020B0502020104020203" pitchFamily="34" charset="0"/>
              <a:sym typeface="Helvetica Neue"/>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Save your page</a:t>
            </a:r>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4068" y="1932534"/>
            <a:ext cx="9144000" cy="4925466"/>
          </a:xfrm>
          <a:prstGeom prst="rect">
            <a:avLst/>
          </a:prstGeom>
        </p:spPr>
      </p:pic>
    </p:spTree>
    <p:extLst>
      <p:ext uri="{BB962C8B-B14F-4D97-AF65-F5344CB8AC3E}">
        <p14:creationId xmlns:p14="http://schemas.microsoft.com/office/powerpoint/2010/main" val="6176395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Shape 301" descr="C:\Users\ahowell\AppData\Local\Microsoft\Windows\Temporary Internet Files\Content.IE5\6NBBCQ59\teamwork[1].jpg"/>
          <p:cNvPicPr preferRelativeResize="0"/>
          <p:nvPr/>
        </p:nvPicPr>
        <p:blipFill rotWithShape="1">
          <a:blip r:embed="rId3">
            <a:alphaModFix/>
          </a:blip>
          <a:srcRect/>
          <a:stretch/>
        </p:blipFill>
        <p:spPr>
          <a:xfrm>
            <a:off x="6392537" y="2952521"/>
            <a:ext cx="2286000" cy="2286000"/>
          </a:xfrm>
          <a:prstGeom prst="rect">
            <a:avLst/>
          </a:prstGeom>
          <a:noFill/>
          <a:ln>
            <a:noFill/>
          </a:ln>
        </p:spPr>
      </p:pic>
      <p:sp>
        <p:nvSpPr>
          <p:cNvPr id="303" name="Shape 303"/>
          <p:cNvSpPr txBox="1">
            <a:spLocks noGrp="1"/>
          </p:cNvSpPr>
          <p:nvPr>
            <p:ph idx="1"/>
          </p:nvPr>
        </p:nvSpPr>
        <p:spPr>
          <a:xfrm>
            <a:off x="457200" y="2346593"/>
            <a:ext cx="7078337" cy="4130406"/>
          </a:xfrm>
          <a:prstGeom prst="rect">
            <a:avLst/>
          </a:prstGeom>
          <a:noFill/>
          <a:ln>
            <a:noFill/>
          </a:ln>
        </p:spPr>
        <p:txBody>
          <a:bodyPr lIns="91425" tIns="45700" rIns="91425" bIns="45700" anchor="t" anchorCtr="0">
            <a:noAutofit/>
          </a:bodyPr>
          <a:lstStyle/>
          <a:p>
            <a:pPr>
              <a:spcBef>
                <a:spcPts val="0"/>
              </a:spcBef>
              <a:spcAft>
                <a:spcPts val="0"/>
              </a:spcAft>
              <a:buSzPct val="100000"/>
            </a:pPr>
            <a:r>
              <a:rPr lang="en-US" sz="2800" b="0" i="0" u="none" strike="noStrike" cap="none" dirty="0">
                <a:latin typeface="Gill Sans MT" panose="020B0502020104020203" pitchFamily="34" charset="0"/>
                <a:ea typeface="Helvetica Neue"/>
                <a:cs typeface="Helvetica Neue"/>
                <a:sym typeface="Helvetica Neue"/>
              </a:rPr>
              <a:t>Wiki champions – 3 residents (1/year)</a:t>
            </a:r>
          </a:p>
          <a:p>
            <a:pPr marL="914400" lvl="1" indent="-457200">
              <a:spcBef>
                <a:spcPts val="560"/>
              </a:spcBef>
              <a:spcAft>
                <a:spcPts val="0"/>
              </a:spcAft>
              <a:buSzPct val="100000"/>
            </a:pPr>
            <a:r>
              <a:rPr lang="en-US" sz="2400" b="0" i="0" u="none" strike="noStrike" cap="none" dirty="0">
                <a:latin typeface="Gill Sans MT" panose="020B0502020104020203" pitchFamily="34" charset="0"/>
                <a:ea typeface="Helvetica Neue"/>
                <a:cs typeface="Helvetica Neue"/>
                <a:sym typeface="Helvetica Neue"/>
              </a:rPr>
              <a:t>weekly review of clinic sessions and post to wiki</a:t>
            </a:r>
          </a:p>
          <a:p>
            <a:pPr marL="914400" lvl="1" indent="-457200">
              <a:spcBef>
                <a:spcPts val="560"/>
              </a:spcBef>
              <a:spcAft>
                <a:spcPts val="0"/>
              </a:spcAft>
              <a:buSzPct val="100000"/>
            </a:pPr>
            <a:endParaRPr lang="en-US" sz="2400" b="0" i="0" u="none" strike="noStrike" cap="none" dirty="0">
              <a:latin typeface="Gill Sans MT" panose="020B0502020104020203" pitchFamily="34" charset="0"/>
              <a:ea typeface="Helvetica Neue"/>
              <a:cs typeface="Helvetica Neue"/>
              <a:sym typeface="Helvetica Neue"/>
            </a:endParaRPr>
          </a:p>
          <a:p>
            <a:pPr>
              <a:spcBef>
                <a:spcPts val="640"/>
              </a:spcBef>
              <a:spcAft>
                <a:spcPts val="0"/>
              </a:spcAft>
              <a:buSzPct val="100000"/>
            </a:pPr>
            <a:endParaRPr lang="en-US" sz="2400" dirty="0">
              <a:latin typeface="Gill Sans MT" panose="020B0502020104020203" pitchFamily="34" charset="0"/>
              <a:ea typeface="Helvetica Neue"/>
              <a:cs typeface="Helvetica Neue"/>
              <a:sym typeface="Helvetica Neue"/>
            </a:endParaRPr>
          </a:p>
          <a:p>
            <a:pPr>
              <a:spcBef>
                <a:spcPts val="640"/>
              </a:spcBef>
              <a:spcAft>
                <a:spcPts val="0"/>
              </a:spcAft>
              <a:buSzPct val="100000"/>
            </a:pPr>
            <a:r>
              <a:rPr lang="en-US" sz="2800" b="0" i="0" u="none" strike="noStrike" cap="none" dirty="0">
                <a:latin typeface="Gill Sans MT" panose="020B0502020104020203" pitchFamily="34" charset="0"/>
                <a:ea typeface="Helvetica Neue"/>
                <a:cs typeface="Helvetica Neue"/>
                <a:sym typeface="Helvetica Neue"/>
              </a:rPr>
              <a:t>Faculty oversight</a:t>
            </a:r>
          </a:p>
          <a:p>
            <a:pPr marL="914400" lvl="1" indent="-457200">
              <a:spcBef>
                <a:spcPts val="560"/>
              </a:spcBef>
              <a:spcAft>
                <a:spcPts val="0"/>
              </a:spcAft>
              <a:buSzPct val="100000"/>
            </a:pPr>
            <a:r>
              <a:rPr lang="en-US" sz="2400" b="0" i="0" u="none" strike="noStrike" cap="none" dirty="0">
                <a:latin typeface="Gill Sans MT" panose="020B0502020104020203" pitchFamily="34" charset="0"/>
                <a:ea typeface="Helvetica Neue"/>
                <a:cs typeface="Helvetica Neue"/>
                <a:sym typeface="Helvetica Neue"/>
              </a:rPr>
              <a:t>review edits of reference pages</a:t>
            </a:r>
          </a:p>
          <a:p>
            <a:pPr marL="914400" lvl="1" indent="-457200">
              <a:spcBef>
                <a:spcPts val="560"/>
              </a:spcBef>
              <a:buSzPct val="100000"/>
            </a:pPr>
            <a:r>
              <a:rPr lang="en-US" sz="2400" b="0" i="0" u="none" strike="noStrike" cap="none" dirty="0">
                <a:latin typeface="Gill Sans MT" panose="020B0502020104020203" pitchFamily="34" charset="0"/>
                <a:ea typeface="Helvetica Neue"/>
                <a:cs typeface="Helvetica Neue"/>
                <a:sym typeface="Helvetica Neue"/>
              </a:rPr>
              <a:t>lead faculty for rotations assigned to maintain their topic</a:t>
            </a:r>
          </a:p>
        </p:txBody>
      </p:sp>
      <p:sp>
        <p:nvSpPr>
          <p:cNvPr id="3" name="Title 2"/>
          <p:cNvSpPr>
            <a:spLocks noGrp="1"/>
          </p:cNvSpPr>
          <p:nvPr>
            <p:ph type="title"/>
          </p:nvPr>
        </p:nvSpPr>
        <p:spPr/>
        <p:txBody>
          <a:bodyPr/>
          <a:lstStyle/>
          <a:p>
            <a:r>
              <a:rPr lang="en-US" dirty="0"/>
              <a:t>Maintenance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6" name="Shape 246"/>
          <p:cNvSpPr txBox="1">
            <a:spLocks noGrp="1"/>
          </p:cNvSpPr>
          <p:nvPr>
            <p:ph idx="1"/>
          </p:nvPr>
        </p:nvSpPr>
        <p:spPr>
          <a:prstGeom prst="rect">
            <a:avLst/>
          </a:prstGeom>
          <a:noFill/>
          <a:ln>
            <a:noFill/>
          </a:ln>
        </p:spPr>
        <p:txBody>
          <a:bodyPr lIns="91425" tIns="45700" rIns="91425" bIns="45700" anchor="t" anchorCtr="0">
            <a:noAutofit/>
          </a:bodyPr>
          <a:lstStyle/>
          <a:p>
            <a:pPr>
              <a:lnSpc>
                <a:spcPct val="80000"/>
              </a:lnSpc>
              <a:spcBef>
                <a:spcPts val="0"/>
              </a:spcBef>
              <a:spcAft>
                <a:spcPts val="1200"/>
              </a:spcAft>
              <a:buSzPct val="100000"/>
            </a:pPr>
            <a:r>
              <a:rPr lang="en-US" sz="2200" b="0" i="0" u="none" strike="noStrike" cap="none" dirty="0">
                <a:latin typeface="Gill Sans MT" panose="020B0502020104020203" pitchFamily="34" charset="0"/>
                <a:ea typeface="Helvetica Neue"/>
                <a:cs typeface="Helvetica Neue"/>
                <a:sym typeface="Helvetica Neue"/>
              </a:rPr>
              <a:t> Please keep educating us on hope to best use the wiki!!! is there a table of contents?</a:t>
            </a:r>
            <a:endParaRPr sz="2200" b="0" i="0" u="none" strike="noStrike" cap="none" dirty="0">
              <a:latin typeface="Gill Sans MT" panose="020B0502020104020203" pitchFamily="34" charset="0"/>
              <a:ea typeface="Helvetica Neue"/>
              <a:cs typeface="Helvetica Neue"/>
              <a:sym typeface="Helvetica Neue"/>
            </a:endParaRPr>
          </a:p>
          <a:p>
            <a:pPr>
              <a:lnSpc>
                <a:spcPct val="80000"/>
              </a:lnSpc>
              <a:spcBef>
                <a:spcPts val="370"/>
              </a:spcBef>
              <a:spcAft>
                <a:spcPts val="1200"/>
              </a:spcAft>
              <a:buSzPct val="100000"/>
            </a:pPr>
            <a:r>
              <a:rPr lang="en-US" sz="2200" b="0" i="0" u="none" strike="noStrike" cap="none" dirty="0">
                <a:latin typeface="Gill Sans MT" panose="020B0502020104020203" pitchFamily="34" charset="0"/>
                <a:ea typeface="Helvetica Neue"/>
                <a:cs typeface="Helvetica Neue"/>
                <a:sym typeface="Helvetica Neue"/>
              </a:rPr>
              <a:t> My concern is that the wiki page gets "too much" information. It is nice that everyone has access to the page with editing capability, but there is no process of "cleaning up.“</a:t>
            </a:r>
            <a:endParaRPr sz="2200" b="0" i="0" u="none" strike="noStrike" cap="none" dirty="0">
              <a:latin typeface="Gill Sans MT" panose="020B0502020104020203" pitchFamily="34" charset="0"/>
              <a:ea typeface="Helvetica Neue"/>
              <a:cs typeface="Helvetica Neue"/>
              <a:sym typeface="Helvetica Neue"/>
            </a:endParaRPr>
          </a:p>
          <a:p>
            <a:pPr>
              <a:lnSpc>
                <a:spcPct val="80000"/>
              </a:lnSpc>
              <a:spcBef>
                <a:spcPts val="370"/>
              </a:spcBef>
              <a:spcAft>
                <a:spcPts val="1200"/>
              </a:spcAft>
              <a:buSzPct val="100000"/>
            </a:pPr>
            <a:r>
              <a:rPr lang="en-US" sz="2200" b="0" i="0" u="none" strike="noStrike" cap="none" dirty="0">
                <a:latin typeface="Gill Sans MT" panose="020B0502020104020203" pitchFamily="34" charset="0"/>
                <a:ea typeface="Helvetica Neue"/>
                <a:cs typeface="Helvetica Neue"/>
                <a:sym typeface="Helvetica Neue"/>
              </a:rPr>
              <a:t> I know it's a good resource, it's just not the first thing I go to instinctively. But if I am shown where/what the information is on the wiki, I am more likely to use it as a source the next time something similar comes up.</a:t>
            </a:r>
            <a:endParaRPr sz="2200" b="0" i="0" u="none" strike="noStrike" cap="none" dirty="0">
              <a:latin typeface="Gill Sans MT" panose="020B0502020104020203" pitchFamily="34" charset="0"/>
              <a:ea typeface="Helvetica Neue"/>
              <a:cs typeface="Helvetica Neue"/>
              <a:sym typeface="Helvetica Neue"/>
            </a:endParaRPr>
          </a:p>
          <a:p>
            <a:pPr>
              <a:lnSpc>
                <a:spcPct val="80000"/>
              </a:lnSpc>
              <a:spcBef>
                <a:spcPts val="370"/>
              </a:spcBef>
              <a:spcAft>
                <a:spcPts val="1200"/>
              </a:spcAft>
              <a:buSzPct val="100000"/>
            </a:pPr>
            <a:r>
              <a:rPr lang="en-US" sz="2200" b="0" i="0" u="none" strike="noStrike" cap="none" dirty="0">
                <a:latin typeface="Gill Sans MT" panose="020B0502020104020203" pitchFamily="34" charset="0"/>
                <a:ea typeface="Helvetica Neue"/>
                <a:cs typeface="Helvetica Neue"/>
                <a:sym typeface="Helvetica Neue"/>
              </a:rPr>
              <a:t> I believe the wiki should continue to be integrated into our residency culture, especially amongst faculty</a:t>
            </a:r>
          </a:p>
          <a:p>
            <a:pPr>
              <a:lnSpc>
                <a:spcPct val="80000"/>
              </a:lnSpc>
              <a:spcBef>
                <a:spcPts val="370"/>
              </a:spcBef>
              <a:spcAft>
                <a:spcPts val="1200"/>
              </a:spcAft>
              <a:buSzPct val="100000"/>
            </a:pPr>
            <a:r>
              <a:rPr lang="en-US" sz="2200" dirty="0">
                <a:latin typeface="Gill Sans MT" panose="020B0502020104020203" pitchFamily="34" charset="0"/>
                <a:ea typeface="Helvetica Neue"/>
                <a:cs typeface="Helvetica Neue"/>
                <a:sym typeface="Helvetica Neue"/>
              </a:rPr>
              <a:t>It would be helpful if residents used it. But I don't see residents routinely logging in and having the Wiki up and running.</a:t>
            </a:r>
            <a:endParaRPr lang="en-US" sz="2200" b="0" i="0" u="none" strike="noStrike" cap="none" dirty="0">
              <a:latin typeface="Gill Sans MT" panose="020B0502020104020203" pitchFamily="34" charset="0"/>
              <a:ea typeface="Helvetica Neue"/>
              <a:cs typeface="Helvetica Neue"/>
              <a:sym typeface="Helvetica Neue"/>
            </a:endParaRPr>
          </a:p>
        </p:txBody>
      </p:sp>
      <p:sp>
        <p:nvSpPr>
          <p:cNvPr id="3" name="Title 2"/>
          <p:cNvSpPr>
            <a:spLocks noGrp="1"/>
          </p:cNvSpPr>
          <p:nvPr>
            <p:ph type="title"/>
          </p:nvPr>
        </p:nvSpPr>
        <p:spPr/>
        <p:txBody>
          <a:bodyPr/>
          <a:lstStyle/>
          <a:p>
            <a:r>
              <a:rPr lang="en-US" dirty="0"/>
              <a:t>Comments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On…</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4068" y="1959302"/>
            <a:ext cx="9144000" cy="5147336"/>
          </a:xfrm>
          <a:prstGeom prst="rect">
            <a:avLst/>
          </a:prstGeom>
        </p:spPr>
      </p:pic>
    </p:spTree>
    <p:extLst>
      <p:ext uri="{BB962C8B-B14F-4D97-AF65-F5344CB8AC3E}">
        <p14:creationId xmlns:p14="http://schemas.microsoft.com/office/powerpoint/2010/main" val="9674653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p:cNvPicPr>
            <a:picLocks noChangeAspect="1"/>
          </p:cNvPicPr>
          <p:nvPr/>
        </p:nvPicPr>
        <p:blipFill>
          <a:blip r:embed="rId2"/>
          <a:stretch>
            <a:fillRect/>
          </a:stretch>
        </p:blipFill>
        <p:spPr>
          <a:xfrm>
            <a:off x="161925" y="161925"/>
            <a:ext cx="8820150" cy="6534150"/>
          </a:xfrm>
          <a:prstGeom prst="rect">
            <a:avLst/>
          </a:prstGeom>
        </p:spPr>
      </p:pic>
      <p:pic>
        <p:nvPicPr>
          <p:cNvPr id="8" name="Picture 7"/>
          <p:cNvPicPr>
            <a:picLocks noChangeAspect="1"/>
          </p:cNvPicPr>
          <p:nvPr/>
        </p:nvPicPr>
        <p:blipFill>
          <a:blip r:embed="rId3"/>
          <a:stretch>
            <a:fillRect/>
          </a:stretch>
        </p:blipFill>
        <p:spPr>
          <a:xfrm>
            <a:off x="861234" y="963037"/>
            <a:ext cx="7915275" cy="5915025"/>
          </a:xfrm>
          <a:prstGeom prst="rect">
            <a:avLst/>
          </a:prstGeom>
          <a:effectLst>
            <a:outerShdw blurRad="101600" dist="88900" dir="13500000" algn="br" rotWithShape="0">
              <a:prstClr val="black">
                <a:alpha val="40000"/>
              </a:prstClr>
            </a:outerShdw>
          </a:effectLst>
        </p:spPr>
      </p:pic>
    </p:spTree>
    <p:extLst>
      <p:ext uri="{BB962C8B-B14F-4D97-AF65-F5344CB8AC3E}">
        <p14:creationId xmlns:p14="http://schemas.microsoft.com/office/powerpoint/2010/main" val="150369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6" name="Shape 316"/>
          <p:cNvSpPr txBox="1">
            <a:spLocks noGrp="1"/>
          </p:cNvSpPr>
          <p:nvPr>
            <p:ph idx="1"/>
          </p:nvPr>
        </p:nvSpPr>
        <p:spPr>
          <a:xfrm>
            <a:off x="581192" y="1936735"/>
            <a:ext cx="7989752" cy="89433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400" b="0" i="0" u="sng" strike="noStrike" cap="none" dirty="0">
                <a:solidFill>
                  <a:schemeClr val="hlink"/>
                </a:solidFill>
                <a:latin typeface="Calibri"/>
                <a:ea typeface="Calibri"/>
                <a:cs typeface="Calibri"/>
                <a:sym typeface="Calibri"/>
              </a:rPr>
              <a:t>http://www.wikimatrix.org/</a:t>
            </a:r>
          </a:p>
          <a:p>
            <a:pPr marL="742950" marR="0" lvl="1" indent="-285750" algn="l" rtl="0">
              <a:lnSpc>
                <a:spcPct val="100000"/>
              </a:lnSpc>
              <a:spcBef>
                <a:spcPts val="560"/>
              </a:spcBef>
              <a:spcAft>
                <a:spcPts val="0"/>
              </a:spcAft>
              <a:buClr>
                <a:schemeClr val="dk1"/>
              </a:buClr>
              <a:buSzPct val="25000"/>
              <a:buFont typeface="Arial"/>
              <a:buNone/>
            </a:pPr>
            <a:endParaRPr sz="2800" b="0" i="0" u="none" strike="noStrike" cap="none" dirty="0">
              <a:solidFill>
                <a:schemeClr val="dk1"/>
              </a:solidFill>
              <a:latin typeface="Calibri"/>
              <a:ea typeface="Calibri"/>
              <a:cs typeface="Calibri"/>
              <a:sym typeface="Calibri"/>
            </a:endParaRPr>
          </a:p>
          <a:p>
            <a:pPr marL="342900" marR="0" lvl="0" indent="-342900" algn="l" rtl="0">
              <a:spcBef>
                <a:spcPts val="640"/>
              </a:spcBef>
              <a:buClr>
                <a:schemeClr val="dk1"/>
              </a:buClr>
              <a:buSzPct val="25000"/>
              <a:buFont typeface="Arial"/>
              <a:buNone/>
            </a:pPr>
            <a:endParaRPr sz="3200" b="0" i="0" u="sng" strike="noStrike" cap="none" dirty="0">
              <a:solidFill>
                <a:schemeClr val="hlink"/>
              </a:solidFill>
              <a:latin typeface="Calibri"/>
              <a:ea typeface="Calibri"/>
              <a:cs typeface="Calibri"/>
              <a:sym typeface="Calibri"/>
              <a:hlinkClick r:id="rId3"/>
            </a:endParaRPr>
          </a:p>
        </p:txBody>
      </p:sp>
      <p:pic>
        <p:nvPicPr>
          <p:cNvPr id="317" name="Shape 317"/>
          <p:cNvPicPr preferRelativeResize="0"/>
          <p:nvPr/>
        </p:nvPicPr>
        <p:blipFill rotWithShape="1">
          <a:blip r:embed="rId4">
            <a:alphaModFix/>
          </a:blip>
          <a:srcRect/>
          <a:stretch/>
        </p:blipFill>
        <p:spPr>
          <a:xfrm>
            <a:off x="510649" y="2383904"/>
            <a:ext cx="8130837" cy="5030537"/>
          </a:xfrm>
          <a:prstGeom prst="rect">
            <a:avLst/>
          </a:prstGeom>
          <a:noFill/>
          <a:ln>
            <a:noFill/>
          </a:ln>
        </p:spPr>
      </p:pic>
      <p:sp>
        <p:nvSpPr>
          <p:cNvPr id="3" name="Title 2"/>
          <p:cNvSpPr>
            <a:spLocks noGrp="1"/>
          </p:cNvSpPr>
          <p:nvPr>
            <p:ph type="title"/>
          </p:nvPr>
        </p:nvSpPr>
        <p:spPr/>
        <p:txBody>
          <a:bodyPr/>
          <a:lstStyle/>
          <a:p>
            <a:r>
              <a:rPr lang="en-US" dirty="0"/>
              <a:t>Where to Start?</a:t>
            </a:r>
          </a:p>
        </p:txBody>
      </p:sp>
    </p:spTree>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Start?</a:t>
            </a:r>
          </a:p>
        </p:txBody>
      </p:sp>
      <p:sp>
        <p:nvSpPr>
          <p:cNvPr id="3" name="Content Placeholder 2"/>
          <p:cNvSpPr>
            <a:spLocks noGrp="1"/>
          </p:cNvSpPr>
          <p:nvPr>
            <p:ph idx="1"/>
          </p:nvPr>
        </p:nvSpPr>
        <p:spPr/>
        <p:txBody>
          <a:bodyPr/>
          <a:lstStyle/>
          <a:p>
            <a:r>
              <a:rPr lang="en-US" sz="2400" dirty="0"/>
              <a:t>STFM Member Forum - </a:t>
            </a:r>
            <a:r>
              <a:rPr lang="en-US" sz="2400" b="1" dirty="0"/>
              <a:t>Online learning platform</a:t>
            </a:r>
            <a:r>
              <a:rPr lang="en-US" sz="2400" dirty="0"/>
              <a:t>:</a:t>
            </a:r>
          </a:p>
          <a:p>
            <a:pPr lvl="1"/>
            <a:r>
              <a:rPr lang="en-US" sz="2000" dirty="0"/>
              <a:t>Canvas</a:t>
            </a:r>
          </a:p>
          <a:p>
            <a:pPr lvl="1"/>
            <a:r>
              <a:rPr lang="en-US" sz="2000" dirty="0" err="1"/>
              <a:t>pbworks</a:t>
            </a:r>
            <a:endParaRPr lang="en-US" sz="2000" dirty="0"/>
          </a:p>
          <a:p>
            <a:pPr lvl="1"/>
            <a:r>
              <a:rPr lang="en-US" sz="2000" dirty="0"/>
              <a:t>Google wiki</a:t>
            </a:r>
          </a:p>
          <a:p>
            <a:pPr lvl="1"/>
            <a:r>
              <a:rPr lang="en-US" sz="2000" dirty="0" err="1"/>
              <a:t>Sharepoint</a:t>
            </a:r>
            <a:r>
              <a:rPr lang="en-US" sz="2000" dirty="0"/>
              <a:t> (Microsoft)</a:t>
            </a:r>
          </a:p>
          <a:p>
            <a:pPr marL="0" indent="0">
              <a:buNone/>
            </a:pPr>
            <a:endParaRPr lang="en-US" dirty="0"/>
          </a:p>
        </p:txBody>
      </p:sp>
    </p:spTree>
    <p:extLst>
      <p:ext uri="{BB962C8B-B14F-4D97-AF65-F5344CB8AC3E}">
        <p14:creationId xmlns:p14="http://schemas.microsoft.com/office/powerpoint/2010/main" val="25652241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Shape 308" descr="C:\Users\ahowell\AppData\Local\Microsoft\Windows\Temporary Internet Files\Content.IE5\4R6866TX\multiple-options[1].jpg"/>
          <p:cNvPicPr preferRelativeResize="0"/>
          <p:nvPr/>
        </p:nvPicPr>
        <p:blipFill rotWithShape="1">
          <a:blip r:embed="rId3">
            <a:alphaModFix/>
          </a:blip>
          <a:srcRect/>
          <a:stretch/>
        </p:blipFill>
        <p:spPr>
          <a:xfrm>
            <a:off x="5549590" y="3657601"/>
            <a:ext cx="3322768" cy="3200399"/>
          </a:xfrm>
          <a:prstGeom prst="rect">
            <a:avLst/>
          </a:prstGeom>
          <a:noFill/>
          <a:ln>
            <a:noFill/>
          </a:ln>
        </p:spPr>
      </p:pic>
      <p:sp>
        <p:nvSpPr>
          <p:cNvPr id="310" name="Shape 310"/>
          <p:cNvSpPr txBox="1">
            <a:spLocks noGrp="1"/>
          </p:cNvSpPr>
          <p:nvPr>
            <p:ph idx="1"/>
          </p:nvPr>
        </p:nvSpPr>
        <p:spPr>
          <a:xfrm>
            <a:off x="581192" y="2228004"/>
            <a:ext cx="7989752" cy="3804806"/>
          </a:xfrm>
          <a:prstGeom prst="rect">
            <a:avLst/>
          </a:prstGeom>
          <a:noFill/>
          <a:ln>
            <a:noFill/>
          </a:ln>
        </p:spPr>
        <p:txBody>
          <a:bodyPr lIns="91425" tIns="45700" rIns="91425" bIns="45700" anchor="t" anchorCtr="0">
            <a:noAutofit/>
          </a:bodyPr>
          <a:lstStyle/>
          <a:p>
            <a:pPr>
              <a:lnSpc>
                <a:spcPct val="130000"/>
              </a:lnSpc>
              <a:spcBef>
                <a:spcPts val="592"/>
              </a:spcBef>
              <a:spcAft>
                <a:spcPts val="0"/>
              </a:spcAft>
              <a:buSzPct val="98666"/>
            </a:pPr>
            <a:r>
              <a:rPr lang="en-US" sz="2960" b="0" i="0" u="none" strike="noStrike" cap="none" dirty="0">
                <a:latin typeface="Gill Sans MT" panose="020B0502020104020203" pitchFamily="34" charset="0"/>
                <a:ea typeface="Helvetica Neue"/>
                <a:cs typeface="Helvetica Neue"/>
                <a:sym typeface="Helvetica Neue"/>
              </a:rPr>
              <a:t> </a:t>
            </a:r>
            <a:r>
              <a:rPr lang="en-US" sz="2590" b="0" i="0" u="none" strike="noStrike" cap="none" dirty="0">
                <a:latin typeface="Gill Sans MT" panose="020B0502020104020203" pitchFamily="34" charset="0"/>
                <a:ea typeface="Helvetica Neue"/>
                <a:cs typeface="Helvetica Neue"/>
                <a:sym typeface="Helvetica Neue"/>
              </a:rPr>
              <a:t>Free vs. Paid subscription</a:t>
            </a:r>
          </a:p>
          <a:p>
            <a:pPr>
              <a:lnSpc>
                <a:spcPct val="130000"/>
              </a:lnSpc>
              <a:spcBef>
                <a:spcPts val="518"/>
              </a:spcBef>
              <a:spcAft>
                <a:spcPts val="0"/>
              </a:spcAft>
              <a:buSzPct val="99615"/>
            </a:pPr>
            <a:r>
              <a:rPr lang="en-US" sz="2590" b="0" i="0" u="none" strike="noStrike" cap="none" dirty="0">
                <a:latin typeface="Gill Sans MT" panose="020B0502020104020203" pitchFamily="34" charset="0"/>
                <a:ea typeface="Helvetica Neue"/>
                <a:cs typeface="Helvetica Neue"/>
                <a:sym typeface="Helvetica Neue"/>
              </a:rPr>
              <a:t> Software vs. web-based/hosted remotely</a:t>
            </a:r>
          </a:p>
          <a:p>
            <a:pPr>
              <a:lnSpc>
                <a:spcPct val="130000"/>
              </a:lnSpc>
              <a:spcBef>
                <a:spcPts val="518"/>
              </a:spcBef>
              <a:spcAft>
                <a:spcPts val="0"/>
              </a:spcAft>
              <a:buSzPct val="99615"/>
            </a:pPr>
            <a:r>
              <a:rPr lang="en-US" sz="2590" b="0" i="0" u="none" strike="noStrike" cap="none" dirty="0">
                <a:latin typeface="Gill Sans MT" panose="020B0502020104020203" pitchFamily="34" charset="0"/>
                <a:ea typeface="Helvetica Neue"/>
                <a:cs typeface="Helvetica Neue"/>
                <a:sym typeface="Helvetica Neue"/>
              </a:rPr>
              <a:t> WYSIWYG (What You See is What You Get)</a:t>
            </a:r>
          </a:p>
          <a:p>
            <a:pPr>
              <a:lnSpc>
                <a:spcPct val="130000"/>
              </a:lnSpc>
              <a:spcBef>
                <a:spcPts val="518"/>
              </a:spcBef>
              <a:spcAft>
                <a:spcPts val="0"/>
              </a:spcAft>
              <a:buSzPct val="99615"/>
            </a:pPr>
            <a:r>
              <a:rPr lang="en-US" sz="2590" b="0" i="0" u="none" strike="noStrike" cap="none" dirty="0">
                <a:latin typeface="Gill Sans MT" panose="020B0502020104020203" pitchFamily="34" charset="0"/>
                <a:ea typeface="Helvetica Neue"/>
                <a:cs typeface="Helvetica Neue"/>
                <a:sym typeface="Helvetica Neue"/>
              </a:rPr>
              <a:t> Page version history/tracking</a:t>
            </a:r>
          </a:p>
          <a:p>
            <a:pPr>
              <a:lnSpc>
                <a:spcPct val="130000"/>
              </a:lnSpc>
              <a:spcBef>
                <a:spcPts val="518"/>
              </a:spcBef>
              <a:buSzPct val="99615"/>
            </a:pPr>
            <a:r>
              <a:rPr lang="en-US" sz="2590" b="0" i="0" u="none" strike="noStrike" cap="none" dirty="0">
                <a:latin typeface="Gill Sans MT" panose="020B0502020104020203" pitchFamily="34" charset="0"/>
                <a:ea typeface="Helvetica Neue"/>
                <a:cs typeface="Helvetica Neue"/>
                <a:sym typeface="Helvetica Neue"/>
              </a:rPr>
              <a:t> Calendar</a:t>
            </a:r>
          </a:p>
        </p:txBody>
      </p:sp>
      <p:sp>
        <p:nvSpPr>
          <p:cNvPr id="3" name="Title 2"/>
          <p:cNvSpPr>
            <a:spLocks noGrp="1"/>
          </p:cNvSpPr>
          <p:nvPr>
            <p:ph type="title"/>
          </p:nvPr>
        </p:nvSpPr>
        <p:spPr/>
        <p:txBody>
          <a:bodyPr/>
          <a:lstStyle/>
          <a:p>
            <a:r>
              <a:rPr lang="en-US" dirty="0"/>
              <a:t>Features to Think About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Ask Us!</a:t>
            </a:r>
          </a:p>
        </p:txBody>
      </p:sp>
      <p:sp>
        <p:nvSpPr>
          <p:cNvPr id="3" name="Content Placeholder 2"/>
          <p:cNvSpPr>
            <a:spLocks noGrp="1"/>
          </p:cNvSpPr>
          <p:nvPr>
            <p:ph idx="1"/>
          </p:nvPr>
        </p:nvSpPr>
        <p:spPr/>
        <p:txBody>
          <a:bodyPr>
            <a:normAutofit/>
          </a:bodyPr>
          <a:lstStyle/>
          <a:p>
            <a:r>
              <a:rPr lang="en-US" sz="2800" dirty="0"/>
              <a:t>a.howell.md@gmail.com</a:t>
            </a:r>
          </a:p>
          <a:p>
            <a:endParaRPr lang="en-US" sz="2800" dirty="0"/>
          </a:p>
          <a:p>
            <a:r>
              <a:rPr lang="en-US" sz="2800" dirty="0"/>
              <a:t>ali.abdallah.do@gmail.com</a:t>
            </a:r>
          </a:p>
        </p:txBody>
      </p:sp>
    </p:spTree>
    <p:extLst>
      <p:ext uri="{BB962C8B-B14F-4D97-AF65-F5344CB8AC3E}">
        <p14:creationId xmlns:p14="http://schemas.microsoft.com/office/powerpoint/2010/main" val="8918477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 name="Shape 322" descr="C:\Users\ahowell\AppData\Local\Microsoft\Windows\Temporary Internet Files\Content.IE5\34HSP02M\innovation[1].jpg"/>
          <p:cNvPicPr preferRelativeResize="0"/>
          <p:nvPr/>
        </p:nvPicPr>
        <p:blipFill rotWithShape="1">
          <a:blip r:embed="rId2">
            <a:alphaModFix/>
          </a:blip>
          <a:srcRect/>
          <a:stretch/>
        </p:blipFill>
        <p:spPr>
          <a:xfrm>
            <a:off x="1828799" y="2722558"/>
            <a:ext cx="5600046" cy="4150816"/>
          </a:xfrm>
          <a:prstGeom prst="rect">
            <a:avLst/>
          </a:prstGeom>
          <a:noFill/>
          <a:ln>
            <a:noFill/>
          </a:ln>
        </p:spPr>
      </p:pic>
      <p:sp>
        <p:nvSpPr>
          <p:cNvPr id="5" name="Shape 324"/>
          <p:cNvSpPr txBox="1">
            <a:spLocks/>
          </p:cNvSpPr>
          <p:nvPr/>
        </p:nvSpPr>
        <p:spPr>
          <a:xfrm>
            <a:off x="1551805" y="1550019"/>
            <a:ext cx="6048525" cy="2621190"/>
          </a:xfrm>
          <a:prstGeom prst="rect">
            <a:avLst/>
          </a:prstGeom>
          <a:noFill/>
          <a:ln>
            <a:noFill/>
          </a:ln>
        </p:spPr>
        <p:txBody>
          <a:bodyPr vert="horz" lIns="91425" tIns="45700" rIns="91425" bIns="45700" rtlCol="0" anchor="t" anchorCtr="0">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42900" indent="-342900" algn="ctr">
              <a:spcBef>
                <a:spcPts val="0"/>
              </a:spcBef>
              <a:spcAft>
                <a:spcPts val="0"/>
              </a:spcAft>
              <a:buClr>
                <a:schemeClr val="dk1"/>
              </a:buClr>
              <a:buSzPct val="100000"/>
              <a:buFont typeface="Arial"/>
              <a:buNone/>
            </a:pPr>
            <a:endParaRPr lang="en-US" sz="3200" dirty="0">
              <a:solidFill>
                <a:schemeClr val="dk1"/>
              </a:solidFill>
              <a:latin typeface="Helvetica Neue"/>
              <a:ea typeface="Helvetica Neue"/>
              <a:cs typeface="Helvetica Neue"/>
              <a:sym typeface="Helvetica Neue"/>
            </a:endParaRPr>
          </a:p>
          <a:p>
            <a:pPr marL="203200" indent="0" algn="ctr">
              <a:spcBef>
                <a:spcPts val="1200"/>
              </a:spcBef>
              <a:buClr>
                <a:srgbClr val="0070C0"/>
              </a:buClr>
              <a:buSzPct val="25000"/>
              <a:buFont typeface="Arial"/>
              <a:buNone/>
            </a:pPr>
            <a:r>
              <a:rPr lang="en-US" sz="6000" dirty="0">
                <a:solidFill>
                  <a:schemeClr val="accent2"/>
                </a:solidFill>
                <a:latin typeface="Gill Sans MT" panose="020B0502020104020203" pitchFamily="34" charset="0"/>
                <a:ea typeface="Helvetica Neue"/>
                <a:cs typeface="Helvetica Neue"/>
                <a:sym typeface="Helvetica Neue"/>
              </a:rPr>
              <a:t>Thank You!</a:t>
            </a:r>
          </a:p>
        </p:txBody>
      </p:sp>
    </p:spTree>
    <p:extLst>
      <p:ext uri="{BB962C8B-B14F-4D97-AF65-F5344CB8AC3E}">
        <p14:creationId xmlns:p14="http://schemas.microsoft.com/office/powerpoint/2010/main" val="433299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rtl="0">
              <a:spcBef>
                <a:spcPts val="0"/>
              </a:spcBef>
              <a:buClr>
                <a:schemeClr val="dk1"/>
              </a:buClr>
              <a:buSzPct val="25000"/>
              <a:buFont typeface="Helvetica Neue"/>
              <a:buNone/>
            </a:pPr>
            <a:r>
              <a:rPr lang="en-US" sz="4000" b="1" i="0" u="none" strike="noStrike" cap="none" dirty="0">
                <a:latin typeface="+mn-lt"/>
                <a:ea typeface="Helvetica Neue"/>
                <a:cs typeface="Helvetica Neue"/>
                <a:sym typeface="Helvetica Neue"/>
              </a:rPr>
              <a:t>Types of Information</a:t>
            </a:r>
          </a:p>
        </p:txBody>
      </p:sp>
      <p:sp>
        <p:nvSpPr>
          <p:cNvPr id="48" name="Shape 48"/>
          <p:cNvSpPr txBox="1">
            <a:spLocks noGrp="1"/>
          </p:cNvSpPr>
          <p:nvPr>
            <p:ph idx="1"/>
          </p:nvPr>
        </p:nvSpPr>
        <p:spPr>
          <a:prstGeom prst="rect">
            <a:avLst/>
          </a:prstGeom>
          <a:noFill/>
          <a:ln>
            <a:noFill/>
          </a:ln>
        </p:spPr>
        <p:txBody>
          <a:bodyPr lIns="91425" tIns="45700" rIns="91425" bIns="45700" anchor="t" anchorCtr="0">
            <a:noAutofit/>
          </a:bodyPr>
          <a:lstStyle/>
          <a:p>
            <a:pPr marL="419100" indent="-342900">
              <a:lnSpc>
                <a:spcPct val="80000"/>
              </a:lnSpc>
              <a:spcBef>
                <a:spcPts val="0"/>
              </a:spcBef>
              <a:spcAft>
                <a:spcPts val="0"/>
              </a:spcAft>
              <a:buSzPct val="100000"/>
            </a:pPr>
            <a:r>
              <a:rPr lang="en-US" sz="2220" b="0" i="0" u="none" strike="noStrike" cap="none" dirty="0">
                <a:solidFill>
                  <a:schemeClr val="dk1"/>
                </a:solidFill>
                <a:ea typeface="Helvetica Neue"/>
                <a:cs typeface="Helvetica Neue"/>
                <a:sym typeface="Helvetica Neue"/>
              </a:rPr>
              <a:t>Residency-specific administrative information</a:t>
            </a:r>
          </a:p>
          <a:p>
            <a:pPr marL="876300" lvl="1" indent="-342900">
              <a:lnSpc>
                <a:spcPct val="80000"/>
              </a:lnSpc>
              <a:spcBef>
                <a:spcPts val="0"/>
              </a:spcBef>
              <a:spcAft>
                <a:spcPts val="0"/>
              </a:spcAft>
              <a:buClr>
                <a:schemeClr val="accent3"/>
              </a:buClr>
              <a:buSzPct val="97368"/>
              <a:buFont typeface="Courier New" panose="02070309020205020404" pitchFamily="49" charset="0"/>
              <a:buChar char="o"/>
            </a:pPr>
            <a:r>
              <a:rPr lang="en-US" sz="1850" b="0" i="0" u="none" strike="noStrike" cap="none" dirty="0">
                <a:solidFill>
                  <a:schemeClr val="dk1"/>
                </a:solidFill>
                <a:ea typeface="Helvetica Neue"/>
                <a:cs typeface="Helvetica Neue"/>
                <a:sym typeface="Helvetica Neue"/>
              </a:rPr>
              <a:t>Policies &amp; Procedures</a:t>
            </a:r>
          </a:p>
          <a:p>
            <a:pPr marL="876300" lvl="1" indent="-342900">
              <a:lnSpc>
                <a:spcPct val="80000"/>
              </a:lnSpc>
              <a:spcBef>
                <a:spcPts val="0"/>
              </a:spcBef>
              <a:spcAft>
                <a:spcPts val="0"/>
              </a:spcAft>
              <a:buClr>
                <a:schemeClr val="accent3"/>
              </a:buClr>
              <a:buSzPct val="97368"/>
              <a:buFont typeface="Courier New" panose="02070309020205020404" pitchFamily="49" charset="0"/>
              <a:buChar char="o"/>
            </a:pPr>
            <a:r>
              <a:rPr lang="en-US" sz="1850" b="0" i="0" u="none" strike="noStrike" cap="none" dirty="0">
                <a:solidFill>
                  <a:schemeClr val="dk1"/>
                </a:solidFill>
                <a:ea typeface="Helvetica Neue"/>
                <a:cs typeface="Helvetica Neue"/>
                <a:sym typeface="Helvetica Neue"/>
              </a:rPr>
              <a:t>Schedules, Leave </a:t>
            </a:r>
          </a:p>
          <a:p>
            <a:pPr marL="876300" lvl="1" indent="-342900">
              <a:lnSpc>
                <a:spcPct val="80000"/>
              </a:lnSpc>
              <a:spcBef>
                <a:spcPts val="0"/>
              </a:spcBef>
              <a:spcAft>
                <a:spcPts val="0"/>
              </a:spcAft>
              <a:buClr>
                <a:schemeClr val="accent3"/>
              </a:buClr>
              <a:buSzPct val="97368"/>
              <a:buFont typeface="Courier New" panose="02070309020205020404" pitchFamily="49" charset="0"/>
              <a:buChar char="o"/>
            </a:pPr>
            <a:r>
              <a:rPr lang="en-US" sz="1850" b="0" i="0" u="none" strike="noStrike" cap="none" dirty="0">
                <a:solidFill>
                  <a:schemeClr val="dk1"/>
                </a:solidFill>
                <a:ea typeface="Helvetica Neue"/>
                <a:cs typeface="Helvetica Neue"/>
                <a:sym typeface="Helvetica Neue"/>
              </a:rPr>
              <a:t>Rotations</a:t>
            </a:r>
          </a:p>
          <a:p>
            <a:pPr marL="876300" lvl="1" indent="-342900">
              <a:lnSpc>
                <a:spcPct val="80000"/>
              </a:lnSpc>
              <a:spcBef>
                <a:spcPts val="0"/>
              </a:spcBef>
              <a:spcAft>
                <a:spcPts val="0"/>
              </a:spcAft>
              <a:buClr>
                <a:schemeClr val="accent3"/>
              </a:buClr>
              <a:buSzPct val="100909"/>
            </a:pPr>
            <a:endParaRPr sz="2220" b="0" i="0" u="none" strike="noStrike" cap="none" dirty="0">
              <a:solidFill>
                <a:schemeClr val="dk1"/>
              </a:solidFill>
              <a:ea typeface="Helvetica Neue"/>
              <a:cs typeface="Helvetica Neue"/>
              <a:sym typeface="Helvetica Neue"/>
            </a:endParaRPr>
          </a:p>
          <a:p>
            <a:pPr marL="419100" indent="-342900">
              <a:lnSpc>
                <a:spcPct val="80000"/>
              </a:lnSpc>
              <a:spcBef>
                <a:spcPts val="0"/>
              </a:spcBef>
              <a:spcAft>
                <a:spcPts val="0"/>
              </a:spcAft>
              <a:buSzPct val="100000"/>
            </a:pPr>
            <a:r>
              <a:rPr lang="en-US" sz="2220" b="0" i="0" u="none" strike="noStrike" cap="none" dirty="0">
                <a:solidFill>
                  <a:schemeClr val="dk1"/>
                </a:solidFill>
                <a:ea typeface="Helvetica Neue"/>
                <a:cs typeface="Helvetica Neue"/>
                <a:sym typeface="Helvetica Neue"/>
              </a:rPr>
              <a:t>Relevant clinical references</a:t>
            </a:r>
          </a:p>
          <a:p>
            <a:pPr marL="812800" lvl="1" indent="-342900">
              <a:lnSpc>
                <a:spcPct val="80000"/>
              </a:lnSpc>
              <a:spcBef>
                <a:spcPts val="0"/>
              </a:spcBef>
              <a:spcAft>
                <a:spcPts val="0"/>
              </a:spcAft>
              <a:buClr>
                <a:schemeClr val="accent3"/>
              </a:buClr>
              <a:buSzPct val="97368"/>
              <a:buFont typeface="Courier New" panose="02070309020205020404" pitchFamily="49" charset="0"/>
              <a:buChar char="o"/>
            </a:pPr>
            <a:r>
              <a:rPr lang="en-US" sz="1850" b="0" i="0" u="none" strike="noStrike" cap="none" dirty="0">
                <a:solidFill>
                  <a:schemeClr val="dk1"/>
                </a:solidFill>
                <a:ea typeface="Helvetica Neue"/>
                <a:cs typeface="Helvetica Neue"/>
                <a:sym typeface="Helvetica Neue"/>
              </a:rPr>
              <a:t>Guidelines</a:t>
            </a:r>
          </a:p>
          <a:p>
            <a:pPr marL="812800" lvl="1" indent="-342900">
              <a:lnSpc>
                <a:spcPct val="80000"/>
              </a:lnSpc>
              <a:spcBef>
                <a:spcPts val="0"/>
              </a:spcBef>
              <a:spcAft>
                <a:spcPts val="0"/>
              </a:spcAft>
              <a:buClr>
                <a:schemeClr val="accent3"/>
              </a:buClr>
              <a:buSzPct val="97368"/>
              <a:buFont typeface="Courier New" panose="02070309020205020404" pitchFamily="49" charset="0"/>
              <a:buChar char="o"/>
            </a:pPr>
            <a:r>
              <a:rPr lang="en-US" sz="1850" b="0" i="0" u="none" strike="noStrike" cap="none" dirty="0">
                <a:solidFill>
                  <a:schemeClr val="dk1"/>
                </a:solidFill>
                <a:ea typeface="Helvetica Neue"/>
                <a:cs typeface="Helvetica Neue"/>
                <a:sym typeface="Helvetica Neue"/>
              </a:rPr>
              <a:t>Diagnosis and management algorithms</a:t>
            </a:r>
          </a:p>
          <a:p>
            <a:pPr marL="812800" lvl="1" indent="-342900">
              <a:lnSpc>
                <a:spcPct val="80000"/>
              </a:lnSpc>
              <a:spcBef>
                <a:spcPts val="0"/>
              </a:spcBef>
              <a:spcAft>
                <a:spcPts val="0"/>
              </a:spcAft>
              <a:buClr>
                <a:schemeClr val="accent3"/>
              </a:buClr>
              <a:buSzPct val="97368"/>
            </a:pPr>
            <a:endParaRPr sz="1850" b="0" i="0" u="none" strike="noStrike" cap="none" dirty="0">
              <a:solidFill>
                <a:schemeClr val="dk1"/>
              </a:solidFill>
              <a:ea typeface="Helvetica Neue"/>
              <a:cs typeface="Helvetica Neue"/>
              <a:sym typeface="Helvetica Neue"/>
            </a:endParaRPr>
          </a:p>
          <a:p>
            <a:pPr marL="419100" indent="-342900">
              <a:lnSpc>
                <a:spcPct val="80000"/>
              </a:lnSpc>
              <a:spcBef>
                <a:spcPts val="0"/>
              </a:spcBef>
              <a:spcAft>
                <a:spcPts val="0"/>
              </a:spcAft>
              <a:buSzPct val="100000"/>
            </a:pPr>
            <a:r>
              <a:rPr lang="en-US" sz="2220" b="0" i="0" u="none" strike="noStrike" cap="none" dirty="0">
                <a:solidFill>
                  <a:schemeClr val="dk1"/>
                </a:solidFill>
                <a:ea typeface="Helvetica Neue"/>
                <a:cs typeface="Helvetica Neue"/>
                <a:sym typeface="Helvetica Neue"/>
              </a:rPr>
              <a:t>Didactics </a:t>
            </a:r>
          </a:p>
          <a:p>
            <a:pPr marL="812800" lvl="1" indent="-342900">
              <a:lnSpc>
                <a:spcPct val="80000"/>
              </a:lnSpc>
              <a:spcBef>
                <a:spcPts val="0"/>
              </a:spcBef>
              <a:spcAft>
                <a:spcPts val="0"/>
              </a:spcAft>
              <a:buClr>
                <a:schemeClr val="accent3"/>
              </a:buClr>
              <a:buSzPct val="97368"/>
              <a:buFont typeface="Courier New" panose="02070309020205020404" pitchFamily="49" charset="0"/>
              <a:buChar char="o"/>
            </a:pPr>
            <a:r>
              <a:rPr lang="en-US" sz="1850" b="0" i="0" u="none" strike="noStrike" cap="none" dirty="0">
                <a:solidFill>
                  <a:schemeClr val="dk1"/>
                </a:solidFill>
                <a:ea typeface="Helvetica Neue"/>
                <a:cs typeface="Helvetica Neue"/>
                <a:sym typeface="Helvetica Neue"/>
              </a:rPr>
              <a:t>Lecture slides</a:t>
            </a:r>
          </a:p>
          <a:p>
            <a:pPr marL="812800" lvl="1" indent="-342900">
              <a:lnSpc>
                <a:spcPct val="80000"/>
              </a:lnSpc>
              <a:spcBef>
                <a:spcPts val="0"/>
              </a:spcBef>
              <a:spcAft>
                <a:spcPts val="0"/>
              </a:spcAft>
              <a:buClr>
                <a:schemeClr val="accent3"/>
              </a:buClr>
              <a:buSzPct val="97368"/>
              <a:buFont typeface="Courier New" panose="02070309020205020404" pitchFamily="49" charset="0"/>
              <a:buChar char="o"/>
            </a:pPr>
            <a:r>
              <a:rPr lang="en-US" sz="1850" b="0" i="0" u="none" strike="noStrike" cap="none" dirty="0">
                <a:solidFill>
                  <a:schemeClr val="dk1"/>
                </a:solidFill>
                <a:ea typeface="Helvetica Neue"/>
                <a:cs typeface="Helvetica Neue"/>
                <a:sym typeface="Helvetica Neue"/>
              </a:rPr>
              <a:t>Handouts</a:t>
            </a:r>
          </a:p>
          <a:p>
            <a:pPr marL="812800" lvl="1" indent="-342900">
              <a:lnSpc>
                <a:spcPct val="80000"/>
              </a:lnSpc>
              <a:spcBef>
                <a:spcPts val="0"/>
              </a:spcBef>
              <a:spcAft>
                <a:spcPts val="0"/>
              </a:spcAft>
              <a:buClr>
                <a:schemeClr val="accent3"/>
              </a:buClr>
              <a:buSzPct val="97368"/>
            </a:pPr>
            <a:endParaRPr lang="en-US" sz="1850" b="0" i="0" u="none" strike="noStrike" cap="none" dirty="0">
              <a:solidFill>
                <a:schemeClr val="dk1"/>
              </a:solidFill>
              <a:ea typeface="Helvetica Neue"/>
              <a:cs typeface="Helvetica Neue"/>
              <a:sym typeface="Helvetica Neue"/>
            </a:endParaRPr>
          </a:p>
          <a:p>
            <a:pPr marL="812800" lvl="1" indent="-342900">
              <a:lnSpc>
                <a:spcPct val="80000"/>
              </a:lnSpc>
              <a:spcBef>
                <a:spcPts val="0"/>
              </a:spcBef>
              <a:spcAft>
                <a:spcPts val="0"/>
              </a:spcAft>
              <a:buClr>
                <a:schemeClr val="accent3"/>
              </a:buClr>
              <a:buSzPct val="97368"/>
            </a:pPr>
            <a:endParaRPr sz="1850" b="0" i="0" u="none" strike="noStrike" cap="none" dirty="0">
              <a:solidFill>
                <a:schemeClr val="dk1"/>
              </a:solidFill>
              <a:ea typeface="Helvetica Neue"/>
              <a:cs typeface="Helvetica Neue"/>
              <a:sym typeface="Helvetica Neue"/>
            </a:endParaRPr>
          </a:p>
          <a:p>
            <a:pPr marL="533400" indent="-457200">
              <a:lnSpc>
                <a:spcPct val="80000"/>
              </a:lnSpc>
              <a:spcBef>
                <a:spcPts val="0"/>
              </a:spcBef>
              <a:spcAft>
                <a:spcPts val="0"/>
              </a:spcAft>
              <a:buSzPct val="100000"/>
            </a:pPr>
            <a:r>
              <a:rPr lang="en-US" sz="2960" b="0" i="0" u="none" strike="noStrike" cap="none" dirty="0">
                <a:solidFill>
                  <a:schemeClr val="dk1"/>
                </a:solidFill>
                <a:ea typeface="Helvetica Neue"/>
                <a:cs typeface="Helvetica Neue"/>
                <a:sym typeface="Helvetica Neue"/>
              </a:rPr>
              <a:t>Faculty Expertise</a:t>
            </a:r>
          </a:p>
          <a:p>
            <a:pPr>
              <a:lnSpc>
                <a:spcPct val="80000"/>
              </a:lnSpc>
              <a:spcBef>
                <a:spcPts val="592"/>
              </a:spcBef>
              <a:buClr>
                <a:schemeClr val="accent3"/>
              </a:buClr>
              <a:buSzPct val="98666"/>
            </a:pPr>
            <a:endParaRPr sz="2960" b="0" i="0" u="none" strike="noStrike" cap="none" dirty="0">
              <a:solidFill>
                <a:schemeClr val="dk1"/>
              </a:solidFill>
              <a:ea typeface="Helvetica Neue"/>
              <a:cs typeface="Helvetica Neue"/>
              <a:sym typeface="Helvetica Neue"/>
            </a:endParaRPr>
          </a:p>
        </p:txBody>
      </p:sp>
      <p:pic>
        <p:nvPicPr>
          <p:cNvPr id="49" name="Shape 49" descr="C:\Users\ahowell\AppData\Local\Microsoft\Windows\Temporary Internet Files\Content.IE5\5JZ287X4\information-overload[1].jpg"/>
          <p:cNvPicPr preferRelativeResize="0"/>
          <p:nvPr/>
        </p:nvPicPr>
        <p:blipFill rotWithShape="1">
          <a:blip r:embed="rId3">
            <a:alphaModFix/>
          </a:blip>
          <a:srcRect/>
          <a:stretch/>
        </p:blipFill>
        <p:spPr>
          <a:xfrm>
            <a:off x="5637648" y="3028788"/>
            <a:ext cx="3556000" cy="35560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1"/>
          <p:cNvSpPr txBox="1">
            <a:spLocks noChangeArrowheads="1"/>
          </p:cNvSpPr>
          <p:nvPr/>
        </p:nvSpPr>
        <p:spPr bwMode="auto">
          <a:xfrm>
            <a:off x="392113" y="2528888"/>
            <a:ext cx="8401050" cy="2173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buFont typeface="Times New Roman" panose="02020603050405020304" pitchFamily="18" charset="0"/>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400">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400">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400">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400">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400">
                <a:solidFill>
                  <a:schemeClr val="bg1"/>
                </a:solidFill>
                <a:latin typeface="Arial" panose="020B0604020202020204" pitchFamily="34" charset="0"/>
                <a:ea typeface="ＭＳ Ｐゴシック" panose="020B0600070205080204" pitchFamily="34" charset="-128"/>
              </a:defRPr>
            </a:lvl9pPr>
          </a:lstStyle>
          <a:p>
            <a:pPr eaLnBrk="1" hangingPunct="1">
              <a:spcBef>
                <a:spcPts val="800"/>
              </a:spcBef>
              <a:buClrTx/>
              <a:buFontTx/>
              <a:buNone/>
            </a:pPr>
            <a:r>
              <a:rPr lang="en-US" altLang="en-US" sz="3200">
                <a:solidFill>
                  <a:srgbClr val="000000"/>
                </a:solidFill>
              </a:rPr>
              <a:t>Please evaluate this presentation using the conference mobile app! Simply click on the "clipboard" icon       on the presentation page.</a:t>
            </a:r>
          </a:p>
        </p:txBody>
      </p:sp>
      <p:pic>
        <p:nvPicPr>
          <p:cNvPr id="624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2175" y="3595688"/>
            <a:ext cx="465138" cy="492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312342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p:cNvPicPr preferRelativeResize="0"/>
          <p:nvPr/>
        </p:nvPicPr>
        <p:blipFill rotWithShape="1">
          <a:blip r:embed="rId3">
            <a:alphaModFix/>
          </a:blip>
          <a:srcRect/>
          <a:stretch/>
        </p:blipFill>
        <p:spPr>
          <a:xfrm>
            <a:off x="3871211" y="1886808"/>
            <a:ext cx="2190750" cy="666749"/>
          </a:xfrm>
          <a:prstGeom prst="rect">
            <a:avLst/>
          </a:prstGeom>
          <a:noFill/>
          <a:ln>
            <a:noFill/>
          </a:ln>
        </p:spPr>
      </p:pic>
      <p:pic>
        <p:nvPicPr>
          <p:cNvPr id="55" name="Shape 55"/>
          <p:cNvPicPr preferRelativeResize="0"/>
          <p:nvPr/>
        </p:nvPicPr>
        <p:blipFill rotWithShape="1">
          <a:blip r:embed="rId4">
            <a:alphaModFix/>
          </a:blip>
          <a:srcRect/>
          <a:stretch/>
        </p:blipFill>
        <p:spPr>
          <a:xfrm>
            <a:off x="5671917" y="3394480"/>
            <a:ext cx="2697124" cy="636124"/>
          </a:xfrm>
          <a:prstGeom prst="rect">
            <a:avLst/>
          </a:prstGeom>
          <a:noFill/>
          <a:ln>
            <a:noFill/>
          </a:ln>
        </p:spPr>
      </p:pic>
      <p:pic>
        <p:nvPicPr>
          <p:cNvPr id="56" name="Shape 56"/>
          <p:cNvPicPr preferRelativeResize="0"/>
          <p:nvPr/>
        </p:nvPicPr>
        <p:blipFill rotWithShape="1">
          <a:blip r:embed="rId5">
            <a:alphaModFix/>
          </a:blip>
          <a:srcRect/>
          <a:stretch/>
        </p:blipFill>
        <p:spPr>
          <a:xfrm>
            <a:off x="501855" y="4999209"/>
            <a:ext cx="2057400" cy="342899"/>
          </a:xfrm>
          <a:prstGeom prst="rect">
            <a:avLst/>
          </a:prstGeom>
          <a:noFill/>
          <a:ln>
            <a:noFill/>
          </a:ln>
        </p:spPr>
      </p:pic>
      <p:pic>
        <p:nvPicPr>
          <p:cNvPr id="57" name="Shape 57"/>
          <p:cNvPicPr preferRelativeResize="0"/>
          <p:nvPr/>
        </p:nvPicPr>
        <p:blipFill rotWithShape="1">
          <a:blip r:embed="rId6">
            <a:alphaModFix/>
          </a:blip>
          <a:srcRect/>
          <a:stretch/>
        </p:blipFill>
        <p:spPr>
          <a:xfrm>
            <a:off x="1240807" y="5868437"/>
            <a:ext cx="1877248" cy="489698"/>
          </a:xfrm>
          <a:prstGeom prst="rect">
            <a:avLst/>
          </a:prstGeom>
          <a:noFill/>
          <a:ln>
            <a:noFill/>
          </a:ln>
        </p:spPr>
      </p:pic>
      <p:pic>
        <p:nvPicPr>
          <p:cNvPr id="58" name="Shape 58"/>
          <p:cNvPicPr preferRelativeResize="0"/>
          <p:nvPr/>
        </p:nvPicPr>
        <p:blipFill rotWithShape="1">
          <a:blip r:embed="rId7">
            <a:alphaModFix/>
          </a:blip>
          <a:srcRect/>
          <a:stretch/>
        </p:blipFill>
        <p:spPr>
          <a:xfrm>
            <a:off x="3523020" y="5905421"/>
            <a:ext cx="3152775" cy="590550"/>
          </a:xfrm>
          <a:prstGeom prst="rect">
            <a:avLst/>
          </a:prstGeom>
          <a:noFill/>
          <a:ln>
            <a:noFill/>
          </a:ln>
        </p:spPr>
      </p:pic>
      <p:pic>
        <p:nvPicPr>
          <p:cNvPr id="59" name="Shape 59"/>
          <p:cNvPicPr preferRelativeResize="0"/>
          <p:nvPr/>
        </p:nvPicPr>
        <p:blipFill rotWithShape="1">
          <a:blip r:embed="rId8">
            <a:alphaModFix/>
          </a:blip>
          <a:srcRect/>
          <a:stretch/>
        </p:blipFill>
        <p:spPr>
          <a:xfrm>
            <a:off x="4061009" y="721826"/>
            <a:ext cx="1800225" cy="400049"/>
          </a:xfrm>
          <a:prstGeom prst="rect">
            <a:avLst/>
          </a:prstGeom>
          <a:noFill/>
          <a:ln>
            <a:noFill/>
          </a:ln>
        </p:spPr>
      </p:pic>
      <p:pic>
        <p:nvPicPr>
          <p:cNvPr id="60" name="Shape 60"/>
          <p:cNvPicPr preferRelativeResize="0"/>
          <p:nvPr/>
        </p:nvPicPr>
        <p:blipFill rotWithShape="1">
          <a:blip r:embed="rId9">
            <a:alphaModFix/>
          </a:blip>
          <a:srcRect/>
          <a:stretch/>
        </p:blipFill>
        <p:spPr>
          <a:xfrm>
            <a:off x="6533965" y="1908257"/>
            <a:ext cx="1985149" cy="1290600"/>
          </a:xfrm>
          <a:prstGeom prst="rect">
            <a:avLst/>
          </a:prstGeom>
          <a:noFill/>
          <a:ln>
            <a:noFill/>
          </a:ln>
        </p:spPr>
      </p:pic>
      <p:pic>
        <p:nvPicPr>
          <p:cNvPr id="61" name="Shape 61"/>
          <p:cNvPicPr preferRelativeResize="0"/>
          <p:nvPr/>
        </p:nvPicPr>
        <p:blipFill rotWithShape="1">
          <a:blip r:embed="rId10">
            <a:alphaModFix/>
          </a:blip>
          <a:srcRect/>
          <a:stretch/>
        </p:blipFill>
        <p:spPr>
          <a:xfrm>
            <a:off x="3813360" y="2743200"/>
            <a:ext cx="4095749" cy="523874"/>
          </a:xfrm>
          <a:prstGeom prst="rect">
            <a:avLst/>
          </a:prstGeom>
          <a:noFill/>
          <a:ln>
            <a:noFill/>
          </a:ln>
        </p:spPr>
      </p:pic>
      <p:pic>
        <p:nvPicPr>
          <p:cNvPr id="62" name="Shape 62"/>
          <p:cNvPicPr preferRelativeResize="0"/>
          <p:nvPr/>
        </p:nvPicPr>
        <p:blipFill rotWithShape="1">
          <a:blip r:embed="rId11">
            <a:alphaModFix/>
          </a:blip>
          <a:srcRect/>
          <a:stretch/>
        </p:blipFill>
        <p:spPr>
          <a:xfrm>
            <a:off x="5980443" y="975380"/>
            <a:ext cx="2381249" cy="847725"/>
          </a:xfrm>
          <a:prstGeom prst="rect">
            <a:avLst/>
          </a:prstGeom>
          <a:noFill/>
          <a:ln>
            <a:noFill/>
          </a:ln>
        </p:spPr>
      </p:pic>
      <p:pic>
        <p:nvPicPr>
          <p:cNvPr id="63" name="Shape 63"/>
          <p:cNvPicPr preferRelativeResize="0"/>
          <p:nvPr/>
        </p:nvPicPr>
        <p:blipFill rotWithShape="1">
          <a:blip r:embed="rId12">
            <a:alphaModFix/>
          </a:blip>
          <a:srcRect/>
          <a:stretch/>
        </p:blipFill>
        <p:spPr>
          <a:xfrm>
            <a:off x="3024260" y="3357531"/>
            <a:ext cx="1578199" cy="1573100"/>
          </a:xfrm>
          <a:prstGeom prst="rect">
            <a:avLst/>
          </a:prstGeom>
          <a:noFill/>
          <a:ln>
            <a:noFill/>
          </a:ln>
        </p:spPr>
      </p:pic>
      <p:pic>
        <p:nvPicPr>
          <p:cNvPr id="64" name="Shape 64"/>
          <p:cNvPicPr preferRelativeResize="0"/>
          <p:nvPr/>
        </p:nvPicPr>
        <p:blipFill rotWithShape="1">
          <a:blip r:embed="rId13">
            <a:alphaModFix/>
          </a:blip>
          <a:srcRect/>
          <a:stretch/>
        </p:blipFill>
        <p:spPr>
          <a:xfrm>
            <a:off x="1585912" y="2082800"/>
            <a:ext cx="1813295" cy="796080"/>
          </a:xfrm>
          <a:prstGeom prst="rect">
            <a:avLst/>
          </a:prstGeom>
          <a:noFill/>
          <a:ln>
            <a:noFill/>
          </a:ln>
        </p:spPr>
      </p:pic>
      <p:pic>
        <p:nvPicPr>
          <p:cNvPr id="65" name="Shape 65"/>
          <p:cNvPicPr preferRelativeResize="0"/>
          <p:nvPr/>
        </p:nvPicPr>
        <p:blipFill rotWithShape="1">
          <a:blip r:embed="rId14">
            <a:alphaModFix/>
          </a:blip>
          <a:srcRect/>
          <a:stretch/>
        </p:blipFill>
        <p:spPr>
          <a:xfrm>
            <a:off x="5322852" y="4297784"/>
            <a:ext cx="1352943" cy="489674"/>
          </a:xfrm>
          <a:prstGeom prst="rect">
            <a:avLst/>
          </a:prstGeom>
          <a:noFill/>
          <a:ln>
            <a:noFill/>
          </a:ln>
        </p:spPr>
      </p:pic>
      <p:pic>
        <p:nvPicPr>
          <p:cNvPr id="66" name="Shape 66"/>
          <p:cNvPicPr preferRelativeResize="0"/>
          <p:nvPr/>
        </p:nvPicPr>
        <p:blipFill rotWithShape="1">
          <a:blip r:embed="rId15">
            <a:alphaModFix/>
          </a:blip>
          <a:srcRect/>
          <a:stretch/>
        </p:blipFill>
        <p:spPr>
          <a:xfrm>
            <a:off x="562843" y="980719"/>
            <a:ext cx="3454399" cy="1168400"/>
          </a:xfrm>
          <a:prstGeom prst="rect">
            <a:avLst/>
          </a:prstGeom>
          <a:noFill/>
          <a:ln>
            <a:noFill/>
          </a:ln>
        </p:spPr>
      </p:pic>
      <p:pic>
        <p:nvPicPr>
          <p:cNvPr id="67" name="Shape 67"/>
          <p:cNvPicPr preferRelativeResize="0"/>
          <p:nvPr/>
        </p:nvPicPr>
        <p:blipFill rotWithShape="1">
          <a:blip r:embed="rId16">
            <a:alphaModFix/>
          </a:blip>
          <a:srcRect/>
          <a:stretch/>
        </p:blipFill>
        <p:spPr>
          <a:xfrm>
            <a:off x="3000561" y="5164026"/>
            <a:ext cx="2946399" cy="508000"/>
          </a:xfrm>
          <a:prstGeom prst="rect">
            <a:avLst/>
          </a:prstGeom>
          <a:noFill/>
          <a:ln>
            <a:noFill/>
          </a:ln>
        </p:spPr>
      </p:pic>
      <p:pic>
        <p:nvPicPr>
          <p:cNvPr id="68" name="Shape 68"/>
          <p:cNvPicPr preferRelativeResize="0"/>
          <p:nvPr/>
        </p:nvPicPr>
        <p:blipFill rotWithShape="1">
          <a:blip r:embed="rId17">
            <a:alphaModFix/>
          </a:blip>
          <a:srcRect/>
          <a:stretch/>
        </p:blipFill>
        <p:spPr>
          <a:xfrm>
            <a:off x="6281939" y="4851280"/>
            <a:ext cx="2489199" cy="908863"/>
          </a:xfrm>
          <a:prstGeom prst="rect">
            <a:avLst/>
          </a:prstGeom>
          <a:noFill/>
          <a:ln>
            <a:noFill/>
          </a:ln>
        </p:spPr>
      </p:pic>
      <p:pic>
        <p:nvPicPr>
          <p:cNvPr id="69" name="Shape 69"/>
          <p:cNvPicPr preferRelativeResize="0"/>
          <p:nvPr/>
        </p:nvPicPr>
        <p:blipFill rotWithShape="1">
          <a:blip r:embed="rId18">
            <a:alphaModFix/>
          </a:blip>
          <a:srcRect/>
          <a:stretch/>
        </p:blipFill>
        <p:spPr>
          <a:xfrm>
            <a:off x="-56944" y="3113981"/>
            <a:ext cx="3174999" cy="1358899"/>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Information</a:t>
            </a:r>
          </a:p>
        </p:txBody>
      </p:sp>
      <p:graphicFrame>
        <p:nvGraphicFramePr>
          <p:cNvPr id="9" name="Chart 8">
            <a:extLst>
              <a:ext uri="{FF2B5EF4-FFF2-40B4-BE49-F238E27FC236}">
                <a16:creationId xmlns:a16="http://schemas.microsoft.com/office/drawing/2014/main" id="{FAAF3F68-D80F-40FA-B97A-FDE5B549E315}"/>
              </a:ext>
            </a:extLst>
          </p:cNvPr>
          <p:cNvGraphicFramePr>
            <a:graphicFrameLocks/>
          </p:cNvGraphicFramePr>
          <p:nvPr>
            <p:extLst>
              <p:ext uri="{D42A27DB-BD31-4B8C-83A1-F6EECF244321}">
                <p14:modId xmlns:p14="http://schemas.microsoft.com/office/powerpoint/2010/main" val="3331887062"/>
              </p:ext>
            </p:extLst>
          </p:nvPr>
        </p:nvGraphicFramePr>
        <p:xfrm>
          <a:off x="144965" y="214661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0629D907-6E7D-402F-A10B-A08D01A95D91}"/>
              </a:ext>
            </a:extLst>
          </p:cNvPr>
          <p:cNvGraphicFramePr>
            <a:graphicFrameLocks/>
          </p:cNvGraphicFramePr>
          <p:nvPr>
            <p:extLst>
              <p:ext uri="{D42A27DB-BD31-4B8C-83A1-F6EECF244321}">
                <p14:modId xmlns:p14="http://schemas.microsoft.com/office/powerpoint/2010/main" val="3911832258"/>
              </p:ext>
            </p:extLst>
          </p:nvPr>
        </p:nvGraphicFramePr>
        <p:xfrm>
          <a:off x="4282069" y="3819293"/>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0224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Administrative Information</a:t>
            </a:r>
          </a:p>
        </p:txBody>
      </p:sp>
      <p:graphicFrame>
        <p:nvGraphicFramePr>
          <p:cNvPr id="8" name="Chart 7">
            <a:extLst>
              <a:ext uri="{FF2B5EF4-FFF2-40B4-BE49-F238E27FC236}">
                <a16:creationId xmlns:a16="http://schemas.microsoft.com/office/drawing/2014/main" id="{DA18D44D-4B5C-46B4-96F8-C5E91FA03BEE}"/>
              </a:ext>
            </a:extLst>
          </p:cNvPr>
          <p:cNvGraphicFramePr>
            <a:graphicFrameLocks/>
          </p:cNvGraphicFramePr>
          <p:nvPr>
            <p:extLst>
              <p:ext uri="{D42A27DB-BD31-4B8C-83A1-F6EECF244321}">
                <p14:modId xmlns:p14="http://schemas.microsoft.com/office/powerpoint/2010/main" val="2235779530"/>
              </p:ext>
            </p:extLst>
          </p:nvPr>
        </p:nvGraphicFramePr>
        <p:xfrm>
          <a:off x="245327" y="2124307"/>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2634F8BD-BBB0-4C61-B916-B88394B8AC02}"/>
              </a:ext>
            </a:extLst>
          </p:cNvPr>
          <p:cNvGraphicFramePr>
            <a:graphicFrameLocks/>
          </p:cNvGraphicFramePr>
          <p:nvPr>
            <p:extLst>
              <p:ext uri="{D42A27DB-BD31-4B8C-83A1-F6EECF244321}">
                <p14:modId xmlns:p14="http://schemas.microsoft.com/office/powerpoint/2010/main" val="2949059027"/>
              </p:ext>
            </p:extLst>
          </p:nvPr>
        </p:nvGraphicFramePr>
        <p:xfrm>
          <a:off x="4326673" y="3849411"/>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021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a:t>
            </a:r>
          </a:p>
        </p:txBody>
      </p:sp>
      <p:graphicFrame>
        <p:nvGraphicFramePr>
          <p:cNvPr id="4" name="Chart 3">
            <a:extLst>
              <a:ext uri="{FF2B5EF4-FFF2-40B4-BE49-F238E27FC236}">
                <a16:creationId xmlns:a16="http://schemas.microsoft.com/office/drawing/2014/main" id="{0AE51DBC-E3CB-48BE-91C5-3B5AFB7FC7D8}"/>
              </a:ext>
            </a:extLst>
          </p:cNvPr>
          <p:cNvGraphicFramePr>
            <a:graphicFrameLocks/>
          </p:cNvGraphicFramePr>
          <p:nvPr>
            <p:extLst>
              <p:ext uri="{D42A27DB-BD31-4B8C-83A1-F6EECF244321}">
                <p14:modId xmlns:p14="http://schemas.microsoft.com/office/powerpoint/2010/main" val="3500290348"/>
              </p:ext>
            </p:extLst>
          </p:nvPr>
        </p:nvGraphicFramePr>
        <p:xfrm>
          <a:off x="167269" y="2228003"/>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74CAAE05-29ED-424C-891B-2464D35AAB6E}"/>
              </a:ext>
            </a:extLst>
          </p:cNvPr>
          <p:cNvGraphicFramePr>
            <a:graphicFrameLocks/>
          </p:cNvGraphicFramePr>
          <p:nvPr>
            <p:extLst>
              <p:ext uri="{D42A27DB-BD31-4B8C-83A1-F6EECF244321}">
                <p14:modId xmlns:p14="http://schemas.microsoft.com/office/powerpoint/2010/main" val="1173623568"/>
              </p:ext>
            </p:extLst>
          </p:nvPr>
        </p:nvGraphicFramePr>
        <p:xfrm>
          <a:off x="4415613" y="4008460"/>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1896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TM03457464[[fn=Dividend]]</Template>
  <TotalTime>1312</TotalTime>
  <Words>1054</Words>
  <Application>Microsoft Office PowerPoint</Application>
  <PresentationFormat>On-screen Show (4:3)</PresentationFormat>
  <Paragraphs>171</Paragraphs>
  <Slides>50</Slides>
  <Notes>37</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Calibri</vt:lpstr>
      <vt:lpstr>Times New Roman</vt:lpstr>
      <vt:lpstr>Helvetica Neue</vt:lpstr>
      <vt:lpstr>Courier New</vt:lpstr>
      <vt:lpstr>ＭＳ Ｐゴシック</vt:lpstr>
      <vt:lpstr>Arial</vt:lpstr>
      <vt:lpstr>Wingdings 2</vt:lpstr>
      <vt:lpstr>Gill Sans MT</vt:lpstr>
      <vt:lpstr>Dividend</vt:lpstr>
      <vt:lpstr>Why Wiki?   Exploring Advantages of  Innovative Information Management</vt:lpstr>
      <vt:lpstr>PowerPoint Presentation</vt:lpstr>
      <vt:lpstr>Upon completion of this session, participants should be able to…</vt:lpstr>
      <vt:lpstr>PowerPoint Presentation</vt:lpstr>
      <vt:lpstr>Types of Information</vt:lpstr>
      <vt:lpstr>PowerPoint Presentation</vt:lpstr>
      <vt:lpstr>Clinical Information</vt:lpstr>
      <vt:lpstr>Administrative Information</vt:lpstr>
      <vt:lpstr>Time?</vt:lpstr>
      <vt:lpstr>Time?</vt:lpstr>
      <vt:lpstr>Time?</vt:lpstr>
      <vt:lpstr>Time?</vt:lpstr>
      <vt:lpstr>Solution?</vt:lpstr>
      <vt:lpstr>What Is a Wiki?</vt:lpstr>
      <vt:lpstr>Wiki Advantages</vt:lpstr>
      <vt:lpstr>Unity’s Wiki</vt:lpstr>
      <vt:lpstr>Clinical References</vt:lpstr>
      <vt:lpstr>PowerPoint Presentation</vt:lpstr>
      <vt:lpstr>PowerPoint Presentation</vt:lpstr>
      <vt:lpstr>PowerPoint Presentation</vt:lpstr>
      <vt:lpstr>PowerPoint Presentation</vt:lpstr>
      <vt:lpstr>Administrative Information</vt:lpstr>
      <vt:lpstr>PowerPoint Presentation</vt:lpstr>
      <vt:lpstr>Faculty Expertise</vt:lpstr>
      <vt:lpstr>PowerPoint Presentation</vt:lpstr>
      <vt:lpstr>PowerPoint Presentation</vt:lpstr>
      <vt:lpstr>PowerPoint Presentation</vt:lpstr>
      <vt:lpstr>PowerPoint Presentation</vt:lpstr>
      <vt:lpstr>PowerPoint Presentation</vt:lpstr>
      <vt:lpstr>Updates</vt:lpstr>
      <vt:lpstr>Utilization</vt:lpstr>
      <vt:lpstr>Utilization</vt:lpstr>
      <vt:lpstr>Utilization</vt:lpstr>
      <vt:lpstr>Let’s Try It!</vt:lpstr>
      <vt:lpstr>Let’s Try It!</vt:lpstr>
      <vt:lpstr>Add a Page</vt:lpstr>
      <vt:lpstr>Add a Page</vt:lpstr>
      <vt:lpstr>Create a Page</vt:lpstr>
      <vt:lpstr>Start Editing!</vt:lpstr>
      <vt:lpstr>Save your page</vt:lpstr>
      <vt:lpstr>Maintenance</vt:lpstr>
      <vt:lpstr>Comments</vt:lpstr>
      <vt:lpstr>Moving On…</vt:lpstr>
      <vt:lpstr>PowerPoint Presentation</vt:lpstr>
      <vt:lpstr>Where to Start?</vt:lpstr>
      <vt:lpstr>Where to Start?</vt:lpstr>
      <vt:lpstr>Features to Think About</vt:lpstr>
      <vt:lpstr>Ask Us!</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Wiki?   Exploring Advantages of  Innovative Information Management</dc:title>
  <dc:creator>amee</dc:creator>
  <cp:lastModifiedBy>amee</cp:lastModifiedBy>
  <cp:revision>69</cp:revision>
  <dcterms:modified xsi:type="dcterms:W3CDTF">2017-05-08T17:54:04Z</dcterms:modified>
</cp:coreProperties>
</file>