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notesMasterIdLst>
    <p:notesMasterId r:id="rId19"/>
  </p:notesMasterIdLst>
  <p:handoutMasterIdLst>
    <p:handoutMasterId r:id="rId20"/>
  </p:handoutMasterIdLst>
  <p:sldIdLst>
    <p:sldId id="256" r:id="rId3"/>
    <p:sldId id="269" r:id="rId4"/>
    <p:sldId id="272" r:id="rId5"/>
    <p:sldId id="274" r:id="rId6"/>
    <p:sldId id="267" r:id="rId7"/>
    <p:sldId id="257" r:id="rId8"/>
    <p:sldId id="259" r:id="rId9"/>
    <p:sldId id="265" r:id="rId10"/>
    <p:sldId id="266" r:id="rId11"/>
    <p:sldId id="261" r:id="rId12"/>
    <p:sldId id="260" r:id="rId13"/>
    <p:sldId id="262" r:id="rId14"/>
    <p:sldId id="264" r:id="rId15"/>
    <p:sldId id="263" r:id="rId16"/>
    <p:sldId id="275"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5355" autoAdjust="0"/>
  </p:normalViewPr>
  <p:slideViewPr>
    <p:cSldViewPr>
      <p:cViewPr varScale="1">
        <p:scale>
          <a:sx n="97" d="100"/>
          <a:sy n="97" d="100"/>
        </p:scale>
        <p:origin x="154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9E658D-6D35-4D9F-B8BC-0D60B729E937}" type="datetimeFigureOut">
              <a:rPr lang="en-US" smtClean="0"/>
              <a:t>1/23/18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65DE95-8ACB-42AC-B3A7-5094120A1EBB}" type="slidenum">
              <a:rPr lang="en-US" smtClean="0"/>
              <a:t>‹#›</a:t>
            </a:fld>
            <a:endParaRPr lang="en-US"/>
          </a:p>
        </p:txBody>
      </p:sp>
    </p:spTree>
    <p:extLst>
      <p:ext uri="{BB962C8B-B14F-4D97-AF65-F5344CB8AC3E}">
        <p14:creationId xmlns:p14="http://schemas.microsoft.com/office/powerpoint/2010/main" val="1105341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3FB25A-E61C-46A7-98AC-D0CDF6FC8F05}" type="datetimeFigureOut">
              <a:rPr lang="en-US" smtClean="0"/>
              <a:t>1/23/18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203E2-446C-4618-AE02-E1266E828CD5}" type="slidenum">
              <a:rPr lang="en-US" smtClean="0"/>
              <a:t>‹#›</a:t>
            </a:fld>
            <a:endParaRPr lang="en-US"/>
          </a:p>
        </p:txBody>
      </p:sp>
    </p:spTree>
    <p:extLst>
      <p:ext uri="{BB962C8B-B14F-4D97-AF65-F5344CB8AC3E}">
        <p14:creationId xmlns:p14="http://schemas.microsoft.com/office/powerpoint/2010/main" val="3185414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anne</a:t>
            </a:r>
            <a:endParaRPr lang="en-US" dirty="0"/>
          </a:p>
        </p:txBody>
      </p:sp>
      <p:sp>
        <p:nvSpPr>
          <p:cNvPr id="4" name="Slide Number Placeholder 3"/>
          <p:cNvSpPr>
            <a:spLocks noGrp="1"/>
          </p:cNvSpPr>
          <p:nvPr>
            <p:ph type="sldNum" sz="quarter" idx="10"/>
          </p:nvPr>
        </p:nvSpPr>
        <p:spPr/>
        <p:txBody>
          <a:bodyPr/>
          <a:lstStyle/>
          <a:p>
            <a:fld id="{A68203E2-446C-4618-AE02-E1266E828CD5}" type="slidenum">
              <a:rPr lang="en-US" smtClean="0"/>
              <a:t>3</a:t>
            </a:fld>
            <a:endParaRPr lang="en-US"/>
          </a:p>
        </p:txBody>
      </p:sp>
    </p:spTree>
    <p:extLst>
      <p:ext uri="{BB962C8B-B14F-4D97-AF65-F5344CB8AC3E}">
        <p14:creationId xmlns:p14="http://schemas.microsoft.com/office/powerpoint/2010/main" val="2735403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a:t>
            </a:r>
            <a:endParaRPr lang="en-US" dirty="0"/>
          </a:p>
        </p:txBody>
      </p:sp>
      <p:sp>
        <p:nvSpPr>
          <p:cNvPr id="4" name="Slide Number Placeholder 3"/>
          <p:cNvSpPr>
            <a:spLocks noGrp="1"/>
          </p:cNvSpPr>
          <p:nvPr>
            <p:ph type="sldNum" sz="quarter" idx="10"/>
          </p:nvPr>
        </p:nvSpPr>
        <p:spPr/>
        <p:txBody>
          <a:bodyPr/>
          <a:lstStyle/>
          <a:p>
            <a:fld id="{A68203E2-446C-4618-AE02-E1266E828CD5}" type="slidenum">
              <a:rPr lang="en-US" smtClean="0"/>
              <a:t>12</a:t>
            </a:fld>
            <a:endParaRPr lang="en-US"/>
          </a:p>
        </p:txBody>
      </p:sp>
    </p:spTree>
    <p:extLst>
      <p:ext uri="{BB962C8B-B14F-4D97-AF65-F5344CB8AC3E}">
        <p14:creationId xmlns:p14="http://schemas.microsoft.com/office/powerpoint/2010/main" val="1496067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Martha</a:t>
            </a:r>
            <a:endParaRPr lang="en-US" dirty="0"/>
          </a:p>
        </p:txBody>
      </p:sp>
      <p:sp>
        <p:nvSpPr>
          <p:cNvPr id="4" name="Slide Number Placeholder 3"/>
          <p:cNvSpPr>
            <a:spLocks noGrp="1"/>
          </p:cNvSpPr>
          <p:nvPr>
            <p:ph type="sldNum" sz="quarter" idx="10"/>
          </p:nvPr>
        </p:nvSpPr>
        <p:spPr/>
        <p:txBody>
          <a:bodyPr/>
          <a:lstStyle/>
          <a:p>
            <a:fld id="{A68203E2-446C-4618-AE02-E1266E828CD5}" type="slidenum">
              <a:rPr lang="en-US" smtClean="0"/>
              <a:t>13</a:t>
            </a:fld>
            <a:endParaRPr lang="en-US"/>
          </a:p>
        </p:txBody>
      </p:sp>
    </p:spTree>
    <p:extLst>
      <p:ext uri="{BB962C8B-B14F-4D97-AF65-F5344CB8AC3E}">
        <p14:creationId xmlns:p14="http://schemas.microsoft.com/office/powerpoint/2010/main" val="507365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 – commitment to act: each participant</a:t>
            </a:r>
            <a:r>
              <a:rPr lang="en-US" baseline="0" dirty="0" smtClean="0"/>
              <a:t> swap business cards/contact info with another participant and agree to “check in” in on March 1 (1 month) regarding progress! Put reminder in your phone, outlook, etc.</a:t>
            </a:r>
            <a:endParaRPr lang="en-US" dirty="0"/>
          </a:p>
        </p:txBody>
      </p:sp>
      <p:sp>
        <p:nvSpPr>
          <p:cNvPr id="4" name="Slide Number Placeholder 3"/>
          <p:cNvSpPr>
            <a:spLocks noGrp="1"/>
          </p:cNvSpPr>
          <p:nvPr>
            <p:ph type="sldNum" sz="quarter" idx="10"/>
          </p:nvPr>
        </p:nvSpPr>
        <p:spPr/>
        <p:txBody>
          <a:bodyPr/>
          <a:lstStyle/>
          <a:p>
            <a:fld id="{A68203E2-446C-4618-AE02-E1266E828CD5}" type="slidenum">
              <a:rPr lang="en-US" smtClean="0"/>
              <a:t>14</a:t>
            </a:fld>
            <a:endParaRPr lang="en-US"/>
          </a:p>
        </p:txBody>
      </p:sp>
    </p:spTree>
    <p:extLst>
      <p:ext uri="{BB962C8B-B14F-4D97-AF65-F5344CB8AC3E}">
        <p14:creationId xmlns:p14="http://schemas.microsoft.com/office/powerpoint/2010/main" val="1167083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anne</a:t>
            </a:r>
            <a:endParaRPr lang="en-US" dirty="0"/>
          </a:p>
        </p:txBody>
      </p:sp>
      <p:sp>
        <p:nvSpPr>
          <p:cNvPr id="4" name="Slide Number Placeholder 3"/>
          <p:cNvSpPr>
            <a:spLocks noGrp="1"/>
          </p:cNvSpPr>
          <p:nvPr>
            <p:ph type="sldNum" sz="quarter" idx="10"/>
          </p:nvPr>
        </p:nvSpPr>
        <p:spPr/>
        <p:txBody>
          <a:bodyPr/>
          <a:lstStyle/>
          <a:p>
            <a:fld id="{A68203E2-446C-4618-AE02-E1266E828CD5}" type="slidenum">
              <a:rPr lang="en-US" smtClean="0"/>
              <a:t>4</a:t>
            </a:fld>
            <a:endParaRPr lang="en-US"/>
          </a:p>
        </p:txBody>
      </p:sp>
    </p:spTree>
    <p:extLst>
      <p:ext uri="{BB962C8B-B14F-4D97-AF65-F5344CB8AC3E}">
        <p14:creationId xmlns:p14="http://schemas.microsoft.com/office/powerpoint/2010/main" val="2486966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 minutes, all</a:t>
            </a:r>
            <a:endParaRPr lang="en-US" dirty="0"/>
          </a:p>
        </p:txBody>
      </p:sp>
      <p:sp>
        <p:nvSpPr>
          <p:cNvPr id="4" name="Slide Number Placeholder 3"/>
          <p:cNvSpPr>
            <a:spLocks noGrp="1"/>
          </p:cNvSpPr>
          <p:nvPr>
            <p:ph type="sldNum" sz="quarter" idx="10"/>
          </p:nvPr>
        </p:nvSpPr>
        <p:spPr/>
        <p:txBody>
          <a:bodyPr/>
          <a:lstStyle/>
          <a:p>
            <a:fld id="{A68203E2-446C-4618-AE02-E1266E828CD5}" type="slidenum">
              <a:rPr lang="en-US" smtClean="0"/>
              <a:t>5</a:t>
            </a:fld>
            <a:endParaRPr lang="en-US"/>
          </a:p>
        </p:txBody>
      </p:sp>
    </p:spTree>
    <p:extLst>
      <p:ext uri="{BB962C8B-B14F-4D97-AF65-F5344CB8AC3E}">
        <p14:creationId xmlns:p14="http://schemas.microsoft.com/office/powerpoint/2010/main" val="2275295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anne</a:t>
            </a:r>
            <a:endParaRPr lang="en-US" dirty="0"/>
          </a:p>
        </p:txBody>
      </p:sp>
      <p:sp>
        <p:nvSpPr>
          <p:cNvPr id="4" name="Slide Number Placeholder 3"/>
          <p:cNvSpPr>
            <a:spLocks noGrp="1"/>
          </p:cNvSpPr>
          <p:nvPr>
            <p:ph type="sldNum" sz="quarter" idx="10"/>
          </p:nvPr>
        </p:nvSpPr>
        <p:spPr/>
        <p:txBody>
          <a:bodyPr/>
          <a:lstStyle/>
          <a:p>
            <a:fld id="{A68203E2-446C-4618-AE02-E1266E828CD5}" type="slidenum">
              <a:rPr lang="en-US" smtClean="0"/>
              <a:t>6</a:t>
            </a:fld>
            <a:endParaRPr lang="en-US"/>
          </a:p>
        </p:txBody>
      </p:sp>
    </p:spTree>
    <p:extLst>
      <p:ext uri="{BB962C8B-B14F-4D97-AF65-F5344CB8AC3E}">
        <p14:creationId xmlns:p14="http://schemas.microsoft.com/office/powerpoint/2010/main" val="997169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bill</a:t>
            </a:r>
            <a:endParaRPr lang="en-US" dirty="0"/>
          </a:p>
        </p:txBody>
      </p:sp>
      <p:sp>
        <p:nvSpPr>
          <p:cNvPr id="4" name="Slide Number Placeholder 3"/>
          <p:cNvSpPr>
            <a:spLocks noGrp="1"/>
          </p:cNvSpPr>
          <p:nvPr>
            <p:ph type="sldNum" sz="quarter" idx="10"/>
          </p:nvPr>
        </p:nvSpPr>
        <p:spPr/>
        <p:txBody>
          <a:bodyPr/>
          <a:lstStyle/>
          <a:p>
            <a:fld id="{A68203E2-446C-4618-AE02-E1266E828CD5}" type="slidenum">
              <a:rPr lang="en-US" smtClean="0"/>
              <a:t>7</a:t>
            </a:fld>
            <a:endParaRPr lang="en-US"/>
          </a:p>
        </p:txBody>
      </p:sp>
    </p:spTree>
    <p:extLst>
      <p:ext uri="{BB962C8B-B14F-4D97-AF65-F5344CB8AC3E}">
        <p14:creationId xmlns:p14="http://schemas.microsoft.com/office/powerpoint/2010/main" val="4198300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 Bill</a:t>
            </a:r>
            <a:endParaRPr lang="en-US" dirty="0"/>
          </a:p>
        </p:txBody>
      </p:sp>
      <p:sp>
        <p:nvSpPr>
          <p:cNvPr id="4" name="Slide Number Placeholder 3"/>
          <p:cNvSpPr>
            <a:spLocks noGrp="1"/>
          </p:cNvSpPr>
          <p:nvPr>
            <p:ph type="sldNum" sz="quarter" idx="10"/>
          </p:nvPr>
        </p:nvSpPr>
        <p:spPr/>
        <p:txBody>
          <a:bodyPr/>
          <a:lstStyle/>
          <a:p>
            <a:fld id="{A68203E2-446C-4618-AE02-E1266E828CD5}" type="slidenum">
              <a:rPr lang="en-US" smtClean="0"/>
              <a:t>8</a:t>
            </a:fld>
            <a:endParaRPr lang="en-US"/>
          </a:p>
        </p:txBody>
      </p:sp>
    </p:spTree>
    <p:extLst>
      <p:ext uri="{BB962C8B-B14F-4D97-AF65-F5344CB8AC3E}">
        <p14:creationId xmlns:p14="http://schemas.microsoft.com/office/powerpoint/2010/main" val="4134161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Bill, Kala, Martha, Freya</a:t>
            </a:r>
            <a:endParaRPr lang="en-US" dirty="0"/>
          </a:p>
        </p:txBody>
      </p:sp>
      <p:sp>
        <p:nvSpPr>
          <p:cNvPr id="4" name="Slide Number Placeholder 3"/>
          <p:cNvSpPr>
            <a:spLocks noGrp="1"/>
          </p:cNvSpPr>
          <p:nvPr>
            <p:ph type="sldNum" sz="quarter" idx="10"/>
          </p:nvPr>
        </p:nvSpPr>
        <p:spPr/>
        <p:txBody>
          <a:bodyPr/>
          <a:lstStyle/>
          <a:p>
            <a:fld id="{A68203E2-446C-4618-AE02-E1266E828CD5}" type="slidenum">
              <a:rPr lang="en-US" smtClean="0"/>
              <a:t>9</a:t>
            </a:fld>
            <a:endParaRPr lang="en-US"/>
          </a:p>
        </p:txBody>
      </p:sp>
    </p:spTree>
    <p:extLst>
      <p:ext uri="{BB962C8B-B14F-4D97-AF65-F5344CB8AC3E}">
        <p14:creationId xmlns:p14="http://schemas.microsoft.com/office/powerpoint/2010/main" val="1030270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a:t>
            </a:r>
            <a:endParaRPr lang="en-US" dirty="0"/>
          </a:p>
        </p:txBody>
      </p:sp>
      <p:sp>
        <p:nvSpPr>
          <p:cNvPr id="4" name="Slide Number Placeholder 3"/>
          <p:cNvSpPr>
            <a:spLocks noGrp="1"/>
          </p:cNvSpPr>
          <p:nvPr>
            <p:ph type="sldNum" sz="quarter" idx="10"/>
          </p:nvPr>
        </p:nvSpPr>
        <p:spPr/>
        <p:txBody>
          <a:bodyPr/>
          <a:lstStyle/>
          <a:p>
            <a:fld id="{A68203E2-446C-4618-AE02-E1266E828CD5}" type="slidenum">
              <a:rPr lang="en-US" smtClean="0"/>
              <a:t>10</a:t>
            </a:fld>
            <a:endParaRPr lang="en-US" dirty="0"/>
          </a:p>
        </p:txBody>
      </p:sp>
    </p:spTree>
    <p:extLst>
      <p:ext uri="{BB962C8B-B14F-4D97-AF65-F5344CB8AC3E}">
        <p14:creationId xmlns:p14="http://schemas.microsoft.com/office/powerpoint/2010/main" val="2079911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a:t>
            </a:r>
            <a:endParaRPr lang="en-US" dirty="0"/>
          </a:p>
        </p:txBody>
      </p:sp>
      <p:sp>
        <p:nvSpPr>
          <p:cNvPr id="4" name="Slide Number Placeholder 3"/>
          <p:cNvSpPr>
            <a:spLocks noGrp="1"/>
          </p:cNvSpPr>
          <p:nvPr>
            <p:ph type="sldNum" sz="quarter" idx="10"/>
          </p:nvPr>
        </p:nvSpPr>
        <p:spPr/>
        <p:txBody>
          <a:bodyPr/>
          <a:lstStyle/>
          <a:p>
            <a:fld id="{A68203E2-446C-4618-AE02-E1266E828CD5}" type="slidenum">
              <a:rPr lang="en-US" smtClean="0"/>
              <a:t>11</a:t>
            </a:fld>
            <a:endParaRPr lang="en-US"/>
          </a:p>
        </p:txBody>
      </p:sp>
    </p:spTree>
    <p:extLst>
      <p:ext uri="{BB962C8B-B14F-4D97-AF65-F5344CB8AC3E}">
        <p14:creationId xmlns:p14="http://schemas.microsoft.com/office/powerpoint/2010/main" val="4038978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06099" y="2106259"/>
            <a:ext cx="6853412" cy="1470025"/>
          </a:xfrm>
        </p:spPr>
        <p:txBody>
          <a:bodyPr>
            <a:normAutofit/>
          </a:bodyPr>
          <a:lstStyle>
            <a:lvl1pPr algn="ctr">
              <a:defRPr sz="3800" b="1" i="0">
                <a:solidFill>
                  <a:schemeClr val="tx1"/>
                </a:solidFill>
                <a:latin typeface="Helvetica"/>
                <a:cs typeface="Helvetica"/>
              </a:defRPr>
            </a:lvl1pPr>
          </a:lstStyle>
          <a:p>
            <a:r>
              <a:rPr lang="en-US" dirty="0" smtClean="0"/>
              <a:t>Click to edit Master title style</a:t>
            </a:r>
            <a:br>
              <a:rPr lang="en-US" dirty="0" smtClean="0"/>
            </a:br>
            <a:r>
              <a:rPr lang="en-US" dirty="0" smtClean="0"/>
              <a:t>Click to edit Master title style Click to edit Master title style</a:t>
            </a:r>
            <a:endParaRPr lang="en-US" dirty="0"/>
          </a:p>
        </p:txBody>
      </p:sp>
      <p:sp>
        <p:nvSpPr>
          <p:cNvPr id="3" name="Subtitle 2"/>
          <p:cNvSpPr>
            <a:spLocks noGrp="1"/>
          </p:cNvSpPr>
          <p:nvPr>
            <p:ph type="subTitle" idx="1" hasCustomPrompt="1"/>
          </p:nvPr>
        </p:nvSpPr>
        <p:spPr>
          <a:xfrm>
            <a:off x="1492316" y="4063709"/>
            <a:ext cx="6079746" cy="1752600"/>
          </a:xfrm>
        </p:spPr>
        <p:txBody>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3000" b="0" i="1">
                <a:solidFill>
                  <a:schemeClr val="tx1"/>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br>
              <a:rPr lang="en-US" dirty="0" smtClean="0"/>
            </a:br>
            <a:r>
              <a:rPr lang="en-US" dirty="0" smtClean="0"/>
              <a:t>Click to edit Master subtitle style</a:t>
            </a:r>
          </a:p>
          <a:p>
            <a:endParaRPr lang="en-US" dirty="0"/>
          </a:p>
        </p:txBody>
      </p:sp>
    </p:spTree>
    <p:extLst>
      <p:ext uri="{BB962C8B-B14F-4D97-AF65-F5344CB8AC3E}">
        <p14:creationId xmlns:p14="http://schemas.microsoft.com/office/powerpoint/2010/main" val="3174556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E72D8-2C49-4682-AFE6-7C96AF4977F4}" type="datetimeFigureOut">
              <a:rPr lang="en-US" smtClean="0"/>
              <a:t>1/23/18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5D9CC-6F3E-40B7-B5C9-B7641E630389}" type="slidenum">
              <a:rPr lang="en-US" smtClean="0"/>
              <a:t>‹#›</a:t>
            </a:fld>
            <a:endParaRPr lang="en-US"/>
          </a:p>
        </p:txBody>
      </p:sp>
    </p:spTree>
    <p:extLst>
      <p:ext uri="{BB962C8B-B14F-4D97-AF65-F5344CB8AC3E}">
        <p14:creationId xmlns:p14="http://schemas.microsoft.com/office/powerpoint/2010/main" val="4255305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E72D8-2C49-4682-AFE6-7C96AF4977F4}" type="datetimeFigureOut">
              <a:rPr lang="en-US" smtClean="0"/>
              <a:t>1/23/18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5D9CC-6F3E-40B7-B5C9-B7641E630389}" type="slidenum">
              <a:rPr lang="en-US" smtClean="0"/>
              <a:t>‹#›</a:t>
            </a:fld>
            <a:endParaRPr lang="en-US"/>
          </a:p>
        </p:txBody>
      </p:sp>
    </p:spTree>
    <p:extLst>
      <p:ext uri="{BB962C8B-B14F-4D97-AF65-F5344CB8AC3E}">
        <p14:creationId xmlns:p14="http://schemas.microsoft.com/office/powerpoint/2010/main" val="3869951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E72D8-2C49-4682-AFE6-7C96AF4977F4}" type="datetimeFigureOut">
              <a:rPr lang="en-US" smtClean="0"/>
              <a:t>1/23/18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5D9CC-6F3E-40B7-B5C9-B7641E630389}" type="slidenum">
              <a:rPr lang="en-US" smtClean="0"/>
              <a:t>‹#›</a:t>
            </a:fld>
            <a:endParaRPr lang="en-US"/>
          </a:p>
        </p:txBody>
      </p:sp>
    </p:spTree>
    <p:extLst>
      <p:ext uri="{BB962C8B-B14F-4D97-AF65-F5344CB8AC3E}">
        <p14:creationId xmlns:p14="http://schemas.microsoft.com/office/powerpoint/2010/main" val="1377963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E72D8-2C49-4682-AFE6-7C96AF4977F4}" type="datetimeFigureOut">
              <a:rPr lang="en-US" smtClean="0"/>
              <a:t>1/23/18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5D9CC-6F3E-40B7-B5C9-B7641E630389}" type="slidenum">
              <a:rPr lang="en-US" smtClean="0"/>
              <a:t>‹#›</a:t>
            </a:fld>
            <a:endParaRPr lang="en-US"/>
          </a:p>
        </p:txBody>
      </p:sp>
    </p:spTree>
    <p:extLst>
      <p:ext uri="{BB962C8B-B14F-4D97-AF65-F5344CB8AC3E}">
        <p14:creationId xmlns:p14="http://schemas.microsoft.com/office/powerpoint/2010/main" val="4102138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E72D8-2C49-4682-AFE6-7C96AF4977F4}" type="datetimeFigureOut">
              <a:rPr lang="en-US" smtClean="0"/>
              <a:t>1/23/18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5D9CC-6F3E-40B7-B5C9-B7641E630389}" type="slidenum">
              <a:rPr lang="en-US" smtClean="0"/>
              <a:t>‹#›</a:t>
            </a:fld>
            <a:endParaRPr lang="en-US"/>
          </a:p>
        </p:txBody>
      </p:sp>
    </p:spTree>
    <p:extLst>
      <p:ext uri="{BB962C8B-B14F-4D97-AF65-F5344CB8AC3E}">
        <p14:creationId xmlns:p14="http://schemas.microsoft.com/office/powerpoint/2010/main" val="394987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944047"/>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Text Placeholder 2"/>
          <p:cNvSpPr>
            <a:spLocks noGrp="1"/>
          </p:cNvSpPr>
          <p:nvPr>
            <p:ph idx="1"/>
          </p:nvPr>
        </p:nvSpPr>
        <p:spPr>
          <a:xfrm>
            <a:off x="457200" y="2269609"/>
            <a:ext cx="8229600" cy="39468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7795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2FBC369-7C77-4CCB-8CA6-E6D1993E4339}" type="datetimeFigureOut">
              <a:rPr lang="en-US" smtClean="0"/>
              <a:t>1/23/18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D5D113-A642-4D15-9718-7EB1DD24DA2D}" type="slidenum">
              <a:rPr lang="en-US" smtClean="0"/>
              <a:t>‹#›</a:t>
            </a:fld>
            <a:endParaRPr lang="en-US"/>
          </a:p>
        </p:txBody>
      </p:sp>
    </p:spTree>
    <p:extLst>
      <p:ext uri="{BB962C8B-B14F-4D97-AF65-F5344CB8AC3E}">
        <p14:creationId xmlns:p14="http://schemas.microsoft.com/office/powerpoint/2010/main" val="2833840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2E72D8-2C49-4682-AFE6-7C96AF4977F4}" type="datetimeFigureOut">
              <a:rPr lang="en-US" smtClean="0"/>
              <a:t>1/23/18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5D9CC-6F3E-40B7-B5C9-B7641E630389}" type="slidenum">
              <a:rPr lang="en-US" smtClean="0"/>
              <a:t>‹#›</a:t>
            </a:fld>
            <a:endParaRPr lang="en-US"/>
          </a:p>
        </p:txBody>
      </p:sp>
    </p:spTree>
    <p:extLst>
      <p:ext uri="{BB962C8B-B14F-4D97-AF65-F5344CB8AC3E}">
        <p14:creationId xmlns:p14="http://schemas.microsoft.com/office/powerpoint/2010/main" val="426762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E72D8-2C49-4682-AFE6-7C96AF4977F4}" type="datetimeFigureOut">
              <a:rPr lang="en-US" smtClean="0"/>
              <a:t>1/23/18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5D9CC-6F3E-40B7-B5C9-B7641E630389}" type="slidenum">
              <a:rPr lang="en-US" smtClean="0"/>
              <a:t>‹#›</a:t>
            </a:fld>
            <a:endParaRPr lang="en-US"/>
          </a:p>
        </p:txBody>
      </p:sp>
    </p:spTree>
    <p:extLst>
      <p:ext uri="{BB962C8B-B14F-4D97-AF65-F5344CB8AC3E}">
        <p14:creationId xmlns:p14="http://schemas.microsoft.com/office/powerpoint/2010/main" val="3408176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2E72D8-2C49-4682-AFE6-7C96AF4977F4}" type="datetimeFigureOut">
              <a:rPr lang="en-US" smtClean="0"/>
              <a:t>1/23/18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5D9CC-6F3E-40B7-B5C9-B7641E630389}" type="slidenum">
              <a:rPr lang="en-US" smtClean="0"/>
              <a:t>‹#›</a:t>
            </a:fld>
            <a:endParaRPr lang="en-US"/>
          </a:p>
        </p:txBody>
      </p:sp>
    </p:spTree>
    <p:extLst>
      <p:ext uri="{BB962C8B-B14F-4D97-AF65-F5344CB8AC3E}">
        <p14:creationId xmlns:p14="http://schemas.microsoft.com/office/powerpoint/2010/main" val="3504519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2E72D8-2C49-4682-AFE6-7C96AF4977F4}" type="datetimeFigureOut">
              <a:rPr lang="en-US" smtClean="0"/>
              <a:t>1/23/18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5D9CC-6F3E-40B7-B5C9-B7641E630389}" type="slidenum">
              <a:rPr lang="en-US" smtClean="0"/>
              <a:t>‹#›</a:t>
            </a:fld>
            <a:endParaRPr lang="en-US"/>
          </a:p>
        </p:txBody>
      </p:sp>
    </p:spTree>
    <p:extLst>
      <p:ext uri="{BB962C8B-B14F-4D97-AF65-F5344CB8AC3E}">
        <p14:creationId xmlns:p14="http://schemas.microsoft.com/office/powerpoint/2010/main" val="4223009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2E72D8-2C49-4682-AFE6-7C96AF4977F4}" type="datetimeFigureOut">
              <a:rPr lang="en-US" smtClean="0"/>
              <a:t>1/23/18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5D9CC-6F3E-40B7-B5C9-B7641E630389}" type="slidenum">
              <a:rPr lang="en-US" smtClean="0"/>
              <a:t>‹#›</a:t>
            </a:fld>
            <a:endParaRPr lang="en-US"/>
          </a:p>
        </p:txBody>
      </p:sp>
    </p:spTree>
    <p:extLst>
      <p:ext uri="{BB962C8B-B14F-4D97-AF65-F5344CB8AC3E}">
        <p14:creationId xmlns:p14="http://schemas.microsoft.com/office/powerpoint/2010/main" val="4136835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2E72D8-2C49-4682-AFE6-7C96AF4977F4}" type="datetimeFigureOut">
              <a:rPr lang="en-US" smtClean="0"/>
              <a:t>1/23/18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5D9CC-6F3E-40B7-B5C9-B7641E630389}" type="slidenum">
              <a:rPr lang="en-US" smtClean="0"/>
              <a:t>‹#›</a:t>
            </a:fld>
            <a:endParaRPr lang="en-US"/>
          </a:p>
        </p:txBody>
      </p:sp>
    </p:spTree>
    <p:extLst>
      <p:ext uri="{BB962C8B-B14F-4D97-AF65-F5344CB8AC3E}">
        <p14:creationId xmlns:p14="http://schemas.microsoft.com/office/powerpoint/2010/main" val="12305893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4.xml"/><Relationship Id="rId12" Type="http://schemas.openxmlformats.org/officeDocument/2006/relationships/theme" Target="../theme/theme2.xml"/><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 Id="rId9" Type="http://schemas.openxmlformats.org/officeDocument/2006/relationships/slideLayout" Target="../slideLayouts/slideLayout12.xml"/><Relationship Id="rId10"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40601"/>
            <a:ext cx="8229600" cy="118786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266165"/>
            <a:ext cx="8229600" cy="395621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58395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457200" rtl="0" eaLnBrk="1" latinLnBrk="0" hangingPunct="1">
        <a:spcBef>
          <a:spcPct val="0"/>
        </a:spcBef>
        <a:buNone/>
        <a:defRPr sz="4000" b="1" i="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b="0" i="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b="0" i="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b="0" i="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b="0" i="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72E72D8-2C49-4682-AFE6-7C96AF4977F4}" type="datetimeFigureOut">
              <a:rPr lang="en-US" smtClean="0"/>
              <a:t>1/23/18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F5D9CC-6F3E-40B7-B5C9-B7641E630389}" type="slidenum">
              <a:rPr lang="en-US" smtClean="0"/>
              <a:t>‹#›</a:t>
            </a:fld>
            <a:endParaRPr lang="en-US"/>
          </a:p>
        </p:txBody>
      </p:sp>
    </p:spTree>
    <p:extLst>
      <p:ext uri="{BB962C8B-B14F-4D97-AF65-F5344CB8AC3E}">
        <p14:creationId xmlns:p14="http://schemas.microsoft.com/office/powerpoint/2010/main" val="422330200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hyperlink" Target="https://nexusipe.org/engaging/learning-system/preceptors-nexus-toolkit" TargetMode="External"/><Relationship Id="rId4" Type="http://schemas.openxmlformats.org/officeDocument/2006/relationships/hyperlink" Target="https://softchalkcloud.com/lesson/serve/svzHoCUm4Fkun6/html" TargetMode="External"/><Relationship Id="rId5" Type="http://schemas.openxmlformats.org/officeDocument/2006/relationships/hyperlink" Target="https://www.asha.org/uploadedFiles/Interprofessional-Collaboration-Core-Competency.pdf" TargetMode="External"/><Relationship Id="rId6" Type="http://schemas.openxmlformats.org/officeDocument/2006/relationships/hyperlink" Target="https://nexusipe.org/informing/resource-center/modified-mcmaster-ottawa-4-item-scale" TargetMode="External"/><Relationship Id="rId7" Type="http://schemas.openxmlformats.org/officeDocument/2006/relationships/image" Target="../media/image12.jpeg"/><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5.jpeg"/></Relationships>
</file>

<file path=ppt/slides/_rels/slide15.xml.rels><?xml version="1.0" encoding="UTF-8" standalone="yes"?>
<Relationships xmlns="http://schemas.openxmlformats.org/package/2006/relationships"><Relationship Id="rId3" Type="http://schemas.openxmlformats.org/officeDocument/2006/relationships/hyperlink" Target="https://www.ncbi.nlm.nih.gov/pmc/articles/PMC4976304/" TargetMode="External"/><Relationship Id="rId4" Type="http://schemas.openxmlformats.org/officeDocument/2006/relationships/hyperlink" Target="http://macyfoundation.org/docs/macy_pubs/TransformingPatientCare_ConferenceRec.pdf" TargetMode="External"/><Relationship Id="rId5" Type="http://schemas.openxmlformats.org/officeDocument/2006/relationships/hyperlink" Target="https://www.nap.edu/read/13486/chapter/1" TargetMode="External"/><Relationship Id="rId6" Type="http://schemas.openxmlformats.org/officeDocument/2006/relationships/hyperlink" Target="https://www.hrsa.gov/advisorycommittees/bhpradvisory/acicbl/Reports/thirteenthreport.pdf" TargetMode="External"/><Relationship Id="rId7" Type="http://schemas.openxmlformats.org/officeDocument/2006/relationships/hyperlink" Target="http://apps.who.int/iris/bitstream/10665/70185/1/WHO_HRH_HPN_10.3_eng.pdf" TargetMode="External"/><Relationship Id="rId1" Type="http://schemas.openxmlformats.org/officeDocument/2006/relationships/slideLayout" Target="../slideLayouts/slideLayout3.xml"/><Relationship Id="rId2" Type="http://schemas.openxmlformats.org/officeDocument/2006/relationships/hyperlink" Target="https://www.ncbi.nlm.nih.gov/pubmed/28284014"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0"/>
            <a:ext cx="7772400" cy="1470025"/>
          </a:xfrm>
        </p:spPr>
        <p:txBody>
          <a:bodyPr>
            <a:normAutofit fontScale="90000"/>
          </a:bodyPr>
          <a:lstStyle/>
          <a:p>
            <a:pPr lvl="0"/>
            <a:r>
              <a:rPr lang="en-US" dirty="0" smtClean="0"/>
              <a:t>Effective Strategies </a:t>
            </a:r>
            <a:r>
              <a:rPr lang="en-US" dirty="0"/>
              <a:t>in Teaching Team Based-Care and </a:t>
            </a:r>
            <a:r>
              <a:rPr lang="en-US" dirty="0" smtClean="0"/>
              <a:t/>
            </a:r>
            <a:br>
              <a:rPr lang="en-US" dirty="0" smtClean="0"/>
            </a:br>
            <a:r>
              <a:rPr lang="en-US" dirty="0" smtClean="0"/>
              <a:t>Inter-Professional </a:t>
            </a:r>
            <a:r>
              <a:rPr lang="en-US" dirty="0"/>
              <a:t>Education</a:t>
            </a:r>
            <a:br>
              <a:rPr lang="en-US" dirty="0"/>
            </a:br>
            <a:endParaRPr lang="en-US" dirty="0"/>
          </a:p>
        </p:txBody>
      </p:sp>
      <p:sp>
        <p:nvSpPr>
          <p:cNvPr id="3" name="Subtitle 2"/>
          <p:cNvSpPr>
            <a:spLocks noGrp="1"/>
          </p:cNvSpPr>
          <p:nvPr>
            <p:ph type="subTitle" idx="1"/>
          </p:nvPr>
        </p:nvSpPr>
        <p:spPr>
          <a:xfrm>
            <a:off x="152400" y="4038600"/>
            <a:ext cx="8991600" cy="2438400"/>
          </a:xfrm>
        </p:spPr>
        <p:txBody>
          <a:bodyPr>
            <a:normAutofit fontScale="47500" lnSpcReduction="20000"/>
          </a:bodyPr>
          <a:lstStyle/>
          <a:p>
            <a:r>
              <a:rPr lang="en-US" i="1" dirty="0" smtClean="0"/>
              <a:t>Sponsored by the IPE Collaborative</a:t>
            </a:r>
          </a:p>
          <a:p>
            <a:endParaRPr lang="en-US" i="1" dirty="0" smtClean="0"/>
          </a:p>
          <a:p>
            <a:r>
              <a:rPr lang="en-US" sz="3800" dirty="0" smtClean="0"/>
              <a:t>Faculty Facilitators:</a:t>
            </a:r>
          </a:p>
          <a:p>
            <a:endParaRPr lang="en-US" sz="3800" dirty="0" smtClean="0"/>
          </a:p>
          <a:p>
            <a:r>
              <a:rPr lang="en-US" sz="3400" dirty="0" smtClean="0"/>
              <a:t>Anne Walsh </a:t>
            </a:r>
            <a:r>
              <a:rPr lang="en-US" sz="3400" dirty="0" err="1" smtClean="0"/>
              <a:t>MMSc</a:t>
            </a:r>
            <a:r>
              <a:rPr lang="en-US" sz="3400" dirty="0" smtClean="0"/>
              <a:t>, PA-C, University of Southern California</a:t>
            </a:r>
          </a:p>
          <a:p>
            <a:r>
              <a:rPr lang="en-US" sz="3400" dirty="0" smtClean="0"/>
              <a:t>William Hay MD, University of Nebraska</a:t>
            </a:r>
          </a:p>
          <a:p>
            <a:r>
              <a:rPr lang="en-US" sz="3400" dirty="0" smtClean="0"/>
              <a:t>Martha Seagrave BSN, PA-C, University of Vermont</a:t>
            </a:r>
          </a:p>
          <a:p>
            <a:r>
              <a:rPr lang="en-US" sz="3400" dirty="0" err="1" smtClean="0"/>
              <a:t>Srikala</a:t>
            </a:r>
            <a:r>
              <a:rPr lang="en-US" sz="3400" dirty="0" smtClean="0"/>
              <a:t> </a:t>
            </a:r>
            <a:r>
              <a:rPr lang="en-US" sz="3400" dirty="0" err="1"/>
              <a:t>Yedavally</a:t>
            </a:r>
            <a:r>
              <a:rPr lang="en-US" sz="3400" dirty="0"/>
              <a:t> </a:t>
            </a:r>
            <a:r>
              <a:rPr lang="en-US" sz="3400" dirty="0" err="1" smtClean="0"/>
              <a:t>Yellayi</a:t>
            </a:r>
            <a:r>
              <a:rPr lang="en-US" sz="3400" dirty="0" smtClean="0"/>
              <a:t> DO, </a:t>
            </a:r>
            <a:r>
              <a:rPr lang="en-US" sz="3400" dirty="0"/>
              <a:t>Oakland University William Beaumont School of Medicine</a:t>
            </a:r>
            <a:endParaRPr lang="en-US" sz="3400" dirty="0" smtClean="0"/>
          </a:p>
          <a:p>
            <a:r>
              <a:rPr lang="en-US" sz="3400" dirty="0" smtClean="0"/>
              <a:t>Freya </a:t>
            </a:r>
            <a:r>
              <a:rPr lang="en-US" sz="3400" dirty="0" err="1" smtClean="0"/>
              <a:t>Speilberg</a:t>
            </a:r>
            <a:r>
              <a:rPr lang="en-US" sz="3400" dirty="0" smtClean="0"/>
              <a:t> MD, MPH, University of Texas-Austin </a:t>
            </a:r>
            <a:endParaRPr lang="en-US" sz="2500" dirty="0"/>
          </a:p>
        </p:txBody>
      </p:sp>
    </p:spTree>
    <p:extLst>
      <p:ext uri="{BB962C8B-B14F-4D97-AF65-F5344CB8AC3E}">
        <p14:creationId xmlns:p14="http://schemas.microsoft.com/office/powerpoint/2010/main" val="3712961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4841"/>
            <a:ext cx="8229600" cy="1143000"/>
          </a:xfrm>
        </p:spPr>
        <p:txBody>
          <a:bodyPr>
            <a:normAutofit fontScale="90000"/>
          </a:bodyPr>
          <a:lstStyle/>
          <a:p>
            <a:r>
              <a:rPr lang="en-US" dirty="0" smtClean="0"/>
              <a:t>Preceptor Benefits: </a:t>
            </a:r>
            <a:br>
              <a:rPr lang="en-US" dirty="0" smtClean="0"/>
            </a:br>
            <a:endParaRPr lang="en-US" dirty="0"/>
          </a:p>
        </p:txBody>
      </p:sp>
      <p:sp>
        <p:nvSpPr>
          <p:cNvPr id="3" name="Content Placeholder 2"/>
          <p:cNvSpPr>
            <a:spLocks noGrp="1"/>
          </p:cNvSpPr>
          <p:nvPr>
            <p:ph idx="1"/>
          </p:nvPr>
        </p:nvSpPr>
        <p:spPr>
          <a:xfrm>
            <a:off x="304800" y="1447800"/>
            <a:ext cx="8001000" cy="5215346"/>
          </a:xfrm>
        </p:spPr>
        <p:txBody>
          <a:bodyPr>
            <a:normAutofit/>
          </a:bodyPr>
          <a:lstStyle/>
          <a:p>
            <a:r>
              <a:rPr lang="en-US" dirty="0" smtClean="0"/>
              <a:t>Efficiency:</a:t>
            </a:r>
          </a:p>
          <a:p>
            <a:pPr lvl="1"/>
            <a:r>
              <a:rPr lang="en-US" dirty="0" smtClean="0"/>
              <a:t>While </a:t>
            </a:r>
            <a:r>
              <a:rPr lang="en-US" dirty="0"/>
              <a:t>students are in IP experiences, </a:t>
            </a:r>
            <a:r>
              <a:rPr lang="en-US" dirty="0" smtClean="0"/>
              <a:t>preceptor sees other patients, finishes charting, calls, etc.</a:t>
            </a:r>
          </a:p>
          <a:p>
            <a:pPr lvl="1"/>
            <a:r>
              <a:rPr lang="en-US" dirty="0" smtClean="0"/>
              <a:t>Student teams complete </a:t>
            </a:r>
            <a:r>
              <a:rPr lang="en-US" dirty="0"/>
              <a:t>time-consuming </a:t>
            </a:r>
            <a:r>
              <a:rPr lang="en-US" dirty="0" smtClean="0"/>
              <a:t>documentation: </a:t>
            </a:r>
            <a:r>
              <a:rPr lang="en-US" dirty="0"/>
              <a:t>medication reconciliation, PMFSH, </a:t>
            </a:r>
            <a:r>
              <a:rPr lang="en-US" dirty="0" smtClean="0"/>
              <a:t>ROS, PHQ9 and other assessments, etc.</a:t>
            </a:r>
            <a:endParaRPr lang="en-US" dirty="0"/>
          </a:p>
          <a:p>
            <a:r>
              <a:rPr lang="en-US" dirty="0" smtClean="0"/>
              <a:t>Evaluations:</a:t>
            </a:r>
          </a:p>
          <a:p>
            <a:pPr lvl="1"/>
            <a:r>
              <a:rPr lang="en-US" dirty="0" smtClean="0"/>
              <a:t>Broader feedback on student performance</a:t>
            </a:r>
          </a:p>
        </p:txBody>
      </p:sp>
      <p:pic>
        <p:nvPicPr>
          <p:cNvPr id="4" name="Picture 2"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1763486"/>
            <a:ext cx="1160415" cy="1800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563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7531"/>
            <a:ext cx="8763000" cy="1143000"/>
          </a:xfrm>
        </p:spPr>
        <p:txBody>
          <a:bodyPr>
            <a:normAutofit fontScale="90000"/>
          </a:bodyPr>
          <a:lstStyle/>
          <a:p>
            <a:r>
              <a:rPr lang="en-US" dirty="0" smtClean="0"/>
              <a:t>IP Preceptor Development: how much?</a:t>
            </a:r>
            <a:endParaRPr lang="en-US" dirty="0"/>
          </a:p>
        </p:txBody>
      </p:sp>
      <p:sp>
        <p:nvSpPr>
          <p:cNvPr id="3" name="Content Placeholder 2"/>
          <p:cNvSpPr>
            <a:spLocks noGrp="1"/>
          </p:cNvSpPr>
          <p:nvPr>
            <p:ph idx="1"/>
          </p:nvPr>
        </p:nvSpPr>
        <p:spPr>
          <a:xfrm>
            <a:off x="304800" y="1447800"/>
            <a:ext cx="7848600" cy="5334000"/>
          </a:xfrm>
        </p:spPr>
        <p:txBody>
          <a:bodyPr>
            <a:normAutofit fontScale="70000" lnSpcReduction="20000"/>
          </a:bodyPr>
          <a:lstStyle/>
          <a:p>
            <a:r>
              <a:rPr lang="en-US" dirty="0" smtClean="0"/>
              <a:t>IP team facilitation skills</a:t>
            </a:r>
          </a:p>
          <a:p>
            <a:pPr lvl="1"/>
            <a:r>
              <a:rPr lang="en-US" dirty="0" smtClean="0"/>
              <a:t>Find the IPE “Champions” at your institution</a:t>
            </a:r>
          </a:p>
          <a:p>
            <a:pPr lvl="1"/>
            <a:r>
              <a:rPr lang="en-US" sz="2300" dirty="0">
                <a:hlinkClick r:id="rId3"/>
              </a:rPr>
              <a:t>https://</a:t>
            </a:r>
            <a:r>
              <a:rPr lang="en-US" sz="2300" dirty="0" smtClean="0">
                <a:hlinkClick r:id="rId3"/>
              </a:rPr>
              <a:t>nexusipe.org/engaging/learning-system/preceptors-nexus-toolkit</a:t>
            </a:r>
            <a:endParaRPr lang="en-US" sz="2300" dirty="0" smtClean="0"/>
          </a:p>
          <a:p>
            <a:r>
              <a:rPr lang="en-US" dirty="0" smtClean="0"/>
              <a:t>Scope/roles of other professions</a:t>
            </a:r>
          </a:p>
          <a:p>
            <a:pPr lvl="1"/>
            <a:r>
              <a:rPr lang="en-US" sz="2300" dirty="0">
                <a:hlinkClick r:id="rId4"/>
              </a:rPr>
              <a:t>https://</a:t>
            </a:r>
            <a:r>
              <a:rPr lang="en-US" sz="2300" dirty="0" smtClean="0">
                <a:hlinkClick r:id="rId4"/>
              </a:rPr>
              <a:t>softchalkcloud.com/lesson/serve/svzHoCUm4Fkun6/html</a:t>
            </a:r>
            <a:endParaRPr lang="en-US" sz="2300" dirty="0" smtClean="0"/>
          </a:p>
          <a:p>
            <a:r>
              <a:rPr lang="en-US" dirty="0" err="1" smtClean="0"/>
              <a:t>Interprofessional</a:t>
            </a:r>
            <a:r>
              <a:rPr lang="en-US" dirty="0" smtClean="0"/>
              <a:t> competencies (what makes a good team/team member?)</a:t>
            </a:r>
          </a:p>
          <a:p>
            <a:pPr lvl="1"/>
            <a:r>
              <a:rPr lang="en-US" dirty="0" smtClean="0"/>
              <a:t>Values and ethics</a:t>
            </a:r>
          </a:p>
          <a:p>
            <a:pPr lvl="1"/>
            <a:r>
              <a:rPr lang="en-US" dirty="0" smtClean="0"/>
              <a:t>Roles and responsibilities</a:t>
            </a:r>
          </a:p>
          <a:p>
            <a:pPr lvl="1"/>
            <a:r>
              <a:rPr lang="en-US" dirty="0" err="1" smtClean="0"/>
              <a:t>Interprofessional</a:t>
            </a:r>
            <a:r>
              <a:rPr lang="en-US" dirty="0" smtClean="0"/>
              <a:t> communication</a:t>
            </a:r>
          </a:p>
          <a:p>
            <a:pPr lvl="1"/>
            <a:r>
              <a:rPr lang="en-US" dirty="0" smtClean="0"/>
              <a:t>Teams and teamwork</a:t>
            </a:r>
          </a:p>
          <a:p>
            <a:pPr lvl="2"/>
            <a:r>
              <a:rPr lang="en-US" sz="2300" dirty="0" smtClean="0">
                <a:hlinkClick r:id="rId5"/>
              </a:rPr>
              <a:t>https://www.asha.org/uploadedFiles/Interprofessional-Collaboration-Core-Competency.pdf</a:t>
            </a:r>
            <a:r>
              <a:rPr lang="en-US" sz="2300" dirty="0" smtClean="0"/>
              <a:t> (IPEC, 2016)</a:t>
            </a:r>
            <a:endParaRPr lang="en-US" sz="2000" dirty="0" smtClean="0"/>
          </a:p>
          <a:p>
            <a:r>
              <a:rPr lang="en-US" dirty="0" smtClean="0"/>
              <a:t>Feedback</a:t>
            </a:r>
          </a:p>
          <a:p>
            <a:pPr lvl="1"/>
            <a:r>
              <a:rPr lang="en-US" dirty="0" smtClean="0"/>
              <a:t>IP competencies, not profession-specific competencies</a:t>
            </a:r>
          </a:p>
          <a:p>
            <a:pPr lvl="2"/>
            <a:r>
              <a:rPr lang="en-US" sz="2300" dirty="0">
                <a:hlinkClick r:id="rId6"/>
              </a:rPr>
              <a:t>https://</a:t>
            </a:r>
            <a:r>
              <a:rPr lang="en-US" sz="2300" dirty="0" smtClean="0">
                <a:hlinkClick r:id="rId6"/>
              </a:rPr>
              <a:t>nexusipe.org/informing/resource-center/modified-mcmaster-ottawa-4-item-scale</a:t>
            </a:r>
            <a:endParaRPr lang="en-US" sz="2300" dirty="0" smtClean="0"/>
          </a:p>
          <a:p>
            <a:pPr lvl="2"/>
            <a:endParaRPr lang="en-US" dirty="0" smtClean="0"/>
          </a:p>
          <a:p>
            <a:pPr lvl="1"/>
            <a:endParaRPr lang="en-US" dirty="0" smtClean="0"/>
          </a:p>
          <a:p>
            <a:endParaRPr lang="en-US" dirty="0" smtClean="0"/>
          </a:p>
        </p:txBody>
      </p:sp>
      <p:pic>
        <p:nvPicPr>
          <p:cNvPr id="6148" name="Picture 4" descr="Businessman, Businesswoman, Team Spirit, Teamwork, Eur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67400" y="3352800"/>
            <a:ext cx="1722119" cy="1148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2452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87865"/>
          </a:xfrm>
        </p:spPr>
        <p:txBody>
          <a:bodyPr/>
          <a:lstStyle/>
          <a:p>
            <a:r>
              <a:rPr lang="en-US" b="1" dirty="0" smtClean="0"/>
              <a:t>Activity: 3-2-1 </a:t>
            </a:r>
            <a:r>
              <a:rPr lang="en-US" dirty="0" smtClean="0"/>
              <a:t>Switch!</a:t>
            </a:r>
            <a:endParaRPr lang="en-US" dirty="0"/>
          </a:p>
        </p:txBody>
      </p:sp>
      <p:sp>
        <p:nvSpPr>
          <p:cNvPr id="3" name="Content Placeholder 2"/>
          <p:cNvSpPr>
            <a:spLocks noGrp="1"/>
          </p:cNvSpPr>
          <p:nvPr>
            <p:ph idx="1"/>
          </p:nvPr>
        </p:nvSpPr>
        <p:spPr>
          <a:xfrm>
            <a:off x="457200" y="1600200"/>
            <a:ext cx="8534400" cy="5181600"/>
          </a:xfrm>
        </p:spPr>
        <p:txBody>
          <a:bodyPr>
            <a:normAutofit fontScale="62500" lnSpcReduction="20000"/>
          </a:bodyPr>
          <a:lstStyle/>
          <a:p>
            <a:r>
              <a:rPr lang="en-US" dirty="0" smtClean="0"/>
              <a:t>Divide into teams of </a:t>
            </a:r>
            <a:r>
              <a:rPr lang="en-US" sz="3600" b="1" dirty="0" smtClean="0"/>
              <a:t>THREE </a:t>
            </a:r>
            <a:r>
              <a:rPr lang="en-US" sz="3100" dirty="0" smtClean="0"/>
              <a:t>and</a:t>
            </a:r>
            <a:r>
              <a:rPr lang="en-US" sz="3600" b="1" dirty="0" smtClean="0"/>
              <a:t> </a:t>
            </a:r>
            <a:r>
              <a:rPr lang="en-US" sz="3100" dirty="0" smtClean="0"/>
              <a:t>select a </a:t>
            </a:r>
            <a:r>
              <a:rPr lang="en-US" sz="3100" i="1" dirty="0" smtClean="0"/>
              <a:t>Team Leader</a:t>
            </a:r>
          </a:p>
          <a:p>
            <a:r>
              <a:rPr lang="en-US" dirty="0" smtClean="0"/>
              <a:t>Each member describes </a:t>
            </a:r>
            <a:r>
              <a:rPr lang="en-US" sz="3600" b="1" dirty="0" smtClean="0"/>
              <a:t>TWO</a:t>
            </a:r>
            <a:r>
              <a:rPr lang="en-US" dirty="0" smtClean="0"/>
              <a:t> specific IP opportunities you could develop for your own clerkship/preceptor/s</a:t>
            </a:r>
          </a:p>
          <a:p>
            <a:r>
              <a:rPr lang="en-US" dirty="0" smtClean="0"/>
              <a:t>Identify </a:t>
            </a:r>
            <a:r>
              <a:rPr lang="en-US" sz="3600" b="1" dirty="0" smtClean="0"/>
              <a:t>ONE</a:t>
            </a:r>
            <a:r>
              <a:rPr lang="en-US" dirty="0" smtClean="0"/>
              <a:t> barrier to implementation</a:t>
            </a:r>
          </a:p>
          <a:p>
            <a:r>
              <a:rPr lang="en-US" dirty="0" smtClean="0"/>
              <a:t>Team develops plan to overcome barrier </a:t>
            </a:r>
          </a:p>
          <a:p>
            <a:r>
              <a:rPr lang="en-US" sz="3600" b="1" dirty="0" smtClean="0"/>
              <a:t>Switch</a:t>
            </a:r>
            <a:r>
              <a:rPr lang="en-US" sz="3600" dirty="0"/>
              <a:t> </a:t>
            </a:r>
            <a:r>
              <a:rPr lang="en-US" dirty="0" smtClean="0"/>
              <a:t>to the next team member</a:t>
            </a:r>
          </a:p>
          <a:p>
            <a:pPr marL="0" indent="0">
              <a:buNone/>
            </a:pPr>
            <a:endParaRPr lang="en-US" dirty="0" smtClean="0"/>
          </a:p>
          <a:p>
            <a:pPr marL="0" indent="0">
              <a:buNone/>
            </a:pPr>
            <a:r>
              <a:rPr lang="en-US" i="1" dirty="0" smtClean="0"/>
              <a:t>Facilitator: </a:t>
            </a:r>
          </a:p>
          <a:p>
            <a:pPr marL="0" indent="0">
              <a:buNone/>
            </a:pPr>
            <a:r>
              <a:rPr lang="en-US" dirty="0" smtClean="0"/>
              <a:t>  Timekeeper, 5 minutes max per team member so every team member’s  </a:t>
            </a:r>
          </a:p>
          <a:p>
            <a:pPr marL="0" indent="0">
              <a:buNone/>
            </a:pPr>
            <a:r>
              <a:rPr lang="en-US" dirty="0"/>
              <a:t> </a:t>
            </a:r>
            <a:r>
              <a:rPr lang="en-US" dirty="0" smtClean="0"/>
              <a:t>     ideas are discussed. </a:t>
            </a:r>
            <a:r>
              <a:rPr lang="en-US" b="1" dirty="0" smtClean="0">
                <a:solidFill>
                  <a:srgbClr val="FF0000"/>
                </a:solidFill>
              </a:rPr>
              <a:t>You have 15 minutes</a:t>
            </a:r>
            <a:r>
              <a:rPr lang="en-US" dirty="0" smtClean="0"/>
              <a:t>. </a:t>
            </a:r>
          </a:p>
          <a:p>
            <a:pPr marL="0" indent="0">
              <a:buNone/>
            </a:pPr>
            <a:r>
              <a:rPr lang="en-US" dirty="0" smtClean="0"/>
              <a:t>  Scribe, noting all (6) opportunities identified </a:t>
            </a:r>
          </a:p>
          <a:p>
            <a:pPr marL="0" indent="0">
              <a:buNone/>
            </a:pPr>
            <a:endParaRPr lang="en-US" i="1" dirty="0" smtClean="0"/>
          </a:p>
          <a:p>
            <a:pPr marL="0" indent="0">
              <a:buNone/>
            </a:pPr>
            <a:r>
              <a:rPr lang="en-US" i="1" dirty="0" smtClean="0"/>
              <a:t>Team </a:t>
            </a:r>
            <a:r>
              <a:rPr lang="en-US" i="1" dirty="0"/>
              <a:t>Leader</a:t>
            </a:r>
            <a:r>
              <a:rPr lang="en-US" dirty="0"/>
              <a:t>: </a:t>
            </a:r>
          </a:p>
          <a:p>
            <a:pPr marL="0" indent="0">
              <a:buNone/>
            </a:pPr>
            <a:r>
              <a:rPr lang="en-US" dirty="0" smtClean="0"/>
              <a:t>Will present </a:t>
            </a:r>
            <a:r>
              <a:rPr lang="en-US" dirty="0"/>
              <a:t>one </a:t>
            </a:r>
            <a:r>
              <a:rPr lang="en-US" dirty="0" smtClean="0"/>
              <a:t>opportunity </a:t>
            </a:r>
            <a:r>
              <a:rPr lang="en-US" dirty="0"/>
              <a:t>with a </a:t>
            </a:r>
            <a:r>
              <a:rPr lang="en-US" dirty="0" smtClean="0"/>
              <a:t>high “efficiency” </a:t>
            </a:r>
            <a:r>
              <a:rPr lang="en-US" dirty="0"/>
              <a:t>potential </a:t>
            </a:r>
            <a:r>
              <a:rPr lang="en-US" dirty="0" smtClean="0"/>
              <a:t>to </a:t>
            </a:r>
            <a:r>
              <a:rPr lang="en-US" dirty="0"/>
              <a:t>the large group</a:t>
            </a:r>
          </a:p>
          <a:p>
            <a:pPr marL="0" indent="0">
              <a:buNone/>
            </a:pPr>
            <a:endParaRPr lang="en-US" dirty="0"/>
          </a:p>
        </p:txBody>
      </p:sp>
      <p:pic>
        <p:nvPicPr>
          <p:cNvPr id="5122" name="Picture 2" descr="https://cdn.business2community.com/wp-content/uploads/2014/12/154dbb8.jpg.jpg"/>
          <p:cNvPicPr>
            <a:picLocks noChangeAspect="1" noChangeArrowheads="1"/>
          </p:cNvPicPr>
          <p:nvPr/>
        </p:nvPicPr>
        <p:blipFill rotWithShape="1">
          <a:blip r:embed="rId3">
            <a:extLst>
              <a:ext uri="{28A0092B-C50C-407E-A947-70E740481C1C}">
                <a14:useLocalDpi xmlns:a14="http://schemas.microsoft.com/office/drawing/2010/main" val="0"/>
              </a:ext>
            </a:extLst>
          </a:blip>
          <a:srcRect l="15790" t="9524" r="5263"/>
          <a:stretch/>
        </p:blipFill>
        <p:spPr bwMode="auto">
          <a:xfrm>
            <a:off x="6172200" y="2438400"/>
            <a:ext cx="1371600" cy="1737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474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23447"/>
            <a:ext cx="8229600" cy="792162"/>
          </a:xfrm>
        </p:spPr>
        <p:txBody>
          <a:bodyPr>
            <a:normAutofit/>
          </a:bodyPr>
          <a:lstStyle/>
          <a:p>
            <a:r>
              <a:rPr lang="en-US" dirty="0" smtClean="0"/>
              <a:t>Sharing Best Practices</a:t>
            </a:r>
            <a:endParaRPr lang="en-US" dirty="0"/>
          </a:p>
        </p:txBody>
      </p:sp>
      <p:sp>
        <p:nvSpPr>
          <p:cNvPr id="4" name="Content Placeholder 3"/>
          <p:cNvSpPr>
            <a:spLocks noGrp="1"/>
          </p:cNvSpPr>
          <p:nvPr>
            <p:ph idx="1"/>
          </p:nvPr>
        </p:nvSpPr>
        <p:spPr>
          <a:xfrm>
            <a:off x="381000" y="1828800"/>
            <a:ext cx="8229600" cy="4572000"/>
          </a:xfrm>
        </p:spPr>
        <p:txBody>
          <a:bodyPr>
            <a:normAutofit/>
          </a:bodyPr>
          <a:lstStyle/>
          <a:p>
            <a:r>
              <a:rPr lang="en-US" dirty="0" smtClean="0"/>
              <a:t>Group 1</a:t>
            </a:r>
          </a:p>
          <a:p>
            <a:endParaRPr lang="en-US" dirty="0" smtClean="0"/>
          </a:p>
          <a:p>
            <a:r>
              <a:rPr lang="en-US" dirty="0" smtClean="0"/>
              <a:t>Group 2</a:t>
            </a:r>
          </a:p>
          <a:p>
            <a:endParaRPr lang="en-US" dirty="0" smtClean="0"/>
          </a:p>
          <a:p>
            <a:r>
              <a:rPr lang="en-US" dirty="0" smtClean="0"/>
              <a:t>Group 3</a:t>
            </a:r>
          </a:p>
          <a:p>
            <a:endParaRPr lang="en-US" dirty="0" smtClean="0"/>
          </a:p>
          <a:p>
            <a:r>
              <a:rPr lang="en-US" dirty="0" smtClean="0"/>
              <a:t>Group 4</a:t>
            </a:r>
          </a:p>
          <a:p>
            <a:endParaRPr lang="en-US" dirty="0"/>
          </a:p>
          <a:p>
            <a:endParaRPr lang="en-US" dirty="0" smtClean="0"/>
          </a:p>
          <a:p>
            <a:endParaRPr lang="en-US" dirty="0" smtClean="0"/>
          </a:p>
        </p:txBody>
      </p:sp>
      <p:pic>
        <p:nvPicPr>
          <p:cNvPr id="8194" name="Picture 2" descr="Team, Silhouettes, Corporate, Human, Group, Offi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4863" y="1905000"/>
            <a:ext cx="5955737"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177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3200"/>
            <a:ext cx="8229600" cy="4621999"/>
          </a:xfrm>
        </p:spPr>
        <p:txBody>
          <a:bodyPr>
            <a:normAutofit/>
          </a:bodyPr>
          <a:lstStyle/>
          <a:p>
            <a:pPr algn="l"/>
            <a:r>
              <a:rPr lang="en-US" dirty="0" smtClean="0"/>
              <a:t>						Wrap Up</a:t>
            </a:r>
            <a:br>
              <a:rPr lang="en-US" dirty="0" smtClean="0"/>
            </a:br>
            <a:r>
              <a:rPr lang="en-US" dirty="0" smtClean="0"/>
              <a:t/>
            </a:r>
            <a:br>
              <a:rPr lang="en-US" dirty="0" smtClean="0"/>
            </a:br>
            <a:r>
              <a:rPr lang="en-US" dirty="0" smtClean="0"/>
              <a:t>Commitment to Act!</a:t>
            </a:r>
            <a:br>
              <a:rPr lang="en-US" dirty="0" smtClean="0"/>
            </a:br>
            <a:r>
              <a:rPr lang="en-US" dirty="0" smtClean="0"/>
              <a:t/>
            </a:r>
            <a:br>
              <a:rPr lang="en-US" dirty="0" smtClean="0"/>
            </a:br>
            <a:r>
              <a:rPr lang="en-US" dirty="0" smtClean="0"/>
              <a:t>Questions</a:t>
            </a:r>
            <a:br>
              <a:rPr lang="en-US" dirty="0" smtClean="0"/>
            </a:br>
            <a:r>
              <a:rPr lang="en-US" dirty="0"/>
              <a:t/>
            </a:r>
            <a:br>
              <a:rPr lang="en-US" dirty="0"/>
            </a:br>
            <a:r>
              <a:rPr lang="en-US" dirty="0" smtClean="0"/>
              <a:t>Resources</a:t>
            </a:r>
            <a:endParaRPr lang="en-US" dirty="0"/>
          </a:p>
        </p:txBody>
      </p:sp>
      <p:pic>
        <p:nvPicPr>
          <p:cNvPr id="9218" name="Picture 2" descr="Idea, Plan, Action, Success, Concept, Economy, Busin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124200"/>
            <a:ext cx="5867400" cy="2880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414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609600"/>
            <a:ext cx="8229600" cy="126199"/>
          </a:xfrm>
        </p:spPr>
        <p:txBody>
          <a:bodyPr>
            <a:normAutofit fontScale="90000"/>
          </a:bodyPr>
          <a:lstStyle/>
          <a:p>
            <a:r>
              <a:rPr lang="en-US" dirty="0" smtClean="0"/>
              <a:t>Additional references</a:t>
            </a:r>
            <a:endParaRPr lang="en-US" dirty="0"/>
          </a:p>
        </p:txBody>
      </p:sp>
      <p:sp>
        <p:nvSpPr>
          <p:cNvPr id="3" name="Content Placeholder 2"/>
          <p:cNvSpPr>
            <a:spLocks noGrp="1"/>
          </p:cNvSpPr>
          <p:nvPr>
            <p:ph idx="1"/>
          </p:nvPr>
        </p:nvSpPr>
        <p:spPr>
          <a:xfrm>
            <a:off x="426720" y="1066800"/>
            <a:ext cx="8229600" cy="5181600"/>
          </a:xfrm>
        </p:spPr>
        <p:txBody>
          <a:bodyPr>
            <a:normAutofit lnSpcReduction="10000"/>
          </a:bodyPr>
          <a:lstStyle/>
          <a:p>
            <a:r>
              <a:rPr lang="en-US" sz="1500" dirty="0" err="1" smtClean="0"/>
              <a:t>Alexandraki</a:t>
            </a:r>
            <a:r>
              <a:rPr lang="en-US" sz="1500" dirty="0" smtClean="0"/>
              <a:t> I, Hernandez CA, </a:t>
            </a:r>
            <a:r>
              <a:rPr lang="en-US" sz="1500" dirty="0" err="1" smtClean="0"/>
              <a:t>Toree</a:t>
            </a:r>
            <a:r>
              <a:rPr lang="en-US" sz="1500" dirty="0" smtClean="0"/>
              <a:t> DM et al. (2017). </a:t>
            </a:r>
            <a:r>
              <a:rPr lang="en-US" sz="1500" dirty="0" err="1" smtClean="0"/>
              <a:t>Interprofessional</a:t>
            </a:r>
            <a:r>
              <a:rPr lang="en-US" sz="1500" dirty="0" smtClean="0"/>
              <a:t> Education </a:t>
            </a:r>
            <a:r>
              <a:rPr lang="en-US" sz="1500" dirty="0"/>
              <a:t>in the Internal Medicine Clerkship Post-LCME Standard Issuance: Results of a National </a:t>
            </a:r>
            <a:r>
              <a:rPr lang="en-US" sz="1500" dirty="0" smtClean="0"/>
              <a:t>Survey. </a:t>
            </a:r>
            <a:r>
              <a:rPr lang="en-US" sz="1500" i="1" dirty="0" smtClean="0"/>
              <a:t>J Gen </a:t>
            </a:r>
            <a:r>
              <a:rPr lang="en-US" sz="1500" i="1" dirty="0" err="1" smtClean="0"/>
              <a:t>Int</a:t>
            </a:r>
            <a:r>
              <a:rPr lang="en-US" sz="1500" i="1" dirty="0" smtClean="0"/>
              <a:t> Med.</a:t>
            </a:r>
            <a:r>
              <a:rPr lang="en-US" sz="1500" dirty="0" smtClean="0"/>
              <a:t> 2017, Aug;32(8</a:t>
            </a:r>
            <a:r>
              <a:rPr lang="en-US" sz="1500" dirty="0"/>
              <a:t>):871-876. </a:t>
            </a:r>
            <a:r>
              <a:rPr lang="en-US" sz="1500" dirty="0" err="1"/>
              <a:t>doi</a:t>
            </a:r>
            <a:r>
              <a:rPr lang="en-US" sz="1500" dirty="0"/>
              <a:t>: 10.1007/s11606-017-4004-3. </a:t>
            </a:r>
            <a:r>
              <a:rPr lang="en-US" sz="1500" dirty="0" err="1"/>
              <a:t>Epub</a:t>
            </a:r>
            <a:r>
              <a:rPr lang="en-US" sz="1500" dirty="0"/>
              <a:t> 2017 Mar 10. </a:t>
            </a:r>
            <a:r>
              <a:rPr lang="en-US" sz="1500" dirty="0">
                <a:hlinkClick r:id="rId2"/>
              </a:rPr>
              <a:t>https://</a:t>
            </a:r>
            <a:r>
              <a:rPr lang="en-US" sz="1500" dirty="0" smtClean="0">
                <a:hlinkClick r:id="rId2"/>
              </a:rPr>
              <a:t>www.ncbi.nlm.nih.gov/pubmed/28284014</a:t>
            </a:r>
            <a:endParaRPr lang="en-US" sz="1500" dirty="0" smtClean="0"/>
          </a:p>
          <a:p>
            <a:r>
              <a:rPr lang="en-US" sz="1500" dirty="0"/>
              <a:t>Lie DA, Forest CP, Walsh A, </a:t>
            </a:r>
            <a:r>
              <a:rPr lang="en-US" sz="1500" dirty="0" smtClean="0"/>
              <a:t>et al (2016). What </a:t>
            </a:r>
            <a:r>
              <a:rPr lang="en-US" sz="1500" dirty="0"/>
              <a:t>and how do students learn in an </a:t>
            </a:r>
            <a:r>
              <a:rPr lang="en-US" sz="1500" dirty="0" err="1"/>
              <a:t>interprofessional</a:t>
            </a:r>
            <a:r>
              <a:rPr lang="en-US" sz="1500" dirty="0"/>
              <a:t> student-run clinic? An educational framework for team-based care. </a:t>
            </a:r>
            <a:r>
              <a:rPr lang="en-US" sz="1500" i="1" dirty="0"/>
              <a:t>Medical Education Online</a:t>
            </a:r>
            <a:r>
              <a:rPr lang="en-US" sz="1500" dirty="0"/>
              <a:t>. 2016;21:10.3402/meo.v21.31900. doi:10.3402/meo.v21.31900. </a:t>
            </a:r>
            <a:r>
              <a:rPr lang="en-US" sz="1500" dirty="0">
                <a:hlinkClick r:id="rId3"/>
              </a:rPr>
              <a:t>https://www.ncbi.nlm.nih.gov/pmc/articles/PMC4976304</a:t>
            </a:r>
            <a:r>
              <a:rPr lang="en-US" sz="1500" dirty="0" smtClean="0">
                <a:hlinkClick r:id="rId3"/>
              </a:rPr>
              <a:t>/</a:t>
            </a:r>
            <a:endParaRPr lang="en-US" sz="1500" dirty="0" smtClean="0"/>
          </a:p>
          <a:p>
            <a:r>
              <a:rPr lang="en-US" sz="1500" dirty="0" smtClean="0"/>
              <a:t>Bridges DR, </a:t>
            </a:r>
            <a:r>
              <a:rPr lang="en-US" sz="1500" dirty="0"/>
              <a:t>Davidson, </a:t>
            </a:r>
            <a:r>
              <a:rPr lang="en-US" sz="1500" dirty="0" smtClean="0"/>
              <a:t>RA, </a:t>
            </a:r>
            <a:r>
              <a:rPr lang="en-US" sz="1500" dirty="0" err="1" smtClean="0"/>
              <a:t>Odegard</a:t>
            </a:r>
            <a:r>
              <a:rPr lang="en-US" sz="1500" dirty="0" smtClean="0"/>
              <a:t> PS, et al </a:t>
            </a:r>
            <a:r>
              <a:rPr lang="en-US" sz="1500" dirty="0"/>
              <a:t>(2011). </a:t>
            </a:r>
            <a:r>
              <a:rPr lang="en-US" sz="1500" dirty="0" err="1"/>
              <a:t>Interprofessional</a:t>
            </a:r>
            <a:r>
              <a:rPr lang="en-US" sz="1500" dirty="0"/>
              <a:t> collaboration: three best practice models of </a:t>
            </a:r>
            <a:r>
              <a:rPr lang="en-US" sz="1500" dirty="0" err="1"/>
              <a:t>interprofessional</a:t>
            </a:r>
            <a:r>
              <a:rPr lang="en-US" sz="1500" dirty="0"/>
              <a:t> education. </a:t>
            </a:r>
            <a:r>
              <a:rPr lang="en-US" sz="1500" i="1" dirty="0"/>
              <a:t>Medical Education Online, </a:t>
            </a:r>
            <a:r>
              <a:rPr lang="en-US" sz="1500" dirty="0"/>
              <a:t>16, 6035. </a:t>
            </a:r>
            <a:endParaRPr lang="en-US" sz="1500" dirty="0" smtClean="0"/>
          </a:p>
          <a:p>
            <a:r>
              <a:rPr lang="en-US" sz="1500" dirty="0" smtClean="0"/>
              <a:t>Cox, M., &amp; Naylor, M. (Eds.). (January, 2013). Transforming patient care: aligning </a:t>
            </a:r>
            <a:r>
              <a:rPr lang="en-US" sz="1500" dirty="0" err="1" smtClean="0"/>
              <a:t>interprofessional</a:t>
            </a:r>
            <a:r>
              <a:rPr lang="en-US" sz="1500" dirty="0" smtClean="0"/>
              <a:t> education with clinical practice redesign. Proceedings of a conference sponsored by the Josiah Macy Jr. Foundation. New York, NY: Josiah Macy Jr. Foundation</a:t>
            </a:r>
            <a:r>
              <a:rPr lang="en-US" sz="1500" dirty="0"/>
              <a:t>. </a:t>
            </a:r>
            <a:r>
              <a:rPr lang="en-US" sz="1500" dirty="0">
                <a:hlinkClick r:id="rId4"/>
              </a:rPr>
              <a:t>http://</a:t>
            </a:r>
            <a:r>
              <a:rPr lang="en-US" sz="1500" dirty="0" smtClean="0">
                <a:hlinkClick r:id="rId4"/>
              </a:rPr>
              <a:t>macyfoundation.org/docs/macy_pubs/TransformingPatientCare_ConferenceRec.pdf</a:t>
            </a:r>
            <a:endParaRPr lang="en-US" sz="1500" dirty="0" smtClean="0"/>
          </a:p>
          <a:p>
            <a:r>
              <a:rPr lang="en-US" sz="1500" dirty="0" smtClean="0"/>
              <a:t>Institute </a:t>
            </a:r>
            <a:r>
              <a:rPr lang="en-US" sz="1500" dirty="0"/>
              <a:t>of Medicine (IOM). (2013). </a:t>
            </a:r>
            <a:r>
              <a:rPr lang="en-US" sz="1500" dirty="0" err="1"/>
              <a:t>Interprofessional</a:t>
            </a:r>
            <a:r>
              <a:rPr lang="en-US" sz="1500" dirty="0"/>
              <a:t> education for collaboration: learning how to improve health from </a:t>
            </a:r>
            <a:r>
              <a:rPr lang="en-US" sz="1500" dirty="0" err="1"/>
              <a:t>interprofessional</a:t>
            </a:r>
            <a:r>
              <a:rPr lang="en-US" sz="1500" dirty="0"/>
              <a:t> models across the continuum of education to practice: Workshop summary. Washington, DC: The National Academies Press</a:t>
            </a:r>
            <a:r>
              <a:rPr lang="en-US" sz="1600" dirty="0"/>
              <a:t>. </a:t>
            </a:r>
            <a:r>
              <a:rPr lang="en-US" sz="1600" dirty="0">
                <a:hlinkClick r:id="rId5"/>
              </a:rPr>
              <a:t>https://</a:t>
            </a:r>
            <a:r>
              <a:rPr lang="en-US" sz="1600" dirty="0" smtClean="0">
                <a:hlinkClick r:id="rId5"/>
              </a:rPr>
              <a:t>www.nap.edu/read/13486/chapter/1</a:t>
            </a:r>
            <a:endParaRPr lang="en-US" sz="1600" dirty="0" smtClean="0"/>
          </a:p>
          <a:p>
            <a:pPr marL="0" indent="0">
              <a:buNone/>
            </a:pPr>
            <a:endParaRPr lang="en-US" sz="1800" dirty="0" smtClean="0"/>
          </a:p>
          <a:p>
            <a:r>
              <a:rPr lang="en-US" sz="1300" dirty="0"/>
              <a:t>Challenges: </a:t>
            </a:r>
            <a:endParaRPr lang="en-US" sz="1300" dirty="0" smtClean="0"/>
          </a:p>
          <a:p>
            <a:pPr lvl="1"/>
            <a:r>
              <a:rPr lang="en-US" sz="1400" dirty="0" smtClean="0">
                <a:hlinkClick r:id="rId6"/>
              </a:rPr>
              <a:t>https</a:t>
            </a:r>
            <a:r>
              <a:rPr lang="en-US" sz="1400" dirty="0">
                <a:hlinkClick r:id="rId6"/>
              </a:rPr>
              <a:t>://</a:t>
            </a:r>
            <a:r>
              <a:rPr lang="en-US" sz="1400" dirty="0" smtClean="0">
                <a:hlinkClick r:id="rId6"/>
              </a:rPr>
              <a:t>www.hrsa.gov/advisorycommittees/bhpradvisory/acicbl/Reports/thirteenthreport.pdf</a:t>
            </a:r>
            <a:endParaRPr lang="en-US" sz="1400" dirty="0" smtClean="0"/>
          </a:p>
          <a:p>
            <a:pPr lvl="1"/>
            <a:r>
              <a:rPr lang="en-US" sz="1400" dirty="0">
                <a:hlinkClick r:id="rId7"/>
              </a:rPr>
              <a:t>http://</a:t>
            </a:r>
            <a:r>
              <a:rPr lang="en-US" sz="1400" dirty="0" smtClean="0">
                <a:hlinkClick r:id="rId7"/>
              </a:rPr>
              <a:t>apps.who.int/iris/bitstream/10665/70185/1/WHO_HRH_HPN_10.3_eng.pdf</a:t>
            </a:r>
            <a:endParaRPr lang="en-US" sz="1400" dirty="0" smtClean="0"/>
          </a:p>
          <a:p>
            <a:endParaRPr lang="en-US" sz="1800" dirty="0" smtClean="0"/>
          </a:p>
          <a:p>
            <a:endParaRPr lang="en-US" sz="1800" dirty="0" smtClean="0"/>
          </a:p>
          <a:p>
            <a:endParaRPr lang="en-US" sz="1800" dirty="0" smtClean="0"/>
          </a:p>
          <a:p>
            <a:endParaRPr lang="en-US" dirty="0"/>
          </a:p>
          <a:p>
            <a:endParaRPr lang="en-US" dirty="0"/>
          </a:p>
        </p:txBody>
      </p:sp>
    </p:spTree>
    <p:extLst>
      <p:ext uri="{BB962C8B-B14F-4D97-AF65-F5344CB8AC3E}">
        <p14:creationId xmlns:p14="http://schemas.microsoft.com/office/powerpoint/2010/main" val="3508045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92069" y="2529334"/>
            <a:ext cx="8400499" cy="2172982"/>
          </a:xfrm>
        </p:spPr>
        <p:txBody>
          <a:bodyPr>
            <a:normAutofit fontScale="92500" lnSpcReduction="20000"/>
          </a:bodyPr>
          <a:lstStyle/>
          <a:p>
            <a:pPr marL="0" indent="0" algn="ctr">
              <a:buNone/>
            </a:pPr>
            <a:r>
              <a:rPr lang="en-US" dirty="0" smtClean="0"/>
              <a:t>Thank you for your participation!</a:t>
            </a:r>
          </a:p>
          <a:p>
            <a:pPr marL="0" indent="0">
              <a:buNone/>
            </a:pPr>
            <a:endParaRPr lang="en-US" dirty="0"/>
          </a:p>
          <a:p>
            <a:pPr marL="0" indent="0">
              <a:buNone/>
            </a:pPr>
            <a:r>
              <a:rPr lang="en-US" dirty="0" smtClean="0"/>
              <a:t>Please </a:t>
            </a:r>
            <a:r>
              <a:rPr lang="en-US" dirty="0"/>
              <a:t>evaluate this presentation using the conference mobile app</a:t>
            </a:r>
            <a:r>
              <a:rPr lang="en-US" dirty="0" smtClean="0"/>
              <a:t>! Simply </a:t>
            </a:r>
            <a:r>
              <a:rPr lang="en-US" dirty="0"/>
              <a:t>click on the "clipboard" icon </a:t>
            </a:r>
            <a:r>
              <a:rPr lang="en-US" dirty="0" smtClean="0"/>
              <a:t>      on </a:t>
            </a:r>
            <a:r>
              <a:rPr lang="en-US" dirty="0"/>
              <a:t>the presentation page.</a:t>
            </a:r>
          </a:p>
        </p:txBody>
      </p:sp>
      <p:pic>
        <p:nvPicPr>
          <p:cNvPr id="5" name="Picture 4" descr="Clipboard.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00" y="4210327"/>
            <a:ext cx="465083" cy="491989"/>
          </a:xfrm>
          <a:prstGeom prst="rect">
            <a:avLst/>
          </a:prstGeom>
        </p:spPr>
      </p:pic>
    </p:spTree>
    <p:extLst>
      <p:ext uri="{BB962C8B-B14F-4D97-AF65-F5344CB8AC3E}">
        <p14:creationId xmlns:p14="http://schemas.microsoft.com/office/powerpoint/2010/main" val="667793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 y="752818"/>
            <a:ext cx="8229600" cy="1143000"/>
          </a:xfrm>
        </p:spPr>
        <p:txBody>
          <a:bodyPr/>
          <a:lstStyle/>
          <a:p>
            <a:r>
              <a:rPr lang="en-US" dirty="0" smtClean="0"/>
              <a:t>Disclosures</a:t>
            </a:r>
            <a:endParaRPr lang="en-US" dirty="0"/>
          </a:p>
        </p:txBody>
      </p:sp>
      <p:sp>
        <p:nvSpPr>
          <p:cNvPr id="3" name="Content Placeholder 2"/>
          <p:cNvSpPr>
            <a:spLocks noGrp="1"/>
          </p:cNvSpPr>
          <p:nvPr>
            <p:ph idx="1"/>
          </p:nvPr>
        </p:nvSpPr>
        <p:spPr/>
        <p:txBody>
          <a:bodyPr/>
          <a:lstStyle/>
          <a:p>
            <a:r>
              <a:rPr lang="en-US" dirty="0" smtClean="0"/>
              <a:t>We have no relevant disclosures</a:t>
            </a:r>
            <a:endParaRPr lang="en-US" dirty="0"/>
          </a:p>
        </p:txBody>
      </p:sp>
      <p:pic>
        <p:nvPicPr>
          <p:cNvPr id="1026" name="Picture 2" descr="Image result for magnifying gl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200400"/>
            <a:ext cx="3505200" cy="2657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6988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dirty="0" smtClean="0"/>
              <a:t>Objectives</a:t>
            </a:r>
            <a:endParaRPr lang="en-US" dirty="0"/>
          </a:p>
        </p:txBody>
      </p:sp>
      <p:sp>
        <p:nvSpPr>
          <p:cNvPr id="3" name="Content Placeholder 2"/>
          <p:cNvSpPr>
            <a:spLocks noGrp="1"/>
          </p:cNvSpPr>
          <p:nvPr>
            <p:ph idx="1"/>
          </p:nvPr>
        </p:nvSpPr>
        <p:spPr>
          <a:xfrm>
            <a:off x="228600" y="1371600"/>
            <a:ext cx="8763000" cy="5105400"/>
          </a:xfrm>
        </p:spPr>
        <p:txBody>
          <a:bodyPr>
            <a:normAutofit fontScale="70000" lnSpcReduction="20000"/>
          </a:bodyPr>
          <a:lstStyle/>
          <a:p>
            <a:pPr marL="0" indent="0">
              <a:buNone/>
            </a:pPr>
            <a:r>
              <a:rPr lang="en-US" dirty="0"/>
              <a:t>At the end of this </a:t>
            </a:r>
            <a:r>
              <a:rPr lang="en-US" dirty="0" smtClean="0"/>
              <a:t>breakout session, </a:t>
            </a:r>
            <a:r>
              <a:rPr lang="en-US" dirty="0"/>
              <a:t>participants will be able to</a:t>
            </a:r>
            <a:r>
              <a:rPr lang="en-US" dirty="0" smtClean="0"/>
              <a:t>:</a:t>
            </a:r>
          </a:p>
          <a:p>
            <a:pPr marL="0" indent="0">
              <a:buNone/>
            </a:pPr>
            <a:endParaRPr lang="en-US" dirty="0"/>
          </a:p>
          <a:p>
            <a:pPr lvl="0"/>
            <a:r>
              <a:rPr lang="en-US" dirty="0"/>
              <a:t>Identify </a:t>
            </a:r>
            <a:r>
              <a:rPr lang="en-US" dirty="0" smtClean="0"/>
              <a:t>successful teaching </a:t>
            </a:r>
            <a:r>
              <a:rPr lang="en-US" dirty="0"/>
              <a:t>strategies </a:t>
            </a:r>
            <a:r>
              <a:rPr lang="en-US" dirty="0" smtClean="0"/>
              <a:t>for </a:t>
            </a:r>
            <a:r>
              <a:rPr lang="en-US" dirty="0"/>
              <a:t>working with </a:t>
            </a:r>
            <a:r>
              <a:rPr lang="en-US" dirty="0" smtClean="0"/>
              <a:t>learners from diverse </a:t>
            </a:r>
            <a:r>
              <a:rPr lang="en-US" dirty="0"/>
              <a:t>healthcare professions.  </a:t>
            </a:r>
          </a:p>
          <a:p>
            <a:r>
              <a:rPr lang="en-US" dirty="0" smtClean="0"/>
              <a:t>Incorporate activities </a:t>
            </a:r>
            <a:r>
              <a:rPr lang="en-US" dirty="0"/>
              <a:t>that combine clinical work and medical </a:t>
            </a:r>
            <a:r>
              <a:rPr lang="en-US" dirty="0" smtClean="0"/>
              <a:t>education while </a:t>
            </a:r>
            <a:r>
              <a:rPr lang="en-US" dirty="0" err="1" smtClean="0"/>
              <a:t>precepting</a:t>
            </a:r>
            <a:r>
              <a:rPr lang="en-US" dirty="0" smtClean="0"/>
              <a:t>:</a:t>
            </a:r>
          </a:p>
          <a:p>
            <a:pPr lvl="1"/>
            <a:r>
              <a:rPr lang="en-US" dirty="0" smtClean="0"/>
              <a:t>a </a:t>
            </a:r>
            <a:r>
              <a:rPr lang="en-US" dirty="0"/>
              <a:t>single health </a:t>
            </a:r>
            <a:r>
              <a:rPr lang="en-US" dirty="0" smtClean="0"/>
              <a:t>professions </a:t>
            </a:r>
            <a:r>
              <a:rPr lang="en-US" dirty="0"/>
              <a:t>student </a:t>
            </a:r>
            <a:r>
              <a:rPr lang="en-US" dirty="0" smtClean="0"/>
              <a:t>(Medical, PA, NP, Pharmacy etc.)</a:t>
            </a:r>
          </a:p>
          <a:p>
            <a:pPr lvl="1"/>
            <a:r>
              <a:rPr lang="en-US" dirty="0" smtClean="0"/>
              <a:t>multiple students </a:t>
            </a:r>
            <a:r>
              <a:rPr lang="en-US" dirty="0"/>
              <a:t>from different </a:t>
            </a:r>
            <a:r>
              <a:rPr lang="en-US" dirty="0" smtClean="0"/>
              <a:t>professions</a:t>
            </a:r>
          </a:p>
          <a:p>
            <a:pPr lvl="1"/>
            <a:r>
              <a:rPr lang="en-US" dirty="0" smtClean="0"/>
              <a:t>multiple </a:t>
            </a:r>
            <a:r>
              <a:rPr lang="en-US" dirty="0" err="1" smtClean="0"/>
              <a:t>uni</a:t>
            </a:r>
            <a:r>
              <a:rPr lang="en-US" dirty="0" smtClean="0"/>
              <a:t>-professional students </a:t>
            </a:r>
            <a:r>
              <a:rPr lang="en-US" dirty="0"/>
              <a:t>at different levels of </a:t>
            </a:r>
            <a:r>
              <a:rPr lang="en-US" dirty="0" smtClean="0"/>
              <a:t>training</a:t>
            </a:r>
          </a:p>
          <a:p>
            <a:pPr lvl="1"/>
            <a:r>
              <a:rPr lang="en-US" dirty="0"/>
              <a:t>w</a:t>
            </a:r>
            <a:r>
              <a:rPr lang="en-US" dirty="0" smtClean="0"/>
              <a:t>ith a co-preceptor of a different profession </a:t>
            </a:r>
          </a:p>
          <a:p>
            <a:r>
              <a:rPr lang="en-US" dirty="0" smtClean="0"/>
              <a:t>Describe “best practices” </a:t>
            </a:r>
            <a:r>
              <a:rPr lang="en-US" dirty="0"/>
              <a:t>in inter-professional </a:t>
            </a:r>
            <a:r>
              <a:rPr lang="en-US" dirty="0" err="1"/>
              <a:t>precepting</a:t>
            </a:r>
            <a:r>
              <a:rPr lang="en-US" dirty="0"/>
              <a:t> </a:t>
            </a:r>
            <a:r>
              <a:rPr lang="en-US" dirty="0" smtClean="0"/>
              <a:t>that </a:t>
            </a:r>
            <a:r>
              <a:rPr lang="en-US" dirty="0"/>
              <a:t>enhance team-based learning while maintaining operational efficiency.</a:t>
            </a:r>
          </a:p>
          <a:p>
            <a:pPr lvl="0"/>
            <a:r>
              <a:rPr lang="en-US" dirty="0" smtClean="0"/>
              <a:t>Model </a:t>
            </a:r>
            <a:r>
              <a:rPr lang="en-US" dirty="0"/>
              <a:t>and foster development of mutual respect and collaboration </a:t>
            </a:r>
            <a:r>
              <a:rPr lang="en-US" dirty="0" smtClean="0"/>
              <a:t>between </a:t>
            </a:r>
            <a:r>
              <a:rPr lang="en-US" dirty="0"/>
              <a:t>health </a:t>
            </a:r>
            <a:r>
              <a:rPr lang="en-US" dirty="0" smtClean="0"/>
              <a:t>professionals.  </a:t>
            </a:r>
            <a:endParaRPr lang="en-US" dirty="0"/>
          </a:p>
          <a:p>
            <a:endParaRPr lang="en-US" dirty="0"/>
          </a:p>
        </p:txBody>
      </p:sp>
      <p:pic>
        <p:nvPicPr>
          <p:cNvPr id="3074" name="Picture 2" descr="Hahabusiness"/>
          <p:cNvPicPr>
            <a:picLocks noChangeAspect="1" noChangeArrowheads="1"/>
          </p:cNvPicPr>
          <p:nvPr/>
        </p:nvPicPr>
        <p:blipFill rotWithShape="1">
          <a:blip r:embed="rId3">
            <a:extLst>
              <a:ext uri="{28A0092B-C50C-407E-A947-70E740481C1C}">
                <a14:useLocalDpi xmlns:a14="http://schemas.microsoft.com/office/drawing/2010/main" val="0"/>
              </a:ext>
            </a:extLst>
          </a:blip>
          <a:srcRect l="32761" t="32970" r="32757" b="32029"/>
          <a:stretch/>
        </p:blipFill>
        <p:spPr bwMode="auto">
          <a:xfrm>
            <a:off x="3848100" y="5908766"/>
            <a:ext cx="1447800" cy="944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713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600" dirty="0" smtClean="0"/>
              <a:t>Session Outline</a:t>
            </a:r>
            <a:endParaRPr lang="en-US" sz="3600" dirty="0"/>
          </a:p>
        </p:txBody>
      </p:sp>
      <p:sp>
        <p:nvSpPr>
          <p:cNvPr id="3" name="Content Placeholder 2"/>
          <p:cNvSpPr>
            <a:spLocks noGrp="1"/>
          </p:cNvSpPr>
          <p:nvPr>
            <p:ph idx="1"/>
          </p:nvPr>
        </p:nvSpPr>
        <p:spPr>
          <a:xfrm>
            <a:off x="452846" y="2133600"/>
            <a:ext cx="8534400" cy="3946879"/>
          </a:xfrm>
        </p:spPr>
        <p:txBody>
          <a:bodyPr/>
          <a:lstStyle/>
          <a:p>
            <a:r>
              <a:rPr lang="en-US" sz="2800" dirty="0" smtClean="0"/>
              <a:t>Introductions (speakers </a:t>
            </a:r>
            <a:r>
              <a:rPr lang="en-US" sz="2800" i="1" dirty="0" smtClean="0"/>
              <a:t>and</a:t>
            </a:r>
            <a:r>
              <a:rPr lang="en-US" sz="2800" dirty="0" smtClean="0"/>
              <a:t> participants)    5 min.</a:t>
            </a:r>
          </a:p>
          <a:p>
            <a:r>
              <a:rPr lang="en-US" sz="2800" dirty="0" smtClean="0"/>
              <a:t>Background 										</a:t>
            </a:r>
            <a:r>
              <a:rPr lang="en-US" sz="2800" dirty="0"/>
              <a:t> </a:t>
            </a:r>
            <a:r>
              <a:rPr lang="en-US" sz="2800" dirty="0" smtClean="0"/>
              <a:t>10 min.</a:t>
            </a:r>
          </a:p>
          <a:p>
            <a:r>
              <a:rPr lang="en-US" sz="2800" dirty="0" smtClean="0"/>
              <a:t>Small group activity (3-2-1 Switch!) 		 15 min.</a:t>
            </a:r>
          </a:p>
          <a:p>
            <a:r>
              <a:rPr lang="en-US" sz="2800" dirty="0" smtClean="0"/>
              <a:t>Large group sharing 								 10 min.</a:t>
            </a:r>
          </a:p>
          <a:p>
            <a:endParaRPr lang="en-US" dirty="0" smtClean="0"/>
          </a:p>
          <a:p>
            <a:endParaRPr lang="en-US" dirty="0"/>
          </a:p>
        </p:txBody>
      </p:sp>
      <p:pic>
        <p:nvPicPr>
          <p:cNvPr id="2050" name="Picture 2"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3800" y="4591313"/>
            <a:ext cx="16764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6413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3383"/>
            <a:ext cx="8229600" cy="1187865"/>
          </a:xfrm>
        </p:spPr>
        <p:txBody>
          <a:bodyPr/>
          <a:lstStyle/>
          <a:p>
            <a:r>
              <a:rPr lang="en-US" dirty="0" smtClean="0"/>
              <a:t>Introductions</a:t>
            </a:r>
            <a:endParaRPr lang="en-US" dirty="0"/>
          </a:p>
        </p:txBody>
      </p:sp>
      <p:sp>
        <p:nvSpPr>
          <p:cNvPr id="3" name="Content Placeholder 2"/>
          <p:cNvSpPr>
            <a:spLocks noGrp="1"/>
          </p:cNvSpPr>
          <p:nvPr>
            <p:ph idx="1"/>
          </p:nvPr>
        </p:nvSpPr>
        <p:spPr>
          <a:xfrm>
            <a:off x="457200" y="2875656"/>
            <a:ext cx="8229600" cy="3956218"/>
          </a:xfrm>
        </p:spPr>
        <p:txBody>
          <a:bodyPr/>
          <a:lstStyle/>
          <a:p>
            <a:r>
              <a:rPr lang="en-US" dirty="0" smtClean="0"/>
              <a:t>Name</a:t>
            </a:r>
          </a:p>
          <a:p>
            <a:r>
              <a:rPr lang="en-US" dirty="0" smtClean="0"/>
              <a:t>Profession</a:t>
            </a:r>
          </a:p>
          <a:p>
            <a:r>
              <a:rPr lang="en-US" dirty="0" smtClean="0"/>
              <a:t>School</a:t>
            </a:r>
          </a:p>
          <a:p>
            <a:r>
              <a:rPr lang="en-US" dirty="0" smtClean="0"/>
              <a:t>Role (clerkship director, clerkship faculty, community preceptor, etc.)</a:t>
            </a:r>
          </a:p>
          <a:p>
            <a:endParaRPr lang="en-US" dirty="0"/>
          </a:p>
          <a:p>
            <a:pPr marL="0" indent="0">
              <a:buNone/>
            </a:pPr>
            <a:endParaRPr lang="en-US" dirty="0"/>
          </a:p>
        </p:txBody>
      </p:sp>
      <p:pic>
        <p:nvPicPr>
          <p:cNvPr id="4098"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567225">
            <a:off x="3638411" y="2164779"/>
            <a:ext cx="2543175"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955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1929"/>
            <a:ext cx="8229600" cy="1187865"/>
          </a:xfrm>
        </p:spPr>
        <p:txBody>
          <a:bodyPr/>
          <a:lstStyle/>
          <a:p>
            <a:r>
              <a:rPr lang="en-US" dirty="0" smtClean="0"/>
              <a:t>IPE: Why</a:t>
            </a:r>
            <a:endParaRPr lang="en-US" dirty="0"/>
          </a:p>
        </p:txBody>
      </p:sp>
      <p:sp>
        <p:nvSpPr>
          <p:cNvPr id="3" name="Content Placeholder 2"/>
          <p:cNvSpPr>
            <a:spLocks noGrp="1"/>
          </p:cNvSpPr>
          <p:nvPr>
            <p:ph idx="1"/>
          </p:nvPr>
        </p:nvSpPr>
        <p:spPr>
          <a:xfrm>
            <a:off x="457200" y="1619794"/>
            <a:ext cx="8458200" cy="5257800"/>
          </a:xfrm>
        </p:spPr>
        <p:txBody>
          <a:bodyPr>
            <a:normAutofit fontScale="62500" lnSpcReduction="20000"/>
          </a:bodyPr>
          <a:lstStyle/>
          <a:p>
            <a:r>
              <a:rPr lang="en-US" dirty="0" smtClean="0"/>
              <a:t>An </a:t>
            </a:r>
            <a:r>
              <a:rPr lang="en-US" b="1" dirty="0" err="1"/>
              <a:t>interprofessional</a:t>
            </a:r>
            <a:r>
              <a:rPr lang="en-US" dirty="0"/>
              <a:t> </a:t>
            </a:r>
            <a:r>
              <a:rPr lang="en-US" dirty="0" smtClean="0"/>
              <a:t>approach to healthcare delivery:</a:t>
            </a:r>
          </a:p>
          <a:p>
            <a:pPr lvl="1"/>
            <a:r>
              <a:rPr lang="en-US" dirty="0" smtClean="0"/>
              <a:t>lowers costs</a:t>
            </a:r>
          </a:p>
          <a:p>
            <a:pPr lvl="1"/>
            <a:r>
              <a:rPr lang="en-US" dirty="0"/>
              <a:t>i</a:t>
            </a:r>
            <a:r>
              <a:rPr lang="en-US" dirty="0" smtClean="0"/>
              <a:t>mproves quality and safety</a:t>
            </a:r>
          </a:p>
          <a:p>
            <a:pPr lvl="1"/>
            <a:r>
              <a:rPr lang="en-US" dirty="0" smtClean="0"/>
              <a:t>improves patient outcomes and population health</a:t>
            </a:r>
          </a:p>
          <a:p>
            <a:r>
              <a:rPr lang="en-US" b="1" dirty="0" smtClean="0"/>
              <a:t>Team-based </a:t>
            </a:r>
            <a:r>
              <a:rPr lang="en-US" b="1" dirty="0"/>
              <a:t>care </a:t>
            </a:r>
            <a:r>
              <a:rPr lang="en-US" dirty="0"/>
              <a:t>results in a more patient-centered, coordinated, and effective healthcare delivery system (Mitchell et al., 2012). </a:t>
            </a:r>
            <a:endParaRPr lang="en-US" dirty="0" smtClean="0"/>
          </a:p>
          <a:p>
            <a:r>
              <a:rPr lang="en-US" dirty="0"/>
              <a:t>High performing teams require an </a:t>
            </a:r>
            <a:r>
              <a:rPr lang="en-US" b="1" dirty="0"/>
              <a:t>educational foundation </a:t>
            </a:r>
            <a:r>
              <a:rPr lang="en-US" dirty="0"/>
              <a:t>in teamwork and </a:t>
            </a:r>
            <a:r>
              <a:rPr lang="en-US" dirty="0" smtClean="0"/>
              <a:t>collaboration </a:t>
            </a:r>
            <a:r>
              <a:rPr lang="en-US" dirty="0"/>
              <a:t>(IOM, 2013</a:t>
            </a:r>
            <a:r>
              <a:rPr lang="en-US" dirty="0" smtClean="0"/>
              <a:t>).</a:t>
            </a:r>
          </a:p>
          <a:p>
            <a:r>
              <a:rPr lang="en-US" dirty="0" smtClean="0"/>
              <a:t>Linking </a:t>
            </a:r>
            <a:r>
              <a:rPr lang="en-US" b="1" dirty="0" err="1" smtClean="0"/>
              <a:t>interprofessional</a:t>
            </a:r>
            <a:r>
              <a:rPr lang="en-US" b="1" dirty="0" smtClean="0"/>
              <a:t> </a:t>
            </a:r>
            <a:r>
              <a:rPr lang="en-US" b="1" dirty="0"/>
              <a:t>education </a:t>
            </a:r>
            <a:r>
              <a:rPr lang="en-US" dirty="0"/>
              <a:t>and </a:t>
            </a:r>
            <a:r>
              <a:rPr lang="en-US" b="1" dirty="0"/>
              <a:t>collaborative practice </a:t>
            </a:r>
            <a:r>
              <a:rPr lang="en-US" dirty="0" smtClean="0"/>
              <a:t>creates </a:t>
            </a:r>
            <a:r>
              <a:rPr lang="en-US" dirty="0"/>
              <a:t>an environment within which </a:t>
            </a:r>
            <a:r>
              <a:rPr lang="en-US" b="1" dirty="0"/>
              <a:t>all participants learn, all teach, all care, and all collaborate.</a:t>
            </a:r>
            <a:r>
              <a:rPr lang="en-US" dirty="0"/>
              <a:t> </a:t>
            </a:r>
            <a:r>
              <a:rPr lang="en-US" dirty="0" smtClean="0"/>
              <a:t>(</a:t>
            </a:r>
            <a:r>
              <a:rPr lang="en-US" dirty="0"/>
              <a:t>Cox &amp; Naylor [Eds.], </a:t>
            </a:r>
            <a:r>
              <a:rPr lang="en-US" dirty="0" smtClean="0"/>
              <a:t>2013).</a:t>
            </a:r>
          </a:p>
          <a:p>
            <a:r>
              <a:rPr lang="en-US" dirty="0" smtClean="0"/>
              <a:t>Accreditation standards for all healthcare professions training programs require IP opportunities </a:t>
            </a:r>
          </a:p>
          <a:p>
            <a:pPr lvl="1"/>
            <a:r>
              <a:rPr lang="en-US" b="1" dirty="0" smtClean="0"/>
              <a:t>LCME: 7.9 IP Collaborative Skills</a:t>
            </a:r>
          </a:p>
          <a:p>
            <a:pPr marL="857250" lvl="2" indent="0">
              <a:buNone/>
            </a:pPr>
            <a:r>
              <a:rPr lang="en-US" sz="1900" dirty="0" smtClean="0"/>
              <a:t>“…ensure </a:t>
            </a:r>
            <a:r>
              <a:rPr lang="en-US" sz="1900" dirty="0"/>
              <a:t>that the core curriculum of the medical education program prepares medical students to function collaboratively on health care teams that include health professionals from other disciplines as they provide coordinated services to patients. These curricular experiences include practitioners and/or students from the other health </a:t>
            </a:r>
            <a:r>
              <a:rPr lang="en-US" sz="1900" dirty="0" smtClean="0"/>
              <a:t>professions.”</a:t>
            </a:r>
          </a:p>
        </p:txBody>
      </p:sp>
      <p:pic>
        <p:nvPicPr>
          <p:cNvPr id="13314" name="Picture 2" descr="Image result for triple a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025861"/>
            <a:ext cx="1440838" cy="1419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1048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87865"/>
          </a:xfrm>
        </p:spPr>
        <p:txBody>
          <a:bodyPr/>
          <a:lstStyle/>
          <a:p>
            <a:r>
              <a:rPr lang="en-US" dirty="0" smtClean="0"/>
              <a:t>IPE: How?</a:t>
            </a:r>
            <a:endParaRPr lang="en-US" dirty="0"/>
          </a:p>
        </p:txBody>
      </p:sp>
      <p:sp>
        <p:nvSpPr>
          <p:cNvPr id="3" name="Content Placeholder 2"/>
          <p:cNvSpPr>
            <a:spLocks noGrp="1"/>
          </p:cNvSpPr>
          <p:nvPr>
            <p:ph idx="1"/>
          </p:nvPr>
        </p:nvSpPr>
        <p:spPr>
          <a:xfrm>
            <a:off x="457200" y="1219200"/>
            <a:ext cx="8229600" cy="5410200"/>
          </a:xfrm>
        </p:spPr>
        <p:txBody>
          <a:bodyPr>
            <a:normAutofit fontScale="92500" lnSpcReduction="20000"/>
          </a:bodyPr>
          <a:lstStyle/>
          <a:p>
            <a:r>
              <a:rPr lang="en-US" dirty="0" smtClean="0"/>
              <a:t> Barriers</a:t>
            </a:r>
          </a:p>
          <a:p>
            <a:pPr lvl="1"/>
            <a:r>
              <a:rPr lang="en-US" b="1" dirty="0" smtClean="0"/>
              <a:t>Time </a:t>
            </a:r>
          </a:p>
          <a:p>
            <a:pPr lvl="1"/>
            <a:r>
              <a:rPr lang="en-US" dirty="0" smtClean="0"/>
              <a:t>Space</a:t>
            </a:r>
          </a:p>
          <a:p>
            <a:pPr lvl="1"/>
            <a:r>
              <a:rPr lang="en-US" dirty="0"/>
              <a:t>C</a:t>
            </a:r>
            <a:r>
              <a:rPr lang="en-US" dirty="0" smtClean="0"/>
              <a:t>linic infrastructure</a:t>
            </a:r>
          </a:p>
          <a:p>
            <a:pPr lvl="1"/>
            <a:r>
              <a:rPr lang="en-US" dirty="0" smtClean="0"/>
              <a:t>Scheduling</a:t>
            </a:r>
          </a:p>
          <a:p>
            <a:pPr lvl="1"/>
            <a:r>
              <a:rPr lang="en-US" dirty="0" smtClean="0"/>
              <a:t>Financial</a:t>
            </a:r>
          </a:p>
          <a:p>
            <a:pPr lvl="1"/>
            <a:r>
              <a:rPr lang="en-US" dirty="0" smtClean="0"/>
              <a:t>Preceptor confidence/knowledge </a:t>
            </a:r>
            <a:r>
              <a:rPr lang="en-US" sz="2200" dirty="0" smtClean="0"/>
              <a:t>(</a:t>
            </a:r>
            <a:r>
              <a:rPr lang="en-US" sz="2200" dirty="0" err="1" smtClean="0"/>
              <a:t>Everard</a:t>
            </a:r>
            <a:r>
              <a:rPr lang="en-US" sz="2200" dirty="0" smtClean="0"/>
              <a:t> et al 2014)</a:t>
            </a:r>
          </a:p>
          <a:p>
            <a:pPr marL="514350" indent="-457200"/>
            <a:r>
              <a:rPr lang="en-US" dirty="0" smtClean="0"/>
              <a:t>Use what you have, where you have it</a:t>
            </a:r>
          </a:p>
          <a:p>
            <a:pPr lvl="1"/>
            <a:r>
              <a:rPr lang="en-US" dirty="0" smtClean="0"/>
              <a:t>Professions: don’t worry about who’s not there</a:t>
            </a:r>
          </a:p>
          <a:p>
            <a:pPr marL="1200150" lvl="2" indent="-342900"/>
            <a:r>
              <a:rPr lang="en-US" dirty="0" smtClean="0"/>
              <a:t>Effective IPE/TBC can occur with two professions, learners OR providers</a:t>
            </a:r>
          </a:p>
          <a:p>
            <a:pPr lvl="1"/>
            <a:r>
              <a:rPr lang="en-US" dirty="0" smtClean="0"/>
              <a:t>Settings: anywhere</a:t>
            </a:r>
          </a:p>
          <a:p>
            <a:pPr marL="1200150" lvl="2" indent="-342900"/>
            <a:r>
              <a:rPr lang="en-US" dirty="0" smtClean="0"/>
              <a:t>Effective IPE/TBC can be integrated into regular visits</a:t>
            </a:r>
          </a:p>
          <a:p>
            <a:pPr marL="1314450" lvl="2" indent="-457200"/>
            <a:endParaRPr lang="en-US" dirty="0" smtClean="0"/>
          </a:p>
          <a:p>
            <a:pPr marL="914400" lvl="1" indent="-457200"/>
            <a:endParaRPr lang="en-US" dirty="0" smtClean="0"/>
          </a:p>
          <a:p>
            <a:pPr marL="57150" indent="0">
              <a:buNone/>
            </a:pPr>
            <a:endParaRPr lang="en-US" dirty="0" smtClean="0"/>
          </a:p>
          <a:p>
            <a:pPr marL="914400" lvl="1" indent="-457200"/>
            <a:endParaRPr lang="en-US" dirty="0"/>
          </a:p>
        </p:txBody>
      </p:sp>
      <p:pic>
        <p:nvPicPr>
          <p:cNvPr id="12292" name="Picture 4" descr="Image result for barrier"/>
          <p:cNvPicPr>
            <a:picLocks noChangeAspect="1" noChangeArrowheads="1"/>
          </p:cNvPicPr>
          <p:nvPr/>
        </p:nvPicPr>
        <p:blipFill rotWithShape="1">
          <a:blip r:embed="rId3">
            <a:extLst>
              <a:ext uri="{28A0092B-C50C-407E-A947-70E740481C1C}">
                <a14:useLocalDpi xmlns:a14="http://schemas.microsoft.com/office/drawing/2010/main" val="0"/>
              </a:ext>
            </a:extLst>
          </a:blip>
          <a:srcRect t="17141" b="17714"/>
          <a:stretch/>
        </p:blipFill>
        <p:spPr bwMode="auto">
          <a:xfrm>
            <a:off x="4191000" y="1166093"/>
            <a:ext cx="3810000" cy="2481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8295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87865"/>
          </a:xfrm>
        </p:spPr>
        <p:txBody>
          <a:bodyPr/>
          <a:lstStyle/>
          <a:p>
            <a:r>
              <a:rPr lang="en-US" dirty="0" smtClean="0"/>
              <a:t>IPE-How</a:t>
            </a:r>
            <a:endParaRPr lang="en-US" dirty="0"/>
          </a:p>
        </p:txBody>
      </p:sp>
      <p:sp>
        <p:nvSpPr>
          <p:cNvPr id="3" name="Content Placeholder 2"/>
          <p:cNvSpPr>
            <a:spLocks noGrp="1"/>
          </p:cNvSpPr>
          <p:nvPr>
            <p:ph idx="1"/>
          </p:nvPr>
        </p:nvSpPr>
        <p:spPr>
          <a:xfrm>
            <a:off x="381000" y="1371600"/>
            <a:ext cx="7924800" cy="5440362"/>
          </a:xfrm>
        </p:spPr>
        <p:txBody>
          <a:bodyPr>
            <a:normAutofit/>
          </a:bodyPr>
          <a:lstStyle/>
          <a:p>
            <a:pPr marL="0" indent="0">
              <a:buNone/>
            </a:pPr>
            <a:r>
              <a:rPr lang="en-US" sz="2800" dirty="0"/>
              <a:t>Expand </a:t>
            </a:r>
            <a:r>
              <a:rPr lang="en-US" sz="2800" dirty="0" smtClean="0"/>
              <a:t>existing opportunities- mix it up!</a:t>
            </a:r>
          </a:p>
          <a:p>
            <a:r>
              <a:rPr lang="en-US" sz="2400" dirty="0" smtClean="0"/>
              <a:t>MA trains MD/DO/PA/NP </a:t>
            </a:r>
            <a:r>
              <a:rPr lang="en-US" sz="2400" dirty="0"/>
              <a:t>students on </a:t>
            </a:r>
            <a:r>
              <a:rPr lang="en-US" sz="2400" dirty="0" smtClean="0"/>
              <a:t>ECG,     injections, glucometer, ear lavage, urine dipstick, etc. </a:t>
            </a:r>
            <a:endParaRPr lang="en-US" sz="2400" dirty="0" smtClean="0">
              <a:solidFill>
                <a:srgbClr val="FF0000"/>
              </a:solidFill>
            </a:endParaRPr>
          </a:p>
          <a:p>
            <a:pPr marL="342900" lvl="1" indent="-342900">
              <a:buFont typeface="Arial"/>
              <a:buChar char="•"/>
            </a:pPr>
            <a:r>
              <a:rPr lang="en-US" sz="2400" dirty="0" smtClean="0"/>
              <a:t>Students complete patient-care tasks specific </a:t>
            </a:r>
            <a:r>
              <a:rPr lang="en-US" sz="2400" dirty="0"/>
              <a:t>to </a:t>
            </a:r>
            <a:r>
              <a:rPr lang="en-US" sz="2400" dirty="0" smtClean="0"/>
              <a:t>role (pharmacy </a:t>
            </a:r>
            <a:r>
              <a:rPr lang="en-US" sz="2400" dirty="0"/>
              <a:t>student -&gt; medication </a:t>
            </a:r>
            <a:r>
              <a:rPr lang="en-US" sz="2400" dirty="0" smtClean="0"/>
              <a:t>reconciliation/education; OT student -&gt; geriatric assessments)</a:t>
            </a:r>
            <a:endParaRPr lang="en-US" sz="2400" dirty="0"/>
          </a:p>
          <a:p>
            <a:r>
              <a:rPr lang="en-US" sz="2400" dirty="0" smtClean="0"/>
              <a:t>Students teach students</a:t>
            </a:r>
            <a:endParaRPr lang="en-US" sz="2400" dirty="0" smtClean="0">
              <a:solidFill>
                <a:srgbClr val="FF0000"/>
              </a:solidFill>
            </a:endParaRPr>
          </a:p>
          <a:p>
            <a:pPr lvl="1"/>
            <a:r>
              <a:rPr lang="en-US" sz="2000" dirty="0" smtClean="0"/>
              <a:t>Laboratory </a:t>
            </a:r>
            <a:r>
              <a:rPr lang="en-US" sz="2000" dirty="0"/>
              <a:t>Science students train </a:t>
            </a:r>
            <a:r>
              <a:rPr lang="en-US" sz="2000" dirty="0" smtClean="0"/>
              <a:t>other students </a:t>
            </a:r>
            <a:r>
              <a:rPr lang="en-US" sz="2000" dirty="0"/>
              <a:t>about </a:t>
            </a:r>
            <a:r>
              <a:rPr lang="en-US" sz="2000" dirty="0" smtClean="0"/>
              <a:t>diabetes labs</a:t>
            </a:r>
            <a:endParaRPr lang="en-US" sz="2000" dirty="0">
              <a:solidFill>
                <a:srgbClr val="FF0000"/>
              </a:solidFill>
            </a:endParaRPr>
          </a:p>
          <a:p>
            <a:pPr lvl="1"/>
            <a:r>
              <a:rPr lang="en-US" sz="2000" dirty="0" smtClean="0"/>
              <a:t>Medical Library Science </a:t>
            </a:r>
            <a:r>
              <a:rPr lang="en-US" sz="2000" dirty="0"/>
              <a:t>students teach </a:t>
            </a:r>
            <a:r>
              <a:rPr lang="en-US" sz="2000" dirty="0" smtClean="0"/>
              <a:t>clinical students point </a:t>
            </a:r>
            <a:r>
              <a:rPr lang="en-US" sz="2000" dirty="0"/>
              <a:t>of care </a:t>
            </a:r>
            <a:r>
              <a:rPr lang="en-US" sz="2000" dirty="0" smtClean="0"/>
              <a:t>references</a:t>
            </a:r>
          </a:p>
          <a:p>
            <a:pPr lvl="1"/>
            <a:r>
              <a:rPr lang="en-US" sz="2000" dirty="0"/>
              <a:t>PA and PT students </a:t>
            </a:r>
            <a:r>
              <a:rPr lang="en-US" sz="2000" dirty="0" smtClean="0"/>
              <a:t>perform </a:t>
            </a:r>
            <a:r>
              <a:rPr lang="en-US" sz="2000" dirty="0"/>
              <a:t>physical </a:t>
            </a:r>
            <a:r>
              <a:rPr lang="en-US" sz="2000" dirty="0" smtClean="0"/>
              <a:t>exams </a:t>
            </a:r>
            <a:r>
              <a:rPr lang="en-US" sz="2000" dirty="0"/>
              <a:t>together </a:t>
            </a:r>
            <a:endParaRPr lang="en-US" sz="2400" dirty="0">
              <a:solidFill>
                <a:srgbClr val="FF0000"/>
              </a:solidFill>
            </a:endParaRPr>
          </a:p>
          <a:p>
            <a:pPr lvl="2"/>
            <a:endParaRPr lang="en-US" sz="2000" dirty="0" smtClean="0">
              <a:solidFill>
                <a:srgbClr val="FF0000"/>
              </a:solidFill>
            </a:endParaRPr>
          </a:p>
        </p:txBody>
      </p:sp>
      <p:pic>
        <p:nvPicPr>
          <p:cNvPr id="10242" name="Picture 2" descr="Related imag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0832" t="10380" r="30832" b="37545"/>
          <a:stretch/>
        </p:blipFill>
        <p:spPr bwMode="auto">
          <a:xfrm>
            <a:off x="7010400" y="1219200"/>
            <a:ext cx="838200" cy="1005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7303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dirty="0" smtClean="0"/>
              <a:t>IPE-How</a:t>
            </a:r>
            <a:endParaRPr lang="en-US" dirty="0"/>
          </a:p>
        </p:txBody>
      </p:sp>
      <p:sp>
        <p:nvSpPr>
          <p:cNvPr id="3" name="Content Placeholder 2"/>
          <p:cNvSpPr>
            <a:spLocks noGrp="1"/>
          </p:cNvSpPr>
          <p:nvPr>
            <p:ph idx="1"/>
          </p:nvPr>
        </p:nvSpPr>
        <p:spPr>
          <a:xfrm>
            <a:off x="457200" y="1417638"/>
            <a:ext cx="8458200" cy="5105400"/>
          </a:xfrm>
        </p:spPr>
        <p:txBody>
          <a:bodyPr>
            <a:normAutofit fontScale="77500" lnSpcReduction="20000"/>
          </a:bodyPr>
          <a:lstStyle/>
          <a:p>
            <a:pPr marL="0" indent="0">
              <a:buNone/>
            </a:pPr>
            <a:r>
              <a:rPr lang="en-US" sz="3600" dirty="0" smtClean="0"/>
              <a:t>Develop new opportunities – innovate!</a:t>
            </a:r>
          </a:p>
          <a:p>
            <a:r>
              <a:rPr lang="en-US" dirty="0" smtClean="0"/>
              <a:t>Team </a:t>
            </a:r>
            <a:r>
              <a:rPr lang="en-US" dirty="0"/>
              <a:t>visits </a:t>
            </a:r>
            <a:r>
              <a:rPr lang="en-US" dirty="0" smtClean="0"/>
              <a:t>for complex, pre-selected </a:t>
            </a:r>
            <a:r>
              <a:rPr lang="en-US" dirty="0"/>
              <a:t>patients </a:t>
            </a:r>
            <a:endParaRPr lang="en-US" dirty="0" smtClean="0">
              <a:solidFill>
                <a:srgbClr val="FF0000"/>
              </a:solidFill>
            </a:endParaRPr>
          </a:p>
          <a:p>
            <a:pPr lvl="1"/>
            <a:r>
              <a:rPr lang="en-US" dirty="0" smtClean="0"/>
              <a:t>PT</a:t>
            </a:r>
            <a:r>
              <a:rPr lang="en-US" dirty="0"/>
              <a:t>, </a:t>
            </a:r>
            <a:r>
              <a:rPr lang="en-US" dirty="0" smtClean="0"/>
              <a:t>Dietician, Pharmacy, </a:t>
            </a:r>
            <a:r>
              <a:rPr lang="en-US" dirty="0"/>
              <a:t>and </a:t>
            </a:r>
            <a:r>
              <a:rPr lang="en-US" dirty="0" smtClean="0"/>
              <a:t>MD/DO students interview patient, develop plan, and present as a team to Medicine preceptor (SRC model)</a:t>
            </a:r>
          </a:p>
          <a:p>
            <a:r>
              <a:rPr lang="en-US" dirty="0" smtClean="0"/>
              <a:t>Integrated clinics </a:t>
            </a:r>
            <a:endParaRPr lang="en-US" dirty="0" smtClean="0">
              <a:solidFill>
                <a:srgbClr val="FF0000"/>
              </a:solidFill>
            </a:endParaRPr>
          </a:p>
          <a:p>
            <a:pPr lvl="1"/>
            <a:r>
              <a:rPr lang="en-US" dirty="0" smtClean="0"/>
              <a:t>Psychologist, Pharmacist, and Physician preceptors have scheduled, integrated visits; TBC modeled for their learners.</a:t>
            </a:r>
          </a:p>
          <a:p>
            <a:r>
              <a:rPr lang="en-US" dirty="0" smtClean="0"/>
              <a:t>IP Focus Experiences </a:t>
            </a:r>
          </a:p>
          <a:p>
            <a:pPr lvl="1"/>
            <a:r>
              <a:rPr lang="en-US" dirty="0" smtClean="0"/>
              <a:t>in the clinic: MD/DO students work a shift with the clinic’s other professionals: Social </a:t>
            </a:r>
            <a:r>
              <a:rPr lang="en-US" dirty="0"/>
              <a:t>Worker, </a:t>
            </a:r>
            <a:r>
              <a:rPr lang="en-US" dirty="0" smtClean="0"/>
              <a:t>Pharmacist, PT, etc.</a:t>
            </a:r>
          </a:p>
          <a:p>
            <a:pPr lvl="1"/>
            <a:r>
              <a:rPr lang="en-US" dirty="0" smtClean="0"/>
              <a:t>outside the clinic: Community-based IP project</a:t>
            </a:r>
          </a:p>
          <a:p>
            <a:r>
              <a:rPr lang="en-US" dirty="0" smtClean="0"/>
              <a:t>Intentionally-designed TBC models including tele-health</a:t>
            </a:r>
          </a:p>
          <a:p>
            <a:pPr lvl="1"/>
            <a:r>
              <a:rPr lang="en-US" dirty="0" smtClean="0"/>
              <a:t>“Urgent Wellness” </a:t>
            </a:r>
            <a:endParaRPr lang="en-US" dirty="0" smtClean="0">
              <a:solidFill>
                <a:srgbClr val="FF0000"/>
              </a:solidFill>
            </a:endParaRPr>
          </a:p>
          <a:p>
            <a:endParaRPr lang="en-US" dirty="0" smtClean="0"/>
          </a:p>
          <a:p>
            <a:pPr marL="0" indent="0">
              <a:buNone/>
            </a:pPr>
            <a:endParaRPr lang="en-US" dirty="0"/>
          </a:p>
          <a:p>
            <a:endParaRPr lang="en-US" dirty="0"/>
          </a:p>
        </p:txBody>
      </p:sp>
      <p:pic>
        <p:nvPicPr>
          <p:cNvPr id="11268" name="Picture 4" descr="Image result for innova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846138"/>
            <a:ext cx="1371600" cy="1029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3576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18MSE_Presentation LIC Breakout Pre-Con 1-1-1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18MSE_Presentation LIC Breakout Pre-Con 1-1-18</Template>
  <TotalTime>953</TotalTime>
  <Words>1029</Words>
  <Application>Microsoft Macintosh PowerPoint</Application>
  <PresentationFormat>On-screen Show (4:3)</PresentationFormat>
  <Paragraphs>165</Paragraphs>
  <Slides>16</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Calibri Light</vt:lpstr>
      <vt:lpstr>Helvetica</vt:lpstr>
      <vt:lpstr>18MSE_Presentation LIC Breakout Pre-Con 1-1-18</vt:lpstr>
      <vt:lpstr>1_Office Theme</vt:lpstr>
      <vt:lpstr>Effective Strategies in Teaching Team Based-Care and  Inter-Professional Education </vt:lpstr>
      <vt:lpstr>Disclosures</vt:lpstr>
      <vt:lpstr>Objectives</vt:lpstr>
      <vt:lpstr>Session Outline</vt:lpstr>
      <vt:lpstr>Introductions</vt:lpstr>
      <vt:lpstr>IPE: Why</vt:lpstr>
      <vt:lpstr>IPE: How?</vt:lpstr>
      <vt:lpstr>IPE-How</vt:lpstr>
      <vt:lpstr>IPE-How</vt:lpstr>
      <vt:lpstr>Preceptor Benefits:  </vt:lpstr>
      <vt:lpstr>IP Preceptor Development: how much?</vt:lpstr>
      <vt:lpstr>Activity: 3-2-1 Switch!</vt:lpstr>
      <vt:lpstr>Sharing Best Practices</vt:lpstr>
      <vt:lpstr>      Wrap Up  Commitment to Act!  Questions  Resources</vt:lpstr>
      <vt:lpstr>Additional references</vt:lpstr>
      <vt:lpstr>PowerPoint Presentation</vt:lpstr>
    </vt:vector>
  </TitlesOfParts>
  <Company>USC Health Science IT</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Breakout: Interprofessional and Team-based Learning</dc:title>
  <dc:creator>Walsh, Anne</dc:creator>
  <cp:lastModifiedBy>Tomoko Sairenji</cp:lastModifiedBy>
  <cp:revision>93</cp:revision>
  <cp:lastPrinted>2018-01-20T00:59:34Z</cp:lastPrinted>
  <dcterms:created xsi:type="dcterms:W3CDTF">2017-12-15T06:04:27Z</dcterms:created>
  <dcterms:modified xsi:type="dcterms:W3CDTF">2018-01-24T05:49:36Z</dcterms:modified>
</cp:coreProperties>
</file>