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8"/>
  </p:notesMasterIdLst>
  <p:sldIdLst>
    <p:sldId id="257" r:id="rId5"/>
    <p:sldId id="262" r:id="rId6"/>
    <p:sldId id="264" r:id="rId7"/>
    <p:sldId id="269" r:id="rId8"/>
    <p:sldId id="261" r:id="rId9"/>
    <p:sldId id="275" r:id="rId10"/>
    <p:sldId id="263" r:id="rId11"/>
    <p:sldId id="265" r:id="rId12"/>
    <p:sldId id="278" r:id="rId13"/>
    <p:sldId id="279" r:id="rId14"/>
    <p:sldId id="270" r:id="rId15"/>
    <p:sldId id="266" r:id="rId16"/>
    <p:sldId id="271" r:id="rId17"/>
    <p:sldId id="276" r:id="rId18"/>
    <p:sldId id="277" r:id="rId19"/>
    <p:sldId id="272" r:id="rId20"/>
    <p:sldId id="267" r:id="rId21"/>
    <p:sldId id="280" r:id="rId22"/>
    <p:sldId id="268" r:id="rId23"/>
    <p:sldId id="281" r:id="rId24"/>
    <p:sldId id="273" r:id="rId25"/>
    <p:sldId id="274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man-Khawam, Leanne" initials="CL" lastIdx="2" clrIdx="0">
    <p:extLst>
      <p:ext uri="{19B8F6BF-5375-455C-9EA6-DF929625EA0E}">
        <p15:presenceInfo xmlns:p15="http://schemas.microsoft.com/office/powerpoint/2012/main" userId="S::chrismal@ohio.edu::4e5a59a7-071e-47f7-be0f-b4eb2593ee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7F7"/>
    <a:srgbClr val="F8D22F"/>
    <a:srgbClr val="B96B03"/>
    <a:srgbClr val="5C5CFA"/>
    <a:srgbClr val="344529"/>
    <a:srgbClr val="2B3922"/>
    <a:srgbClr val="2E3722"/>
    <a:srgbClr val="FCF7F1"/>
    <a:srgbClr val="B8D233"/>
    <a:srgbClr val="5CC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92C62-50DE-4864-BA38-0A4780EAC27F}" v="1" dt="2021-09-21T16:30:36.178"/>
    <p1510:client id="{FB9F9A6F-1B2A-4D57-A449-6945F81E518A}" v="1" dt="2021-09-21T13:48:54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19" autoAdjust="0"/>
  </p:normalViewPr>
  <p:slideViewPr>
    <p:cSldViewPr snapToGrid="0">
      <p:cViewPr varScale="1">
        <p:scale>
          <a:sx n="62" d="100"/>
          <a:sy n="62" d="100"/>
        </p:scale>
        <p:origin x="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man-Khawam, Leanne" userId="4e5a59a7-071e-47f7-be0f-b4eb2593ee4f" providerId="ADAL" clId="{65292C62-50DE-4864-BA38-0A4780EAC27F}"/>
    <pc:docChg chg="undo custSel addSld modSld sldOrd">
      <pc:chgData name="Chrisman-Khawam, Leanne" userId="4e5a59a7-071e-47f7-be0f-b4eb2593ee4f" providerId="ADAL" clId="{65292C62-50DE-4864-BA38-0A4780EAC27F}" dt="2021-09-21T16:32:43.324" v="204" actId="27636"/>
      <pc:docMkLst>
        <pc:docMk/>
      </pc:docMkLst>
      <pc:sldChg chg="addSp delSp modSp new mod ord">
        <pc:chgData name="Chrisman-Khawam, Leanne" userId="4e5a59a7-071e-47f7-be0f-b4eb2593ee4f" providerId="ADAL" clId="{65292C62-50DE-4864-BA38-0A4780EAC27F}" dt="2021-09-21T16:32:43.324" v="204" actId="27636"/>
        <pc:sldMkLst>
          <pc:docMk/>
          <pc:sldMk cId="273966900" sldId="282"/>
        </pc:sldMkLst>
        <pc:spChg chg="mod">
          <ac:chgData name="Chrisman-Khawam, Leanne" userId="4e5a59a7-071e-47f7-be0f-b4eb2593ee4f" providerId="ADAL" clId="{65292C62-50DE-4864-BA38-0A4780EAC27F}" dt="2021-09-21T16:32:43.324" v="204" actId="27636"/>
          <ac:spMkLst>
            <pc:docMk/>
            <pc:sldMk cId="273966900" sldId="282"/>
            <ac:spMk id="2" creationId="{130DF5DD-54B6-4AED-9494-C5DD27C4D552}"/>
          </ac:spMkLst>
        </pc:spChg>
        <pc:spChg chg="del">
          <ac:chgData name="Chrisman-Khawam, Leanne" userId="4e5a59a7-071e-47f7-be0f-b4eb2593ee4f" providerId="ADAL" clId="{65292C62-50DE-4864-BA38-0A4780EAC27F}" dt="2021-09-21T16:30:11.459" v="14" actId="22"/>
          <ac:spMkLst>
            <pc:docMk/>
            <pc:sldMk cId="273966900" sldId="282"/>
            <ac:spMk id="3" creationId="{931B62F9-A3E4-4F9E-AF04-85EA8AFC9F9F}"/>
          </ac:spMkLst>
        </pc:spChg>
        <pc:spChg chg="add mod">
          <ac:chgData name="Chrisman-Khawam, Leanne" userId="4e5a59a7-071e-47f7-be0f-b4eb2593ee4f" providerId="ADAL" clId="{65292C62-50DE-4864-BA38-0A4780EAC27F}" dt="2021-09-21T16:32:24.712" v="166" actId="20577"/>
          <ac:spMkLst>
            <pc:docMk/>
            <pc:sldMk cId="273966900" sldId="282"/>
            <ac:spMk id="6" creationId="{3D088CC2-2616-4A47-82D0-515ADD1687F5}"/>
          </ac:spMkLst>
        </pc:spChg>
        <pc:picChg chg="add mod ord modCrop">
          <ac:chgData name="Chrisman-Khawam, Leanne" userId="4e5a59a7-071e-47f7-be0f-b4eb2593ee4f" providerId="ADAL" clId="{65292C62-50DE-4864-BA38-0A4780EAC27F}" dt="2021-09-21T16:30:24.205" v="16" actId="732"/>
          <ac:picMkLst>
            <pc:docMk/>
            <pc:sldMk cId="273966900" sldId="282"/>
            <ac:picMk id="5" creationId="{FF460CAC-9437-44A8-999E-68B3B79A2112}"/>
          </ac:picMkLst>
        </pc:picChg>
        <pc:picChg chg="add del">
          <ac:chgData name="Chrisman-Khawam, Leanne" userId="4e5a59a7-071e-47f7-be0f-b4eb2593ee4f" providerId="ADAL" clId="{65292C62-50DE-4864-BA38-0A4780EAC27F}" dt="2021-09-21T16:30:44.730" v="19" actId="22"/>
          <ac:picMkLst>
            <pc:docMk/>
            <pc:sldMk cId="273966900" sldId="282"/>
            <ac:picMk id="8" creationId="{F9E259EB-5112-405A-B8D9-3D89F85BB78A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ixabay.com/en/spiral-vortex-fractal-render-swirl-2730290/" TargetMode="External"/><Relationship Id="rId1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ixabay.com/en/spiral-vortex-fractal-render-swirl-2730290/" TargetMode="External"/><Relationship Id="rId1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EF61F-285A-4D02-BD38-3FA32CFD983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F8EF2B-1709-4DB7-9F41-79A575B3CFB6}">
      <dgm:prSet phldrT="[Text]" custT="1"/>
      <dgm:spPr/>
      <dgm:t>
        <a:bodyPr/>
        <a:lstStyle/>
        <a:p>
          <a:r>
            <a:rPr lang="en-US" sz="2000" b="1" dirty="0"/>
            <a:t>Define objectives</a:t>
          </a:r>
        </a:p>
        <a:p>
          <a:r>
            <a:rPr lang="en-US" sz="2000" b="1" dirty="0"/>
            <a:t>Based on desired outcome/ trajectory</a:t>
          </a:r>
        </a:p>
      </dgm:t>
    </dgm:pt>
    <dgm:pt modelId="{447F7A10-64CC-4DCB-AD1B-22161E547A67}" type="parTrans" cxnId="{6FCBFA3D-3305-45DB-96EC-063927E037F2}">
      <dgm:prSet/>
      <dgm:spPr/>
      <dgm:t>
        <a:bodyPr/>
        <a:lstStyle/>
        <a:p>
          <a:endParaRPr lang="en-US"/>
        </a:p>
      </dgm:t>
    </dgm:pt>
    <dgm:pt modelId="{65328C72-DA5F-405C-916E-FCC2C283DB12}" type="sibTrans" cxnId="{6FCBFA3D-3305-45DB-96EC-063927E037F2}">
      <dgm:prSet/>
      <dgm:spPr/>
      <dgm:t>
        <a:bodyPr/>
        <a:lstStyle/>
        <a:p>
          <a:endParaRPr lang="en-US"/>
        </a:p>
      </dgm:t>
    </dgm:pt>
    <dgm:pt modelId="{AFAB7E9C-1625-4285-8C6B-BA9867B9994F}">
      <dgm:prSet phldrT="[Text]" custT="1"/>
      <dgm:spPr/>
      <dgm:t>
        <a:bodyPr/>
        <a:lstStyle/>
        <a:p>
          <a:r>
            <a:rPr lang="en-US" sz="2000" b="1" dirty="0"/>
            <a:t>Task/Activity</a:t>
          </a:r>
        </a:p>
        <a:p>
          <a:r>
            <a:rPr lang="en-US" sz="2000" b="1" dirty="0"/>
            <a:t>Content</a:t>
          </a:r>
        </a:p>
        <a:p>
          <a:r>
            <a:rPr lang="en-US" sz="2000" b="1" dirty="0"/>
            <a:t>Learning Experience</a:t>
          </a:r>
        </a:p>
      </dgm:t>
    </dgm:pt>
    <dgm:pt modelId="{B7331368-9A79-48F8-B8B1-2AEE9457D874}" type="parTrans" cxnId="{8758DFBD-03BD-4B5F-86E9-A281CEFE62A7}">
      <dgm:prSet/>
      <dgm:spPr/>
      <dgm:t>
        <a:bodyPr/>
        <a:lstStyle/>
        <a:p>
          <a:endParaRPr lang="en-US"/>
        </a:p>
      </dgm:t>
    </dgm:pt>
    <dgm:pt modelId="{76D086CD-0CE7-46E7-B671-55E77C3F9563}" type="sibTrans" cxnId="{8758DFBD-03BD-4B5F-86E9-A281CEFE62A7}">
      <dgm:prSet/>
      <dgm:spPr/>
      <dgm:t>
        <a:bodyPr/>
        <a:lstStyle/>
        <a:p>
          <a:endParaRPr lang="en-US"/>
        </a:p>
      </dgm:t>
    </dgm:pt>
    <dgm:pt modelId="{FD7B2BB7-ACA7-4527-8C8A-2A70666DC29A}">
      <dgm:prSet phldrT="[Text]" custT="1"/>
      <dgm:spPr/>
      <dgm:t>
        <a:bodyPr/>
        <a:lstStyle/>
        <a:p>
          <a:r>
            <a:rPr lang="en-US" sz="2000" b="1" dirty="0"/>
            <a:t>Sequence Content</a:t>
          </a:r>
        </a:p>
        <a:p>
          <a:r>
            <a:rPr lang="en-US" sz="2000" b="1" dirty="0"/>
            <a:t>Build experiences on one another</a:t>
          </a:r>
        </a:p>
      </dgm:t>
    </dgm:pt>
    <dgm:pt modelId="{0F7E34C0-A22D-4DCD-BBAF-4FBDB9FEB7B3}" type="parTrans" cxnId="{BF713CDE-A03D-4127-871A-BD981A9AE91E}">
      <dgm:prSet/>
      <dgm:spPr/>
      <dgm:t>
        <a:bodyPr/>
        <a:lstStyle/>
        <a:p>
          <a:endParaRPr lang="en-US"/>
        </a:p>
      </dgm:t>
    </dgm:pt>
    <dgm:pt modelId="{12C65761-9CE4-4726-9A34-31085E7E4A6B}" type="sibTrans" cxnId="{BF713CDE-A03D-4127-871A-BD981A9AE91E}">
      <dgm:prSet/>
      <dgm:spPr/>
      <dgm:t>
        <a:bodyPr/>
        <a:lstStyle/>
        <a:p>
          <a:endParaRPr lang="en-US"/>
        </a:p>
      </dgm:t>
    </dgm:pt>
    <dgm:pt modelId="{C5703232-8934-4678-8E92-DC31A94630AE}">
      <dgm:prSet phldrT="[Text]" custT="1"/>
      <dgm:spPr/>
      <dgm:t>
        <a:bodyPr/>
        <a:lstStyle/>
        <a:p>
          <a:r>
            <a:rPr lang="en-US" sz="2000" b="1" dirty="0"/>
            <a:t>Deliver content Mentor Learners Learner Self Reflection</a:t>
          </a:r>
        </a:p>
      </dgm:t>
    </dgm:pt>
    <dgm:pt modelId="{1210301C-04D2-4754-B0EE-1399287D905E}" type="parTrans" cxnId="{FCEDEDAF-930E-4CC1-A756-EAA383366927}">
      <dgm:prSet/>
      <dgm:spPr/>
      <dgm:t>
        <a:bodyPr/>
        <a:lstStyle/>
        <a:p>
          <a:endParaRPr lang="en-US"/>
        </a:p>
      </dgm:t>
    </dgm:pt>
    <dgm:pt modelId="{15C7521D-6648-4110-BF57-1D6B17E2BC16}" type="sibTrans" cxnId="{FCEDEDAF-930E-4CC1-A756-EAA383366927}">
      <dgm:prSet/>
      <dgm:spPr/>
      <dgm:t>
        <a:bodyPr/>
        <a:lstStyle/>
        <a:p>
          <a:endParaRPr lang="en-US"/>
        </a:p>
      </dgm:t>
    </dgm:pt>
    <dgm:pt modelId="{5F304003-545D-43D6-8A54-C49BB006E469}">
      <dgm:prSet phldrT="[Text]" custT="1"/>
      <dgm:spPr/>
      <dgm:t>
        <a:bodyPr/>
        <a:lstStyle/>
        <a:p>
          <a:r>
            <a:rPr lang="en-US" sz="2000" b="1" dirty="0"/>
            <a:t>Evaluate Learning (learners)</a:t>
          </a:r>
        </a:p>
      </dgm:t>
    </dgm:pt>
    <dgm:pt modelId="{5A0C70D6-DB61-44C9-8900-BE500A3B7B1F}" type="parTrans" cxnId="{18F80CCA-B772-4091-9EB2-982F89E1C2BA}">
      <dgm:prSet/>
      <dgm:spPr/>
      <dgm:t>
        <a:bodyPr/>
        <a:lstStyle/>
        <a:p>
          <a:endParaRPr lang="en-US"/>
        </a:p>
      </dgm:t>
    </dgm:pt>
    <dgm:pt modelId="{937F985B-7E28-429F-AB5E-A365C96758AF}" type="sibTrans" cxnId="{18F80CCA-B772-4091-9EB2-982F89E1C2BA}">
      <dgm:prSet/>
      <dgm:spPr/>
      <dgm:t>
        <a:bodyPr/>
        <a:lstStyle/>
        <a:p>
          <a:endParaRPr lang="en-US"/>
        </a:p>
      </dgm:t>
    </dgm:pt>
    <dgm:pt modelId="{7508EDAA-7941-4456-ADDA-08226D95EDB5}">
      <dgm:prSet phldrT="[Text]" custT="1"/>
      <dgm:spPr/>
      <dgm:t>
        <a:bodyPr/>
        <a:lstStyle/>
        <a:p>
          <a:endParaRPr lang="en-US" sz="1300" dirty="0"/>
        </a:p>
        <a:p>
          <a:r>
            <a:rPr lang="en-US" sz="2000" b="1" dirty="0"/>
            <a:t>Evaluate Tasks/Activities/       Refine, Reframe, </a:t>
          </a:r>
          <a:r>
            <a:rPr lang="en-US" sz="2000" b="1" dirty="0" err="1"/>
            <a:t>Rescope</a:t>
          </a:r>
          <a:endParaRPr lang="en-US" sz="2000" b="1" dirty="0"/>
        </a:p>
      </dgm:t>
    </dgm:pt>
    <dgm:pt modelId="{CA7F5891-8C42-4C74-AA04-0307E945C833}" type="parTrans" cxnId="{0AEDC4AF-0714-41A5-9BE9-9345B292BE8D}">
      <dgm:prSet/>
      <dgm:spPr/>
      <dgm:t>
        <a:bodyPr/>
        <a:lstStyle/>
        <a:p>
          <a:endParaRPr lang="en-US"/>
        </a:p>
      </dgm:t>
    </dgm:pt>
    <dgm:pt modelId="{00D930E8-08AC-4FAE-8BC8-96B20757F9FB}" type="sibTrans" cxnId="{0AEDC4AF-0714-41A5-9BE9-9345B292BE8D}">
      <dgm:prSet/>
      <dgm:spPr/>
      <dgm:t>
        <a:bodyPr/>
        <a:lstStyle/>
        <a:p>
          <a:endParaRPr lang="en-US"/>
        </a:p>
      </dgm:t>
    </dgm:pt>
    <dgm:pt modelId="{14A963F5-0A63-433E-A428-1BD3CC9FEAD6}" type="pres">
      <dgm:prSet presAssocID="{FDAEF61F-285A-4D02-BD38-3FA32CFD9835}" presName="Name0" presStyleCnt="0">
        <dgm:presLayoutVars>
          <dgm:dir/>
          <dgm:resizeHandles val="exact"/>
        </dgm:presLayoutVars>
      </dgm:prSet>
      <dgm:spPr/>
    </dgm:pt>
    <dgm:pt modelId="{591C71B1-C484-47B0-82D4-84ED4F092ED3}" type="pres">
      <dgm:prSet presAssocID="{FDAEF61F-285A-4D02-BD38-3FA32CFD9835}" presName="cycle" presStyleCnt="0"/>
      <dgm:spPr/>
    </dgm:pt>
    <dgm:pt modelId="{E05DEE83-815A-4FB0-A938-7A65C8C2F672}" type="pres">
      <dgm:prSet presAssocID="{E1F8EF2B-1709-4DB7-9F41-79A575B3CFB6}" presName="nodeFirstNode" presStyleLbl="node1" presStyleIdx="0" presStyleCnt="6" custScaleX="112065" custScaleY="122471">
        <dgm:presLayoutVars>
          <dgm:bulletEnabled val="1"/>
        </dgm:presLayoutVars>
      </dgm:prSet>
      <dgm:spPr/>
    </dgm:pt>
    <dgm:pt modelId="{C20B4E24-CDFB-4745-9B05-0747C64E5CD3}" type="pres">
      <dgm:prSet presAssocID="{65328C72-DA5F-405C-916E-FCC2C283DB12}" presName="sibTransFirstNode" presStyleLbl="bgShp" presStyleIdx="0" presStyleCnt="1"/>
      <dgm:spPr/>
    </dgm:pt>
    <dgm:pt modelId="{E936160A-3465-4CA6-8488-017F7EC2AB46}" type="pres">
      <dgm:prSet presAssocID="{AFAB7E9C-1625-4285-8C6B-BA9867B9994F}" presName="nodeFollowingNodes" presStyleLbl="node1" presStyleIdx="1" presStyleCnt="6" custScaleX="127822" custScaleY="149617" custRadScaleRad="110678" custRadScaleInc="22533">
        <dgm:presLayoutVars>
          <dgm:bulletEnabled val="1"/>
        </dgm:presLayoutVars>
      </dgm:prSet>
      <dgm:spPr/>
    </dgm:pt>
    <dgm:pt modelId="{27C449F1-300F-4A36-8C02-8920853CFCA6}" type="pres">
      <dgm:prSet presAssocID="{FD7B2BB7-ACA7-4527-8C8A-2A70666DC29A}" presName="nodeFollowingNodes" presStyleLbl="node1" presStyleIdx="2" presStyleCnt="6" custScaleX="118878" custScaleY="125387" custRadScaleRad="103305" custRadScaleInc="-8746">
        <dgm:presLayoutVars>
          <dgm:bulletEnabled val="1"/>
        </dgm:presLayoutVars>
      </dgm:prSet>
      <dgm:spPr/>
    </dgm:pt>
    <dgm:pt modelId="{48374FAC-2335-44BE-AD49-0B270D0740E4}" type="pres">
      <dgm:prSet presAssocID="{C5703232-8934-4678-8E92-DC31A94630AE}" presName="nodeFollowingNodes" presStyleLbl="node1" presStyleIdx="3" presStyleCnt="6" custScaleX="113227" custRadScaleRad="96926" custRadScaleInc="3561">
        <dgm:presLayoutVars>
          <dgm:bulletEnabled val="1"/>
        </dgm:presLayoutVars>
      </dgm:prSet>
      <dgm:spPr/>
    </dgm:pt>
    <dgm:pt modelId="{0CB36298-269E-4B6C-A0EF-76D1D19AC767}" type="pres">
      <dgm:prSet presAssocID="{5F304003-545D-43D6-8A54-C49BB006E469}" presName="nodeFollowingNodes" presStyleLbl="node1" presStyleIdx="4" presStyleCnt="6" custRadScaleRad="107797" custRadScaleInc="6574">
        <dgm:presLayoutVars>
          <dgm:bulletEnabled val="1"/>
        </dgm:presLayoutVars>
      </dgm:prSet>
      <dgm:spPr/>
    </dgm:pt>
    <dgm:pt modelId="{071B2B61-FD2A-41F3-A966-90928E9ADD72}" type="pres">
      <dgm:prSet presAssocID="{7508EDAA-7941-4456-ADDA-08226D95EDB5}" presName="nodeFollowingNodes" presStyleLbl="node1" presStyleIdx="5" presStyleCnt="6" custScaleX="104956" custScaleY="128715" custRadScaleRad="103090" custRadScaleInc="-33958">
        <dgm:presLayoutVars>
          <dgm:bulletEnabled val="1"/>
        </dgm:presLayoutVars>
      </dgm:prSet>
      <dgm:spPr/>
    </dgm:pt>
  </dgm:ptLst>
  <dgm:cxnLst>
    <dgm:cxn modelId="{12A5C818-FD00-47D2-8F21-5186387F0A52}" type="presOf" srcId="{5F304003-545D-43D6-8A54-C49BB006E469}" destId="{0CB36298-269E-4B6C-A0EF-76D1D19AC767}" srcOrd="0" destOrd="0" presId="urn:microsoft.com/office/officeart/2005/8/layout/cycle3"/>
    <dgm:cxn modelId="{D302A727-EE8A-4A8D-920D-1F33BDEB02C6}" type="presOf" srcId="{7508EDAA-7941-4456-ADDA-08226D95EDB5}" destId="{071B2B61-FD2A-41F3-A966-90928E9ADD72}" srcOrd="0" destOrd="0" presId="urn:microsoft.com/office/officeart/2005/8/layout/cycle3"/>
    <dgm:cxn modelId="{DCB2E430-D21E-42DD-A642-34C79E53F04C}" type="presOf" srcId="{FDAEF61F-285A-4D02-BD38-3FA32CFD9835}" destId="{14A963F5-0A63-433E-A428-1BD3CC9FEAD6}" srcOrd="0" destOrd="0" presId="urn:microsoft.com/office/officeart/2005/8/layout/cycle3"/>
    <dgm:cxn modelId="{6FCBFA3D-3305-45DB-96EC-063927E037F2}" srcId="{FDAEF61F-285A-4D02-BD38-3FA32CFD9835}" destId="{E1F8EF2B-1709-4DB7-9F41-79A575B3CFB6}" srcOrd="0" destOrd="0" parTransId="{447F7A10-64CC-4DCB-AD1B-22161E547A67}" sibTransId="{65328C72-DA5F-405C-916E-FCC2C283DB12}"/>
    <dgm:cxn modelId="{22BFB162-DEBF-4567-AD4F-95DF7F935C61}" type="presOf" srcId="{AFAB7E9C-1625-4285-8C6B-BA9867B9994F}" destId="{E936160A-3465-4CA6-8488-017F7EC2AB46}" srcOrd="0" destOrd="0" presId="urn:microsoft.com/office/officeart/2005/8/layout/cycle3"/>
    <dgm:cxn modelId="{1CF67A51-C968-45EC-8D12-8DE9281BDBBC}" type="presOf" srcId="{E1F8EF2B-1709-4DB7-9F41-79A575B3CFB6}" destId="{E05DEE83-815A-4FB0-A938-7A65C8C2F672}" srcOrd="0" destOrd="0" presId="urn:microsoft.com/office/officeart/2005/8/layout/cycle3"/>
    <dgm:cxn modelId="{3150A28C-26DD-42CA-B231-7CF9CE976960}" type="presOf" srcId="{FD7B2BB7-ACA7-4527-8C8A-2A70666DC29A}" destId="{27C449F1-300F-4A36-8C02-8920853CFCA6}" srcOrd="0" destOrd="0" presId="urn:microsoft.com/office/officeart/2005/8/layout/cycle3"/>
    <dgm:cxn modelId="{0AEDC4AF-0714-41A5-9BE9-9345B292BE8D}" srcId="{FDAEF61F-285A-4D02-BD38-3FA32CFD9835}" destId="{7508EDAA-7941-4456-ADDA-08226D95EDB5}" srcOrd="5" destOrd="0" parTransId="{CA7F5891-8C42-4C74-AA04-0307E945C833}" sibTransId="{00D930E8-08AC-4FAE-8BC8-96B20757F9FB}"/>
    <dgm:cxn modelId="{FCEDEDAF-930E-4CC1-A756-EAA383366927}" srcId="{FDAEF61F-285A-4D02-BD38-3FA32CFD9835}" destId="{C5703232-8934-4678-8E92-DC31A94630AE}" srcOrd="3" destOrd="0" parTransId="{1210301C-04D2-4754-B0EE-1399287D905E}" sibTransId="{15C7521D-6648-4110-BF57-1D6B17E2BC16}"/>
    <dgm:cxn modelId="{DC2156BC-F7BE-4B73-BCF0-D38B89C5C2C2}" type="presOf" srcId="{C5703232-8934-4678-8E92-DC31A94630AE}" destId="{48374FAC-2335-44BE-AD49-0B270D0740E4}" srcOrd="0" destOrd="0" presId="urn:microsoft.com/office/officeart/2005/8/layout/cycle3"/>
    <dgm:cxn modelId="{8758DFBD-03BD-4B5F-86E9-A281CEFE62A7}" srcId="{FDAEF61F-285A-4D02-BD38-3FA32CFD9835}" destId="{AFAB7E9C-1625-4285-8C6B-BA9867B9994F}" srcOrd="1" destOrd="0" parTransId="{B7331368-9A79-48F8-B8B1-2AEE9457D874}" sibTransId="{76D086CD-0CE7-46E7-B671-55E77C3F9563}"/>
    <dgm:cxn modelId="{1D1BE2C6-96EB-42BA-8C02-980D42778C05}" type="presOf" srcId="{65328C72-DA5F-405C-916E-FCC2C283DB12}" destId="{C20B4E24-CDFB-4745-9B05-0747C64E5CD3}" srcOrd="0" destOrd="0" presId="urn:microsoft.com/office/officeart/2005/8/layout/cycle3"/>
    <dgm:cxn modelId="{18F80CCA-B772-4091-9EB2-982F89E1C2BA}" srcId="{FDAEF61F-285A-4D02-BD38-3FA32CFD9835}" destId="{5F304003-545D-43D6-8A54-C49BB006E469}" srcOrd="4" destOrd="0" parTransId="{5A0C70D6-DB61-44C9-8900-BE500A3B7B1F}" sibTransId="{937F985B-7E28-429F-AB5E-A365C96758AF}"/>
    <dgm:cxn modelId="{BF713CDE-A03D-4127-871A-BD981A9AE91E}" srcId="{FDAEF61F-285A-4D02-BD38-3FA32CFD9835}" destId="{FD7B2BB7-ACA7-4527-8C8A-2A70666DC29A}" srcOrd="2" destOrd="0" parTransId="{0F7E34C0-A22D-4DCD-BBAF-4FBDB9FEB7B3}" sibTransId="{12C65761-9CE4-4726-9A34-31085E7E4A6B}"/>
    <dgm:cxn modelId="{FB9CBB67-39D2-49F6-B3E9-FE67D0EBDC80}" type="presParOf" srcId="{14A963F5-0A63-433E-A428-1BD3CC9FEAD6}" destId="{591C71B1-C484-47B0-82D4-84ED4F092ED3}" srcOrd="0" destOrd="0" presId="urn:microsoft.com/office/officeart/2005/8/layout/cycle3"/>
    <dgm:cxn modelId="{DC635FD9-C565-4691-A912-BE0C3A11A007}" type="presParOf" srcId="{591C71B1-C484-47B0-82D4-84ED4F092ED3}" destId="{E05DEE83-815A-4FB0-A938-7A65C8C2F672}" srcOrd="0" destOrd="0" presId="urn:microsoft.com/office/officeart/2005/8/layout/cycle3"/>
    <dgm:cxn modelId="{F8967631-2153-4CEA-9112-CFC13FB094B8}" type="presParOf" srcId="{591C71B1-C484-47B0-82D4-84ED4F092ED3}" destId="{C20B4E24-CDFB-4745-9B05-0747C64E5CD3}" srcOrd="1" destOrd="0" presId="urn:microsoft.com/office/officeart/2005/8/layout/cycle3"/>
    <dgm:cxn modelId="{9BF4EA23-C761-4FE8-926E-F4BB8916BFAE}" type="presParOf" srcId="{591C71B1-C484-47B0-82D4-84ED4F092ED3}" destId="{E936160A-3465-4CA6-8488-017F7EC2AB46}" srcOrd="2" destOrd="0" presId="urn:microsoft.com/office/officeart/2005/8/layout/cycle3"/>
    <dgm:cxn modelId="{C75B16B1-49D2-47B2-B9B8-7CB6AD1C14AB}" type="presParOf" srcId="{591C71B1-C484-47B0-82D4-84ED4F092ED3}" destId="{27C449F1-300F-4A36-8C02-8920853CFCA6}" srcOrd="3" destOrd="0" presId="urn:microsoft.com/office/officeart/2005/8/layout/cycle3"/>
    <dgm:cxn modelId="{721BAB31-A625-4FAE-A89E-4FCB4ABEF3D8}" type="presParOf" srcId="{591C71B1-C484-47B0-82D4-84ED4F092ED3}" destId="{48374FAC-2335-44BE-AD49-0B270D0740E4}" srcOrd="4" destOrd="0" presId="urn:microsoft.com/office/officeart/2005/8/layout/cycle3"/>
    <dgm:cxn modelId="{F1556D36-AFCF-463B-91BD-17C72C30D28E}" type="presParOf" srcId="{591C71B1-C484-47B0-82D4-84ED4F092ED3}" destId="{0CB36298-269E-4B6C-A0EF-76D1D19AC767}" srcOrd="5" destOrd="0" presId="urn:microsoft.com/office/officeart/2005/8/layout/cycle3"/>
    <dgm:cxn modelId="{5E5E52C3-3629-4C88-A6C2-7C23515F35D9}" type="presParOf" srcId="{591C71B1-C484-47B0-82D4-84ED4F092ED3}" destId="{071B2B61-FD2A-41F3-A966-90928E9ADD7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/>
            <a:t>Spiral approach to Knowledge, attitudes, skills, behaviors and experience 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/>
            <a:t>Didactics/</a:t>
          </a:r>
          <a:r>
            <a:rPr lang="en-US" sz="1600" b="1" dirty="0" err="1"/>
            <a:t>socratic</a:t>
          </a:r>
          <a:r>
            <a:rPr lang="en-US" sz="1600" b="1" dirty="0"/>
            <a:t> discussions give BASE with new knowledge</a:t>
          </a:r>
          <a:r>
            <a:rPr lang="en-US" sz="1500" dirty="0"/>
            <a:t>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/>
            <a:t>Activities:  tasks, experiential learning at the core of learning and proof of competency 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Ang="16200000"/>
      <dgm:spPr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LinFactNeighborX="9203" custLinFactNeighborY="-5522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LinFactNeighborX="4049" custLinFactNeighborY="-1841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 rotWithShape="1">
          <a:blip xmlns:r="http://schemas.openxmlformats.org/officeDocument/2006/relationships" r:embed="rId4"/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 custLinFactNeighborX="-9203" custLinFactNeighborY="-12884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7866C7-8E3E-4D27-83D8-EE621D4E1B9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DDF15AAD-0F6C-4A19-9771-071959F57B7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TASK</a:t>
          </a:r>
        </a:p>
      </dgm:t>
    </dgm:pt>
    <dgm:pt modelId="{17026383-EAB0-4E0F-B75A-F3DBD7342496}" type="parTrans" cxnId="{8C816F19-9EB1-4059-AF1C-9D5779D0A849}">
      <dgm:prSet/>
      <dgm:spPr/>
      <dgm:t>
        <a:bodyPr/>
        <a:lstStyle/>
        <a:p>
          <a:endParaRPr lang="en-US"/>
        </a:p>
      </dgm:t>
    </dgm:pt>
    <dgm:pt modelId="{0DAA16A5-C570-496B-91E2-DD9B3245D390}" type="sibTrans" cxnId="{8C816F19-9EB1-4059-AF1C-9D5779D0A849}">
      <dgm:prSet/>
      <dgm:spPr>
        <a:noFill/>
      </dgm:spPr>
      <dgm:t>
        <a:bodyPr/>
        <a:lstStyle/>
        <a:p>
          <a:endParaRPr lang="en-US"/>
        </a:p>
      </dgm:t>
    </dgm:pt>
    <dgm:pt modelId="{46FD3360-7A39-4296-853F-E03FA6A444EE}" type="pres">
      <dgm:prSet presAssocID="{047866C7-8E3E-4D27-83D8-EE621D4E1B9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B47D756-9020-40F3-8612-A1457B031F8E}" type="pres">
      <dgm:prSet presAssocID="{DDF15AAD-0F6C-4A19-9771-071959F57B79}" presName="gear1" presStyleLbl="node1" presStyleIdx="0" presStyleCnt="1" custScaleX="105022" custScaleY="105922" custLinFactNeighborX="-2325" custLinFactNeighborY="-15926">
        <dgm:presLayoutVars>
          <dgm:chMax val="1"/>
          <dgm:bulletEnabled val="1"/>
        </dgm:presLayoutVars>
      </dgm:prSet>
      <dgm:spPr/>
    </dgm:pt>
    <dgm:pt modelId="{6788F910-690C-4B22-A855-19D4D246939E}" type="pres">
      <dgm:prSet presAssocID="{DDF15AAD-0F6C-4A19-9771-071959F57B79}" presName="gear1srcNode" presStyleLbl="node1" presStyleIdx="0" presStyleCnt="1"/>
      <dgm:spPr/>
    </dgm:pt>
    <dgm:pt modelId="{54601760-ECFE-4415-8A6E-B2D1936EF9AD}" type="pres">
      <dgm:prSet presAssocID="{DDF15AAD-0F6C-4A19-9771-071959F57B79}" presName="gear1dstNode" presStyleLbl="node1" presStyleIdx="0" presStyleCnt="1"/>
      <dgm:spPr/>
    </dgm:pt>
    <dgm:pt modelId="{6CDBB2E9-2DC7-428A-AF66-FF1E9CD83F7C}" type="pres">
      <dgm:prSet presAssocID="{0DAA16A5-C570-496B-91E2-DD9B3245D390}" presName="connector1" presStyleLbl="sibTrans2D1" presStyleIdx="0" presStyleCnt="1" custAng="17141163" custScaleX="48944" custScaleY="43595" custLinFactNeighborX="-29326" custLinFactNeighborY="1816"/>
      <dgm:spPr/>
    </dgm:pt>
  </dgm:ptLst>
  <dgm:cxnLst>
    <dgm:cxn modelId="{8C816F19-9EB1-4059-AF1C-9D5779D0A849}" srcId="{047866C7-8E3E-4D27-83D8-EE621D4E1B94}" destId="{DDF15AAD-0F6C-4A19-9771-071959F57B79}" srcOrd="0" destOrd="0" parTransId="{17026383-EAB0-4E0F-B75A-F3DBD7342496}" sibTransId="{0DAA16A5-C570-496B-91E2-DD9B3245D390}"/>
    <dgm:cxn modelId="{1ADD214B-20EA-4DC3-9945-98434C3DE78C}" type="presOf" srcId="{0DAA16A5-C570-496B-91E2-DD9B3245D390}" destId="{6CDBB2E9-2DC7-428A-AF66-FF1E9CD83F7C}" srcOrd="0" destOrd="0" presId="urn:microsoft.com/office/officeart/2005/8/layout/gear1"/>
    <dgm:cxn modelId="{DC25B681-57C9-4281-9D12-58B9DB706A47}" type="presOf" srcId="{DDF15AAD-0F6C-4A19-9771-071959F57B79}" destId="{6788F910-690C-4B22-A855-19D4D246939E}" srcOrd="1" destOrd="0" presId="urn:microsoft.com/office/officeart/2005/8/layout/gear1"/>
    <dgm:cxn modelId="{5C451C88-354E-411A-A85B-C0131B492F7E}" type="presOf" srcId="{DDF15AAD-0F6C-4A19-9771-071959F57B79}" destId="{CB47D756-9020-40F3-8612-A1457B031F8E}" srcOrd="0" destOrd="0" presId="urn:microsoft.com/office/officeart/2005/8/layout/gear1"/>
    <dgm:cxn modelId="{C15D088A-8724-403E-A4D8-40B41F2D4631}" type="presOf" srcId="{DDF15AAD-0F6C-4A19-9771-071959F57B79}" destId="{54601760-ECFE-4415-8A6E-B2D1936EF9AD}" srcOrd="2" destOrd="0" presId="urn:microsoft.com/office/officeart/2005/8/layout/gear1"/>
    <dgm:cxn modelId="{6BC477D6-8A07-4963-8724-35D88CE1AF6B}" type="presOf" srcId="{047866C7-8E3E-4D27-83D8-EE621D4E1B94}" destId="{46FD3360-7A39-4296-853F-E03FA6A444EE}" srcOrd="0" destOrd="0" presId="urn:microsoft.com/office/officeart/2005/8/layout/gear1"/>
    <dgm:cxn modelId="{376C2813-9A2C-4932-AAFC-6722F96946AB}" type="presParOf" srcId="{46FD3360-7A39-4296-853F-E03FA6A444EE}" destId="{CB47D756-9020-40F3-8612-A1457B031F8E}" srcOrd="0" destOrd="0" presId="urn:microsoft.com/office/officeart/2005/8/layout/gear1"/>
    <dgm:cxn modelId="{8D52F3D1-A1C7-492C-93F7-B8C10924F5B8}" type="presParOf" srcId="{46FD3360-7A39-4296-853F-E03FA6A444EE}" destId="{6788F910-690C-4B22-A855-19D4D246939E}" srcOrd="1" destOrd="0" presId="urn:microsoft.com/office/officeart/2005/8/layout/gear1"/>
    <dgm:cxn modelId="{11AD6322-C23E-4A8B-89BC-444D02903D5B}" type="presParOf" srcId="{46FD3360-7A39-4296-853F-E03FA6A444EE}" destId="{54601760-ECFE-4415-8A6E-B2D1936EF9AD}" srcOrd="2" destOrd="0" presId="urn:microsoft.com/office/officeart/2005/8/layout/gear1"/>
    <dgm:cxn modelId="{BA3EADF2-929E-4A8E-A2DC-8B46F45685FC}" type="presParOf" srcId="{46FD3360-7A39-4296-853F-E03FA6A444EE}" destId="{6CDBB2E9-2DC7-428A-AF66-FF1E9CD83F7C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36C29B-ED6E-476B-A4B0-2C7430E7758A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126756-3257-4A8A-BAE5-5EB32571178D}">
      <dgm:prSet phldrT="[Text]"/>
      <dgm:spPr/>
      <dgm:t>
        <a:bodyPr/>
        <a:lstStyle/>
        <a:p>
          <a:r>
            <a:rPr lang="en-US" dirty="0"/>
            <a:t>P</a:t>
          </a:r>
        </a:p>
      </dgm:t>
    </dgm:pt>
    <dgm:pt modelId="{A4ADB6B5-2F0D-42C4-A8C9-DC2BF7819E6C}" type="parTrans" cxnId="{5075A2E9-FA7C-4F40-AFB1-A4BCCE7E20BC}">
      <dgm:prSet/>
      <dgm:spPr/>
      <dgm:t>
        <a:bodyPr/>
        <a:lstStyle/>
        <a:p>
          <a:endParaRPr lang="en-US"/>
        </a:p>
      </dgm:t>
    </dgm:pt>
    <dgm:pt modelId="{FFE2EA78-BD4A-4A1C-9EEA-E6C0A4D01F63}" type="sibTrans" cxnId="{5075A2E9-FA7C-4F40-AFB1-A4BCCE7E20BC}">
      <dgm:prSet/>
      <dgm:spPr/>
      <dgm:t>
        <a:bodyPr/>
        <a:lstStyle/>
        <a:p>
          <a:endParaRPr lang="en-US"/>
        </a:p>
      </dgm:t>
    </dgm:pt>
    <dgm:pt modelId="{204950F4-606D-40DF-B7E7-B88CE48C86C7}">
      <dgm:prSet phldrT="[Text]"/>
      <dgm:spPr/>
      <dgm:t>
        <a:bodyPr/>
        <a:lstStyle/>
        <a:p>
          <a:r>
            <a:rPr lang="en-US" dirty="0"/>
            <a:t>D</a:t>
          </a:r>
        </a:p>
      </dgm:t>
    </dgm:pt>
    <dgm:pt modelId="{D9A8CE82-BADE-45D5-80BA-09982AE54881}" type="parTrans" cxnId="{D7A45BFF-09F2-4748-882A-8728DDA56279}">
      <dgm:prSet/>
      <dgm:spPr/>
      <dgm:t>
        <a:bodyPr/>
        <a:lstStyle/>
        <a:p>
          <a:endParaRPr lang="en-US"/>
        </a:p>
      </dgm:t>
    </dgm:pt>
    <dgm:pt modelId="{1B8BD1F8-4E49-4AEB-99D6-4593A077C352}" type="sibTrans" cxnId="{D7A45BFF-09F2-4748-882A-8728DDA56279}">
      <dgm:prSet/>
      <dgm:spPr/>
      <dgm:t>
        <a:bodyPr/>
        <a:lstStyle/>
        <a:p>
          <a:endParaRPr lang="en-US"/>
        </a:p>
      </dgm:t>
    </dgm:pt>
    <dgm:pt modelId="{C92DB144-B1EC-42AE-B631-41EF582CA19C}">
      <dgm:prSet phldrT="[Text]"/>
      <dgm:spPr/>
      <dgm:t>
        <a:bodyPr/>
        <a:lstStyle/>
        <a:p>
          <a:r>
            <a:rPr lang="en-US" dirty="0"/>
            <a:t>S</a:t>
          </a:r>
        </a:p>
      </dgm:t>
    </dgm:pt>
    <dgm:pt modelId="{CC9587F8-5326-4F6C-B0F1-3E5EBFE00C5D}" type="parTrans" cxnId="{B5720232-78D6-4CCE-B096-082B69CF9C2D}">
      <dgm:prSet/>
      <dgm:spPr/>
      <dgm:t>
        <a:bodyPr/>
        <a:lstStyle/>
        <a:p>
          <a:endParaRPr lang="en-US"/>
        </a:p>
      </dgm:t>
    </dgm:pt>
    <dgm:pt modelId="{025EA41F-BB5F-467E-8DB1-CAC6E0F464A4}" type="sibTrans" cxnId="{B5720232-78D6-4CCE-B096-082B69CF9C2D}">
      <dgm:prSet/>
      <dgm:spPr/>
      <dgm:t>
        <a:bodyPr/>
        <a:lstStyle/>
        <a:p>
          <a:endParaRPr lang="en-US"/>
        </a:p>
      </dgm:t>
    </dgm:pt>
    <dgm:pt modelId="{EC1A534D-1A73-49E1-8248-1934AAA4CBD2}">
      <dgm:prSet/>
      <dgm:spPr/>
      <dgm:t>
        <a:bodyPr/>
        <a:lstStyle/>
        <a:p>
          <a:r>
            <a:rPr lang="en-US" dirty="0"/>
            <a:t>A</a:t>
          </a:r>
        </a:p>
      </dgm:t>
    </dgm:pt>
    <dgm:pt modelId="{9C50BAF6-CC28-4CE3-ABC5-AB6E5B6702CF}" type="parTrans" cxnId="{0E98F3AE-715B-4095-AB04-59CB12A94B9A}">
      <dgm:prSet/>
      <dgm:spPr/>
      <dgm:t>
        <a:bodyPr/>
        <a:lstStyle/>
        <a:p>
          <a:endParaRPr lang="en-US"/>
        </a:p>
      </dgm:t>
    </dgm:pt>
    <dgm:pt modelId="{7721671E-8B55-4600-AEB8-CE7B4C584145}" type="sibTrans" cxnId="{0E98F3AE-715B-4095-AB04-59CB12A94B9A}">
      <dgm:prSet/>
      <dgm:spPr/>
      <dgm:t>
        <a:bodyPr/>
        <a:lstStyle/>
        <a:p>
          <a:endParaRPr lang="en-US"/>
        </a:p>
      </dgm:t>
    </dgm:pt>
    <dgm:pt modelId="{CC3CAFAA-A19C-41C5-AE13-B6148DC25CF2}" type="pres">
      <dgm:prSet presAssocID="{AE36C29B-ED6E-476B-A4B0-2C7430E7758A}" presName="compositeShape" presStyleCnt="0">
        <dgm:presLayoutVars>
          <dgm:chMax val="7"/>
          <dgm:dir/>
          <dgm:resizeHandles val="exact"/>
        </dgm:presLayoutVars>
      </dgm:prSet>
      <dgm:spPr/>
    </dgm:pt>
    <dgm:pt modelId="{E143BAA8-9DD5-461D-9756-8542B6C8002F}" type="pres">
      <dgm:prSet presAssocID="{AE36C29B-ED6E-476B-A4B0-2C7430E7758A}" presName="wedge1" presStyleLbl="node1" presStyleIdx="0" presStyleCnt="4"/>
      <dgm:spPr/>
    </dgm:pt>
    <dgm:pt modelId="{F91142A1-04CF-4764-81DA-71AD0C3B045E}" type="pres">
      <dgm:prSet presAssocID="{AE36C29B-ED6E-476B-A4B0-2C7430E7758A}" presName="dummy1a" presStyleCnt="0"/>
      <dgm:spPr/>
    </dgm:pt>
    <dgm:pt modelId="{1F2DA056-0383-42E9-91C5-C6941F034CD9}" type="pres">
      <dgm:prSet presAssocID="{AE36C29B-ED6E-476B-A4B0-2C7430E7758A}" presName="dummy1b" presStyleCnt="0"/>
      <dgm:spPr/>
    </dgm:pt>
    <dgm:pt modelId="{15853494-31F0-475C-94DB-4092B3AE133E}" type="pres">
      <dgm:prSet presAssocID="{AE36C29B-ED6E-476B-A4B0-2C7430E7758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FF6F6EA-6ADA-4043-A2DD-101EA8F0F5BF}" type="pres">
      <dgm:prSet presAssocID="{AE36C29B-ED6E-476B-A4B0-2C7430E7758A}" presName="wedge2" presStyleLbl="node1" presStyleIdx="1" presStyleCnt="4"/>
      <dgm:spPr/>
    </dgm:pt>
    <dgm:pt modelId="{A3B64D9B-F29C-4A4A-90F5-852209FB8443}" type="pres">
      <dgm:prSet presAssocID="{AE36C29B-ED6E-476B-A4B0-2C7430E7758A}" presName="dummy2a" presStyleCnt="0"/>
      <dgm:spPr/>
    </dgm:pt>
    <dgm:pt modelId="{B99FB94C-60C2-4C8B-B990-2FE894A0C188}" type="pres">
      <dgm:prSet presAssocID="{AE36C29B-ED6E-476B-A4B0-2C7430E7758A}" presName="dummy2b" presStyleCnt="0"/>
      <dgm:spPr/>
    </dgm:pt>
    <dgm:pt modelId="{FDE2E27B-CBC6-46AA-952D-48B695BDE874}" type="pres">
      <dgm:prSet presAssocID="{AE36C29B-ED6E-476B-A4B0-2C7430E7758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CF0D01-4397-48DA-A863-A6A5CAB87B8B}" type="pres">
      <dgm:prSet presAssocID="{AE36C29B-ED6E-476B-A4B0-2C7430E7758A}" presName="wedge3" presStyleLbl="node1" presStyleIdx="2" presStyleCnt="4"/>
      <dgm:spPr/>
    </dgm:pt>
    <dgm:pt modelId="{CA206CC8-8BE8-482F-8A1C-4BD7D4A546AA}" type="pres">
      <dgm:prSet presAssocID="{AE36C29B-ED6E-476B-A4B0-2C7430E7758A}" presName="dummy3a" presStyleCnt="0"/>
      <dgm:spPr/>
    </dgm:pt>
    <dgm:pt modelId="{811091C8-6078-4E9B-9427-34C46ABBA952}" type="pres">
      <dgm:prSet presAssocID="{AE36C29B-ED6E-476B-A4B0-2C7430E7758A}" presName="dummy3b" presStyleCnt="0"/>
      <dgm:spPr/>
    </dgm:pt>
    <dgm:pt modelId="{F27B4C65-2603-410E-AC37-FEE52F896DE5}" type="pres">
      <dgm:prSet presAssocID="{AE36C29B-ED6E-476B-A4B0-2C7430E7758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C04D22C-448C-4F4D-8A3B-E59106B0F84D}" type="pres">
      <dgm:prSet presAssocID="{AE36C29B-ED6E-476B-A4B0-2C7430E7758A}" presName="wedge4" presStyleLbl="node1" presStyleIdx="3" presStyleCnt="4"/>
      <dgm:spPr/>
    </dgm:pt>
    <dgm:pt modelId="{1A9D7E8E-38FE-46C6-9BDC-26B60DF61BF1}" type="pres">
      <dgm:prSet presAssocID="{AE36C29B-ED6E-476B-A4B0-2C7430E7758A}" presName="dummy4a" presStyleCnt="0"/>
      <dgm:spPr/>
    </dgm:pt>
    <dgm:pt modelId="{07643EF3-1715-4B21-A997-A5B3662E02C9}" type="pres">
      <dgm:prSet presAssocID="{AE36C29B-ED6E-476B-A4B0-2C7430E7758A}" presName="dummy4b" presStyleCnt="0"/>
      <dgm:spPr/>
    </dgm:pt>
    <dgm:pt modelId="{90E6C5A8-83FB-444C-9BC0-42CFB7E4DDB5}" type="pres">
      <dgm:prSet presAssocID="{AE36C29B-ED6E-476B-A4B0-2C7430E7758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D892140-CCA7-4B87-A5E5-23E2019D3426}" type="pres">
      <dgm:prSet presAssocID="{FFE2EA78-BD4A-4A1C-9EEA-E6C0A4D01F63}" presName="arrowWedge1" presStyleLbl="fgSibTrans2D1" presStyleIdx="0" presStyleCnt="4"/>
      <dgm:spPr/>
    </dgm:pt>
    <dgm:pt modelId="{2EDF6830-213A-4075-8DBE-564EC93503DB}" type="pres">
      <dgm:prSet presAssocID="{1B8BD1F8-4E49-4AEB-99D6-4593A077C352}" presName="arrowWedge2" presStyleLbl="fgSibTrans2D1" presStyleIdx="1" presStyleCnt="4"/>
      <dgm:spPr/>
    </dgm:pt>
    <dgm:pt modelId="{0FD161D4-9484-4DF3-A224-5B8AD047F479}" type="pres">
      <dgm:prSet presAssocID="{025EA41F-BB5F-467E-8DB1-CAC6E0F464A4}" presName="arrowWedge3" presStyleLbl="fgSibTrans2D1" presStyleIdx="2" presStyleCnt="4"/>
      <dgm:spPr/>
    </dgm:pt>
    <dgm:pt modelId="{6D9C014C-B20E-4DE1-9A5D-9BB8C5C62B2D}" type="pres">
      <dgm:prSet presAssocID="{7721671E-8B55-4600-AEB8-CE7B4C584145}" presName="arrowWedge4" presStyleLbl="fgSibTrans2D1" presStyleIdx="3" presStyleCnt="4"/>
      <dgm:spPr/>
    </dgm:pt>
  </dgm:ptLst>
  <dgm:cxnLst>
    <dgm:cxn modelId="{63C8841F-8F91-4FA8-8504-FA5372C0E9BA}" type="presOf" srcId="{2B126756-3257-4A8A-BAE5-5EB32571178D}" destId="{E143BAA8-9DD5-461D-9756-8542B6C8002F}" srcOrd="0" destOrd="0" presId="urn:microsoft.com/office/officeart/2005/8/layout/cycle8"/>
    <dgm:cxn modelId="{B5720232-78D6-4CCE-B096-082B69CF9C2D}" srcId="{AE36C29B-ED6E-476B-A4B0-2C7430E7758A}" destId="{C92DB144-B1EC-42AE-B631-41EF582CA19C}" srcOrd="2" destOrd="0" parTransId="{CC9587F8-5326-4F6C-B0F1-3E5EBFE00C5D}" sibTransId="{025EA41F-BB5F-467E-8DB1-CAC6E0F464A4}"/>
    <dgm:cxn modelId="{34E09635-EBBB-4786-B6F7-0B7050D5737A}" type="presOf" srcId="{EC1A534D-1A73-49E1-8248-1934AAA4CBD2}" destId="{2C04D22C-448C-4F4D-8A3B-E59106B0F84D}" srcOrd="0" destOrd="0" presId="urn:microsoft.com/office/officeart/2005/8/layout/cycle8"/>
    <dgm:cxn modelId="{30207C37-4BCA-4D2E-8220-D95FF27CC8EA}" type="presOf" srcId="{204950F4-606D-40DF-B7E7-B88CE48C86C7}" destId="{FDE2E27B-CBC6-46AA-952D-48B695BDE874}" srcOrd="1" destOrd="0" presId="urn:microsoft.com/office/officeart/2005/8/layout/cycle8"/>
    <dgm:cxn modelId="{1FA57F58-1CE1-48A5-8EB9-4501150EE669}" type="presOf" srcId="{AE36C29B-ED6E-476B-A4B0-2C7430E7758A}" destId="{CC3CAFAA-A19C-41C5-AE13-B6148DC25CF2}" srcOrd="0" destOrd="0" presId="urn:microsoft.com/office/officeart/2005/8/layout/cycle8"/>
    <dgm:cxn modelId="{DE6A6C8F-D332-4DB1-8A4E-E68D9179221F}" type="presOf" srcId="{C92DB144-B1EC-42AE-B631-41EF582CA19C}" destId="{F27B4C65-2603-410E-AC37-FEE52F896DE5}" srcOrd="1" destOrd="0" presId="urn:microsoft.com/office/officeart/2005/8/layout/cycle8"/>
    <dgm:cxn modelId="{D50901A9-983E-480C-BF7B-2A4965221CF2}" type="presOf" srcId="{2B126756-3257-4A8A-BAE5-5EB32571178D}" destId="{15853494-31F0-475C-94DB-4092B3AE133E}" srcOrd="1" destOrd="0" presId="urn:microsoft.com/office/officeart/2005/8/layout/cycle8"/>
    <dgm:cxn modelId="{0E98F3AE-715B-4095-AB04-59CB12A94B9A}" srcId="{AE36C29B-ED6E-476B-A4B0-2C7430E7758A}" destId="{EC1A534D-1A73-49E1-8248-1934AAA4CBD2}" srcOrd="3" destOrd="0" parTransId="{9C50BAF6-CC28-4CE3-ABC5-AB6E5B6702CF}" sibTransId="{7721671E-8B55-4600-AEB8-CE7B4C584145}"/>
    <dgm:cxn modelId="{A453D7B5-74FA-4B34-9D02-63AA7D01F478}" type="presOf" srcId="{EC1A534D-1A73-49E1-8248-1934AAA4CBD2}" destId="{90E6C5A8-83FB-444C-9BC0-42CFB7E4DDB5}" srcOrd="1" destOrd="0" presId="urn:microsoft.com/office/officeart/2005/8/layout/cycle8"/>
    <dgm:cxn modelId="{D07E1DD5-6166-4840-8126-F08C4C8212B7}" type="presOf" srcId="{C92DB144-B1EC-42AE-B631-41EF582CA19C}" destId="{48CF0D01-4397-48DA-A863-A6A5CAB87B8B}" srcOrd="0" destOrd="0" presId="urn:microsoft.com/office/officeart/2005/8/layout/cycle8"/>
    <dgm:cxn modelId="{0E1E79E1-C79C-494F-AD56-67A37447AF7C}" type="presOf" srcId="{204950F4-606D-40DF-B7E7-B88CE48C86C7}" destId="{7FF6F6EA-6ADA-4043-A2DD-101EA8F0F5BF}" srcOrd="0" destOrd="0" presId="urn:microsoft.com/office/officeart/2005/8/layout/cycle8"/>
    <dgm:cxn modelId="{5075A2E9-FA7C-4F40-AFB1-A4BCCE7E20BC}" srcId="{AE36C29B-ED6E-476B-A4B0-2C7430E7758A}" destId="{2B126756-3257-4A8A-BAE5-5EB32571178D}" srcOrd="0" destOrd="0" parTransId="{A4ADB6B5-2F0D-42C4-A8C9-DC2BF7819E6C}" sibTransId="{FFE2EA78-BD4A-4A1C-9EEA-E6C0A4D01F63}"/>
    <dgm:cxn modelId="{D7A45BFF-09F2-4748-882A-8728DDA56279}" srcId="{AE36C29B-ED6E-476B-A4B0-2C7430E7758A}" destId="{204950F4-606D-40DF-B7E7-B88CE48C86C7}" srcOrd="1" destOrd="0" parTransId="{D9A8CE82-BADE-45D5-80BA-09982AE54881}" sibTransId="{1B8BD1F8-4E49-4AEB-99D6-4593A077C352}"/>
    <dgm:cxn modelId="{36045AF7-E832-4692-8095-26426DA2D38B}" type="presParOf" srcId="{CC3CAFAA-A19C-41C5-AE13-B6148DC25CF2}" destId="{E143BAA8-9DD5-461D-9756-8542B6C8002F}" srcOrd="0" destOrd="0" presId="urn:microsoft.com/office/officeart/2005/8/layout/cycle8"/>
    <dgm:cxn modelId="{34B93ECC-E21C-4947-BCCB-2DAC497BA3E6}" type="presParOf" srcId="{CC3CAFAA-A19C-41C5-AE13-B6148DC25CF2}" destId="{F91142A1-04CF-4764-81DA-71AD0C3B045E}" srcOrd="1" destOrd="0" presId="urn:microsoft.com/office/officeart/2005/8/layout/cycle8"/>
    <dgm:cxn modelId="{5A49BD1C-5D39-4A51-88DF-7CAB6935E926}" type="presParOf" srcId="{CC3CAFAA-A19C-41C5-AE13-B6148DC25CF2}" destId="{1F2DA056-0383-42E9-91C5-C6941F034CD9}" srcOrd="2" destOrd="0" presId="urn:microsoft.com/office/officeart/2005/8/layout/cycle8"/>
    <dgm:cxn modelId="{3F48D66C-F786-46EB-9A0D-1C32725E6FFF}" type="presParOf" srcId="{CC3CAFAA-A19C-41C5-AE13-B6148DC25CF2}" destId="{15853494-31F0-475C-94DB-4092B3AE133E}" srcOrd="3" destOrd="0" presId="urn:microsoft.com/office/officeart/2005/8/layout/cycle8"/>
    <dgm:cxn modelId="{3F066810-6100-4202-88FA-15B234E11865}" type="presParOf" srcId="{CC3CAFAA-A19C-41C5-AE13-B6148DC25CF2}" destId="{7FF6F6EA-6ADA-4043-A2DD-101EA8F0F5BF}" srcOrd="4" destOrd="0" presId="urn:microsoft.com/office/officeart/2005/8/layout/cycle8"/>
    <dgm:cxn modelId="{2FAFA4FA-5BAA-4D55-98E9-3CEB194AC570}" type="presParOf" srcId="{CC3CAFAA-A19C-41C5-AE13-B6148DC25CF2}" destId="{A3B64D9B-F29C-4A4A-90F5-852209FB8443}" srcOrd="5" destOrd="0" presId="urn:microsoft.com/office/officeart/2005/8/layout/cycle8"/>
    <dgm:cxn modelId="{E99966EA-C14F-41AC-8A60-EDF12E40FD06}" type="presParOf" srcId="{CC3CAFAA-A19C-41C5-AE13-B6148DC25CF2}" destId="{B99FB94C-60C2-4C8B-B990-2FE894A0C188}" srcOrd="6" destOrd="0" presId="urn:microsoft.com/office/officeart/2005/8/layout/cycle8"/>
    <dgm:cxn modelId="{90992B43-DAA8-468B-862F-C99CC4D3C522}" type="presParOf" srcId="{CC3CAFAA-A19C-41C5-AE13-B6148DC25CF2}" destId="{FDE2E27B-CBC6-46AA-952D-48B695BDE874}" srcOrd="7" destOrd="0" presId="urn:microsoft.com/office/officeart/2005/8/layout/cycle8"/>
    <dgm:cxn modelId="{379329F5-5A04-4C25-81D6-8B31228A1A70}" type="presParOf" srcId="{CC3CAFAA-A19C-41C5-AE13-B6148DC25CF2}" destId="{48CF0D01-4397-48DA-A863-A6A5CAB87B8B}" srcOrd="8" destOrd="0" presId="urn:microsoft.com/office/officeart/2005/8/layout/cycle8"/>
    <dgm:cxn modelId="{0517B896-36C3-4AC3-BA06-BE073C60CD16}" type="presParOf" srcId="{CC3CAFAA-A19C-41C5-AE13-B6148DC25CF2}" destId="{CA206CC8-8BE8-482F-8A1C-4BD7D4A546AA}" srcOrd="9" destOrd="0" presId="urn:microsoft.com/office/officeart/2005/8/layout/cycle8"/>
    <dgm:cxn modelId="{9F62A983-C0BF-463C-86B9-5C536230020F}" type="presParOf" srcId="{CC3CAFAA-A19C-41C5-AE13-B6148DC25CF2}" destId="{811091C8-6078-4E9B-9427-34C46ABBA952}" srcOrd="10" destOrd="0" presId="urn:microsoft.com/office/officeart/2005/8/layout/cycle8"/>
    <dgm:cxn modelId="{BB25E7CE-3E2C-4763-B25B-2BACF4E6BCCC}" type="presParOf" srcId="{CC3CAFAA-A19C-41C5-AE13-B6148DC25CF2}" destId="{F27B4C65-2603-410E-AC37-FEE52F896DE5}" srcOrd="11" destOrd="0" presId="urn:microsoft.com/office/officeart/2005/8/layout/cycle8"/>
    <dgm:cxn modelId="{237A45DF-EEC0-4845-818C-9750F984EE87}" type="presParOf" srcId="{CC3CAFAA-A19C-41C5-AE13-B6148DC25CF2}" destId="{2C04D22C-448C-4F4D-8A3B-E59106B0F84D}" srcOrd="12" destOrd="0" presId="urn:microsoft.com/office/officeart/2005/8/layout/cycle8"/>
    <dgm:cxn modelId="{81FE26BA-C030-4865-BF20-B6AE8D4533C6}" type="presParOf" srcId="{CC3CAFAA-A19C-41C5-AE13-B6148DC25CF2}" destId="{1A9D7E8E-38FE-46C6-9BDC-26B60DF61BF1}" srcOrd="13" destOrd="0" presId="urn:microsoft.com/office/officeart/2005/8/layout/cycle8"/>
    <dgm:cxn modelId="{849DE7B8-3778-4913-9395-F0966CFAB1FD}" type="presParOf" srcId="{CC3CAFAA-A19C-41C5-AE13-B6148DC25CF2}" destId="{07643EF3-1715-4B21-A997-A5B3662E02C9}" srcOrd="14" destOrd="0" presId="urn:microsoft.com/office/officeart/2005/8/layout/cycle8"/>
    <dgm:cxn modelId="{DA1C1895-7DF0-4A77-9B79-A6284DFA9C9D}" type="presParOf" srcId="{CC3CAFAA-A19C-41C5-AE13-B6148DC25CF2}" destId="{90E6C5A8-83FB-444C-9BC0-42CFB7E4DDB5}" srcOrd="15" destOrd="0" presId="urn:microsoft.com/office/officeart/2005/8/layout/cycle8"/>
    <dgm:cxn modelId="{74FD2291-ED48-4996-98B5-7FF878241F84}" type="presParOf" srcId="{CC3CAFAA-A19C-41C5-AE13-B6148DC25CF2}" destId="{9D892140-CCA7-4B87-A5E5-23E2019D3426}" srcOrd="16" destOrd="0" presId="urn:microsoft.com/office/officeart/2005/8/layout/cycle8"/>
    <dgm:cxn modelId="{53BD1AC4-D17E-4B19-BFE8-D18A7DDF9008}" type="presParOf" srcId="{CC3CAFAA-A19C-41C5-AE13-B6148DC25CF2}" destId="{2EDF6830-213A-4075-8DBE-564EC93503DB}" srcOrd="17" destOrd="0" presId="urn:microsoft.com/office/officeart/2005/8/layout/cycle8"/>
    <dgm:cxn modelId="{15269140-F5FB-4C60-8EA3-46CB03C1879A}" type="presParOf" srcId="{CC3CAFAA-A19C-41C5-AE13-B6148DC25CF2}" destId="{0FD161D4-9484-4DF3-A224-5B8AD047F479}" srcOrd="18" destOrd="0" presId="urn:microsoft.com/office/officeart/2005/8/layout/cycle8"/>
    <dgm:cxn modelId="{2F61F2EE-1FB3-4918-82D5-603C4B5DC092}" type="presParOf" srcId="{CC3CAFAA-A19C-41C5-AE13-B6148DC25CF2}" destId="{6D9C014C-B20E-4DE1-9A5D-9BB8C5C62B2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579E44-3594-4E10-B0D9-64F63044D754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6ED441-5DA3-4E84-AF28-27730C8B31FC}">
      <dgm:prSet custT="1"/>
      <dgm:spPr/>
      <dgm:t>
        <a:bodyPr/>
        <a:lstStyle/>
        <a:p>
          <a:r>
            <a:rPr lang="en-US" sz="1400" dirty="0"/>
            <a:t>UME= Undergraduate Medical Education “Medical school</a:t>
          </a:r>
          <a:r>
            <a:rPr lang="en-US" sz="800" dirty="0"/>
            <a:t>”</a:t>
          </a:r>
        </a:p>
      </dgm:t>
    </dgm:pt>
    <dgm:pt modelId="{9D87028F-A146-4F07-905B-0F8BFCF48D1B}" type="parTrans" cxnId="{24B20289-442F-44BC-BFD4-FE842CFDE51B}">
      <dgm:prSet/>
      <dgm:spPr/>
      <dgm:t>
        <a:bodyPr/>
        <a:lstStyle/>
        <a:p>
          <a:endParaRPr lang="en-US"/>
        </a:p>
      </dgm:t>
    </dgm:pt>
    <dgm:pt modelId="{9F966A3A-E68F-4E7E-AC7C-419084D5EFBC}" type="sibTrans" cxnId="{24B20289-442F-44BC-BFD4-FE842CFDE51B}">
      <dgm:prSet/>
      <dgm:spPr/>
      <dgm:t>
        <a:bodyPr/>
        <a:lstStyle/>
        <a:p>
          <a:endParaRPr lang="en-US"/>
        </a:p>
      </dgm:t>
    </dgm:pt>
    <dgm:pt modelId="{D3ABA409-8405-4956-A534-73C77EDE918B}">
      <dgm:prSet custT="1"/>
      <dgm:spPr/>
      <dgm:t>
        <a:bodyPr/>
        <a:lstStyle/>
        <a:p>
          <a:r>
            <a:rPr lang="en-US" sz="1400" dirty="0"/>
            <a:t>GME=Graduate Medical Education “Residency”</a:t>
          </a:r>
        </a:p>
      </dgm:t>
    </dgm:pt>
    <dgm:pt modelId="{D4AE952A-BDCF-4F3D-B7AE-290A2F0AF4D7}" type="parTrans" cxnId="{63854ADF-3673-4427-ADE9-6E940C4606FC}">
      <dgm:prSet/>
      <dgm:spPr/>
      <dgm:t>
        <a:bodyPr/>
        <a:lstStyle/>
        <a:p>
          <a:endParaRPr lang="en-US"/>
        </a:p>
      </dgm:t>
    </dgm:pt>
    <dgm:pt modelId="{8CAB61CC-FFCD-40A9-9F8F-3B69E5E5A1D7}" type="sibTrans" cxnId="{63854ADF-3673-4427-ADE9-6E940C4606FC}">
      <dgm:prSet/>
      <dgm:spPr/>
      <dgm:t>
        <a:bodyPr/>
        <a:lstStyle/>
        <a:p>
          <a:endParaRPr lang="en-US"/>
        </a:p>
      </dgm:t>
    </dgm:pt>
    <dgm:pt modelId="{97749DF6-3C13-4A14-B4A5-144DE157D8DF}">
      <dgm:prSet custT="1"/>
      <dgm:spPr/>
      <dgm:t>
        <a:bodyPr/>
        <a:lstStyle/>
        <a:p>
          <a:r>
            <a:rPr lang="en-US" sz="1100" dirty="0"/>
            <a:t>AACOM: American Association of Colleges of Osteopathic Medicine (Doctor of Osteopathic Medicine, DO</a:t>
          </a:r>
          <a:r>
            <a:rPr lang="en-US" sz="700" dirty="0"/>
            <a:t>)</a:t>
          </a:r>
        </a:p>
      </dgm:t>
    </dgm:pt>
    <dgm:pt modelId="{3196A72B-0D59-4EF1-8B63-8CD8EB500F76}" type="parTrans" cxnId="{22294846-B164-4213-A56F-A032255D976C}">
      <dgm:prSet/>
      <dgm:spPr/>
      <dgm:t>
        <a:bodyPr/>
        <a:lstStyle/>
        <a:p>
          <a:endParaRPr lang="en-US"/>
        </a:p>
      </dgm:t>
    </dgm:pt>
    <dgm:pt modelId="{C7B5C1C9-3045-4CD8-97B5-1EBDE7940763}" type="sibTrans" cxnId="{22294846-B164-4213-A56F-A032255D976C}">
      <dgm:prSet/>
      <dgm:spPr/>
      <dgm:t>
        <a:bodyPr/>
        <a:lstStyle/>
        <a:p>
          <a:endParaRPr lang="en-US"/>
        </a:p>
      </dgm:t>
    </dgm:pt>
    <dgm:pt modelId="{53E8BBBE-13FD-400B-902F-73C6EAD9A699}">
      <dgm:prSet custT="1"/>
      <dgm:spPr/>
      <dgm:t>
        <a:bodyPr/>
        <a:lstStyle/>
        <a:p>
          <a:r>
            <a:rPr lang="en-US" sz="1200" dirty="0"/>
            <a:t>AAMC: Association of American Medical Colleges (MD, Allopathic Physicians)</a:t>
          </a:r>
        </a:p>
      </dgm:t>
    </dgm:pt>
    <dgm:pt modelId="{DA69EDBB-A280-4F37-9C0E-3232DAB8058B}" type="parTrans" cxnId="{EF9AE75D-BE54-45A7-9C52-4AB9FCE09AC2}">
      <dgm:prSet/>
      <dgm:spPr/>
      <dgm:t>
        <a:bodyPr/>
        <a:lstStyle/>
        <a:p>
          <a:endParaRPr lang="en-US"/>
        </a:p>
      </dgm:t>
    </dgm:pt>
    <dgm:pt modelId="{2BCC5F1F-9B70-4FD6-90E6-92040A34F3DC}" type="sibTrans" cxnId="{EF9AE75D-BE54-45A7-9C52-4AB9FCE09AC2}">
      <dgm:prSet/>
      <dgm:spPr/>
      <dgm:t>
        <a:bodyPr/>
        <a:lstStyle/>
        <a:p>
          <a:endParaRPr lang="en-US"/>
        </a:p>
      </dgm:t>
    </dgm:pt>
    <dgm:pt modelId="{DA57E8C0-7951-4C12-8068-B7E499B448FD}">
      <dgm:prSet custT="1"/>
      <dgm:spPr/>
      <dgm:t>
        <a:bodyPr/>
        <a:lstStyle/>
        <a:p>
          <a:r>
            <a:rPr lang="en-US" sz="1400" dirty="0"/>
            <a:t>NBME: National Board of Medical Examiners</a:t>
          </a:r>
        </a:p>
      </dgm:t>
    </dgm:pt>
    <dgm:pt modelId="{D509645A-EF86-49FA-B998-CB7A75CF563F}" type="parTrans" cxnId="{9915976F-DE98-4002-BD3B-D0AB217BA204}">
      <dgm:prSet/>
      <dgm:spPr/>
      <dgm:t>
        <a:bodyPr/>
        <a:lstStyle/>
        <a:p>
          <a:endParaRPr lang="en-US"/>
        </a:p>
      </dgm:t>
    </dgm:pt>
    <dgm:pt modelId="{DDEEF322-331A-4572-A70A-855E8229421C}" type="sibTrans" cxnId="{9915976F-DE98-4002-BD3B-D0AB217BA204}">
      <dgm:prSet/>
      <dgm:spPr/>
      <dgm:t>
        <a:bodyPr/>
        <a:lstStyle/>
        <a:p>
          <a:endParaRPr lang="en-US"/>
        </a:p>
      </dgm:t>
    </dgm:pt>
    <dgm:pt modelId="{4748571B-9672-48EA-A018-BB9FFA71172F}">
      <dgm:prSet custT="1"/>
      <dgm:spPr/>
      <dgm:t>
        <a:bodyPr/>
        <a:lstStyle/>
        <a:p>
          <a:r>
            <a:rPr lang="en-US" sz="1400" dirty="0"/>
            <a:t>NBOME:  National Board of Osteopathic Medical Examiners</a:t>
          </a:r>
        </a:p>
      </dgm:t>
    </dgm:pt>
    <dgm:pt modelId="{A36A409D-0108-4D91-BDB0-CCD2BF624226}" type="parTrans" cxnId="{EE2CB749-B431-4367-B995-7FA5F2D1A558}">
      <dgm:prSet/>
      <dgm:spPr/>
      <dgm:t>
        <a:bodyPr/>
        <a:lstStyle/>
        <a:p>
          <a:endParaRPr lang="en-US"/>
        </a:p>
      </dgm:t>
    </dgm:pt>
    <dgm:pt modelId="{C90E7C2D-6C42-4624-83DF-BCEB66B4C707}" type="sibTrans" cxnId="{EE2CB749-B431-4367-B995-7FA5F2D1A558}">
      <dgm:prSet/>
      <dgm:spPr/>
      <dgm:t>
        <a:bodyPr/>
        <a:lstStyle/>
        <a:p>
          <a:endParaRPr lang="en-US"/>
        </a:p>
      </dgm:t>
    </dgm:pt>
    <dgm:pt modelId="{E9D77740-96FE-4BEF-9B78-3B185AB87A66}">
      <dgm:prSet custT="1"/>
      <dgm:spPr/>
      <dgm:t>
        <a:bodyPr/>
        <a:lstStyle/>
        <a:p>
          <a:r>
            <a:rPr lang="en-US" sz="1400" dirty="0"/>
            <a:t>USMLE: United States Medical Licensing Examination</a:t>
          </a:r>
        </a:p>
      </dgm:t>
    </dgm:pt>
    <dgm:pt modelId="{E0576CB1-A86B-42C6-AB10-D7D8A8EC9F41}" type="parTrans" cxnId="{7393B390-AEBB-422B-9EA7-CE020503B877}">
      <dgm:prSet/>
      <dgm:spPr/>
      <dgm:t>
        <a:bodyPr/>
        <a:lstStyle/>
        <a:p>
          <a:endParaRPr lang="en-US"/>
        </a:p>
      </dgm:t>
    </dgm:pt>
    <dgm:pt modelId="{3F10B515-E0BF-4D84-939F-C0D9E2933EF6}" type="sibTrans" cxnId="{7393B390-AEBB-422B-9EA7-CE020503B877}">
      <dgm:prSet/>
      <dgm:spPr/>
      <dgm:t>
        <a:bodyPr/>
        <a:lstStyle/>
        <a:p>
          <a:endParaRPr lang="en-US"/>
        </a:p>
      </dgm:t>
    </dgm:pt>
    <dgm:pt modelId="{688785CF-F296-4888-A214-3C72229ADEB1}">
      <dgm:prSet custT="1"/>
      <dgm:spPr/>
      <dgm:t>
        <a:bodyPr/>
        <a:lstStyle/>
        <a:p>
          <a:r>
            <a:rPr lang="en-US" sz="1400" dirty="0"/>
            <a:t>COMLEX:  Comprehensive Osteopathic Medical Licensure Examination</a:t>
          </a:r>
        </a:p>
      </dgm:t>
    </dgm:pt>
    <dgm:pt modelId="{1E0FDF07-34FA-44CF-9922-26BB10CC106E}" type="parTrans" cxnId="{830063C6-4587-4681-946C-65C5B9F0708C}">
      <dgm:prSet/>
      <dgm:spPr/>
      <dgm:t>
        <a:bodyPr/>
        <a:lstStyle/>
        <a:p>
          <a:endParaRPr lang="en-US"/>
        </a:p>
      </dgm:t>
    </dgm:pt>
    <dgm:pt modelId="{8F944374-D217-48A8-BC0A-87DEA0FAE34C}" type="sibTrans" cxnId="{830063C6-4587-4681-946C-65C5B9F0708C}">
      <dgm:prSet/>
      <dgm:spPr/>
      <dgm:t>
        <a:bodyPr/>
        <a:lstStyle/>
        <a:p>
          <a:endParaRPr lang="en-US"/>
        </a:p>
      </dgm:t>
    </dgm:pt>
    <dgm:pt modelId="{CB98245A-0478-4684-B0A6-8A18EF551217}">
      <dgm:prSet custT="1"/>
      <dgm:spPr/>
      <dgm:t>
        <a:bodyPr/>
        <a:lstStyle/>
        <a:p>
          <a:r>
            <a:rPr lang="en-US" sz="1400" dirty="0"/>
            <a:t>EPA:  Entrustable Professional Activities</a:t>
          </a:r>
        </a:p>
      </dgm:t>
    </dgm:pt>
    <dgm:pt modelId="{E69A65EC-1A6D-41C0-AE59-B7000B3209D3}" type="parTrans" cxnId="{9397F9E8-3FC5-4556-BC00-03B78EB885B5}">
      <dgm:prSet/>
      <dgm:spPr/>
      <dgm:t>
        <a:bodyPr/>
        <a:lstStyle/>
        <a:p>
          <a:endParaRPr lang="en-US"/>
        </a:p>
      </dgm:t>
    </dgm:pt>
    <dgm:pt modelId="{4413BD49-7E99-4949-B3D2-9DD647C51160}" type="sibTrans" cxnId="{9397F9E8-3FC5-4556-BC00-03B78EB885B5}">
      <dgm:prSet/>
      <dgm:spPr/>
      <dgm:t>
        <a:bodyPr/>
        <a:lstStyle/>
        <a:p>
          <a:endParaRPr lang="en-US"/>
        </a:p>
      </dgm:t>
    </dgm:pt>
    <dgm:pt modelId="{9029073D-5D7E-4C16-A15B-03DBA903EBB6}">
      <dgm:prSet custT="1"/>
      <dgm:spPr/>
      <dgm:t>
        <a:bodyPr/>
        <a:lstStyle/>
        <a:p>
          <a:r>
            <a:rPr lang="en-US" sz="1050" dirty="0"/>
            <a:t>Competencies:  7 domains that build to and crosswalk to the EPAs (Same in NBME/NBOME has one extra) Osteopathic Principals</a:t>
          </a:r>
        </a:p>
      </dgm:t>
    </dgm:pt>
    <dgm:pt modelId="{040149DE-5823-4F6E-A2D8-3AC9D9BCDCE8}" type="parTrans" cxnId="{AD65568B-4192-43AA-84A2-E85C3E1CAB52}">
      <dgm:prSet/>
      <dgm:spPr/>
      <dgm:t>
        <a:bodyPr/>
        <a:lstStyle/>
        <a:p>
          <a:endParaRPr lang="en-US"/>
        </a:p>
      </dgm:t>
    </dgm:pt>
    <dgm:pt modelId="{E388A24D-149A-4AC2-A8DF-9A6487DBF463}" type="sibTrans" cxnId="{AD65568B-4192-43AA-84A2-E85C3E1CAB52}">
      <dgm:prSet/>
      <dgm:spPr/>
      <dgm:t>
        <a:bodyPr/>
        <a:lstStyle/>
        <a:p>
          <a:endParaRPr lang="en-US"/>
        </a:p>
      </dgm:t>
    </dgm:pt>
    <dgm:pt modelId="{6A09D0A2-9B6B-4725-A402-6B6BD77D5626}">
      <dgm:prSet/>
      <dgm:spPr/>
      <dgm:t>
        <a:bodyPr/>
        <a:lstStyle/>
        <a:p>
          <a:r>
            <a:rPr lang="en-US"/>
            <a:t>Subcompetencies:  subskills under the 7 domains, 6 domains in NBOME</a:t>
          </a:r>
        </a:p>
      </dgm:t>
    </dgm:pt>
    <dgm:pt modelId="{F173C52D-8448-401F-9CDF-707553510DB1}" type="parTrans" cxnId="{A1955603-05DC-47BA-B7E5-9CC79362B630}">
      <dgm:prSet/>
      <dgm:spPr/>
      <dgm:t>
        <a:bodyPr/>
        <a:lstStyle/>
        <a:p>
          <a:endParaRPr lang="en-US"/>
        </a:p>
      </dgm:t>
    </dgm:pt>
    <dgm:pt modelId="{1D7E0AF5-0F01-49CD-A624-88B9D3ED3C88}" type="sibTrans" cxnId="{A1955603-05DC-47BA-B7E5-9CC79362B630}">
      <dgm:prSet/>
      <dgm:spPr/>
      <dgm:t>
        <a:bodyPr/>
        <a:lstStyle/>
        <a:p>
          <a:endParaRPr lang="en-US"/>
        </a:p>
      </dgm:t>
    </dgm:pt>
    <dgm:pt modelId="{7359EE81-850D-463E-90E8-D11C502C4D6C}">
      <dgm:prSet/>
      <dgm:spPr/>
      <dgm:t>
        <a:bodyPr/>
        <a:lstStyle/>
        <a:p>
          <a:r>
            <a:rPr lang="en-US"/>
            <a:t>KABS: Knowledge, Attitudes, Behaviors, and Skills</a:t>
          </a:r>
        </a:p>
      </dgm:t>
    </dgm:pt>
    <dgm:pt modelId="{DC0CCA56-536D-4A31-A337-DE66F8C66139}" type="parTrans" cxnId="{F8CB970C-2DB4-4735-BC4D-D6E9E331A5DF}">
      <dgm:prSet/>
      <dgm:spPr/>
      <dgm:t>
        <a:bodyPr/>
        <a:lstStyle/>
        <a:p>
          <a:endParaRPr lang="en-US"/>
        </a:p>
      </dgm:t>
    </dgm:pt>
    <dgm:pt modelId="{44FFE31B-E78B-481B-B3FB-988539203C9E}" type="sibTrans" cxnId="{F8CB970C-2DB4-4735-BC4D-D6E9E331A5DF}">
      <dgm:prSet/>
      <dgm:spPr/>
      <dgm:t>
        <a:bodyPr/>
        <a:lstStyle/>
        <a:p>
          <a:endParaRPr lang="en-US"/>
        </a:p>
      </dgm:t>
    </dgm:pt>
    <dgm:pt modelId="{B5C3576F-743B-459C-94BF-E0509B7B7EF5}">
      <dgm:prSet/>
      <dgm:spPr/>
      <dgm:t>
        <a:bodyPr/>
        <a:lstStyle/>
        <a:p>
          <a:r>
            <a:rPr lang="en-US"/>
            <a:t>QI:  Quality Improvement </a:t>
          </a:r>
        </a:p>
      </dgm:t>
    </dgm:pt>
    <dgm:pt modelId="{0F1DC120-E595-45C4-86DD-4D8E8EC76761}" type="parTrans" cxnId="{789EEAA2-1ECB-430E-ADE0-279261DE9E88}">
      <dgm:prSet/>
      <dgm:spPr/>
      <dgm:t>
        <a:bodyPr/>
        <a:lstStyle/>
        <a:p>
          <a:endParaRPr lang="en-US"/>
        </a:p>
      </dgm:t>
    </dgm:pt>
    <dgm:pt modelId="{E03C276D-C9C4-412E-8B93-545507524040}" type="sibTrans" cxnId="{789EEAA2-1ECB-430E-ADE0-279261DE9E88}">
      <dgm:prSet/>
      <dgm:spPr/>
      <dgm:t>
        <a:bodyPr/>
        <a:lstStyle/>
        <a:p>
          <a:endParaRPr lang="en-US"/>
        </a:p>
      </dgm:t>
    </dgm:pt>
    <dgm:pt modelId="{339C4430-84C2-489A-B684-78438A5E8ECB}">
      <dgm:prSet/>
      <dgm:spPr/>
      <dgm:t>
        <a:bodyPr/>
        <a:lstStyle/>
        <a:p>
          <a:r>
            <a:rPr lang="en-US"/>
            <a:t>LIC:  Longitudinal Integrated Clinical Curriculum</a:t>
          </a:r>
        </a:p>
      </dgm:t>
    </dgm:pt>
    <dgm:pt modelId="{ECBB0881-6735-4FB5-A3C6-18EC3168069F}" type="parTrans" cxnId="{2772AEB4-DC01-4977-AFD8-DCE4FDB6D15D}">
      <dgm:prSet/>
      <dgm:spPr/>
      <dgm:t>
        <a:bodyPr/>
        <a:lstStyle/>
        <a:p>
          <a:endParaRPr lang="en-US"/>
        </a:p>
      </dgm:t>
    </dgm:pt>
    <dgm:pt modelId="{BE6CCAAF-8344-4F13-AE77-B9002AAD25C7}" type="sibTrans" cxnId="{2772AEB4-DC01-4977-AFD8-DCE4FDB6D15D}">
      <dgm:prSet/>
      <dgm:spPr/>
      <dgm:t>
        <a:bodyPr/>
        <a:lstStyle/>
        <a:p>
          <a:endParaRPr lang="en-US"/>
        </a:p>
      </dgm:t>
    </dgm:pt>
    <dgm:pt modelId="{43A3D459-0B9B-4511-A284-BA1158DC05C8}">
      <dgm:prSet/>
      <dgm:spPr/>
      <dgm:t>
        <a:bodyPr/>
        <a:lstStyle/>
        <a:p>
          <a:r>
            <a:rPr lang="en-US" dirty="0"/>
            <a:t>HSS: Health Systems Science </a:t>
          </a:r>
        </a:p>
      </dgm:t>
    </dgm:pt>
    <dgm:pt modelId="{F91E2132-2106-41EB-886E-3D505F1FBD81}" type="parTrans" cxnId="{E986CCE0-6F9B-4B4D-9F4E-8013DAC083CB}">
      <dgm:prSet/>
      <dgm:spPr/>
      <dgm:t>
        <a:bodyPr/>
        <a:lstStyle/>
        <a:p>
          <a:endParaRPr lang="en-US"/>
        </a:p>
      </dgm:t>
    </dgm:pt>
    <dgm:pt modelId="{768A2EA2-7662-46EF-837D-D848723A3413}" type="sibTrans" cxnId="{E986CCE0-6F9B-4B4D-9F4E-8013DAC083CB}">
      <dgm:prSet/>
      <dgm:spPr/>
      <dgm:t>
        <a:bodyPr/>
        <a:lstStyle/>
        <a:p>
          <a:endParaRPr lang="en-US"/>
        </a:p>
      </dgm:t>
    </dgm:pt>
    <dgm:pt modelId="{F3E7CE59-4D6A-4E1B-89D3-1FD841247EFF}">
      <dgm:prSet/>
      <dgm:spPr/>
      <dgm:t>
        <a:bodyPr/>
        <a:lstStyle/>
        <a:p>
          <a:r>
            <a:rPr lang="en-US" dirty="0"/>
            <a:t>STAMP: Strengthening Teams in Advanced Management of Populations</a:t>
          </a:r>
        </a:p>
      </dgm:t>
    </dgm:pt>
    <dgm:pt modelId="{B759EB0C-3773-485B-ABC8-EC3F60BE8F3B}" type="parTrans" cxnId="{661DCD05-9631-4B10-A8A8-3491C7D7B4D4}">
      <dgm:prSet/>
      <dgm:spPr/>
      <dgm:t>
        <a:bodyPr/>
        <a:lstStyle/>
        <a:p>
          <a:endParaRPr lang="en-US"/>
        </a:p>
      </dgm:t>
    </dgm:pt>
    <dgm:pt modelId="{4628C1F3-3233-49B5-A9AD-CB2E1D85A664}" type="sibTrans" cxnId="{661DCD05-9631-4B10-A8A8-3491C7D7B4D4}">
      <dgm:prSet/>
      <dgm:spPr/>
      <dgm:t>
        <a:bodyPr/>
        <a:lstStyle/>
        <a:p>
          <a:endParaRPr lang="en-US"/>
        </a:p>
      </dgm:t>
    </dgm:pt>
    <dgm:pt modelId="{0955B9FB-A6DE-4F5C-88AD-464C4DF76326}">
      <dgm:prSet/>
      <dgm:spPr/>
      <dgm:t>
        <a:bodyPr/>
        <a:lstStyle/>
        <a:p>
          <a:r>
            <a:rPr lang="en-US"/>
            <a:t>POVE = Peer, Patient-oriented Video Evaluations</a:t>
          </a:r>
        </a:p>
      </dgm:t>
    </dgm:pt>
    <dgm:pt modelId="{C1BE43C7-7064-4EF1-86B9-58F56BB2D27E}" type="parTrans" cxnId="{340D7FE0-5256-4DAF-8761-74A11A611FA4}">
      <dgm:prSet/>
      <dgm:spPr/>
      <dgm:t>
        <a:bodyPr/>
        <a:lstStyle/>
        <a:p>
          <a:endParaRPr lang="en-US"/>
        </a:p>
      </dgm:t>
    </dgm:pt>
    <dgm:pt modelId="{F70990FE-776A-4388-A107-A77481BB275B}" type="sibTrans" cxnId="{340D7FE0-5256-4DAF-8761-74A11A611FA4}">
      <dgm:prSet/>
      <dgm:spPr/>
      <dgm:t>
        <a:bodyPr/>
        <a:lstStyle/>
        <a:p>
          <a:endParaRPr lang="en-US"/>
        </a:p>
      </dgm:t>
    </dgm:pt>
    <dgm:pt modelId="{7CFE97E9-D654-42DF-B50B-41DDF96A7B9A}">
      <dgm:prSet custT="1"/>
      <dgm:spPr/>
      <dgm:t>
        <a:bodyPr/>
        <a:lstStyle/>
        <a:p>
          <a:r>
            <a:rPr lang="en-US" sz="1050" dirty="0"/>
            <a:t>Osteopathic Principals (true for NBOME only), PC= Patient Care, P=Professionalism, PBLI= Practice Based Learning and Improvement, SBP=Systems Based Practice, ICS=Interpersonal and </a:t>
          </a:r>
        </a:p>
      </dgm:t>
    </dgm:pt>
    <dgm:pt modelId="{E5F77E62-A621-4736-8008-869D80A62A26}" type="parTrans" cxnId="{86CC7BF3-8215-47FD-BDBE-92D084B62973}">
      <dgm:prSet/>
      <dgm:spPr/>
      <dgm:t>
        <a:bodyPr/>
        <a:lstStyle/>
        <a:p>
          <a:endParaRPr lang="en-US"/>
        </a:p>
      </dgm:t>
    </dgm:pt>
    <dgm:pt modelId="{5B59DADD-B6CA-4276-9611-8322A4BFB66B}" type="sibTrans" cxnId="{86CC7BF3-8215-47FD-BDBE-92D084B62973}">
      <dgm:prSet/>
      <dgm:spPr/>
      <dgm:t>
        <a:bodyPr/>
        <a:lstStyle/>
        <a:p>
          <a:endParaRPr lang="en-US"/>
        </a:p>
      </dgm:t>
    </dgm:pt>
    <dgm:pt modelId="{0BD5AABD-246C-4AC9-AA7D-21A564CCBA45}">
      <dgm:prSet custT="1"/>
      <dgm:spPr/>
      <dgm:t>
        <a:bodyPr/>
        <a:lstStyle/>
        <a:p>
          <a:r>
            <a:rPr lang="en-US" sz="1050" dirty="0"/>
            <a:t>Communication Skills,  MK=Medical Knowledge</a:t>
          </a:r>
        </a:p>
      </dgm:t>
    </dgm:pt>
    <dgm:pt modelId="{144CB9F9-3F46-4CF6-8082-F8EDBE34B01D}" type="parTrans" cxnId="{5C28D85D-8816-4473-AE1E-14D7B8F2FCB0}">
      <dgm:prSet/>
      <dgm:spPr/>
      <dgm:t>
        <a:bodyPr/>
        <a:lstStyle/>
        <a:p>
          <a:endParaRPr lang="en-US"/>
        </a:p>
      </dgm:t>
    </dgm:pt>
    <dgm:pt modelId="{9FF18718-2D0D-4D87-9430-0E9319D6B18C}" type="sibTrans" cxnId="{5C28D85D-8816-4473-AE1E-14D7B8F2FCB0}">
      <dgm:prSet/>
      <dgm:spPr/>
      <dgm:t>
        <a:bodyPr/>
        <a:lstStyle/>
        <a:p>
          <a:endParaRPr lang="en-US"/>
        </a:p>
      </dgm:t>
    </dgm:pt>
    <dgm:pt modelId="{20FA914F-8417-4CE4-A8B9-27DF4D5EF378}" type="pres">
      <dgm:prSet presAssocID="{F6579E44-3594-4E10-B0D9-64F63044D754}" presName="diagram" presStyleCnt="0">
        <dgm:presLayoutVars>
          <dgm:dir/>
          <dgm:resizeHandles val="exact"/>
        </dgm:presLayoutVars>
      </dgm:prSet>
      <dgm:spPr/>
    </dgm:pt>
    <dgm:pt modelId="{E9988280-B872-4007-BC65-553D4CC43162}" type="pres">
      <dgm:prSet presAssocID="{436ED441-5DA3-4E84-AF28-27730C8B31FC}" presName="node" presStyleLbl="node1" presStyleIdx="0" presStyleCnt="18">
        <dgm:presLayoutVars>
          <dgm:bulletEnabled val="1"/>
        </dgm:presLayoutVars>
      </dgm:prSet>
      <dgm:spPr/>
    </dgm:pt>
    <dgm:pt modelId="{309EB28F-931D-4786-ABDE-C9595FCBB484}" type="pres">
      <dgm:prSet presAssocID="{9F966A3A-E68F-4E7E-AC7C-419084D5EFBC}" presName="sibTrans" presStyleCnt="0"/>
      <dgm:spPr/>
    </dgm:pt>
    <dgm:pt modelId="{87575658-A0AD-450D-A916-2AD54878C2C7}" type="pres">
      <dgm:prSet presAssocID="{D3ABA409-8405-4956-A534-73C77EDE918B}" presName="node" presStyleLbl="node1" presStyleIdx="1" presStyleCnt="18">
        <dgm:presLayoutVars>
          <dgm:bulletEnabled val="1"/>
        </dgm:presLayoutVars>
      </dgm:prSet>
      <dgm:spPr/>
    </dgm:pt>
    <dgm:pt modelId="{20013FE5-A9D8-4EC7-A675-7B02763B89CE}" type="pres">
      <dgm:prSet presAssocID="{8CAB61CC-FFCD-40A9-9F8F-3B69E5E5A1D7}" presName="sibTrans" presStyleCnt="0"/>
      <dgm:spPr/>
    </dgm:pt>
    <dgm:pt modelId="{BFC3DD01-B946-46B3-807F-2AE140BB8B2D}" type="pres">
      <dgm:prSet presAssocID="{97749DF6-3C13-4A14-B4A5-144DE157D8DF}" presName="node" presStyleLbl="node1" presStyleIdx="2" presStyleCnt="18">
        <dgm:presLayoutVars>
          <dgm:bulletEnabled val="1"/>
        </dgm:presLayoutVars>
      </dgm:prSet>
      <dgm:spPr/>
    </dgm:pt>
    <dgm:pt modelId="{74ED157C-74AD-437A-A75D-F303C2845EF2}" type="pres">
      <dgm:prSet presAssocID="{C7B5C1C9-3045-4CD8-97B5-1EBDE7940763}" presName="sibTrans" presStyleCnt="0"/>
      <dgm:spPr/>
    </dgm:pt>
    <dgm:pt modelId="{AC8AE7F7-A490-4339-999D-A42B7C90A740}" type="pres">
      <dgm:prSet presAssocID="{53E8BBBE-13FD-400B-902F-73C6EAD9A699}" presName="node" presStyleLbl="node1" presStyleIdx="3" presStyleCnt="18">
        <dgm:presLayoutVars>
          <dgm:bulletEnabled val="1"/>
        </dgm:presLayoutVars>
      </dgm:prSet>
      <dgm:spPr/>
    </dgm:pt>
    <dgm:pt modelId="{7F657864-E4DA-4583-A5FB-A486BBD78506}" type="pres">
      <dgm:prSet presAssocID="{2BCC5F1F-9B70-4FD6-90E6-92040A34F3DC}" presName="sibTrans" presStyleCnt="0"/>
      <dgm:spPr/>
    </dgm:pt>
    <dgm:pt modelId="{2C11D358-D92C-4626-9BF2-A5882DE1DA3C}" type="pres">
      <dgm:prSet presAssocID="{DA57E8C0-7951-4C12-8068-B7E499B448FD}" presName="node" presStyleLbl="node1" presStyleIdx="4" presStyleCnt="18">
        <dgm:presLayoutVars>
          <dgm:bulletEnabled val="1"/>
        </dgm:presLayoutVars>
      </dgm:prSet>
      <dgm:spPr/>
    </dgm:pt>
    <dgm:pt modelId="{AB6A8C68-3B38-4B8F-AA7A-22A3CC2904C0}" type="pres">
      <dgm:prSet presAssocID="{DDEEF322-331A-4572-A70A-855E8229421C}" presName="sibTrans" presStyleCnt="0"/>
      <dgm:spPr/>
    </dgm:pt>
    <dgm:pt modelId="{C4F453C5-A7F0-4572-BA0A-4844AE6C9681}" type="pres">
      <dgm:prSet presAssocID="{4748571B-9672-48EA-A018-BB9FFA71172F}" presName="node" presStyleLbl="node1" presStyleIdx="5" presStyleCnt="18">
        <dgm:presLayoutVars>
          <dgm:bulletEnabled val="1"/>
        </dgm:presLayoutVars>
      </dgm:prSet>
      <dgm:spPr/>
    </dgm:pt>
    <dgm:pt modelId="{8095B0D6-758A-41F3-BA85-5CB904AD2E31}" type="pres">
      <dgm:prSet presAssocID="{C90E7C2D-6C42-4624-83DF-BCEB66B4C707}" presName="sibTrans" presStyleCnt="0"/>
      <dgm:spPr/>
    </dgm:pt>
    <dgm:pt modelId="{FBF329A1-521F-45D6-AB36-9E2BF149631B}" type="pres">
      <dgm:prSet presAssocID="{E9D77740-96FE-4BEF-9B78-3B185AB87A66}" presName="node" presStyleLbl="node1" presStyleIdx="6" presStyleCnt="18">
        <dgm:presLayoutVars>
          <dgm:bulletEnabled val="1"/>
        </dgm:presLayoutVars>
      </dgm:prSet>
      <dgm:spPr/>
    </dgm:pt>
    <dgm:pt modelId="{F3072AAC-B386-45DC-96F4-7AD7103BB9C9}" type="pres">
      <dgm:prSet presAssocID="{3F10B515-E0BF-4D84-939F-C0D9E2933EF6}" presName="sibTrans" presStyleCnt="0"/>
      <dgm:spPr/>
    </dgm:pt>
    <dgm:pt modelId="{B63DAB95-8A98-488A-A859-9778A9FB8237}" type="pres">
      <dgm:prSet presAssocID="{688785CF-F296-4888-A214-3C72229ADEB1}" presName="node" presStyleLbl="node1" presStyleIdx="7" presStyleCnt="18">
        <dgm:presLayoutVars>
          <dgm:bulletEnabled val="1"/>
        </dgm:presLayoutVars>
      </dgm:prSet>
      <dgm:spPr/>
    </dgm:pt>
    <dgm:pt modelId="{75FFEAF9-C341-4554-9F6A-5A84E9758936}" type="pres">
      <dgm:prSet presAssocID="{8F944374-D217-48A8-BC0A-87DEA0FAE34C}" presName="sibTrans" presStyleCnt="0"/>
      <dgm:spPr/>
    </dgm:pt>
    <dgm:pt modelId="{5619F9E4-2558-4AD6-B1CC-43C09972C353}" type="pres">
      <dgm:prSet presAssocID="{CB98245A-0478-4684-B0A6-8A18EF551217}" presName="node" presStyleLbl="node1" presStyleIdx="8" presStyleCnt="18">
        <dgm:presLayoutVars>
          <dgm:bulletEnabled val="1"/>
        </dgm:presLayoutVars>
      </dgm:prSet>
      <dgm:spPr/>
    </dgm:pt>
    <dgm:pt modelId="{E976879B-6561-460D-A612-D920623CC514}" type="pres">
      <dgm:prSet presAssocID="{4413BD49-7E99-4949-B3D2-9DD647C51160}" presName="sibTrans" presStyleCnt="0"/>
      <dgm:spPr/>
    </dgm:pt>
    <dgm:pt modelId="{F07415CD-9F96-4C33-A43C-B0AC4CD213A1}" type="pres">
      <dgm:prSet presAssocID="{9029073D-5D7E-4C16-A15B-03DBA903EBB6}" presName="node" presStyleLbl="node1" presStyleIdx="9" presStyleCnt="18">
        <dgm:presLayoutVars>
          <dgm:bulletEnabled val="1"/>
        </dgm:presLayoutVars>
      </dgm:prSet>
      <dgm:spPr/>
    </dgm:pt>
    <dgm:pt modelId="{47BF5674-D1A5-4F92-A0BC-EBE74492E0D5}" type="pres">
      <dgm:prSet presAssocID="{E388A24D-149A-4AC2-A8DF-9A6487DBF463}" presName="sibTrans" presStyleCnt="0"/>
      <dgm:spPr/>
    </dgm:pt>
    <dgm:pt modelId="{06F5F985-D7AC-4A18-9446-4F60F5822B69}" type="pres">
      <dgm:prSet presAssocID="{6A09D0A2-9B6B-4725-A402-6B6BD77D5626}" presName="node" presStyleLbl="node1" presStyleIdx="10" presStyleCnt="18">
        <dgm:presLayoutVars>
          <dgm:bulletEnabled val="1"/>
        </dgm:presLayoutVars>
      </dgm:prSet>
      <dgm:spPr/>
    </dgm:pt>
    <dgm:pt modelId="{A65336D3-0477-4FCF-86A7-15CC834734FC}" type="pres">
      <dgm:prSet presAssocID="{1D7E0AF5-0F01-49CD-A624-88B9D3ED3C88}" presName="sibTrans" presStyleCnt="0"/>
      <dgm:spPr/>
    </dgm:pt>
    <dgm:pt modelId="{668BB5E6-BCFC-41C4-8B33-FD79FF6E289E}" type="pres">
      <dgm:prSet presAssocID="{7359EE81-850D-463E-90E8-D11C502C4D6C}" presName="node" presStyleLbl="node1" presStyleIdx="11" presStyleCnt="18">
        <dgm:presLayoutVars>
          <dgm:bulletEnabled val="1"/>
        </dgm:presLayoutVars>
      </dgm:prSet>
      <dgm:spPr/>
    </dgm:pt>
    <dgm:pt modelId="{D2546A87-590E-4B38-A546-AF8581F348BD}" type="pres">
      <dgm:prSet presAssocID="{44FFE31B-E78B-481B-B3FB-988539203C9E}" presName="sibTrans" presStyleCnt="0"/>
      <dgm:spPr/>
    </dgm:pt>
    <dgm:pt modelId="{B82B670F-30E6-4CF0-B680-EF1FEED31E19}" type="pres">
      <dgm:prSet presAssocID="{B5C3576F-743B-459C-94BF-E0509B7B7EF5}" presName="node" presStyleLbl="node1" presStyleIdx="12" presStyleCnt="18">
        <dgm:presLayoutVars>
          <dgm:bulletEnabled val="1"/>
        </dgm:presLayoutVars>
      </dgm:prSet>
      <dgm:spPr/>
    </dgm:pt>
    <dgm:pt modelId="{F5834D4A-8996-4271-8A48-9E16F8596AE1}" type="pres">
      <dgm:prSet presAssocID="{E03C276D-C9C4-412E-8B93-545507524040}" presName="sibTrans" presStyleCnt="0"/>
      <dgm:spPr/>
    </dgm:pt>
    <dgm:pt modelId="{AB16B8B6-3911-46F5-8DC9-B263F3BB985B}" type="pres">
      <dgm:prSet presAssocID="{339C4430-84C2-489A-B684-78438A5E8ECB}" presName="node" presStyleLbl="node1" presStyleIdx="13" presStyleCnt="18">
        <dgm:presLayoutVars>
          <dgm:bulletEnabled val="1"/>
        </dgm:presLayoutVars>
      </dgm:prSet>
      <dgm:spPr/>
    </dgm:pt>
    <dgm:pt modelId="{DC757E5C-D5C4-436F-B67F-481013B7E231}" type="pres">
      <dgm:prSet presAssocID="{BE6CCAAF-8344-4F13-AE77-B9002AAD25C7}" presName="sibTrans" presStyleCnt="0"/>
      <dgm:spPr/>
    </dgm:pt>
    <dgm:pt modelId="{DC7964FC-0391-4179-B179-D77D7BDF0FE8}" type="pres">
      <dgm:prSet presAssocID="{43A3D459-0B9B-4511-A284-BA1158DC05C8}" presName="node" presStyleLbl="node1" presStyleIdx="14" presStyleCnt="18" custLinFactNeighborX="327" custLinFactNeighborY="2282">
        <dgm:presLayoutVars>
          <dgm:bulletEnabled val="1"/>
        </dgm:presLayoutVars>
      </dgm:prSet>
      <dgm:spPr/>
    </dgm:pt>
    <dgm:pt modelId="{22DAD5E4-81E8-4C20-8A07-E054CAD5F7B8}" type="pres">
      <dgm:prSet presAssocID="{768A2EA2-7662-46EF-837D-D848723A3413}" presName="sibTrans" presStyleCnt="0"/>
      <dgm:spPr/>
    </dgm:pt>
    <dgm:pt modelId="{4895EEF5-B451-4015-94BB-07D59E389189}" type="pres">
      <dgm:prSet presAssocID="{F3E7CE59-4D6A-4E1B-89D3-1FD841247EFF}" presName="node" presStyleLbl="node1" presStyleIdx="15" presStyleCnt="18">
        <dgm:presLayoutVars>
          <dgm:bulletEnabled val="1"/>
        </dgm:presLayoutVars>
      </dgm:prSet>
      <dgm:spPr/>
    </dgm:pt>
    <dgm:pt modelId="{28992D41-357A-4B13-A5BA-D13915C505A1}" type="pres">
      <dgm:prSet presAssocID="{4628C1F3-3233-49B5-A9AD-CB2E1D85A664}" presName="sibTrans" presStyleCnt="0"/>
      <dgm:spPr/>
    </dgm:pt>
    <dgm:pt modelId="{3A9180CD-D83A-43A0-A8C5-4B2C39EEC693}" type="pres">
      <dgm:prSet presAssocID="{0955B9FB-A6DE-4F5C-88AD-464C4DF76326}" presName="node" presStyleLbl="node1" presStyleIdx="16" presStyleCnt="18" custLinFactX="10087" custLinFactNeighborX="100000" custLinFactNeighborY="-8737">
        <dgm:presLayoutVars>
          <dgm:bulletEnabled val="1"/>
        </dgm:presLayoutVars>
      </dgm:prSet>
      <dgm:spPr/>
    </dgm:pt>
    <dgm:pt modelId="{721B24B9-D57F-41E3-97DD-026BD94EC8EB}" type="pres">
      <dgm:prSet presAssocID="{F70990FE-776A-4388-A107-A77481BB275B}" presName="sibTrans" presStyleCnt="0"/>
      <dgm:spPr/>
    </dgm:pt>
    <dgm:pt modelId="{30832D72-493B-450A-8606-65E13D103AA1}" type="pres">
      <dgm:prSet presAssocID="{7CFE97E9-D654-42DF-B50B-41DDF96A7B9A}" presName="node" presStyleLbl="node1" presStyleIdx="17" presStyleCnt="18" custScaleX="99938" custScaleY="184456" custLinFactX="-9322" custLinFactNeighborX="-100000" custLinFactNeighborY="-1364">
        <dgm:presLayoutVars>
          <dgm:bulletEnabled val="1"/>
        </dgm:presLayoutVars>
      </dgm:prSet>
      <dgm:spPr/>
    </dgm:pt>
  </dgm:ptLst>
  <dgm:cxnLst>
    <dgm:cxn modelId="{5C462803-6F19-454C-8422-499D53F720B7}" type="presOf" srcId="{CB98245A-0478-4684-B0A6-8A18EF551217}" destId="{5619F9E4-2558-4AD6-B1CC-43C09972C353}" srcOrd="0" destOrd="0" presId="urn:microsoft.com/office/officeart/2005/8/layout/default"/>
    <dgm:cxn modelId="{A1955603-05DC-47BA-B7E5-9CC79362B630}" srcId="{F6579E44-3594-4E10-B0D9-64F63044D754}" destId="{6A09D0A2-9B6B-4725-A402-6B6BD77D5626}" srcOrd="10" destOrd="0" parTransId="{F173C52D-8448-401F-9CDF-707553510DB1}" sibTransId="{1D7E0AF5-0F01-49CD-A624-88B9D3ED3C88}"/>
    <dgm:cxn modelId="{661DCD05-9631-4B10-A8A8-3491C7D7B4D4}" srcId="{F6579E44-3594-4E10-B0D9-64F63044D754}" destId="{F3E7CE59-4D6A-4E1B-89D3-1FD841247EFF}" srcOrd="15" destOrd="0" parTransId="{B759EB0C-3773-485B-ABC8-EC3F60BE8F3B}" sibTransId="{4628C1F3-3233-49B5-A9AD-CB2E1D85A664}"/>
    <dgm:cxn modelId="{F8CB970C-2DB4-4735-BC4D-D6E9E331A5DF}" srcId="{F6579E44-3594-4E10-B0D9-64F63044D754}" destId="{7359EE81-850D-463E-90E8-D11C502C4D6C}" srcOrd="11" destOrd="0" parTransId="{DC0CCA56-536D-4A31-A337-DE66F8C66139}" sibTransId="{44FFE31B-E78B-481B-B3FB-988539203C9E}"/>
    <dgm:cxn modelId="{0D7B6F1D-DE86-4414-B62B-0323FC68CB59}" type="presOf" srcId="{688785CF-F296-4888-A214-3C72229ADEB1}" destId="{B63DAB95-8A98-488A-A859-9778A9FB8237}" srcOrd="0" destOrd="0" presId="urn:microsoft.com/office/officeart/2005/8/layout/default"/>
    <dgm:cxn modelId="{7C21DC1D-BA60-4B10-8A9B-A7A10192EF31}" type="presOf" srcId="{4748571B-9672-48EA-A018-BB9FFA71172F}" destId="{C4F453C5-A7F0-4572-BA0A-4844AE6C9681}" srcOrd="0" destOrd="0" presId="urn:microsoft.com/office/officeart/2005/8/layout/default"/>
    <dgm:cxn modelId="{F3D25631-3C33-4A60-B049-5C0ADF195DA8}" type="presOf" srcId="{53E8BBBE-13FD-400B-902F-73C6EAD9A699}" destId="{AC8AE7F7-A490-4339-999D-A42B7C90A740}" srcOrd="0" destOrd="0" presId="urn:microsoft.com/office/officeart/2005/8/layout/default"/>
    <dgm:cxn modelId="{5C28D85D-8816-4473-AE1E-14D7B8F2FCB0}" srcId="{7CFE97E9-D654-42DF-B50B-41DDF96A7B9A}" destId="{0BD5AABD-246C-4AC9-AA7D-21A564CCBA45}" srcOrd="0" destOrd="0" parTransId="{144CB9F9-3F46-4CF6-8082-F8EDBE34B01D}" sibTransId="{9FF18718-2D0D-4D87-9430-0E9319D6B18C}"/>
    <dgm:cxn modelId="{EF9AE75D-BE54-45A7-9C52-4AB9FCE09AC2}" srcId="{F6579E44-3594-4E10-B0D9-64F63044D754}" destId="{53E8BBBE-13FD-400B-902F-73C6EAD9A699}" srcOrd="3" destOrd="0" parTransId="{DA69EDBB-A280-4F37-9C0E-3232DAB8058B}" sibTransId="{2BCC5F1F-9B70-4FD6-90E6-92040A34F3DC}"/>
    <dgm:cxn modelId="{1A85F464-32D3-4983-89A5-543EC8220559}" type="presOf" srcId="{6A09D0A2-9B6B-4725-A402-6B6BD77D5626}" destId="{06F5F985-D7AC-4A18-9446-4F60F5822B69}" srcOrd="0" destOrd="0" presId="urn:microsoft.com/office/officeart/2005/8/layout/default"/>
    <dgm:cxn modelId="{22294846-B164-4213-A56F-A032255D976C}" srcId="{F6579E44-3594-4E10-B0D9-64F63044D754}" destId="{97749DF6-3C13-4A14-B4A5-144DE157D8DF}" srcOrd="2" destOrd="0" parTransId="{3196A72B-0D59-4EF1-8B63-8CD8EB500F76}" sibTransId="{C7B5C1C9-3045-4CD8-97B5-1EBDE7940763}"/>
    <dgm:cxn modelId="{EE2CB749-B431-4367-B995-7FA5F2D1A558}" srcId="{F6579E44-3594-4E10-B0D9-64F63044D754}" destId="{4748571B-9672-48EA-A018-BB9FFA71172F}" srcOrd="5" destOrd="0" parTransId="{A36A409D-0108-4D91-BDB0-CCD2BF624226}" sibTransId="{C90E7C2D-6C42-4624-83DF-BCEB66B4C707}"/>
    <dgm:cxn modelId="{24770A4D-BA78-401E-A478-7D32C069B3D0}" type="presOf" srcId="{DA57E8C0-7951-4C12-8068-B7E499B448FD}" destId="{2C11D358-D92C-4626-9BF2-A5882DE1DA3C}" srcOrd="0" destOrd="0" presId="urn:microsoft.com/office/officeart/2005/8/layout/default"/>
    <dgm:cxn modelId="{3B3A444E-C44F-4C19-8D44-20D902C63310}" type="presOf" srcId="{7CFE97E9-D654-42DF-B50B-41DDF96A7B9A}" destId="{30832D72-493B-450A-8606-65E13D103AA1}" srcOrd="0" destOrd="0" presId="urn:microsoft.com/office/officeart/2005/8/layout/default"/>
    <dgm:cxn modelId="{9915976F-DE98-4002-BD3B-D0AB217BA204}" srcId="{F6579E44-3594-4E10-B0D9-64F63044D754}" destId="{DA57E8C0-7951-4C12-8068-B7E499B448FD}" srcOrd="4" destOrd="0" parTransId="{D509645A-EF86-49FA-B998-CB7A75CF563F}" sibTransId="{DDEEF322-331A-4572-A70A-855E8229421C}"/>
    <dgm:cxn modelId="{EFF1EE6F-4133-4779-BA4D-5227DDF50829}" type="presOf" srcId="{436ED441-5DA3-4E84-AF28-27730C8B31FC}" destId="{E9988280-B872-4007-BC65-553D4CC43162}" srcOrd="0" destOrd="0" presId="urn:microsoft.com/office/officeart/2005/8/layout/default"/>
    <dgm:cxn modelId="{6556E553-0681-417C-A29B-85F45CACC5D4}" type="presOf" srcId="{7359EE81-850D-463E-90E8-D11C502C4D6C}" destId="{668BB5E6-BCFC-41C4-8B33-FD79FF6E289E}" srcOrd="0" destOrd="0" presId="urn:microsoft.com/office/officeart/2005/8/layout/default"/>
    <dgm:cxn modelId="{68EB1256-7847-4922-967F-DD66CF986CDD}" type="presOf" srcId="{F6579E44-3594-4E10-B0D9-64F63044D754}" destId="{20FA914F-8417-4CE4-A8B9-27DF4D5EF378}" srcOrd="0" destOrd="0" presId="urn:microsoft.com/office/officeart/2005/8/layout/default"/>
    <dgm:cxn modelId="{24B20289-442F-44BC-BFD4-FE842CFDE51B}" srcId="{F6579E44-3594-4E10-B0D9-64F63044D754}" destId="{436ED441-5DA3-4E84-AF28-27730C8B31FC}" srcOrd="0" destOrd="0" parTransId="{9D87028F-A146-4F07-905B-0F8BFCF48D1B}" sibTransId="{9F966A3A-E68F-4E7E-AC7C-419084D5EFBC}"/>
    <dgm:cxn modelId="{AD65568B-4192-43AA-84A2-E85C3E1CAB52}" srcId="{F6579E44-3594-4E10-B0D9-64F63044D754}" destId="{9029073D-5D7E-4C16-A15B-03DBA903EBB6}" srcOrd="9" destOrd="0" parTransId="{040149DE-5823-4F6E-A2D8-3AC9D9BCDCE8}" sibTransId="{E388A24D-149A-4AC2-A8DF-9A6487DBF463}"/>
    <dgm:cxn modelId="{F90CEA8D-480C-4B87-85C8-EA9C21F6B345}" type="presOf" srcId="{0BD5AABD-246C-4AC9-AA7D-21A564CCBA45}" destId="{30832D72-493B-450A-8606-65E13D103AA1}" srcOrd="0" destOrd="1" presId="urn:microsoft.com/office/officeart/2005/8/layout/default"/>
    <dgm:cxn modelId="{A440B18F-CA68-4190-89C3-18824DF4C8AF}" type="presOf" srcId="{43A3D459-0B9B-4511-A284-BA1158DC05C8}" destId="{DC7964FC-0391-4179-B179-D77D7BDF0FE8}" srcOrd="0" destOrd="0" presId="urn:microsoft.com/office/officeart/2005/8/layout/default"/>
    <dgm:cxn modelId="{7393B390-AEBB-422B-9EA7-CE020503B877}" srcId="{F6579E44-3594-4E10-B0D9-64F63044D754}" destId="{E9D77740-96FE-4BEF-9B78-3B185AB87A66}" srcOrd="6" destOrd="0" parTransId="{E0576CB1-A86B-42C6-AB10-D7D8A8EC9F41}" sibTransId="{3F10B515-E0BF-4D84-939F-C0D9E2933EF6}"/>
    <dgm:cxn modelId="{7E3E4393-2309-465D-913C-6BC156CAE09B}" type="presOf" srcId="{97749DF6-3C13-4A14-B4A5-144DE157D8DF}" destId="{BFC3DD01-B946-46B3-807F-2AE140BB8B2D}" srcOrd="0" destOrd="0" presId="urn:microsoft.com/office/officeart/2005/8/layout/default"/>
    <dgm:cxn modelId="{73659D96-9BED-4BA4-8B0F-7CBC2332B036}" type="presOf" srcId="{D3ABA409-8405-4956-A534-73C77EDE918B}" destId="{87575658-A0AD-450D-A916-2AD54878C2C7}" srcOrd="0" destOrd="0" presId="urn:microsoft.com/office/officeart/2005/8/layout/default"/>
    <dgm:cxn modelId="{20536C9D-27A8-49A9-8E13-012D15975991}" type="presOf" srcId="{E9D77740-96FE-4BEF-9B78-3B185AB87A66}" destId="{FBF329A1-521F-45D6-AB36-9E2BF149631B}" srcOrd="0" destOrd="0" presId="urn:microsoft.com/office/officeart/2005/8/layout/default"/>
    <dgm:cxn modelId="{9BAC3D9E-A5EC-46CE-8FF0-06C480504634}" type="presOf" srcId="{0955B9FB-A6DE-4F5C-88AD-464C4DF76326}" destId="{3A9180CD-D83A-43A0-A8C5-4B2C39EEC693}" srcOrd="0" destOrd="0" presId="urn:microsoft.com/office/officeart/2005/8/layout/default"/>
    <dgm:cxn modelId="{789EEAA2-1ECB-430E-ADE0-279261DE9E88}" srcId="{F6579E44-3594-4E10-B0D9-64F63044D754}" destId="{B5C3576F-743B-459C-94BF-E0509B7B7EF5}" srcOrd="12" destOrd="0" parTransId="{0F1DC120-E595-45C4-86DD-4D8E8EC76761}" sibTransId="{E03C276D-C9C4-412E-8B93-545507524040}"/>
    <dgm:cxn modelId="{2772AEB4-DC01-4977-AFD8-DCE4FDB6D15D}" srcId="{F6579E44-3594-4E10-B0D9-64F63044D754}" destId="{339C4430-84C2-489A-B684-78438A5E8ECB}" srcOrd="13" destOrd="0" parTransId="{ECBB0881-6735-4FB5-A3C6-18EC3168069F}" sibTransId="{BE6CCAAF-8344-4F13-AE77-B9002AAD25C7}"/>
    <dgm:cxn modelId="{977B90B8-0635-4861-B09C-87F6C8951303}" type="presOf" srcId="{9029073D-5D7E-4C16-A15B-03DBA903EBB6}" destId="{F07415CD-9F96-4C33-A43C-B0AC4CD213A1}" srcOrd="0" destOrd="0" presId="urn:microsoft.com/office/officeart/2005/8/layout/default"/>
    <dgm:cxn modelId="{5C5127C5-BDEA-4D45-BFE6-F0D1E5D1F85C}" type="presOf" srcId="{339C4430-84C2-489A-B684-78438A5E8ECB}" destId="{AB16B8B6-3911-46F5-8DC9-B263F3BB985B}" srcOrd="0" destOrd="0" presId="urn:microsoft.com/office/officeart/2005/8/layout/default"/>
    <dgm:cxn modelId="{61C3D2C5-CF2F-4616-B907-0AAAF51BDB15}" type="presOf" srcId="{B5C3576F-743B-459C-94BF-E0509B7B7EF5}" destId="{B82B670F-30E6-4CF0-B680-EF1FEED31E19}" srcOrd="0" destOrd="0" presId="urn:microsoft.com/office/officeart/2005/8/layout/default"/>
    <dgm:cxn modelId="{830063C6-4587-4681-946C-65C5B9F0708C}" srcId="{F6579E44-3594-4E10-B0D9-64F63044D754}" destId="{688785CF-F296-4888-A214-3C72229ADEB1}" srcOrd="7" destOrd="0" parTransId="{1E0FDF07-34FA-44CF-9922-26BB10CC106E}" sibTransId="{8F944374-D217-48A8-BC0A-87DEA0FAE34C}"/>
    <dgm:cxn modelId="{63854ADF-3673-4427-ADE9-6E940C4606FC}" srcId="{F6579E44-3594-4E10-B0D9-64F63044D754}" destId="{D3ABA409-8405-4956-A534-73C77EDE918B}" srcOrd="1" destOrd="0" parTransId="{D4AE952A-BDCF-4F3D-B7AE-290A2F0AF4D7}" sibTransId="{8CAB61CC-FFCD-40A9-9F8F-3B69E5E5A1D7}"/>
    <dgm:cxn modelId="{340D7FE0-5256-4DAF-8761-74A11A611FA4}" srcId="{F6579E44-3594-4E10-B0D9-64F63044D754}" destId="{0955B9FB-A6DE-4F5C-88AD-464C4DF76326}" srcOrd="16" destOrd="0" parTransId="{C1BE43C7-7064-4EF1-86B9-58F56BB2D27E}" sibTransId="{F70990FE-776A-4388-A107-A77481BB275B}"/>
    <dgm:cxn modelId="{E986CCE0-6F9B-4B4D-9F4E-8013DAC083CB}" srcId="{F6579E44-3594-4E10-B0D9-64F63044D754}" destId="{43A3D459-0B9B-4511-A284-BA1158DC05C8}" srcOrd="14" destOrd="0" parTransId="{F91E2132-2106-41EB-886E-3D505F1FBD81}" sibTransId="{768A2EA2-7662-46EF-837D-D848723A3413}"/>
    <dgm:cxn modelId="{F31B93E2-84F7-4CAC-9C77-981C81AA8E5A}" type="presOf" srcId="{F3E7CE59-4D6A-4E1B-89D3-1FD841247EFF}" destId="{4895EEF5-B451-4015-94BB-07D59E389189}" srcOrd="0" destOrd="0" presId="urn:microsoft.com/office/officeart/2005/8/layout/default"/>
    <dgm:cxn modelId="{9397F9E8-3FC5-4556-BC00-03B78EB885B5}" srcId="{F6579E44-3594-4E10-B0D9-64F63044D754}" destId="{CB98245A-0478-4684-B0A6-8A18EF551217}" srcOrd="8" destOrd="0" parTransId="{E69A65EC-1A6D-41C0-AE59-B7000B3209D3}" sibTransId="{4413BD49-7E99-4949-B3D2-9DD647C51160}"/>
    <dgm:cxn modelId="{86CC7BF3-8215-47FD-BDBE-92D084B62973}" srcId="{F6579E44-3594-4E10-B0D9-64F63044D754}" destId="{7CFE97E9-D654-42DF-B50B-41DDF96A7B9A}" srcOrd="17" destOrd="0" parTransId="{E5F77E62-A621-4736-8008-869D80A62A26}" sibTransId="{5B59DADD-B6CA-4276-9611-8322A4BFB66B}"/>
    <dgm:cxn modelId="{6220387A-1D31-44EB-972B-3DD1E9D32686}" type="presParOf" srcId="{20FA914F-8417-4CE4-A8B9-27DF4D5EF378}" destId="{E9988280-B872-4007-BC65-553D4CC43162}" srcOrd="0" destOrd="0" presId="urn:microsoft.com/office/officeart/2005/8/layout/default"/>
    <dgm:cxn modelId="{2B69118E-54DD-4DE7-A5A5-DFF15AD92323}" type="presParOf" srcId="{20FA914F-8417-4CE4-A8B9-27DF4D5EF378}" destId="{309EB28F-931D-4786-ABDE-C9595FCBB484}" srcOrd="1" destOrd="0" presId="urn:microsoft.com/office/officeart/2005/8/layout/default"/>
    <dgm:cxn modelId="{AA5B67C3-ACEA-4B3B-B2F9-801DEE4863B8}" type="presParOf" srcId="{20FA914F-8417-4CE4-A8B9-27DF4D5EF378}" destId="{87575658-A0AD-450D-A916-2AD54878C2C7}" srcOrd="2" destOrd="0" presId="urn:microsoft.com/office/officeart/2005/8/layout/default"/>
    <dgm:cxn modelId="{7579B63D-CEED-44F2-B18D-B0F9BBCF432D}" type="presParOf" srcId="{20FA914F-8417-4CE4-A8B9-27DF4D5EF378}" destId="{20013FE5-A9D8-4EC7-A675-7B02763B89CE}" srcOrd="3" destOrd="0" presId="urn:microsoft.com/office/officeart/2005/8/layout/default"/>
    <dgm:cxn modelId="{ECD1443E-B2D8-491E-BB69-60AF0B7C8F6F}" type="presParOf" srcId="{20FA914F-8417-4CE4-A8B9-27DF4D5EF378}" destId="{BFC3DD01-B946-46B3-807F-2AE140BB8B2D}" srcOrd="4" destOrd="0" presId="urn:microsoft.com/office/officeart/2005/8/layout/default"/>
    <dgm:cxn modelId="{9CE9BE98-53A4-40CF-A2B2-19F896AE27C5}" type="presParOf" srcId="{20FA914F-8417-4CE4-A8B9-27DF4D5EF378}" destId="{74ED157C-74AD-437A-A75D-F303C2845EF2}" srcOrd="5" destOrd="0" presId="urn:microsoft.com/office/officeart/2005/8/layout/default"/>
    <dgm:cxn modelId="{5D0EEA9A-051F-4728-B805-1592D90CBD2E}" type="presParOf" srcId="{20FA914F-8417-4CE4-A8B9-27DF4D5EF378}" destId="{AC8AE7F7-A490-4339-999D-A42B7C90A740}" srcOrd="6" destOrd="0" presId="urn:microsoft.com/office/officeart/2005/8/layout/default"/>
    <dgm:cxn modelId="{7AEF0240-031E-4928-87F8-1E886E02D254}" type="presParOf" srcId="{20FA914F-8417-4CE4-A8B9-27DF4D5EF378}" destId="{7F657864-E4DA-4583-A5FB-A486BBD78506}" srcOrd="7" destOrd="0" presId="urn:microsoft.com/office/officeart/2005/8/layout/default"/>
    <dgm:cxn modelId="{90F5C778-F958-4878-96DE-291082C38B20}" type="presParOf" srcId="{20FA914F-8417-4CE4-A8B9-27DF4D5EF378}" destId="{2C11D358-D92C-4626-9BF2-A5882DE1DA3C}" srcOrd="8" destOrd="0" presId="urn:microsoft.com/office/officeart/2005/8/layout/default"/>
    <dgm:cxn modelId="{1D8FEA63-D316-4AEB-8066-F27C1DDC5697}" type="presParOf" srcId="{20FA914F-8417-4CE4-A8B9-27DF4D5EF378}" destId="{AB6A8C68-3B38-4B8F-AA7A-22A3CC2904C0}" srcOrd="9" destOrd="0" presId="urn:microsoft.com/office/officeart/2005/8/layout/default"/>
    <dgm:cxn modelId="{40D7385B-B994-45DB-B265-34C18D913B0E}" type="presParOf" srcId="{20FA914F-8417-4CE4-A8B9-27DF4D5EF378}" destId="{C4F453C5-A7F0-4572-BA0A-4844AE6C9681}" srcOrd="10" destOrd="0" presId="urn:microsoft.com/office/officeart/2005/8/layout/default"/>
    <dgm:cxn modelId="{7A198219-65DB-4D05-A1B9-97EC7EA6C5FC}" type="presParOf" srcId="{20FA914F-8417-4CE4-A8B9-27DF4D5EF378}" destId="{8095B0D6-758A-41F3-BA85-5CB904AD2E31}" srcOrd="11" destOrd="0" presId="urn:microsoft.com/office/officeart/2005/8/layout/default"/>
    <dgm:cxn modelId="{6CA260F7-C706-40B7-9DE6-AA15D2FFA874}" type="presParOf" srcId="{20FA914F-8417-4CE4-A8B9-27DF4D5EF378}" destId="{FBF329A1-521F-45D6-AB36-9E2BF149631B}" srcOrd="12" destOrd="0" presId="urn:microsoft.com/office/officeart/2005/8/layout/default"/>
    <dgm:cxn modelId="{D32CDC28-D28A-4C4B-927D-964E83EE8804}" type="presParOf" srcId="{20FA914F-8417-4CE4-A8B9-27DF4D5EF378}" destId="{F3072AAC-B386-45DC-96F4-7AD7103BB9C9}" srcOrd="13" destOrd="0" presId="urn:microsoft.com/office/officeart/2005/8/layout/default"/>
    <dgm:cxn modelId="{B03082B3-6939-4D03-AB91-ACE041E34559}" type="presParOf" srcId="{20FA914F-8417-4CE4-A8B9-27DF4D5EF378}" destId="{B63DAB95-8A98-488A-A859-9778A9FB8237}" srcOrd="14" destOrd="0" presId="urn:microsoft.com/office/officeart/2005/8/layout/default"/>
    <dgm:cxn modelId="{A77D11B6-1BAD-41B8-9C85-C326C376CA03}" type="presParOf" srcId="{20FA914F-8417-4CE4-A8B9-27DF4D5EF378}" destId="{75FFEAF9-C341-4554-9F6A-5A84E9758936}" srcOrd="15" destOrd="0" presId="urn:microsoft.com/office/officeart/2005/8/layout/default"/>
    <dgm:cxn modelId="{3591FAA2-D83D-42B8-926E-08A30E204563}" type="presParOf" srcId="{20FA914F-8417-4CE4-A8B9-27DF4D5EF378}" destId="{5619F9E4-2558-4AD6-B1CC-43C09972C353}" srcOrd="16" destOrd="0" presId="urn:microsoft.com/office/officeart/2005/8/layout/default"/>
    <dgm:cxn modelId="{C1ED569C-23F5-412F-81EC-55861EABC328}" type="presParOf" srcId="{20FA914F-8417-4CE4-A8B9-27DF4D5EF378}" destId="{E976879B-6561-460D-A612-D920623CC514}" srcOrd="17" destOrd="0" presId="urn:microsoft.com/office/officeart/2005/8/layout/default"/>
    <dgm:cxn modelId="{A71E4340-2DCA-48EA-A47A-43F27EEEAAD8}" type="presParOf" srcId="{20FA914F-8417-4CE4-A8B9-27DF4D5EF378}" destId="{F07415CD-9F96-4C33-A43C-B0AC4CD213A1}" srcOrd="18" destOrd="0" presId="urn:microsoft.com/office/officeart/2005/8/layout/default"/>
    <dgm:cxn modelId="{A73E3384-948A-4061-BE18-0C38D8A8F197}" type="presParOf" srcId="{20FA914F-8417-4CE4-A8B9-27DF4D5EF378}" destId="{47BF5674-D1A5-4F92-A0BC-EBE74492E0D5}" srcOrd="19" destOrd="0" presId="urn:microsoft.com/office/officeart/2005/8/layout/default"/>
    <dgm:cxn modelId="{F85E433F-0412-4E89-A782-6BF4ADDD93BB}" type="presParOf" srcId="{20FA914F-8417-4CE4-A8B9-27DF4D5EF378}" destId="{06F5F985-D7AC-4A18-9446-4F60F5822B69}" srcOrd="20" destOrd="0" presId="urn:microsoft.com/office/officeart/2005/8/layout/default"/>
    <dgm:cxn modelId="{E6DCAA44-CF15-446F-99CD-24EA59072C55}" type="presParOf" srcId="{20FA914F-8417-4CE4-A8B9-27DF4D5EF378}" destId="{A65336D3-0477-4FCF-86A7-15CC834734FC}" srcOrd="21" destOrd="0" presId="urn:microsoft.com/office/officeart/2005/8/layout/default"/>
    <dgm:cxn modelId="{4A345545-C56E-49C0-B4F2-B48D85D2CD5B}" type="presParOf" srcId="{20FA914F-8417-4CE4-A8B9-27DF4D5EF378}" destId="{668BB5E6-BCFC-41C4-8B33-FD79FF6E289E}" srcOrd="22" destOrd="0" presId="urn:microsoft.com/office/officeart/2005/8/layout/default"/>
    <dgm:cxn modelId="{6399E138-5E0D-4AF6-B309-CD11C82F6890}" type="presParOf" srcId="{20FA914F-8417-4CE4-A8B9-27DF4D5EF378}" destId="{D2546A87-590E-4B38-A546-AF8581F348BD}" srcOrd="23" destOrd="0" presId="urn:microsoft.com/office/officeart/2005/8/layout/default"/>
    <dgm:cxn modelId="{DFB99035-85E9-4D85-A4EF-423D5CB14E30}" type="presParOf" srcId="{20FA914F-8417-4CE4-A8B9-27DF4D5EF378}" destId="{B82B670F-30E6-4CF0-B680-EF1FEED31E19}" srcOrd="24" destOrd="0" presId="urn:microsoft.com/office/officeart/2005/8/layout/default"/>
    <dgm:cxn modelId="{0B3DCE30-4DED-4B66-ABA5-5C2A2AF85926}" type="presParOf" srcId="{20FA914F-8417-4CE4-A8B9-27DF4D5EF378}" destId="{F5834D4A-8996-4271-8A48-9E16F8596AE1}" srcOrd="25" destOrd="0" presId="urn:microsoft.com/office/officeart/2005/8/layout/default"/>
    <dgm:cxn modelId="{8B45A98F-A2FC-47B7-A521-EE74AF22F661}" type="presParOf" srcId="{20FA914F-8417-4CE4-A8B9-27DF4D5EF378}" destId="{AB16B8B6-3911-46F5-8DC9-B263F3BB985B}" srcOrd="26" destOrd="0" presId="urn:microsoft.com/office/officeart/2005/8/layout/default"/>
    <dgm:cxn modelId="{9D5B25A0-48BE-4F6B-9F2D-773EF9320595}" type="presParOf" srcId="{20FA914F-8417-4CE4-A8B9-27DF4D5EF378}" destId="{DC757E5C-D5C4-436F-B67F-481013B7E231}" srcOrd="27" destOrd="0" presId="urn:microsoft.com/office/officeart/2005/8/layout/default"/>
    <dgm:cxn modelId="{9561969A-56D7-4E63-8C71-8124F6DEE312}" type="presParOf" srcId="{20FA914F-8417-4CE4-A8B9-27DF4D5EF378}" destId="{DC7964FC-0391-4179-B179-D77D7BDF0FE8}" srcOrd="28" destOrd="0" presId="urn:microsoft.com/office/officeart/2005/8/layout/default"/>
    <dgm:cxn modelId="{AEE7C0EF-3C39-4591-8675-29E4E9FA51C6}" type="presParOf" srcId="{20FA914F-8417-4CE4-A8B9-27DF4D5EF378}" destId="{22DAD5E4-81E8-4C20-8A07-E054CAD5F7B8}" srcOrd="29" destOrd="0" presId="urn:microsoft.com/office/officeart/2005/8/layout/default"/>
    <dgm:cxn modelId="{C9FF4456-18FE-4ED7-A956-2E70261A6808}" type="presParOf" srcId="{20FA914F-8417-4CE4-A8B9-27DF4D5EF378}" destId="{4895EEF5-B451-4015-94BB-07D59E389189}" srcOrd="30" destOrd="0" presId="urn:microsoft.com/office/officeart/2005/8/layout/default"/>
    <dgm:cxn modelId="{38909560-1231-414B-AC54-05F5DA296CF0}" type="presParOf" srcId="{20FA914F-8417-4CE4-A8B9-27DF4D5EF378}" destId="{28992D41-357A-4B13-A5BA-D13915C505A1}" srcOrd="31" destOrd="0" presId="urn:microsoft.com/office/officeart/2005/8/layout/default"/>
    <dgm:cxn modelId="{043200B4-2592-4DD4-A594-4060D56816A3}" type="presParOf" srcId="{20FA914F-8417-4CE4-A8B9-27DF4D5EF378}" destId="{3A9180CD-D83A-43A0-A8C5-4B2C39EEC693}" srcOrd="32" destOrd="0" presId="urn:microsoft.com/office/officeart/2005/8/layout/default"/>
    <dgm:cxn modelId="{9777BB08-E81F-4D40-BB3B-5A75F88CE22F}" type="presParOf" srcId="{20FA914F-8417-4CE4-A8B9-27DF4D5EF378}" destId="{721B24B9-D57F-41E3-97DD-026BD94EC8EB}" srcOrd="33" destOrd="0" presId="urn:microsoft.com/office/officeart/2005/8/layout/default"/>
    <dgm:cxn modelId="{443C1D0C-B7B8-4A38-8F38-99494D767B90}" type="presParOf" srcId="{20FA914F-8417-4CE4-A8B9-27DF4D5EF378}" destId="{30832D72-493B-450A-8606-65E13D103AA1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B4E24-CDFB-4745-9B05-0747C64E5CD3}">
      <dsp:nvSpPr>
        <dsp:cNvPr id="0" name=""/>
        <dsp:cNvSpPr/>
      </dsp:nvSpPr>
      <dsp:spPr>
        <a:xfrm>
          <a:off x="865853" y="-12632"/>
          <a:ext cx="6242556" cy="6242556"/>
        </a:xfrm>
        <a:prstGeom prst="circularArrow">
          <a:avLst>
            <a:gd name="adj1" fmla="val 5274"/>
            <a:gd name="adj2" fmla="val 312630"/>
            <a:gd name="adj3" fmla="val 14010543"/>
            <a:gd name="adj4" fmla="val 1725552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DEE83-815A-4FB0-A938-7A65C8C2F672}">
      <dsp:nvSpPr>
        <dsp:cNvPr id="0" name=""/>
        <dsp:cNvSpPr/>
      </dsp:nvSpPr>
      <dsp:spPr>
        <a:xfrm>
          <a:off x="2656071" y="-65833"/>
          <a:ext cx="2662121" cy="1454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Define objectives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Based on desired outcome/ trajectory</a:t>
          </a:r>
        </a:p>
      </dsp:txBody>
      <dsp:txXfrm>
        <a:off x="2727082" y="5178"/>
        <a:ext cx="2520099" cy="1312636"/>
      </dsp:txXfrm>
    </dsp:sp>
    <dsp:sp modelId="{E936160A-3465-4CA6-8488-017F7EC2AB46}">
      <dsp:nvSpPr>
        <dsp:cNvPr id="0" name=""/>
        <dsp:cNvSpPr/>
      </dsp:nvSpPr>
      <dsp:spPr>
        <a:xfrm>
          <a:off x="5128337" y="1420159"/>
          <a:ext cx="3036430" cy="1777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Task/Activity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Content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Learning Experience</a:t>
          </a:r>
        </a:p>
      </dsp:txBody>
      <dsp:txXfrm>
        <a:off x="5215087" y="1506909"/>
        <a:ext cx="2862930" cy="1603587"/>
      </dsp:txXfrm>
    </dsp:sp>
    <dsp:sp modelId="{27C449F1-300F-4A36-8C02-8920853CFCA6}">
      <dsp:nvSpPr>
        <dsp:cNvPr id="0" name=""/>
        <dsp:cNvSpPr/>
      </dsp:nvSpPr>
      <dsp:spPr>
        <a:xfrm>
          <a:off x="4936430" y="3575703"/>
          <a:ext cx="2823964" cy="1489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Sequence Content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Build experiences on one another</a:t>
          </a:r>
        </a:p>
      </dsp:txBody>
      <dsp:txXfrm>
        <a:off x="5009131" y="3648404"/>
        <a:ext cx="2678562" cy="1343891"/>
      </dsp:txXfrm>
    </dsp:sp>
    <dsp:sp modelId="{48374FAC-2335-44BE-AD49-0B270D0740E4}">
      <dsp:nvSpPr>
        <dsp:cNvPr id="0" name=""/>
        <dsp:cNvSpPr/>
      </dsp:nvSpPr>
      <dsp:spPr>
        <a:xfrm>
          <a:off x="2563824" y="5053469"/>
          <a:ext cx="2689724" cy="1187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Deliver content Mentor Learners Learner Self Reflection</a:t>
          </a:r>
        </a:p>
      </dsp:txBody>
      <dsp:txXfrm>
        <a:off x="2621806" y="5111451"/>
        <a:ext cx="2573760" cy="1071793"/>
      </dsp:txXfrm>
    </dsp:sp>
    <dsp:sp modelId="{0CB36298-269E-4B6C-A0EF-76D1D19AC767}">
      <dsp:nvSpPr>
        <dsp:cNvPr id="0" name=""/>
        <dsp:cNvSpPr/>
      </dsp:nvSpPr>
      <dsp:spPr>
        <a:xfrm>
          <a:off x="358798" y="3823260"/>
          <a:ext cx="2375515" cy="1187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Evaluate Learning (learners)</a:t>
          </a:r>
        </a:p>
      </dsp:txBody>
      <dsp:txXfrm>
        <a:off x="416780" y="3881242"/>
        <a:ext cx="2259551" cy="1071793"/>
      </dsp:txXfrm>
    </dsp:sp>
    <dsp:sp modelId="{071B2B61-FD2A-41F3-A966-90928E9ADD72}">
      <dsp:nvSpPr>
        <dsp:cNvPr id="0" name=""/>
        <dsp:cNvSpPr/>
      </dsp:nvSpPr>
      <dsp:spPr>
        <a:xfrm>
          <a:off x="192017" y="1862900"/>
          <a:ext cx="2493245" cy="1528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Evaluate Tasks/Activities/       Refine, Reframe, </a:t>
          </a:r>
          <a:r>
            <a:rPr lang="en-US" sz="2000" b="1" kern="1200" dirty="0" err="1"/>
            <a:t>Rescope</a:t>
          </a:r>
          <a:endParaRPr lang="en-US" sz="2000" b="1" kern="1200" dirty="0"/>
        </a:p>
      </dsp:txBody>
      <dsp:txXfrm>
        <a:off x="266648" y="1937531"/>
        <a:ext cx="2343983" cy="1379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768000" y="847551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 rot="16200000">
          <a:off x="1236000" y="1315551"/>
          <a:ext cx="1260000" cy="12600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97308" y="3672107"/>
          <a:ext cx="3600000" cy="100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Spiral approach to Knowledge, attitudes, skills, behaviors and experience . </a:t>
          </a:r>
        </a:p>
      </dsp:txBody>
      <dsp:txXfrm>
        <a:off x="397308" y="3672107"/>
        <a:ext cx="3600000" cy="1004062"/>
      </dsp:txXfrm>
    </dsp:sp>
    <dsp:sp modelId="{BCD8CDD9-0C56-4401-ADB1-8B48DAB2C96F}">
      <dsp:nvSpPr>
        <dsp:cNvPr id="0" name=""/>
        <dsp:cNvSpPr/>
      </dsp:nvSpPr>
      <dsp:spPr>
        <a:xfrm>
          <a:off x="4998000" y="847551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5466000" y="1315551"/>
          <a:ext cx="1260000" cy="126000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4441764" y="3709066"/>
          <a:ext cx="3600000" cy="100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Didactics/</a:t>
          </a:r>
          <a:r>
            <a:rPr lang="en-US" sz="1600" b="1" kern="1200" dirty="0" err="1"/>
            <a:t>socratic</a:t>
          </a:r>
          <a:r>
            <a:rPr lang="en-US" sz="1600" b="1" kern="1200" dirty="0"/>
            <a:t> discussions give BASE with new knowledge</a:t>
          </a:r>
          <a:r>
            <a:rPr lang="en-US" sz="1500" kern="1200" dirty="0"/>
            <a:t>.</a:t>
          </a:r>
        </a:p>
      </dsp:txBody>
      <dsp:txXfrm>
        <a:off x="4441764" y="3709066"/>
        <a:ext cx="3600000" cy="1004062"/>
      </dsp:txXfrm>
    </dsp:sp>
    <dsp:sp modelId="{FF93E135-77D6-48A0-8871-9BC93D705D06}">
      <dsp:nvSpPr>
        <dsp:cNvPr id="0" name=""/>
        <dsp:cNvSpPr/>
      </dsp:nvSpPr>
      <dsp:spPr>
        <a:xfrm>
          <a:off x="9228000" y="847551"/>
          <a:ext cx="2196000" cy="2196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9696000" y="1315551"/>
          <a:ext cx="1260000" cy="1260000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9000" b="-9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8194692" y="3598188"/>
          <a:ext cx="3600000" cy="100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Activities:  tasks, experiential learning at the core of learning and proof of competency </a:t>
          </a:r>
        </a:p>
      </dsp:txBody>
      <dsp:txXfrm>
        <a:off x="8194692" y="3598188"/>
        <a:ext cx="3600000" cy="1004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7D756-9020-40F3-8612-A1457B031F8E}">
      <dsp:nvSpPr>
        <dsp:cNvPr id="0" name=""/>
        <dsp:cNvSpPr/>
      </dsp:nvSpPr>
      <dsp:spPr>
        <a:xfrm>
          <a:off x="348212" y="217020"/>
          <a:ext cx="908511" cy="916297"/>
        </a:xfrm>
        <a:prstGeom prst="gear9">
          <a:avLst/>
        </a:prstGeom>
        <a:gradFill rotWithShape="1">
          <a:gsLst>
            <a:gs pos="0">
              <a:schemeClr val="accent3">
                <a:tint val="60000"/>
                <a:satMod val="105000"/>
                <a:lumMod val="105000"/>
              </a:schemeClr>
            </a:gs>
            <a:gs pos="100000">
              <a:schemeClr val="accent3">
                <a:tint val="65000"/>
                <a:satMod val="100000"/>
                <a:lumMod val="100000"/>
              </a:schemeClr>
            </a:gs>
            <a:gs pos="100000">
              <a:schemeClr val="accent3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TASK</a:t>
          </a:r>
        </a:p>
      </dsp:txBody>
      <dsp:txXfrm>
        <a:off x="530863" y="431141"/>
        <a:ext cx="543209" cy="471996"/>
      </dsp:txXfrm>
    </dsp:sp>
    <dsp:sp modelId="{6CDBB2E9-2DC7-428A-AF66-FF1E9CD83F7C}">
      <dsp:nvSpPr>
        <dsp:cNvPr id="0" name=""/>
        <dsp:cNvSpPr/>
      </dsp:nvSpPr>
      <dsp:spPr>
        <a:xfrm rot="17141163">
          <a:off x="340944" y="578796"/>
          <a:ext cx="520780" cy="463865"/>
        </a:xfrm>
        <a:prstGeom prst="circularArrow">
          <a:avLst>
            <a:gd name="adj1" fmla="val 4878"/>
            <a:gd name="adj2" fmla="val 312630"/>
            <a:gd name="adj3" fmla="val 2813229"/>
            <a:gd name="adj4" fmla="val 15745962"/>
            <a:gd name="adj5" fmla="val 569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3BAA8-9DD5-461D-9756-8542B6C8002F}">
      <dsp:nvSpPr>
        <dsp:cNvPr id="0" name=""/>
        <dsp:cNvSpPr/>
      </dsp:nvSpPr>
      <dsp:spPr>
        <a:xfrm>
          <a:off x="344582" y="111992"/>
          <a:ext cx="1656958" cy="165695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</a:t>
          </a:r>
        </a:p>
      </dsp:txBody>
      <dsp:txXfrm>
        <a:off x="1224151" y="455416"/>
        <a:ext cx="611496" cy="453691"/>
      </dsp:txXfrm>
    </dsp:sp>
    <dsp:sp modelId="{7FF6F6EA-6ADA-4043-A2DD-101EA8F0F5BF}">
      <dsp:nvSpPr>
        <dsp:cNvPr id="0" name=""/>
        <dsp:cNvSpPr/>
      </dsp:nvSpPr>
      <dsp:spPr>
        <a:xfrm>
          <a:off x="344582" y="167618"/>
          <a:ext cx="1656958" cy="165695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2">
                <a:hueOff val="3744838"/>
                <a:satOff val="-11947"/>
                <a:lumOff val="-4641"/>
                <a:alphaOff val="0"/>
                <a:satMod val="100000"/>
                <a:lumMod val="100000"/>
              </a:schemeClr>
            </a:gs>
            <a:gs pos="50000">
              <a:schemeClr val="accent2">
                <a:hueOff val="3744838"/>
                <a:satOff val="-11947"/>
                <a:lumOff val="-464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3744838"/>
                <a:satOff val="-11947"/>
                <a:lumOff val="-464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</a:t>
          </a:r>
        </a:p>
      </dsp:txBody>
      <dsp:txXfrm>
        <a:off x="1224151" y="1027462"/>
        <a:ext cx="611496" cy="453691"/>
      </dsp:txXfrm>
    </dsp:sp>
    <dsp:sp modelId="{48CF0D01-4397-48DA-A863-A6A5CAB87B8B}">
      <dsp:nvSpPr>
        <dsp:cNvPr id="0" name=""/>
        <dsp:cNvSpPr/>
      </dsp:nvSpPr>
      <dsp:spPr>
        <a:xfrm>
          <a:off x="288955" y="167618"/>
          <a:ext cx="1656958" cy="165695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2">
                <a:hueOff val="7489676"/>
                <a:satOff val="-23894"/>
                <a:lumOff val="-9281"/>
                <a:alphaOff val="0"/>
                <a:satMod val="100000"/>
                <a:lumMod val="100000"/>
              </a:schemeClr>
            </a:gs>
            <a:gs pos="50000">
              <a:schemeClr val="accent2">
                <a:hueOff val="7489676"/>
                <a:satOff val="-23894"/>
                <a:lumOff val="-928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7489676"/>
                <a:satOff val="-23894"/>
                <a:lumOff val="-928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</a:t>
          </a:r>
        </a:p>
      </dsp:txBody>
      <dsp:txXfrm>
        <a:off x="454848" y="1027462"/>
        <a:ext cx="611496" cy="453691"/>
      </dsp:txXfrm>
    </dsp:sp>
    <dsp:sp modelId="{2C04D22C-448C-4F4D-8A3B-E59106B0F84D}">
      <dsp:nvSpPr>
        <dsp:cNvPr id="0" name=""/>
        <dsp:cNvSpPr/>
      </dsp:nvSpPr>
      <dsp:spPr>
        <a:xfrm>
          <a:off x="288955" y="111992"/>
          <a:ext cx="1656958" cy="165695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2">
                <a:hueOff val="11234514"/>
                <a:satOff val="-35841"/>
                <a:lumOff val="-13922"/>
                <a:alphaOff val="0"/>
                <a:satMod val="100000"/>
                <a:lumMod val="100000"/>
              </a:schemeClr>
            </a:gs>
            <a:gs pos="50000">
              <a:schemeClr val="accent2">
                <a:hueOff val="11234514"/>
                <a:satOff val="-35841"/>
                <a:lumOff val="-139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11234514"/>
                <a:satOff val="-35841"/>
                <a:lumOff val="-139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</a:t>
          </a:r>
        </a:p>
      </dsp:txBody>
      <dsp:txXfrm>
        <a:off x="454848" y="455416"/>
        <a:ext cx="611496" cy="453691"/>
      </dsp:txXfrm>
    </dsp:sp>
    <dsp:sp modelId="{9D892140-CCA7-4B87-A5E5-23E2019D3426}">
      <dsp:nvSpPr>
        <dsp:cNvPr id="0" name=""/>
        <dsp:cNvSpPr/>
      </dsp:nvSpPr>
      <dsp:spPr>
        <a:xfrm>
          <a:off x="242008" y="9418"/>
          <a:ext cx="1862106" cy="186210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DF6830-213A-4075-8DBE-564EC93503DB}">
      <dsp:nvSpPr>
        <dsp:cNvPr id="0" name=""/>
        <dsp:cNvSpPr/>
      </dsp:nvSpPr>
      <dsp:spPr>
        <a:xfrm>
          <a:off x="242008" y="65045"/>
          <a:ext cx="1862106" cy="186210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2">
                <a:hueOff val="3744838"/>
                <a:satOff val="-11947"/>
                <a:lumOff val="-4641"/>
                <a:alphaOff val="0"/>
                <a:satMod val="100000"/>
                <a:lumMod val="100000"/>
              </a:schemeClr>
            </a:gs>
            <a:gs pos="50000">
              <a:schemeClr val="accent2">
                <a:hueOff val="3744838"/>
                <a:satOff val="-11947"/>
                <a:lumOff val="-464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3744838"/>
                <a:satOff val="-11947"/>
                <a:lumOff val="-464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D161D4-9484-4DF3-A224-5B8AD047F479}">
      <dsp:nvSpPr>
        <dsp:cNvPr id="0" name=""/>
        <dsp:cNvSpPr/>
      </dsp:nvSpPr>
      <dsp:spPr>
        <a:xfrm>
          <a:off x="186382" y="65045"/>
          <a:ext cx="1862106" cy="186210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2">
                <a:hueOff val="7489676"/>
                <a:satOff val="-23894"/>
                <a:lumOff val="-9281"/>
                <a:alphaOff val="0"/>
                <a:satMod val="100000"/>
                <a:lumMod val="100000"/>
              </a:schemeClr>
            </a:gs>
            <a:gs pos="50000">
              <a:schemeClr val="accent2">
                <a:hueOff val="7489676"/>
                <a:satOff val="-23894"/>
                <a:lumOff val="-928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7489676"/>
                <a:satOff val="-23894"/>
                <a:lumOff val="-928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9C014C-B20E-4DE1-9A5D-9BB8C5C62B2D}">
      <dsp:nvSpPr>
        <dsp:cNvPr id="0" name=""/>
        <dsp:cNvSpPr/>
      </dsp:nvSpPr>
      <dsp:spPr>
        <a:xfrm>
          <a:off x="186382" y="9418"/>
          <a:ext cx="1862106" cy="186210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2">
                <a:hueOff val="11234514"/>
                <a:satOff val="-35841"/>
                <a:lumOff val="-13922"/>
                <a:alphaOff val="0"/>
                <a:satMod val="100000"/>
                <a:lumMod val="100000"/>
              </a:schemeClr>
            </a:gs>
            <a:gs pos="50000">
              <a:schemeClr val="accent2">
                <a:hueOff val="11234514"/>
                <a:satOff val="-35841"/>
                <a:lumOff val="-139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11234514"/>
                <a:satOff val="-35841"/>
                <a:lumOff val="-139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88280-B872-4007-BC65-553D4CC43162}">
      <dsp:nvSpPr>
        <dsp:cNvPr id="0" name=""/>
        <dsp:cNvSpPr/>
      </dsp:nvSpPr>
      <dsp:spPr>
        <a:xfrm>
          <a:off x="1384" y="507768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UME= Undergraduate Medical Education “Medical school</a:t>
          </a:r>
          <a:r>
            <a:rPr lang="en-US" sz="800" kern="1200" dirty="0"/>
            <a:t>”</a:t>
          </a:r>
        </a:p>
      </dsp:txBody>
      <dsp:txXfrm>
        <a:off x="1384" y="507768"/>
        <a:ext cx="1744291" cy="1046574"/>
      </dsp:txXfrm>
    </dsp:sp>
    <dsp:sp modelId="{87575658-A0AD-450D-A916-2AD54878C2C7}">
      <dsp:nvSpPr>
        <dsp:cNvPr id="0" name=""/>
        <dsp:cNvSpPr/>
      </dsp:nvSpPr>
      <dsp:spPr>
        <a:xfrm>
          <a:off x="1920104" y="507768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GME=Graduate Medical Education “Residency”</a:t>
          </a:r>
        </a:p>
      </dsp:txBody>
      <dsp:txXfrm>
        <a:off x="1920104" y="507768"/>
        <a:ext cx="1744291" cy="1046574"/>
      </dsp:txXfrm>
    </dsp:sp>
    <dsp:sp modelId="{BFC3DD01-B946-46B3-807F-2AE140BB8B2D}">
      <dsp:nvSpPr>
        <dsp:cNvPr id="0" name=""/>
        <dsp:cNvSpPr/>
      </dsp:nvSpPr>
      <dsp:spPr>
        <a:xfrm>
          <a:off x="3838825" y="507768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AACOM: American Association of Colleges of Osteopathic Medicine (Doctor of Osteopathic Medicine, DO</a:t>
          </a:r>
          <a:r>
            <a:rPr lang="en-US" sz="700" kern="1200" dirty="0"/>
            <a:t>)</a:t>
          </a:r>
        </a:p>
      </dsp:txBody>
      <dsp:txXfrm>
        <a:off x="3838825" y="507768"/>
        <a:ext cx="1744291" cy="1046574"/>
      </dsp:txXfrm>
    </dsp:sp>
    <dsp:sp modelId="{AC8AE7F7-A490-4339-999D-A42B7C90A740}">
      <dsp:nvSpPr>
        <dsp:cNvPr id="0" name=""/>
        <dsp:cNvSpPr/>
      </dsp:nvSpPr>
      <dsp:spPr>
        <a:xfrm>
          <a:off x="5757545" y="507768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AAMC: Association of American Medical Colleges (MD, Allopathic Physicians)</a:t>
          </a:r>
        </a:p>
      </dsp:txBody>
      <dsp:txXfrm>
        <a:off x="5757545" y="507768"/>
        <a:ext cx="1744291" cy="1046574"/>
      </dsp:txXfrm>
    </dsp:sp>
    <dsp:sp modelId="{2C11D358-D92C-4626-9BF2-A5882DE1DA3C}">
      <dsp:nvSpPr>
        <dsp:cNvPr id="0" name=""/>
        <dsp:cNvSpPr/>
      </dsp:nvSpPr>
      <dsp:spPr>
        <a:xfrm>
          <a:off x="7676265" y="507768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NBME: National Board of Medical Examiners</a:t>
          </a:r>
        </a:p>
      </dsp:txBody>
      <dsp:txXfrm>
        <a:off x="7676265" y="507768"/>
        <a:ext cx="1744291" cy="1046574"/>
      </dsp:txXfrm>
    </dsp:sp>
    <dsp:sp modelId="{C4F453C5-A7F0-4572-BA0A-4844AE6C9681}">
      <dsp:nvSpPr>
        <dsp:cNvPr id="0" name=""/>
        <dsp:cNvSpPr/>
      </dsp:nvSpPr>
      <dsp:spPr>
        <a:xfrm>
          <a:off x="9594986" y="507768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NBOME:  National Board of Osteopathic Medical Examiners</a:t>
          </a:r>
        </a:p>
      </dsp:txBody>
      <dsp:txXfrm>
        <a:off x="9594986" y="507768"/>
        <a:ext cx="1744291" cy="1046574"/>
      </dsp:txXfrm>
    </dsp:sp>
    <dsp:sp modelId="{FBF329A1-521F-45D6-AB36-9E2BF149631B}">
      <dsp:nvSpPr>
        <dsp:cNvPr id="0" name=""/>
        <dsp:cNvSpPr/>
      </dsp:nvSpPr>
      <dsp:spPr>
        <a:xfrm>
          <a:off x="1384" y="1728772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USMLE: United States Medical Licensing Examination</a:t>
          </a:r>
        </a:p>
      </dsp:txBody>
      <dsp:txXfrm>
        <a:off x="1384" y="1728772"/>
        <a:ext cx="1744291" cy="1046574"/>
      </dsp:txXfrm>
    </dsp:sp>
    <dsp:sp modelId="{B63DAB95-8A98-488A-A859-9778A9FB8237}">
      <dsp:nvSpPr>
        <dsp:cNvPr id="0" name=""/>
        <dsp:cNvSpPr/>
      </dsp:nvSpPr>
      <dsp:spPr>
        <a:xfrm>
          <a:off x="1920104" y="1728772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COMLEX:  Comprehensive Osteopathic Medical Licensure Examination</a:t>
          </a:r>
        </a:p>
      </dsp:txBody>
      <dsp:txXfrm>
        <a:off x="1920104" y="1728772"/>
        <a:ext cx="1744291" cy="1046574"/>
      </dsp:txXfrm>
    </dsp:sp>
    <dsp:sp modelId="{5619F9E4-2558-4AD6-B1CC-43C09972C353}">
      <dsp:nvSpPr>
        <dsp:cNvPr id="0" name=""/>
        <dsp:cNvSpPr/>
      </dsp:nvSpPr>
      <dsp:spPr>
        <a:xfrm>
          <a:off x="3838825" y="1728772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EPA:  Entrustable Professional Activities</a:t>
          </a:r>
        </a:p>
      </dsp:txBody>
      <dsp:txXfrm>
        <a:off x="3838825" y="1728772"/>
        <a:ext cx="1744291" cy="1046574"/>
      </dsp:txXfrm>
    </dsp:sp>
    <dsp:sp modelId="{F07415CD-9F96-4C33-A43C-B0AC4CD213A1}">
      <dsp:nvSpPr>
        <dsp:cNvPr id="0" name=""/>
        <dsp:cNvSpPr/>
      </dsp:nvSpPr>
      <dsp:spPr>
        <a:xfrm>
          <a:off x="5757545" y="1728772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Competencies:  7 domains that build to and crosswalk to the EPAs (Same in NBME/NBOME has one extra) Osteopathic Principals</a:t>
          </a:r>
        </a:p>
      </dsp:txBody>
      <dsp:txXfrm>
        <a:off x="5757545" y="1728772"/>
        <a:ext cx="1744291" cy="1046574"/>
      </dsp:txXfrm>
    </dsp:sp>
    <dsp:sp modelId="{06F5F985-D7AC-4A18-9446-4F60F5822B69}">
      <dsp:nvSpPr>
        <dsp:cNvPr id="0" name=""/>
        <dsp:cNvSpPr/>
      </dsp:nvSpPr>
      <dsp:spPr>
        <a:xfrm>
          <a:off x="7676265" y="1728772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Subcompetencies:  subskills under the 7 domains, 6 domains in NBOME</a:t>
          </a:r>
        </a:p>
      </dsp:txBody>
      <dsp:txXfrm>
        <a:off x="7676265" y="1728772"/>
        <a:ext cx="1744291" cy="1046574"/>
      </dsp:txXfrm>
    </dsp:sp>
    <dsp:sp modelId="{668BB5E6-BCFC-41C4-8B33-FD79FF6E289E}">
      <dsp:nvSpPr>
        <dsp:cNvPr id="0" name=""/>
        <dsp:cNvSpPr/>
      </dsp:nvSpPr>
      <dsp:spPr>
        <a:xfrm>
          <a:off x="9594986" y="1728772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KABS: Knowledge, Attitudes, Behaviors, and Skills</a:t>
          </a:r>
        </a:p>
      </dsp:txBody>
      <dsp:txXfrm>
        <a:off x="9594986" y="1728772"/>
        <a:ext cx="1744291" cy="1046574"/>
      </dsp:txXfrm>
    </dsp:sp>
    <dsp:sp modelId="{B82B670F-30E6-4CF0-B680-EF1FEED31E19}">
      <dsp:nvSpPr>
        <dsp:cNvPr id="0" name=""/>
        <dsp:cNvSpPr/>
      </dsp:nvSpPr>
      <dsp:spPr>
        <a:xfrm>
          <a:off x="1925" y="3391723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QI:  Quality Improvement </a:t>
          </a:r>
        </a:p>
      </dsp:txBody>
      <dsp:txXfrm>
        <a:off x="1925" y="3391723"/>
        <a:ext cx="1744291" cy="1046574"/>
      </dsp:txXfrm>
    </dsp:sp>
    <dsp:sp modelId="{AB16B8B6-3911-46F5-8DC9-B263F3BB985B}">
      <dsp:nvSpPr>
        <dsp:cNvPr id="0" name=""/>
        <dsp:cNvSpPr/>
      </dsp:nvSpPr>
      <dsp:spPr>
        <a:xfrm>
          <a:off x="1920645" y="3391723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LIC:  Longitudinal Integrated Clinical Curriculum</a:t>
          </a:r>
        </a:p>
      </dsp:txBody>
      <dsp:txXfrm>
        <a:off x="1920645" y="3391723"/>
        <a:ext cx="1744291" cy="1046574"/>
      </dsp:txXfrm>
    </dsp:sp>
    <dsp:sp modelId="{DC7964FC-0391-4179-B179-D77D7BDF0FE8}">
      <dsp:nvSpPr>
        <dsp:cNvPr id="0" name=""/>
        <dsp:cNvSpPr/>
      </dsp:nvSpPr>
      <dsp:spPr>
        <a:xfrm>
          <a:off x="3845069" y="3415606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HSS: Health Systems Science </a:t>
          </a:r>
        </a:p>
      </dsp:txBody>
      <dsp:txXfrm>
        <a:off x="3845069" y="3415606"/>
        <a:ext cx="1744291" cy="1046574"/>
      </dsp:txXfrm>
    </dsp:sp>
    <dsp:sp modelId="{4895EEF5-B451-4015-94BB-07D59E389189}">
      <dsp:nvSpPr>
        <dsp:cNvPr id="0" name=""/>
        <dsp:cNvSpPr/>
      </dsp:nvSpPr>
      <dsp:spPr>
        <a:xfrm>
          <a:off x="5758086" y="3391723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STAMP: Strengthening Teams in Advanced Management of Populations</a:t>
          </a:r>
        </a:p>
      </dsp:txBody>
      <dsp:txXfrm>
        <a:off x="5758086" y="3391723"/>
        <a:ext cx="1744291" cy="1046574"/>
      </dsp:txXfrm>
    </dsp:sp>
    <dsp:sp modelId="{3A9180CD-D83A-43A0-A8C5-4B2C39EEC693}">
      <dsp:nvSpPr>
        <dsp:cNvPr id="0" name=""/>
        <dsp:cNvSpPr/>
      </dsp:nvSpPr>
      <dsp:spPr>
        <a:xfrm>
          <a:off x="9596370" y="3300284"/>
          <a:ext cx="1744291" cy="1046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POVE = Peer, Patient-oriented Video Evaluations</a:t>
          </a:r>
        </a:p>
      </dsp:txBody>
      <dsp:txXfrm>
        <a:off x="9596370" y="3300284"/>
        <a:ext cx="1744291" cy="1046574"/>
      </dsp:txXfrm>
    </dsp:sp>
    <dsp:sp modelId="{30832D72-493B-450A-8606-65E13D103AA1}">
      <dsp:nvSpPr>
        <dsp:cNvPr id="0" name=""/>
        <dsp:cNvSpPr/>
      </dsp:nvSpPr>
      <dsp:spPr>
        <a:xfrm>
          <a:off x="7688632" y="2935500"/>
          <a:ext cx="1743209" cy="193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Osteopathic Principals (true for NBOME only), PC= Patient Care, P=Professionalism, PBLI= Practice Based Learning and Improvement, SBP=Systems Based Practice, ICS=Interpersonal and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Communication Skills,  MK=Medical Knowledge</a:t>
          </a:r>
        </a:p>
      </dsp:txBody>
      <dsp:txXfrm>
        <a:off x="7688632" y="2935500"/>
        <a:ext cx="1743209" cy="1930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5C345-3112-4EF1-B7D9-95801D7F803A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26075-2207-4816-8EEC-A39F8060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9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n4OdcPwHo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ome.org/docs/NBOME%20Fundamental%20Osteopathic%20Medical%20Competencies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26075-2207-4816-8EEC-A39F8060CF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3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10 min Debrief</a:t>
            </a:r>
          </a:p>
          <a:p>
            <a:r>
              <a:rPr lang="en-US" dirty="0"/>
              <a:t>  </a:t>
            </a:r>
            <a:r>
              <a:rPr lang="en-US" sz="1200" b="1" dirty="0"/>
              <a:t>(we include UME/GME EPA) Consider Behavioral Health--- one group do UME?  One group do GME?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26075-2207-4816-8EEC-A39F8060CF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58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culminating activity for EPA 7 is an open book</a:t>
            </a:r>
            <a:r>
              <a:rPr lang="en-US" baseline="0" dirty="0"/>
              <a:t>, open internet examination testing their ability to utilize all resources available and relative use of Clinical Guidelines and Metanalyses vs individuals RCT, systemic Review, and case series/reports  in that order. </a:t>
            </a:r>
            <a:r>
              <a:rPr lang="en-US" dirty="0"/>
              <a:t>After Debrief and also paint the picture that where we’ve been is where they will go. (seed planted)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6075-2207-4816-8EEC-A39F8060CF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19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26075-2207-4816-8EEC-A39F8060CF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8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26075-2207-4816-8EEC-A39F8060CF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26075-2207-4816-8EEC-A39F8060CF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1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TD/LCK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26075-2207-4816-8EEC-A39F8060CF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3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LCK  TALK about the way the program was built</a:t>
            </a:r>
          </a:p>
          <a:p>
            <a:r>
              <a:rPr lang="en-US" dirty="0"/>
              <a:t>PD:  lack of skills in BS, EBM, Pt Safety:   based on evidence</a:t>
            </a:r>
          </a:p>
          <a:p>
            <a:r>
              <a:rPr lang="en-US" dirty="0"/>
              <a:t>ACES, Trauma, SUD, Mental health, Racism, gender,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26075-2207-4816-8EEC-A39F8060CF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2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sngStrike" dirty="0"/>
              <a:t>Terri  </a:t>
            </a:r>
            <a:r>
              <a:rPr lang="en-US" strike="noStrike" dirty="0"/>
              <a:t>Leanne will </a:t>
            </a:r>
            <a:r>
              <a:rPr lang="en-US" sz="1200" dirty="0">
                <a:solidFill>
                  <a:srgbClr val="5F87F7"/>
                </a:solidFill>
                <a:hlinkClick r:id="rId3" tooltip="Share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https://youtu.be/Un4OdcPwHoI</a:t>
            </a:r>
            <a:r>
              <a:rPr lang="en-US" sz="1200" dirty="0">
                <a:solidFill>
                  <a:srgbClr val="5F87F7"/>
                </a:solidFill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6075-2207-4816-8EEC-A39F8060CF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8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 participants AACOM/AAMC</a:t>
            </a:r>
            <a:r>
              <a:rPr lang="en-US" baseline="0" dirty="0"/>
              <a:t> EPAS and AFMRD EPA’s   as well as NBOME (similar to NBME)</a:t>
            </a:r>
            <a:r>
              <a:rPr lang="en-US" sz="1200" dirty="0"/>
              <a:t> NBOME Medical Competencies digital file - </a:t>
            </a:r>
            <a:r>
              <a:rPr lang="en-US" sz="1200" dirty="0">
                <a:hlinkClick r:id="rId3"/>
              </a:rPr>
              <a:t>http://www.nbome.org/docs/NBOME%20Fundamental%20Osteopathic%20Medical%20Competencies.pdf</a:t>
            </a:r>
            <a:endParaRPr lang="en-US" sz="1200" dirty="0"/>
          </a:p>
          <a:p>
            <a:endParaRPr lang="en-US" baseline="0" dirty="0"/>
          </a:p>
          <a:p>
            <a:r>
              <a:rPr lang="en-US" baseline="0" dirty="0"/>
              <a:t> competencies:   </a:t>
            </a:r>
            <a:r>
              <a:rPr lang="en-US" dirty="0"/>
              <a:t>Crosswalk </a:t>
            </a:r>
            <a:r>
              <a:rPr lang="en-US" dirty="0" err="1"/>
              <a:t>subcompetencies</a:t>
            </a:r>
            <a:r>
              <a:rPr lang="en-US" dirty="0"/>
              <a:t> here:  MK3, ICS  and Professionalism 5 Practice Based learning and improvement</a:t>
            </a:r>
            <a:r>
              <a:rPr lang="en-US" baseline="0" dirty="0"/>
              <a:t> 3  System Based Practice 3,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6075-2207-4816-8EEC-A39F8060CF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Along those activities define which are K A B S  and what area of curricular need in program/teaching, Small distinction between Competency evaluation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26075-2207-4816-8EEC-A39F8060CF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represent Performance Evaluation—Formal competency evaluation is not performance evaluation—and some may consider this real world performance a more important element as it represents that pinnacle of professional identity (DOES)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26075-2207-4816-8EEC-A39F8060CF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0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diagramQuickStyle" Target="../diagrams/quickStyle4.xml"/><Relationship Id="rId1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Layout" Target="../diagrams/layout4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3.xml"/><Relationship Id="rId15" Type="http://schemas.microsoft.com/office/2007/relationships/diagramDrawing" Target="../diagrams/drawing4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png"/><Relationship Id="rId14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://www.publicdomainpictures.net/view-image.php?image=184087&amp;picture=piknik-alatt-fzf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Quercus_virginian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ome.org/docs/NBOME%20Fundamental%20Osteopathic%20Medical%20Competencies.pdf" TargetMode="External"/><Relationship Id="rId2" Type="http://schemas.openxmlformats.org/officeDocument/2006/relationships/hyperlink" Target="https://www.aamc.org/media/20211/downloa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n4OdcPwHoI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bome.org/docs/NBOME%20Fundamental%20Osteopathic%20Medical%20Competencies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Health Systems and Behavioral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1010" y="3986365"/>
            <a:ext cx="5120639" cy="89653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Experiential Learning and Competency Evaluation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2B397B-37C6-437D-BFA2-0D9FBAC74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26446"/>
              </p:ext>
            </p:extLst>
          </p:nvPr>
        </p:nvGraphicFramePr>
        <p:xfrm>
          <a:off x="193446" y="5049468"/>
          <a:ext cx="10954148" cy="1133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54148">
                  <a:extLst>
                    <a:ext uri="{9D8B030D-6E8A-4147-A177-3AD203B41FA5}">
                      <a16:colId xmlns:a16="http://schemas.microsoft.com/office/drawing/2014/main" val="2874656609"/>
                    </a:ext>
                  </a:extLst>
                </a:gridCol>
              </a:tblGrid>
              <a:tr h="1133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Leanne Chrisman-Khawam, MD, MEd, Director Transformative Care Continuum, OUHCOM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Terri Dalton, IMFT, Behavioral Science Director and Inaugural TCC Faculty, Cleveland Clinic FMR September 23, 2021  3:30-5:00 PM workshop</a:t>
                      </a:r>
                    </a:p>
                  </a:txBody>
                  <a:tcPr marL="59038" marR="59038" marT="0" marB="0"/>
                </a:tc>
                <a:extLst>
                  <a:ext uri="{0D108BD9-81ED-4DB2-BD59-A6C34878D82A}">
                    <a16:rowId xmlns:a16="http://schemas.microsoft.com/office/drawing/2014/main" val="77849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E1D82-4873-456D-AD7D-BB3BD0A8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78206"/>
          </a:xfrm>
        </p:spPr>
        <p:txBody>
          <a:bodyPr/>
          <a:lstStyle/>
          <a:p>
            <a:r>
              <a:rPr lang="en-US" dirty="0"/>
              <a:t>Competencies you suggest for EPA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E948-5EAF-4313-AA93-CA39F1E6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20801"/>
            <a:ext cx="10058400" cy="463194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4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Competency Scores for EPA 13, MK 3.3, ICS5.4, P6.5, PBLI4.3, SBP 3, SBP5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3C55710-E66A-40F6-A4FE-3A71E263F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97380"/>
            <a:ext cx="6408420" cy="46062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MK3.3 effectively apply clinically relevant foundational biomedical science knowledge related to</a:t>
            </a:r>
          </a:p>
          <a:p>
            <a:r>
              <a:rPr lang="en-US" dirty="0"/>
              <a:t>ICS 5.4 The candidate must demonstrate effective written and electronic communication in the care of patients and in working as a member of the interprofessional collaborative team with other physicians and health care professionals. MEASURABLE OUTCOME</a:t>
            </a:r>
          </a:p>
          <a:p>
            <a:r>
              <a:rPr lang="en-US" dirty="0"/>
              <a:t>P6.5 The candidate must demonstrate a commitment to excellence and to continuous learning behaviors by achieving personal-development milestones</a:t>
            </a:r>
          </a:p>
          <a:p>
            <a:r>
              <a:rPr lang="en-US" dirty="0"/>
              <a:t>PBLI3 The candidate must be able to describe and apply evidence-based osteopathic medicine principles and practices</a:t>
            </a:r>
          </a:p>
          <a:p>
            <a:r>
              <a:rPr lang="en-US" dirty="0"/>
              <a:t>SBP7.3 The candidate must demonstrate an understanding of the value, quality, and methods of allocating resources in the health care delivery system.</a:t>
            </a:r>
          </a:p>
          <a:p>
            <a:r>
              <a:rPr lang="en-US" dirty="0"/>
              <a:t>SBP7.5 The candidate must demonstrate knowledge of, and ability to, implement safe, effective, efficient, timely, patient-centered, and equitable dimensions of quality care, recognizing the need to improve patient safety while practicing osteopathic medicine.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00E9B8-6F2A-489D-97F5-DC241C392282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" r="3" b="1494"/>
          <a:stretch/>
        </p:blipFill>
        <p:spPr bwMode="auto">
          <a:xfrm>
            <a:off x="6800850" y="1968474"/>
            <a:ext cx="4895850" cy="4020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670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E2C1-3884-47C5-B0F1-B92000C1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99694"/>
            <a:ext cx="10369638" cy="1371600"/>
          </a:xfrm>
        </p:spPr>
        <p:txBody>
          <a:bodyPr>
            <a:normAutofit/>
          </a:bodyPr>
          <a:lstStyle/>
          <a:p>
            <a:r>
              <a:rPr lang="en-US" sz="3600" dirty="0"/>
              <a:t>EPA 13 TASKS to EVALUATE (and learn) in TCC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FA7C-40CC-4313-9EFA-103D2197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63" y="1291590"/>
            <a:ext cx="10857317" cy="5266715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Didactic Learning on Patient Safety, Health Systems Errors and Systems (KNOW)</a:t>
            </a:r>
          </a:p>
          <a:p>
            <a:r>
              <a:rPr lang="en-US" sz="3200" dirty="0"/>
              <a:t>IHI Module on medical ERRORS in Patient Care (KNOW, KNOWs HOW)</a:t>
            </a:r>
          </a:p>
          <a:p>
            <a:r>
              <a:rPr lang="en-US" sz="3200" dirty="0"/>
              <a:t>Review the IOM Article on Crossing the Quality Chasm  (KNOW—knowledge)</a:t>
            </a:r>
          </a:p>
          <a:p>
            <a:r>
              <a:rPr lang="en-US" sz="3200" dirty="0"/>
              <a:t>Try QI project with mentor aid Spring of OMS1 (permission to fail) (Shows, Shows How)</a:t>
            </a:r>
          </a:p>
          <a:p>
            <a:r>
              <a:rPr lang="en-US" sz="3200" dirty="0"/>
              <a:t>Summer session: All Institute of Healthcare Improvement modules and Lean Six Sigma Yellow Belt (Knows How)  Planning for Fall QI Projects, Aims Statement +/- process/outcome measures (Knows How)</a:t>
            </a:r>
          </a:p>
          <a:p>
            <a:r>
              <a:rPr lang="en-US" sz="3200" dirty="0"/>
              <a:t>Summer QI project ( IDD, Pneumococcal Vaccination rate Project)(Shows, Shows How)</a:t>
            </a:r>
          </a:p>
          <a:p>
            <a:r>
              <a:rPr lang="en-US" sz="3200" dirty="0"/>
              <a:t>Individual QI projects Fall of OMS 2 (Shows How, Does)</a:t>
            </a:r>
          </a:p>
          <a:p>
            <a:r>
              <a:rPr lang="en-US" sz="3200" dirty="0"/>
              <a:t>Quality and Safety in populations Spring of OMS 2, leading to the Capstone:  Community Population Health Projects (Knows How, Shows, Shows How to Does)</a:t>
            </a:r>
          </a:p>
          <a:p>
            <a:r>
              <a:rPr lang="en-US" sz="3200" dirty="0"/>
              <a:t>Projects Continue through the GME:  Residency  as a part of Community Health/Population Health (Shows How, DOES)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8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2E36C0B-14A9-490D-8734-26E2802E83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593" r="4593"/>
          <a:stretch/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of Success EPA 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249424"/>
            <a:ext cx="3144774" cy="4048506"/>
          </a:xfrm>
        </p:spPr>
        <p:txBody>
          <a:bodyPr>
            <a:noAutofit/>
          </a:bodyPr>
          <a:lstStyle/>
          <a:p>
            <a:r>
              <a:rPr lang="en-US" sz="2100" b="1" dirty="0"/>
              <a:t>Med Reconciliation QI</a:t>
            </a:r>
          </a:p>
          <a:p>
            <a:r>
              <a:rPr lang="en-US" sz="2100" dirty="0"/>
              <a:t>Impacts Quality and Safety</a:t>
            </a:r>
          </a:p>
          <a:p>
            <a:r>
              <a:rPr lang="en-US" sz="2100" dirty="0"/>
              <a:t>Has become CULTURE!! @ their future residency site (98-99%)</a:t>
            </a:r>
          </a:p>
          <a:p>
            <a:r>
              <a:rPr lang="en-US" sz="2100" dirty="0"/>
              <a:t>Fewer Calls, Lower Drug interactions and wrong pharmacy or drug RX</a:t>
            </a:r>
          </a:p>
        </p:txBody>
      </p:sp>
    </p:spTree>
    <p:extLst>
      <p:ext uri="{BB962C8B-B14F-4D97-AF65-F5344CB8AC3E}">
        <p14:creationId xmlns:p14="http://schemas.microsoft.com/office/powerpoint/2010/main" val="2860248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6D5166-1908-487A-BDCD-85192CA2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Capstone Success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2CB24-0926-415B-88D8-166EB91C2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HIV Screening in Individuals experiencing Homelessness $ 6,000 grant from AIDS collaborative to screen and educate about PEP/PREP</a:t>
            </a:r>
          </a:p>
          <a:p>
            <a:endParaRPr lang="en-US" dirty="0"/>
          </a:p>
        </p:txBody>
      </p:sp>
      <p:pic>
        <p:nvPicPr>
          <p:cNvPr id="5" name="Picture 2" descr="https://d2g8igdw686xgo.cloudfront.net/36046072_1547018850101249_r.jpeg">
            <a:extLst>
              <a:ext uri="{FF2B5EF4-FFF2-40B4-BE49-F238E27FC236}">
                <a16:creationId xmlns:a16="http://schemas.microsoft.com/office/drawing/2014/main" id="{56CB3BB9-A612-4409-BC14-21EAD002CA6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9801"/>
          <a:stretch>
            <a:fillRect/>
          </a:stretch>
        </p:blipFill>
        <p:spPr bwMode="auto">
          <a:xfrm>
            <a:off x="228600" y="238125"/>
            <a:ext cx="769620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46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4541-16C0-4C3F-A79B-69682A71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Capstone Success</a:t>
            </a:r>
          </a:p>
        </p:txBody>
      </p:sp>
      <p:pic>
        <p:nvPicPr>
          <p:cNvPr id="1026" name="Picture 2" descr="Our Services — FrontLine Service">
            <a:extLst>
              <a:ext uri="{FF2B5EF4-FFF2-40B4-BE49-F238E27FC236}">
                <a16:creationId xmlns:a16="http://schemas.microsoft.com/office/drawing/2014/main" id="{E5BC7A15-52F9-4CF6-B14F-9DFEF1D63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8" r="11791" b="-2"/>
          <a:stretch/>
        </p:blipFill>
        <p:spPr bwMode="auto">
          <a:xfrm>
            <a:off x="1066800" y="2103120"/>
            <a:ext cx="4663440" cy="37490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10274-C48C-46F9-B41B-6528FAB31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642594"/>
            <a:ext cx="5173980" cy="5701056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Mental Health and Care coordination in Complex Medical Patients</a:t>
            </a:r>
          </a:p>
          <a:p>
            <a:r>
              <a:rPr lang="en-US" sz="2400" dirty="0"/>
              <a:t>Student Worked with Metanoia Homeless Shelter, screening Mental Health PHQ9, GAD7 and other with attempts to refer to mental health services</a:t>
            </a:r>
          </a:p>
          <a:p>
            <a:r>
              <a:rPr lang="en-US" sz="2400" dirty="0"/>
              <a:t>This resulted in relationship with Frontline’s new Housing for Complex Medical patients with history of Mental illness and/or Trauma</a:t>
            </a:r>
          </a:p>
          <a:p>
            <a:r>
              <a:rPr lang="en-US" sz="2400" dirty="0"/>
              <a:t>This Fall, Residents will participate in Care Coordination for these complex patients as a part of their Community Health Month supervised by Psychiatry and Family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1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AA191B-2DB4-45A7-A5A6-C6F14B5AA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07" y="3168070"/>
            <a:ext cx="4377413" cy="3673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CAPSTONE Success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059E8-F6DB-4383-98A8-101A19DB7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681" y="2634036"/>
            <a:ext cx="5071111" cy="28379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7444" y="1780656"/>
            <a:ext cx="3194579" cy="447383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Food as Medicine  $88 K grant initiated by OMS3 and Being implemented as intern –in food prescriptions a collaborative of Food Bank, Nutrition Department, Produce Growers and Akron General CCF Center for Family Medicine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DEEC0-ED38-4D9E-ADEB-62795EDB2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206" y="16452"/>
            <a:ext cx="5630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5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9D2393-13E5-464F-BEE3-76499614F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55" y="80734"/>
            <a:ext cx="10058400" cy="1371600"/>
          </a:xfrm>
        </p:spPr>
        <p:txBody>
          <a:bodyPr>
            <a:normAutofit/>
          </a:bodyPr>
          <a:lstStyle/>
          <a:p>
            <a:r>
              <a:rPr lang="en-US" sz="1800" b="1" dirty="0"/>
              <a:t>Small Groups # 2– 20 min to develop/describe an activity to address an EPA </a:t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BF6EE-4DD1-4CAF-A8DE-C4DF5D039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926" y="766534"/>
            <a:ext cx="11199020" cy="4846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b="1" dirty="0"/>
              <a:t>AFMRD EPA 16 Use data to optimize care of patients, families and populations</a:t>
            </a:r>
          </a:p>
          <a:p>
            <a:pPr lvl="1"/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PC 3 Disease Prevention and Health Promotion</a:t>
            </a:r>
          </a:p>
          <a:p>
            <a:pPr lvl="1"/>
            <a:r>
              <a:rPr lang="en-US" sz="1500" dirty="0">
                <a:solidFill>
                  <a:prstClr val="black"/>
                </a:solidFill>
                <a:latin typeface="Century Gothic" panose="020F0302020204030204"/>
              </a:rPr>
              <a:t>MK2 Applies critical thinking</a:t>
            </a:r>
            <a:endParaRPr lang="en-US" sz="1500" b="1" dirty="0">
              <a:solidFill>
                <a:prstClr val="black"/>
              </a:solidFill>
              <a:latin typeface="Century Gothic" panose="020F0302020204030204"/>
            </a:endParaRPr>
          </a:p>
          <a:p>
            <a:pPr lvl="1"/>
            <a:r>
              <a:rPr lang="en-US" sz="1500" dirty="0">
                <a:solidFill>
                  <a:prstClr val="black"/>
                </a:solidFill>
                <a:latin typeface="Century Gothic" panose="020F0302020204030204"/>
              </a:rPr>
              <a:t>SBP1 Cost Conscious Care</a:t>
            </a:r>
          </a:p>
          <a:p>
            <a:pPr lvl="1"/>
            <a:r>
              <a:rPr lang="en-US" sz="1500" dirty="0">
                <a:solidFill>
                  <a:prstClr val="black"/>
                </a:solidFill>
                <a:latin typeface="Century Gothic" panose="020F0302020204030204"/>
              </a:rPr>
              <a:t>SBP2 Emphasizes Patient Safety</a:t>
            </a:r>
          </a:p>
          <a:p>
            <a:pPr lvl="1"/>
            <a:r>
              <a:rPr lang="en-US" sz="1500" dirty="0">
                <a:solidFill>
                  <a:prstClr val="black"/>
                </a:solidFill>
                <a:latin typeface="Century Gothic" panose="020F0302020204030204"/>
              </a:rPr>
              <a:t>SBP3 Advocates for Individual and Community Health</a:t>
            </a:r>
          </a:p>
          <a:p>
            <a:pPr lvl="1"/>
            <a:r>
              <a:rPr lang="en-US" sz="1500" dirty="0">
                <a:solidFill>
                  <a:prstClr val="black"/>
                </a:solidFill>
                <a:latin typeface="Century Gothic" panose="020F0302020204030204"/>
              </a:rPr>
              <a:t>PBL2 Self-Directed Learning</a:t>
            </a:r>
          </a:p>
          <a:p>
            <a:pPr lvl="1"/>
            <a:r>
              <a:rPr lang="en-US" sz="1500" dirty="0">
                <a:solidFill>
                  <a:prstClr val="black"/>
                </a:solidFill>
                <a:latin typeface="Century Gothic" panose="020F0302020204030204"/>
              </a:rPr>
              <a:t>PBL2 Improves Systems</a:t>
            </a:r>
          </a:p>
          <a:p>
            <a:pPr lvl="1"/>
            <a:r>
              <a:rPr lang="en-US" sz="1500" dirty="0">
                <a:solidFill>
                  <a:prstClr val="black"/>
                </a:solidFill>
                <a:latin typeface="Century Gothic" panose="020F0302020204030204"/>
              </a:rPr>
              <a:t>C4    Uses Technology</a:t>
            </a:r>
          </a:p>
          <a:p>
            <a:pPr>
              <a:lnSpc>
                <a:spcPct val="100000"/>
              </a:lnSpc>
            </a:pPr>
            <a:r>
              <a:rPr lang="en-US" sz="1500" b="1" dirty="0"/>
              <a:t>EPA 7  Form a clinical question and                                                                                                                                 retrieve evidence to advance pt. care</a:t>
            </a:r>
          </a:p>
          <a:p>
            <a:pPr lvl="1"/>
            <a:r>
              <a:rPr lang="en-US" sz="1500" dirty="0"/>
              <a:t>PC 4   Elicit and consider the patient’s perspective in                                                                                                                              developing and planning the diagnostic and care plan                                                                                                                                           with patients and their families</a:t>
            </a:r>
          </a:p>
          <a:p>
            <a:pPr lvl="1"/>
            <a:r>
              <a:rPr lang="en-US" sz="1500" dirty="0"/>
              <a:t>PBLI 1 Fundamental Epidemiologic Concepts, </a:t>
            </a:r>
          </a:p>
          <a:p>
            <a:pPr lvl="1"/>
            <a:r>
              <a:rPr lang="en-US" sz="1500" dirty="0"/>
              <a:t>PBLI 2 Clinical Decision-Making Tools, </a:t>
            </a:r>
          </a:p>
          <a:p>
            <a:pPr lvl="1"/>
            <a:r>
              <a:rPr lang="en-US" sz="1500" dirty="0"/>
              <a:t>PBLI 3 Evidence-Based Medicine Principles and Practices</a:t>
            </a:r>
          </a:p>
          <a:p>
            <a:pPr lvl="1"/>
            <a:r>
              <a:rPr lang="en-US" sz="1500" dirty="0"/>
              <a:t>PBLI 4 Clinical Significance of Research Evidence and Statistical Inference, </a:t>
            </a:r>
          </a:p>
          <a:p>
            <a:pPr lvl="1"/>
            <a:r>
              <a:rPr lang="en-US" sz="1500" dirty="0"/>
              <a:t>PBLI 5 Translating Evidence into Practice and Continuous Learning, </a:t>
            </a:r>
          </a:p>
          <a:p>
            <a:pPr lvl="1"/>
            <a:r>
              <a:rPr lang="en-US" sz="1500" dirty="0"/>
              <a:t>PBLI 6 Continuous Evaluation, Feedback, and Reflection for the Improvement of Osteopathic Clinical Practice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36" y="1080626"/>
            <a:ext cx="5694531" cy="245181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7D262-B552-490D-B4BF-7637017E0219}"/>
              </a:ext>
            </a:extLst>
          </p:cNvPr>
          <p:cNvSpPr txBox="1"/>
          <p:nvPr/>
        </p:nvSpPr>
        <p:spPr>
          <a:xfrm>
            <a:off x="5637178" y="2971800"/>
            <a:ext cx="140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202599"/>
            <a:ext cx="65" cy="4051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15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2A79-1167-4F92-9EAB-5D539461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 Descriptions to address EPA 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F9748-C919-4427-95BD-91D09E5F4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443212"/>
            <a:ext cx="4663440" cy="640080"/>
          </a:xfrm>
        </p:spPr>
        <p:txBody>
          <a:bodyPr/>
          <a:lstStyle/>
          <a:p>
            <a:r>
              <a:rPr lang="en-US" dirty="0"/>
              <a:t>Group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A00DC-1D28-4EBB-BBD0-3F7D9810B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33" y="2014194"/>
            <a:ext cx="5106755" cy="45051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34B4A3-11D3-4A9D-BDFF-F3AB3617F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8712" y="1443212"/>
            <a:ext cx="4663440" cy="640080"/>
          </a:xfrm>
        </p:spPr>
        <p:txBody>
          <a:bodyPr/>
          <a:lstStyle/>
          <a:p>
            <a:r>
              <a:rPr lang="en-US" dirty="0"/>
              <a:t>Group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9DB4A6-A2BF-42FD-8572-2414D5739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711" y="2014195"/>
            <a:ext cx="5106755" cy="45051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75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F31C-9BE6-4616-9DAB-0519B8E3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activity.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E5BCE-1C97-4B86-9B9A-9B799A542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Small group #2 debrief</a:t>
            </a:r>
          </a:p>
          <a:p>
            <a:r>
              <a:rPr lang="en-US" dirty="0"/>
              <a:t>Create one large culminating activity that builds on KABS and serves as a learning/Performance evaluation of skills</a:t>
            </a:r>
          </a:p>
          <a:p>
            <a:r>
              <a:rPr lang="en-US" dirty="0"/>
              <a:t>Can we suggest Summative or Competency based evaluation of skills?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C0AB041-205C-4123-BFDB-037F87513691}"/>
              </a:ext>
            </a:extLst>
          </p:cNvPr>
          <p:cNvGrpSpPr/>
          <p:nvPr/>
        </p:nvGrpSpPr>
        <p:grpSpPr>
          <a:xfrm>
            <a:off x="-96135" y="226403"/>
            <a:ext cx="8257155" cy="6548249"/>
            <a:chOff x="-1959225" y="-1274829"/>
            <a:chExt cx="9379318" cy="69107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F076FE1-0E8A-40CD-99EB-0035F362337A}"/>
                </a:ext>
              </a:extLst>
            </p:cNvPr>
            <p:cNvGrpSpPr/>
            <p:nvPr/>
          </p:nvGrpSpPr>
          <p:grpSpPr>
            <a:xfrm>
              <a:off x="-1959225" y="-1274829"/>
              <a:ext cx="9379318" cy="6910751"/>
              <a:chOff x="1421538" y="-91982"/>
              <a:chExt cx="9379318" cy="6910751"/>
            </a:xfrm>
          </p:grpSpPr>
          <p:sp>
            <p:nvSpPr>
              <p:cNvPr id="7" name="Rounded Rectangle 98">
                <a:extLst>
                  <a:ext uri="{FF2B5EF4-FFF2-40B4-BE49-F238E27FC236}">
                    <a16:creationId xmlns:a16="http://schemas.microsoft.com/office/drawing/2014/main" id="{FC6429B2-C8F1-41BB-AEAA-3CA42928D8AA}"/>
                  </a:ext>
                </a:extLst>
              </p:cNvPr>
              <p:cNvSpPr/>
              <p:nvPr/>
            </p:nvSpPr>
            <p:spPr>
              <a:xfrm>
                <a:off x="1621156" y="127466"/>
                <a:ext cx="8342532" cy="6691303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20">
                <a:extLst>
                  <a:ext uri="{FF2B5EF4-FFF2-40B4-BE49-F238E27FC236}">
                    <a16:creationId xmlns:a16="http://schemas.microsoft.com/office/drawing/2014/main" id="{1E71F14D-8642-4AC1-8DD0-7E844E70D547}"/>
                  </a:ext>
                </a:extLst>
              </p:cNvPr>
              <p:cNvSpPr/>
              <p:nvPr/>
            </p:nvSpPr>
            <p:spPr>
              <a:xfrm>
                <a:off x="2127477" y="3542975"/>
                <a:ext cx="3691560" cy="309757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19">
                <a:extLst>
                  <a:ext uri="{FF2B5EF4-FFF2-40B4-BE49-F238E27FC236}">
                    <a16:creationId xmlns:a16="http://schemas.microsoft.com/office/drawing/2014/main" id="{A9D30C73-B1F0-4BB7-B6A9-7BFD21347DB2}"/>
                  </a:ext>
                </a:extLst>
              </p:cNvPr>
              <p:cNvSpPr/>
              <p:nvPr/>
            </p:nvSpPr>
            <p:spPr>
              <a:xfrm>
                <a:off x="5807869" y="3517151"/>
                <a:ext cx="3691560" cy="309757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EB359B6-B5B3-4DDA-8532-98082078F15A}"/>
                  </a:ext>
                </a:extLst>
              </p:cNvPr>
              <p:cNvGrpSpPr/>
              <p:nvPr/>
            </p:nvGrpSpPr>
            <p:grpSpPr>
              <a:xfrm>
                <a:off x="2116309" y="450176"/>
                <a:ext cx="7398587" cy="5646714"/>
                <a:chOff x="2153186" y="231510"/>
                <a:chExt cx="7398587" cy="5716781"/>
              </a:xfrm>
            </p:grpSpPr>
            <p:sp>
              <p:nvSpPr>
                <p:cNvPr id="57" name="Rounded Rectangle 21">
                  <a:extLst>
                    <a:ext uri="{FF2B5EF4-FFF2-40B4-BE49-F238E27FC236}">
                      <a16:creationId xmlns:a16="http://schemas.microsoft.com/office/drawing/2014/main" id="{38542FA4-4727-458B-846D-A3280420CCA9}"/>
                    </a:ext>
                  </a:extLst>
                </p:cNvPr>
                <p:cNvSpPr/>
                <p:nvPr/>
              </p:nvSpPr>
              <p:spPr>
                <a:xfrm>
                  <a:off x="2153186" y="231510"/>
                  <a:ext cx="3691560" cy="3136006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ounded Rectangle 18">
                  <a:extLst>
                    <a:ext uri="{FF2B5EF4-FFF2-40B4-BE49-F238E27FC236}">
                      <a16:creationId xmlns:a16="http://schemas.microsoft.com/office/drawing/2014/main" id="{346577F7-2970-4FD8-86B1-02FDE0F9296A}"/>
                    </a:ext>
                  </a:extLst>
                </p:cNvPr>
                <p:cNvSpPr/>
                <p:nvPr/>
              </p:nvSpPr>
              <p:spPr>
                <a:xfrm>
                  <a:off x="5860213" y="234778"/>
                  <a:ext cx="3691560" cy="3136006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F040228-B16D-4CCD-B7FB-A2ACE2C4D8AB}"/>
                    </a:ext>
                  </a:extLst>
                </p:cNvPr>
                <p:cNvSpPr/>
                <p:nvPr/>
              </p:nvSpPr>
              <p:spPr>
                <a:xfrm>
                  <a:off x="3188044" y="852616"/>
                  <a:ext cx="5282511" cy="509567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1A6E789E-77E7-42E1-8B9E-E2CF323FB618}"/>
                    </a:ext>
                  </a:extLst>
                </p:cNvPr>
                <p:cNvCxnSpPr/>
                <p:nvPr/>
              </p:nvCxnSpPr>
              <p:spPr>
                <a:xfrm flipV="1">
                  <a:off x="6922137" y="1572233"/>
                  <a:ext cx="768389" cy="69314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BF5E4A1C-6D2F-4AA5-A247-F45BC2BBE210}"/>
                    </a:ext>
                  </a:extLst>
                </p:cNvPr>
                <p:cNvGrpSpPr/>
                <p:nvPr/>
              </p:nvGrpSpPr>
              <p:grpSpPr>
                <a:xfrm>
                  <a:off x="4273495" y="1785523"/>
                  <a:ext cx="3157989" cy="3142542"/>
                  <a:chOff x="4258028" y="1829182"/>
                  <a:chExt cx="3157989" cy="3142542"/>
                </a:xfrm>
              </p:grpSpPr>
              <p:sp>
                <p:nvSpPr>
                  <p:cNvPr id="74" name="Freeform 10">
                    <a:extLst>
                      <a:ext uri="{FF2B5EF4-FFF2-40B4-BE49-F238E27FC236}">
                        <a16:creationId xmlns:a16="http://schemas.microsoft.com/office/drawing/2014/main" id="{B48DE322-CCD2-4955-BAD0-4DF2C7C8102B}"/>
                      </a:ext>
                    </a:extLst>
                  </p:cNvPr>
                  <p:cNvSpPr/>
                  <p:nvPr/>
                </p:nvSpPr>
                <p:spPr>
                  <a:xfrm>
                    <a:off x="4258028" y="1829182"/>
                    <a:ext cx="3142542" cy="3142542"/>
                  </a:xfrm>
                  <a:custGeom>
                    <a:avLst/>
                    <a:gdLst>
                      <a:gd name="connsiteX0" fmla="*/ 1571271 w 3142542"/>
                      <a:gd name="connsiteY0" fmla="*/ 0 h 3142542"/>
                      <a:gd name="connsiteX1" fmla="*/ 3142542 w 3142542"/>
                      <a:gd name="connsiteY1" fmla="*/ 1571271 h 3142542"/>
                      <a:gd name="connsiteX2" fmla="*/ 1571271 w 3142542"/>
                      <a:gd name="connsiteY2" fmla="*/ 1571271 h 3142542"/>
                      <a:gd name="connsiteX3" fmla="*/ 1571271 w 3142542"/>
                      <a:gd name="connsiteY3" fmla="*/ 0 h 31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42542" h="3142542">
                        <a:moveTo>
                          <a:pt x="1571271" y="0"/>
                        </a:moveTo>
                        <a:cubicBezTo>
                          <a:pt x="2439060" y="0"/>
                          <a:pt x="3142542" y="703482"/>
                          <a:pt x="3142542" y="1571271"/>
                        </a:cubicBezTo>
                        <a:lnTo>
                          <a:pt x="1571271" y="1571271"/>
                        </a:lnTo>
                        <a:lnTo>
                          <a:pt x="1571271" y="0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691026" tIns="674190" rIns="337489" bIns="1653614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600" kern="1200" dirty="0"/>
                      <a:t>Reflect</a:t>
                    </a:r>
                  </a:p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1800" kern="1200" dirty="0"/>
                  </a:p>
                </p:txBody>
              </p:sp>
              <p:sp>
                <p:nvSpPr>
                  <p:cNvPr id="75" name="Freeform 11">
                    <a:extLst>
                      <a:ext uri="{FF2B5EF4-FFF2-40B4-BE49-F238E27FC236}">
                        <a16:creationId xmlns:a16="http://schemas.microsoft.com/office/drawing/2014/main" id="{2193627F-097B-4CBD-80C1-D2A4D47DA1A0}"/>
                      </a:ext>
                    </a:extLst>
                  </p:cNvPr>
                  <p:cNvSpPr/>
                  <p:nvPr/>
                </p:nvSpPr>
                <p:spPr>
                  <a:xfrm>
                    <a:off x="4266587" y="1829182"/>
                    <a:ext cx="3142542" cy="3142542"/>
                  </a:xfrm>
                  <a:custGeom>
                    <a:avLst/>
                    <a:gdLst>
                      <a:gd name="connsiteX0" fmla="*/ 3142542 w 3142542"/>
                      <a:gd name="connsiteY0" fmla="*/ 1571271 h 3142542"/>
                      <a:gd name="connsiteX1" fmla="*/ 1571271 w 3142542"/>
                      <a:gd name="connsiteY1" fmla="*/ 3142542 h 3142542"/>
                      <a:gd name="connsiteX2" fmla="*/ 1571271 w 3142542"/>
                      <a:gd name="connsiteY2" fmla="*/ 1571271 h 3142542"/>
                      <a:gd name="connsiteX3" fmla="*/ 3142542 w 3142542"/>
                      <a:gd name="connsiteY3" fmla="*/ 1571271 h 31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42542" h="3142542">
                        <a:moveTo>
                          <a:pt x="3142542" y="1571271"/>
                        </a:moveTo>
                        <a:cubicBezTo>
                          <a:pt x="3142542" y="2439060"/>
                          <a:pt x="2439060" y="3142542"/>
                          <a:pt x="1571271" y="3142542"/>
                        </a:cubicBezTo>
                        <a:lnTo>
                          <a:pt x="1571271" y="1571271"/>
                        </a:lnTo>
                        <a:lnTo>
                          <a:pt x="3142542" y="1571271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691026" tIns="1653615" rIns="337489" bIns="674189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1800" kern="1200" dirty="0"/>
                  </a:p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600" kern="1200" dirty="0"/>
                      <a:t>Explore</a:t>
                    </a:r>
                  </a:p>
                </p:txBody>
              </p:sp>
              <p:sp>
                <p:nvSpPr>
                  <p:cNvPr id="76" name="Freeform 12">
                    <a:extLst>
                      <a:ext uri="{FF2B5EF4-FFF2-40B4-BE49-F238E27FC236}">
                        <a16:creationId xmlns:a16="http://schemas.microsoft.com/office/drawing/2014/main" id="{EA7D6378-FB2F-4196-9A55-580BDCE093CB}"/>
                      </a:ext>
                    </a:extLst>
                  </p:cNvPr>
                  <p:cNvSpPr/>
                  <p:nvPr/>
                </p:nvSpPr>
                <p:spPr>
                  <a:xfrm>
                    <a:off x="4264916" y="1829182"/>
                    <a:ext cx="3142542" cy="3142542"/>
                  </a:xfrm>
                  <a:custGeom>
                    <a:avLst/>
                    <a:gdLst>
                      <a:gd name="connsiteX0" fmla="*/ 1571271 w 3142542"/>
                      <a:gd name="connsiteY0" fmla="*/ 3142542 h 3142542"/>
                      <a:gd name="connsiteX1" fmla="*/ 0 w 3142542"/>
                      <a:gd name="connsiteY1" fmla="*/ 1571271 h 3142542"/>
                      <a:gd name="connsiteX2" fmla="*/ 1571271 w 3142542"/>
                      <a:gd name="connsiteY2" fmla="*/ 1571271 h 3142542"/>
                      <a:gd name="connsiteX3" fmla="*/ 1571271 w 3142542"/>
                      <a:gd name="connsiteY3" fmla="*/ 3142542 h 31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42542" h="3142542">
                        <a:moveTo>
                          <a:pt x="1571271" y="3142542"/>
                        </a:moveTo>
                        <a:cubicBezTo>
                          <a:pt x="703482" y="3142542"/>
                          <a:pt x="0" y="2439060"/>
                          <a:pt x="0" y="1571271"/>
                        </a:cubicBezTo>
                        <a:lnTo>
                          <a:pt x="1571271" y="1571271"/>
                        </a:lnTo>
                        <a:lnTo>
                          <a:pt x="1571271" y="3142542"/>
                        </a:lnTo>
                        <a:close/>
                      </a:path>
                    </a:pathLst>
                  </a:custGeom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37489" tIns="1653615" rIns="1691026" bIns="674189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1800" kern="1200" dirty="0"/>
                  </a:p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800" kern="1200" dirty="0" err="1"/>
                      <a:t>Experi-ment</a:t>
                    </a:r>
                    <a:endParaRPr lang="en-US" sz="1800" kern="1200" dirty="0"/>
                  </a:p>
                </p:txBody>
              </p:sp>
              <p:sp>
                <p:nvSpPr>
                  <p:cNvPr id="77" name="Freeform 13">
                    <a:extLst>
                      <a:ext uri="{FF2B5EF4-FFF2-40B4-BE49-F238E27FC236}">
                        <a16:creationId xmlns:a16="http://schemas.microsoft.com/office/drawing/2014/main" id="{E3B0A5BA-04FD-4464-9C59-AC23EA6BA30B}"/>
                      </a:ext>
                    </a:extLst>
                  </p:cNvPr>
                  <p:cNvSpPr/>
                  <p:nvPr/>
                </p:nvSpPr>
                <p:spPr>
                  <a:xfrm>
                    <a:off x="4273475" y="1829182"/>
                    <a:ext cx="3142542" cy="3142542"/>
                  </a:xfrm>
                  <a:custGeom>
                    <a:avLst/>
                    <a:gdLst>
                      <a:gd name="connsiteX0" fmla="*/ 0 w 3142542"/>
                      <a:gd name="connsiteY0" fmla="*/ 1571271 h 3142542"/>
                      <a:gd name="connsiteX1" fmla="*/ 1571271 w 3142542"/>
                      <a:gd name="connsiteY1" fmla="*/ 0 h 3142542"/>
                      <a:gd name="connsiteX2" fmla="*/ 1571271 w 3142542"/>
                      <a:gd name="connsiteY2" fmla="*/ 1571271 h 3142542"/>
                      <a:gd name="connsiteX3" fmla="*/ 0 w 3142542"/>
                      <a:gd name="connsiteY3" fmla="*/ 1571271 h 31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42542" h="3142542">
                        <a:moveTo>
                          <a:pt x="0" y="1571271"/>
                        </a:moveTo>
                        <a:cubicBezTo>
                          <a:pt x="0" y="703482"/>
                          <a:pt x="703482" y="0"/>
                          <a:pt x="1571271" y="0"/>
                        </a:cubicBezTo>
                        <a:lnTo>
                          <a:pt x="1571271" y="1571271"/>
                        </a:lnTo>
                        <a:lnTo>
                          <a:pt x="0" y="1571271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37489" tIns="674190" rIns="1691026" bIns="1653614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kern="1200" dirty="0"/>
                      <a:t>Know-ledge</a:t>
                    </a:r>
                    <a:endParaRPr lang="en-US" sz="1800" kern="1200" dirty="0"/>
                  </a:p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1800" kern="1200" dirty="0"/>
                  </a:p>
                </p:txBody>
              </p:sp>
            </p:grpSp>
            <p:graphicFrame>
              <p:nvGraphicFramePr>
                <p:cNvPr id="62" name="Diagram 61">
                  <a:extLst>
                    <a:ext uri="{FF2B5EF4-FFF2-40B4-BE49-F238E27FC236}">
                      <a16:creationId xmlns:a16="http://schemas.microsoft.com/office/drawing/2014/main" id="{D7FA8B79-00B8-486F-ABA4-1D45D28FC327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008511374"/>
                    </p:ext>
                  </p:extLst>
                </p:nvPr>
              </p:nvGraphicFramePr>
              <p:xfrm>
                <a:off x="4942703" y="2706130"/>
                <a:ext cx="1804086" cy="168051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3845419E-A434-47A7-9BCC-376B3B4FF958}"/>
                    </a:ext>
                  </a:extLst>
                </p:cNvPr>
                <p:cNvCxnSpPr>
                  <a:stCxn id="77" idx="1"/>
                </p:cNvCxnSpPr>
                <p:nvPr/>
              </p:nvCxnSpPr>
              <p:spPr>
                <a:xfrm flipV="1">
                  <a:off x="5860213" y="838626"/>
                  <a:ext cx="0" cy="94689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58CA512-C4A6-410B-B1AB-31D8D6C76A60}"/>
                    </a:ext>
                  </a:extLst>
                </p:cNvPr>
                <p:cNvCxnSpPr>
                  <a:stCxn id="75" idx="0"/>
                </p:cNvCxnSpPr>
                <p:nvPr/>
              </p:nvCxnSpPr>
              <p:spPr>
                <a:xfrm flipV="1">
                  <a:off x="7424596" y="3353526"/>
                  <a:ext cx="1054518" cy="326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C9268229-E350-498F-B76A-5236C74D0F1C}"/>
                    </a:ext>
                  </a:extLst>
                </p:cNvPr>
                <p:cNvCxnSpPr/>
                <p:nvPr/>
              </p:nvCxnSpPr>
              <p:spPr>
                <a:xfrm>
                  <a:off x="5852292" y="4904544"/>
                  <a:ext cx="1364" cy="10342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C6524178-7FC2-4F5D-AE1A-FD664F99474E}"/>
                    </a:ext>
                  </a:extLst>
                </p:cNvPr>
                <p:cNvCxnSpPr>
                  <a:stCxn id="77" idx="0"/>
                </p:cNvCxnSpPr>
                <p:nvPr/>
              </p:nvCxnSpPr>
              <p:spPr>
                <a:xfrm flipH="1">
                  <a:off x="3172577" y="3356794"/>
                  <a:ext cx="1116365" cy="326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F429AC1C-CF06-40F3-8481-29DEB6E41E1E}"/>
                    </a:ext>
                  </a:extLst>
                </p:cNvPr>
                <p:cNvCxnSpPr>
                  <a:stCxn id="59" idx="1"/>
                </p:cNvCxnSpPr>
                <p:nvPr/>
              </p:nvCxnSpPr>
              <p:spPr>
                <a:xfrm>
                  <a:off x="3961650" y="1598860"/>
                  <a:ext cx="709204" cy="68714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516DE14-F070-4D18-A406-FF5EDDD9F2E5}"/>
                    </a:ext>
                  </a:extLst>
                </p:cNvPr>
                <p:cNvSpPr txBox="1"/>
                <p:nvPr/>
              </p:nvSpPr>
              <p:spPr>
                <a:xfrm>
                  <a:off x="4492464" y="1248213"/>
                  <a:ext cx="1509754" cy="2804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Development</a:t>
                  </a:r>
                  <a:endParaRPr lang="en-US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FD1238C-7154-4192-BE7D-B8BBF8526775}"/>
                    </a:ext>
                  </a:extLst>
                </p:cNvPr>
                <p:cNvSpPr txBox="1"/>
                <p:nvPr/>
              </p:nvSpPr>
              <p:spPr>
                <a:xfrm>
                  <a:off x="3305145" y="2361015"/>
                  <a:ext cx="1139570" cy="467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Learning </a:t>
                  </a:r>
                </a:p>
                <a:p>
                  <a:pPr algn="ctr"/>
                  <a:r>
                    <a:rPr lang="en-US" sz="12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Style</a:t>
                  </a:r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DDFB2390-F21E-41E0-8D2E-29AF6AD985FA}"/>
                    </a:ext>
                  </a:extLst>
                </p:cNvPr>
                <p:cNvCxnSpPr/>
                <p:nvPr/>
              </p:nvCxnSpPr>
              <p:spPr>
                <a:xfrm flipV="1">
                  <a:off x="6408013" y="1008828"/>
                  <a:ext cx="410622" cy="90467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70F33BA-C71F-48BB-8561-AFD619C98DAE}"/>
                    </a:ext>
                  </a:extLst>
                </p:cNvPr>
                <p:cNvSpPr txBox="1"/>
                <p:nvPr/>
              </p:nvSpPr>
              <p:spPr>
                <a:xfrm>
                  <a:off x="5890599" y="1121774"/>
                  <a:ext cx="1019410" cy="467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Learning</a:t>
                  </a:r>
                </a:p>
                <a:p>
                  <a:r>
                    <a:rPr lang="en-US" sz="12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Style</a:t>
                  </a:r>
                  <a:endParaRPr lang="en-US" sz="16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15CEA271-A919-4CDE-88DC-4B90DA511308}"/>
                    </a:ext>
                  </a:extLst>
                </p:cNvPr>
                <p:cNvSpPr txBox="1"/>
                <p:nvPr/>
              </p:nvSpPr>
              <p:spPr>
                <a:xfrm>
                  <a:off x="6496465" y="1338447"/>
                  <a:ext cx="1019410" cy="529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Working</a:t>
                  </a:r>
                  <a:r>
                    <a:rPr lang="en-US" sz="16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12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Style</a:t>
                  </a:r>
                  <a:endParaRPr lang="en-US" sz="16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DAEFAE68-F677-404C-9AB2-A98660E48632}"/>
                    </a:ext>
                  </a:extLst>
                </p:cNvPr>
                <p:cNvSpPr txBox="1"/>
                <p:nvPr/>
              </p:nvSpPr>
              <p:spPr>
                <a:xfrm>
                  <a:off x="6975453" y="2039651"/>
                  <a:ext cx="1347009" cy="2804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Development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0FE4CCA-4830-4980-97D1-160DF85AC571}"/>
                  </a:ext>
                </a:extLst>
              </p:cNvPr>
              <p:cNvGrpSpPr/>
              <p:nvPr/>
            </p:nvGrpSpPr>
            <p:grpSpPr>
              <a:xfrm rot="16200000">
                <a:off x="5131700" y="4646381"/>
                <a:ext cx="1683235" cy="1902805"/>
                <a:chOff x="2326190" y="2572124"/>
                <a:chExt cx="2008648" cy="1650791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3A7CB0D5-A29E-408F-B2D1-9363B102B0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326190" y="2572124"/>
                  <a:ext cx="2008648" cy="1650791"/>
                </a:xfrm>
                <a:prstGeom prst="rect">
                  <a:avLst/>
                </a:prstGeom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7841CB9-44E0-4580-BFB7-747DF4BAC399}"/>
                    </a:ext>
                  </a:extLst>
                </p:cNvPr>
                <p:cNvSpPr txBox="1"/>
                <p:nvPr/>
              </p:nvSpPr>
              <p:spPr>
                <a:xfrm rot="5400000">
                  <a:off x="2533106" y="3436976"/>
                  <a:ext cx="438654" cy="3030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</a:rPr>
                    <a:t>Skill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9B2381D-45F5-479F-A8AA-8A6DD2F71140}"/>
                    </a:ext>
                  </a:extLst>
                </p:cNvPr>
                <p:cNvSpPr txBox="1"/>
                <p:nvPr/>
              </p:nvSpPr>
              <p:spPr>
                <a:xfrm rot="5400000">
                  <a:off x="2939859" y="3058315"/>
                  <a:ext cx="656398" cy="293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</a:rPr>
                    <a:t>Knowledge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484A24E-FBC8-4109-A646-06451E40EE40}"/>
                    </a:ext>
                  </a:extLst>
                </p:cNvPr>
                <p:cNvSpPr txBox="1"/>
                <p:nvPr/>
              </p:nvSpPr>
              <p:spPr>
                <a:xfrm rot="5400000">
                  <a:off x="3616394" y="3127195"/>
                  <a:ext cx="602466" cy="661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</a:rPr>
                    <a:t>Attitudes </a:t>
                  </a:r>
                </a:p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</a:rPr>
                    <a:t>&amp; Behavior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305A0F-752B-4CD2-81F7-94A0AB9EAF32}"/>
                  </a:ext>
                </a:extLst>
              </p:cNvPr>
              <p:cNvSpPr txBox="1"/>
              <p:nvPr/>
            </p:nvSpPr>
            <p:spPr>
              <a:xfrm>
                <a:off x="3848448" y="-91982"/>
                <a:ext cx="4404976" cy="43124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Task Driven Medical Education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4F1D8E2-C839-4006-B7C0-06AD6D949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0307995" flipH="1">
                <a:off x="2416508" y="506461"/>
                <a:ext cx="1213467" cy="165465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81980EB-A866-4473-B3F0-4B37ACE20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638940">
                <a:off x="7350159" y="5370104"/>
                <a:ext cx="1439066" cy="99232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462585-397B-4485-827E-2D5005C664AA}"/>
                  </a:ext>
                </a:extLst>
              </p:cNvPr>
              <p:cNvSpPr txBox="1"/>
              <p:nvPr/>
            </p:nvSpPr>
            <p:spPr>
              <a:xfrm>
                <a:off x="7803402" y="838673"/>
                <a:ext cx="1581664" cy="87953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6615934"/>
                  </a:avLst>
                </a:prstTxWarp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Self-Reflection</a:t>
                </a:r>
              </a:p>
            </p:txBody>
          </p:sp>
          <p:sp>
            <p:nvSpPr>
              <p:cNvPr id="16" name="Curved Down Arrow 82">
                <a:extLst>
                  <a:ext uri="{FF2B5EF4-FFF2-40B4-BE49-F238E27FC236}">
                    <a16:creationId xmlns:a16="http://schemas.microsoft.com/office/drawing/2014/main" id="{94C39614-3F32-438D-A347-7961D5F5E02C}"/>
                  </a:ext>
                </a:extLst>
              </p:cNvPr>
              <p:cNvSpPr/>
              <p:nvPr/>
            </p:nvSpPr>
            <p:spPr>
              <a:xfrm>
                <a:off x="7613404" y="559543"/>
                <a:ext cx="1961660" cy="586241"/>
              </a:xfrm>
              <a:prstGeom prst="curvedDown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7585F-0D94-4E88-9907-66A41E0AF1B2}"/>
                  </a:ext>
                </a:extLst>
              </p:cNvPr>
              <p:cNvSpPr txBox="1"/>
              <p:nvPr/>
            </p:nvSpPr>
            <p:spPr>
              <a:xfrm>
                <a:off x="7778688" y="1165985"/>
                <a:ext cx="1532238" cy="44821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Mentorship</a:t>
                </a:r>
              </a:p>
            </p:txBody>
          </p:sp>
          <p:sp>
            <p:nvSpPr>
              <p:cNvPr id="18" name="Curved Down Arrow 85">
                <a:extLst>
                  <a:ext uri="{FF2B5EF4-FFF2-40B4-BE49-F238E27FC236}">
                    <a16:creationId xmlns:a16="http://schemas.microsoft.com/office/drawing/2014/main" id="{1E785F2D-2514-4C11-8564-4E81A7153136}"/>
                  </a:ext>
                </a:extLst>
              </p:cNvPr>
              <p:cNvSpPr/>
              <p:nvPr/>
            </p:nvSpPr>
            <p:spPr>
              <a:xfrm flipH="1" flipV="1">
                <a:off x="7533308" y="1242195"/>
                <a:ext cx="1961660" cy="586241"/>
              </a:xfrm>
              <a:prstGeom prst="curvedDownArrow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19" name="Diagram 18">
                <a:extLst>
                  <a:ext uri="{FF2B5EF4-FFF2-40B4-BE49-F238E27FC236}">
                    <a16:creationId xmlns:a16="http://schemas.microsoft.com/office/drawing/2014/main" id="{3A86AC0E-D6A0-4F50-8525-CA3335C45C3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46483737"/>
                  </p:ext>
                </p:extLst>
              </p:nvPr>
            </p:nvGraphicFramePr>
            <p:xfrm>
              <a:off x="1421538" y="4685352"/>
              <a:ext cx="2642672" cy="208176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5129DA0-B2E2-4150-A5EE-73C73B3F4C92}"/>
                  </a:ext>
                </a:extLst>
              </p:cNvPr>
              <p:cNvGrpSpPr/>
              <p:nvPr/>
            </p:nvGrpSpPr>
            <p:grpSpPr>
              <a:xfrm>
                <a:off x="8722030" y="4416317"/>
                <a:ext cx="2078826" cy="2275825"/>
                <a:chOff x="9845443" y="4106604"/>
                <a:chExt cx="2078826" cy="2275825"/>
              </a:xfrm>
            </p:grpSpPr>
            <p:sp>
              <p:nvSpPr>
                <p:cNvPr id="46" name="Rounded Rectangle 89">
                  <a:extLst>
                    <a:ext uri="{FF2B5EF4-FFF2-40B4-BE49-F238E27FC236}">
                      <a16:creationId xmlns:a16="http://schemas.microsoft.com/office/drawing/2014/main" id="{26D016A8-626D-420E-9DA8-2A8E34742C6E}"/>
                    </a:ext>
                  </a:extLst>
                </p:cNvPr>
                <p:cNvSpPr/>
                <p:nvPr/>
              </p:nvSpPr>
              <p:spPr>
                <a:xfrm>
                  <a:off x="9845443" y="4106604"/>
                  <a:ext cx="2078826" cy="2275825"/>
                </a:xfrm>
                <a:prstGeom prst="round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05892FD-CC6A-4572-B7F7-C8DA5FD507A1}"/>
                    </a:ext>
                  </a:extLst>
                </p:cNvPr>
                <p:cNvSpPr txBox="1"/>
                <p:nvPr/>
              </p:nvSpPr>
              <p:spPr>
                <a:xfrm>
                  <a:off x="9978370" y="5273460"/>
                  <a:ext cx="1861592" cy="682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200" b="1" dirty="0">
                      <a:solidFill>
                        <a:schemeClr val="bg1"/>
                      </a:solidFill>
                    </a:rPr>
                    <a:t>Burnout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200" b="1" dirty="0">
                      <a:solidFill>
                        <a:schemeClr val="bg1"/>
                      </a:solidFill>
                    </a:rPr>
                    <a:t>Dissonance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200" b="1" dirty="0">
                      <a:solidFill>
                        <a:schemeClr val="bg1"/>
                      </a:solidFill>
                    </a:rPr>
                    <a:t>Discrepancy</a:t>
                  </a:r>
                </a:p>
              </p:txBody>
            </p:sp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BA63A2FE-AFF1-4A33-ACAA-86183C8045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36455" y="4628616"/>
                  <a:ext cx="804166" cy="657954"/>
                </a:xfrm>
                <a:prstGeom prst="rect">
                  <a:avLst/>
                </a:pr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58B4C363-B879-4BE8-BD3F-2F790799A3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53528" y="4576073"/>
                  <a:ext cx="620845" cy="507964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4CD5DE20-8559-4984-8F3F-77CC75FA8F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 rot="20527230" flipH="1">
                  <a:off x="10565691" y="4432330"/>
                  <a:ext cx="487545" cy="515405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9EDAF788-B880-4E16-8C33-0E684BADC3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3204046">
                  <a:off x="11066011" y="4160108"/>
                  <a:ext cx="420410" cy="570870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63D1C741-E408-4331-9A00-D04D1CB462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19268620" flipH="1">
                  <a:off x="10413986" y="4273125"/>
                  <a:ext cx="284810" cy="386740"/>
                </a:xfrm>
                <a:prstGeom prst="rect">
                  <a:avLst/>
                </a:prstGeom>
              </p:spPr>
            </p:pic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8219F37-5883-4EF3-8727-3C747DA10F9E}"/>
                  </a:ext>
                </a:extLst>
              </p:cNvPr>
              <p:cNvCxnSpPr/>
              <p:nvPr/>
            </p:nvCxnSpPr>
            <p:spPr>
              <a:xfrm flipV="1">
                <a:off x="7291331" y="2505484"/>
                <a:ext cx="924496" cy="4718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B03EB0-F62F-4DC2-AB52-03CFFFEA356B}"/>
                  </a:ext>
                </a:extLst>
              </p:cNvPr>
              <p:cNvSpPr txBox="1"/>
              <p:nvPr/>
            </p:nvSpPr>
            <p:spPr>
              <a:xfrm>
                <a:off x="7397864" y="2965715"/>
                <a:ext cx="9894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4">
                        <a:lumMod val="75000"/>
                      </a:schemeClr>
                    </a:solidFill>
                  </a:rPr>
                  <a:t>Motivation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865DA7-27C6-4FBD-B019-9A44E5F0ADBA}"/>
                  </a:ext>
                </a:extLst>
              </p:cNvPr>
              <p:cNvCxnSpPr/>
              <p:nvPr/>
            </p:nvCxnSpPr>
            <p:spPr>
              <a:xfrm flipH="1">
                <a:off x="3300677" y="3970352"/>
                <a:ext cx="1014835" cy="42095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53BD480-F14F-4A2A-A2DE-BB55D54F417A}"/>
                  </a:ext>
                </a:extLst>
              </p:cNvPr>
              <p:cNvCxnSpPr/>
              <p:nvPr/>
            </p:nvCxnSpPr>
            <p:spPr>
              <a:xfrm flipH="1">
                <a:off x="3743373" y="4435009"/>
                <a:ext cx="810835" cy="74225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DA25FC9-E238-49A3-8DD3-9EE84634B0D4}"/>
                  </a:ext>
                </a:extLst>
              </p:cNvPr>
              <p:cNvCxnSpPr/>
              <p:nvPr/>
            </p:nvCxnSpPr>
            <p:spPr>
              <a:xfrm flipH="1">
                <a:off x="4602308" y="4866645"/>
                <a:ext cx="438582" cy="9524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DAF241-8941-46A7-A09F-F8EB4DA355D1}"/>
                  </a:ext>
                </a:extLst>
              </p:cNvPr>
              <p:cNvSpPr txBox="1"/>
              <p:nvPr/>
            </p:nvSpPr>
            <p:spPr>
              <a:xfrm>
                <a:off x="3247631" y="3647852"/>
                <a:ext cx="9181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2">
                        <a:lumMod val="75000"/>
                      </a:schemeClr>
                    </a:solidFill>
                  </a:rPr>
                  <a:t>Learning Style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8A6BBA-ED4A-4DDA-8ED2-5EFFD25ECC02}"/>
                  </a:ext>
                </a:extLst>
              </p:cNvPr>
              <p:cNvSpPr txBox="1"/>
              <p:nvPr/>
            </p:nvSpPr>
            <p:spPr>
              <a:xfrm>
                <a:off x="3506080" y="4239884"/>
                <a:ext cx="9181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2">
                        <a:lumMod val="75000"/>
                      </a:schemeClr>
                    </a:solidFill>
                  </a:rPr>
                  <a:t>Working Style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DB9511-C215-4572-94D0-ECFA5D0DF688}"/>
                  </a:ext>
                </a:extLst>
              </p:cNvPr>
              <p:cNvSpPr txBox="1"/>
              <p:nvPr/>
            </p:nvSpPr>
            <p:spPr>
              <a:xfrm>
                <a:off x="3906043" y="4859201"/>
                <a:ext cx="1161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2">
                        <a:lumMod val="75000"/>
                      </a:schemeClr>
                    </a:solidFill>
                  </a:rPr>
                  <a:t>Developmental Level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AC9C5D-6B56-4427-AAB1-5B48A438CEA4}"/>
                  </a:ext>
                </a:extLst>
              </p:cNvPr>
              <p:cNvSpPr txBox="1"/>
              <p:nvPr/>
            </p:nvSpPr>
            <p:spPr>
              <a:xfrm>
                <a:off x="4764539" y="5166898"/>
                <a:ext cx="9181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2">
                        <a:lumMod val="75000"/>
                      </a:schemeClr>
                    </a:solidFill>
                  </a:rPr>
                  <a:t>Motivation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748055D-42AA-4911-9B20-B43E53414679}"/>
                  </a:ext>
                </a:extLst>
              </p:cNvPr>
              <p:cNvCxnSpPr/>
              <p:nvPr/>
            </p:nvCxnSpPr>
            <p:spPr>
              <a:xfrm>
                <a:off x="6571898" y="4857887"/>
                <a:ext cx="479279" cy="91776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A2D8E0A-3106-43EC-A262-8E325DA71872}"/>
                  </a:ext>
                </a:extLst>
              </p:cNvPr>
              <p:cNvCxnSpPr/>
              <p:nvPr/>
            </p:nvCxnSpPr>
            <p:spPr>
              <a:xfrm>
                <a:off x="7188481" y="4244284"/>
                <a:ext cx="872631" cy="59537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9EBAEF-DADC-4384-899C-755A8DA0130C}"/>
                  </a:ext>
                </a:extLst>
              </p:cNvPr>
              <p:cNvSpPr txBox="1"/>
              <p:nvPr/>
            </p:nvSpPr>
            <p:spPr>
              <a:xfrm>
                <a:off x="6013328" y="5306647"/>
                <a:ext cx="984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</a:rPr>
                  <a:t>Working Style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52A427-34CC-4BCE-A3F8-FEB8B9157DB6}"/>
                  </a:ext>
                </a:extLst>
              </p:cNvPr>
              <p:cNvSpPr txBox="1"/>
              <p:nvPr/>
            </p:nvSpPr>
            <p:spPr>
              <a:xfrm>
                <a:off x="6762588" y="4728794"/>
                <a:ext cx="1153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</a:rPr>
                  <a:t>Developmental Level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E8F76E-EA60-4307-9640-421C32C5A492}"/>
                  </a:ext>
                </a:extLst>
              </p:cNvPr>
              <p:cNvSpPr txBox="1"/>
              <p:nvPr/>
            </p:nvSpPr>
            <p:spPr>
              <a:xfrm>
                <a:off x="7309028" y="3997028"/>
                <a:ext cx="9842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</a:rPr>
                  <a:t>Motivation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431787C-476B-441F-8A64-D5CF1184C129}"/>
                  </a:ext>
                </a:extLst>
              </p:cNvPr>
              <p:cNvGrpSpPr/>
              <p:nvPr/>
            </p:nvGrpSpPr>
            <p:grpSpPr>
              <a:xfrm rot="20771105">
                <a:off x="7012837" y="2711908"/>
                <a:ext cx="2023479" cy="1633992"/>
                <a:chOff x="7055468" y="2843342"/>
                <a:chExt cx="2023479" cy="1633992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AC38D79F-EAC8-4178-92DB-6F55B4FDD0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flipV="1">
                  <a:off x="7055468" y="2843342"/>
                  <a:ext cx="2008648" cy="1633992"/>
                </a:xfrm>
                <a:prstGeom prst="rect">
                  <a:avLst/>
                </a:prstGeom>
              </p:spPr>
            </p:pic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A5F7F3A-470F-454F-A240-684ED7C5E9A1}"/>
                    </a:ext>
                  </a:extLst>
                </p:cNvPr>
                <p:cNvSpPr txBox="1"/>
                <p:nvPr/>
              </p:nvSpPr>
              <p:spPr>
                <a:xfrm rot="828895">
                  <a:off x="7145943" y="3285666"/>
                  <a:ext cx="6033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chemeClr val="bg1"/>
                      </a:solidFill>
                    </a:rPr>
                    <a:t>Skill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878B3F0-F0E8-4599-8C07-351D5707AF19}"/>
                    </a:ext>
                  </a:extLst>
                </p:cNvPr>
                <p:cNvSpPr txBox="1"/>
                <p:nvPr/>
              </p:nvSpPr>
              <p:spPr>
                <a:xfrm rot="828895">
                  <a:off x="7590619" y="3727034"/>
                  <a:ext cx="82869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Knowledge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781A5DF-A6A2-4092-9F0A-76BD45282CB0}"/>
                    </a:ext>
                  </a:extLst>
                </p:cNvPr>
                <p:cNvSpPr txBox="1"/>
                <p:nvPr/>
              </p:nvSpPr>
              <p:spPr>
                <a:xfrm rot="828895">
                  <a:off x="8250253" y="3363769"/>
                  <a:ext cx="82869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Attitudes </a:t>
                  </a:r>
                </a:p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&amp; Behavior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D05A458-0D46-49D0-82A1-8D04A7ECC809}"/>
                  </a:ext>
                </a:extLst>
              </p:cNvPr>
              <p:cNvGrpSpPr/>
              <p:nvPr/>
            </p:nvGrpSpPr>
            <p:grpSpPr>
              <a:xfrm>
                <a:off x="2486679" y="2599815"/>
                <a:ext cx="2022658" cy="1633992"/>
                <a:chOff x="2326189" y="2588923"/>
                <a:chExt cx="2022658" cy="1633992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616660C3-F648-4086-831C-5854852D7E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326189" y="2588923"/>
                  <a:ext cx="2008648" cy="1633992"/>
                </a:xfrm>
                <a:prstGeom prst="rect">
                  <a:avLst/>
                </a:prstGeom>
              </p:spPr>
            </p:pic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C008C75-4E8C-41C3-98AE-7B4B386CD935}"/>
                    </a:ext>
                  </a:extLst>
                </p:cNvPr>
                <p:cNvSpPr txBox="1"/>
                <p:nvPr/>
              </p:nvSpPr>
              <p:spPr>
                <a:xfrm>
                  <a:off x="2410463" y="3442765"/>
                  <a:ext cx="6033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chemeClr val="bg1"/>
                      </a:solidFill>
                    </a:rPr>
                    <a:t>Skill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27EB4C5-4439-4F82-B3B5-5245D7908ECA}"/>
                    </a:ext>
                  </a:extLst>
                </p:cNvPr>
                <p:cNvSpPr txBox="1"/>
                <p:nvPr/>
              </p:nvSpPr>
              <p:spPr>
                <a:xfrm>
                  <a:off x="2859264" y="3053523"/>
                  <a:ext cx="82869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Knowledge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B51CEF2-543F-4545-8EFF-F4D6AFB29863}"/>
                    </a:ext>
                  </a:extLst>
                </p:cNvPr>
                <p:cNvSpPr txBox="1"/>
                <p:nvPr/>
              </p:nvSpPr>
              <p:spPr>
                <a:xfrm>
                  <a:off x="3520153" y="3242141"/>
                  <a:ext cx="82869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Attitudes </a:t>
                  </a:r>
                </a:p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&amp; Behavior</a:t>
                  </a:r>
                </a:p>
              </p:txBody>
            </p:sp>
          </p:grpSp>
          <p:sp>
            <p:nvSpPr>
              <p:cNvPr id="37" name="Curved Down Arrow 60">
                <a:extLst>
                  <a:ext uri="{FF2B5EF4-FFF2-40B4-BE49-F238E27FC236}">
                    <a16:creationId xmlns:a16="http://schemas.microsoft.com/office/drawing/2014/main" id="{62DBC165-505D-408E-BC82-BAC2B97E8F65}"/>
                  </a:ext>
                </a:extLst>
              </p:cNvPr>
              <p:cNvSpPr/>
              <p:nvPr/>
            </p:nvSpPr>
            <p:spPr>
              <a:xfrm>
                <a:off x="5263228" y="3042590"/>
                <a:ext cx="1149451" cy="397913"/>
              </a:xfrm>
              <a:prstGeom prst="curved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C7B4071-AF22-4241-AD10-935B1A48F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63359" y="-986583"/>
              <a:ext cx="2008648" cy="1633992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985163D-39B1-46C9-AF32-71F26995FABB}"/>
                </a:ext>
              </a:extLst>
            </p:cNvPr>
            <p:cNvSpPr txBox="1"/>
            <p:nvPr/>
          </p:nvSpPr>
          <p:spPr>
            <a:xfrm>
              <a:off x="1996434" y="-521983"/>
              <a:ext cx="82869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Knowledge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98DD49C-9537-4A6D-B3CB-C29C2B0B4858}"/>
                </a:ext>
              </a:extLst>
            </p:cNvPr>
            <p:cNvSpPr txBox="1"/>
            <p:nvPr/>
          </p:nvSpPr>
          <p:spPr>
            <a:xfrm>
              <a:off x="2657323" y="-333365"/>
              <a:ext cx="82869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Attitudes 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&amp; Behavior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472818C-09C7-43F4-A7C8-EC74BE89EBB5}"/>
                </a:ext>
              </a:extLst>
            </p:cNvPr>
            <p:cNvSpPr txBox="1"/>
            <p:nvPr/>
          </p:nvSpPr>
          <p:spPr>
            <a:xfrm>
              <a:off x="1666566" y="-116615"/>
              <a:ext cx="41163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Skill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801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large tree with green leaves&#10;&#10;Description automatically generated with low confidence">
            <a:extLst>
              <a:ext uri="{FF2B5EF4-FFF2-40B4-BE49-F238E27FC236}">
                <a16:creationId xmlns:a16="http://schemas.microsoft.com/office/drawing/2014/main" id="{5153234F-73EB-461E-84F3-76405742D2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695" r="1369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0DF8F2-F86F-4143-8AF5-F01CD534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Planting Seeds for the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15D51-59A9-439E-96CF-430B285C6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“A society grows great when [people] plant trees in whose shade they shall never sit.” Greek proverb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7E91C-E813-4D9C-BB2C-5A693C669FAF}"/>
              </a:ext>
            </a:extLst>
          </p:cNvPr>
          <p:cNvSpPr txBox="1"/>
          <p:nvPr/>
        </p:nvSpPr>
        <p:spPr>
          <a:xfrm>
            <a:off x="228599" y="6620256"/>
            <a:ext cx="7696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Quercus_virginian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3" name="Picture 12" descr="A picnic table under a tree by a lake&#10;&#10;Description automatically generated with low confidence">
            <a:extLst>
              <a:ext uri="{FF2B5EF4-FFF2-40B4-BE49-F238E27FC236}">
                <a16:creationId xmlns:a16="http://schemas.microsoft.com/office/drawing/2014/main" id="{E5CA30A6-882C-454B-97AD-F94A532F3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2362200" y="120049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2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7A6A-A7A9-484E-80EC-399C0738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Tasks—Tests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EFDCC-4CAD-4E81-B54F-568DD3D1F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Open Book, Open Internet test on use of EBM (emphasis on the use of well-developed clinical guidelines, meta-analysis and well done RCT)</a:t>
            </a:r>
          </a:p>
          <a:p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0AFF3-0BEA-434A-BE44-B9C642F16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Suggestions from large group and the program to both evaluate performance, test competency in more objective manner</a:t>
            </a:r>
          </a:p>
        </p:txBody>
      </p:sp>
    </p:spTree>
    <p:extLst>
      <p:ext uri="{BB962C8B-B14F-4D97-AF65-F5344CB8AC3E}">
        <p14:creationId xmlns:p14="http://schemas.microsoft.com/office/powerpoint/2010/main" val="2293768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446690"/>
            <a:ext cx="10058400" cy="57660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GLOSSARY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780B7CF6-3B75-4EA7-9B8A-5F0003BA6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815496"/>
              </p:ext>
            </p:extLst>
          </p:nvPr>
        </p:nvGraphicFramePr>
        <p:xfrm>
          <a:off x="336332" y="1023296"/>
          <a:ext cx="11340662" cy="538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0585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130" y="475168"/>
            <a:ext cx="8077200" cy="439231"/>
          </a:xfrm>
        </p:spPr>
        <p:txBody>
          <a:bodyPr>
            <a:noAutofit/>
          </a:bodyPr>
          <a:lstStyle/>
          <a:p>
            <a:r>
              <a:rPr lang="en-US" sz="2400" dirty="0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130" y="800098"/>
            <a:ext cx="11374190" cy="6206492"/>
          </a:xfrm>
        </p:spPr>
        <p:txBody>
          <a:bodyPr>
            <a:normAutofit fontScale="47500" lnSpcReduction="20000"/>
          </a:bodyPr>
          <a:lstStyle/>
          <a:p>
            <a:pPr marL="33147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dirty="0"/>
              <a:t>Baker, Alastair. (2001). Crossing the Quality Chasm: A New Health System for The 21st Century. BMJ. 323. 10.1136/bmj.323.7322.1192. </a:t>
            </a:r>
          </a:p>
          <a:p>
            <a:pPr marL="33147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dirty="0"/>
              <a:t>AAMC Core Entrustable Professional Activities for Entering Residency Toolkits for the 13 Core EPA’s, Abridged, </a:t>
            </a:r>
            <a:r>
              <a:rPr lang="en-US" sz="2900" dirty="0">
                <a:hlinkClick r:id="rId2"/>
              </a:rPr>
              <a:t>https://www.aamc.org/media/20211/download</a:t>
            </a:r>
            <a:r>
              <a:rPr lang="en-US" sz="2900" dirty="0"/>
              <a:t>  accessed 09-16-2021 </a:t>
            </a:r>
          </a:p>
          <a:p>
            <a:pPr marL="33147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dirty="0"/>
              <a:t>NBOME:  National Board of Osteopathic Medical Examiners competency and EPA:  NBOME Medical Competencies digital file - </a:t>
            </a:r>
            <a:r>
              <a:rPr lang="en-US" sz="2900" dirty="0">
                <a:hlinkClick r:id="rId3"/>
              </a:rPr>
              <a:t>http://www.nbome.org/docs/NBOME%20Fundamental%20Osteopathic%20Medical%20Competencies.pdf</a:t>
            </a:r>
            <a:r>
              <a:rPr lang="en-US" sz="2900" dirty="0"/>
              <a:t> accessed 09-13-2021.</a:t>
            </a:r>
          </a:p>
          <a:p>
            <a:pPr marL="33147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dirty="0"/>
              <a:t>Mauksch L, Farber S, Greer HT, </a:t>
            </a:r>
            <a:r>
              <a:rPr lang="en-US" sz="2900" dirty="0" err="1"/>
              <a:t>Acad</a:t>
            </a:r>
            <a:r>
              <a:rPr lang="en-US" sz="2900" dirty="0"/>
              <a:t> Med. 2013;88:843–851. First published online April 29, 2013 doi: 10.1097/ACM.0b013e31828fd5ed</a:t>
            </a:r>
          </a:p>
          <a:p>
            <a:pPr marL="33147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dirty="0"/>
              <a:t>Wald, Hedy S. PhD Professional Identity (Trans)Formation in Medical Education, Academic Medicine: June 2015 - Volume 90 - Issue 6 - p 701-706 doi: 10.1097/ACM.0000000000000731 IHI</a:t>
            </a:r>
          </a:p>
          <a:p>
            <a:pPr marL="331470" marR="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Hulsman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RL1, van der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Vloodt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J2.Self-evaluation and peer-feedback of medical students' communication skills using a web-based video annotation system. Exploring content and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specificity.Patient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Educ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Couns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2015 Mar;98(3):356-63. doi: 10.1016/j.pec.2014.11.007.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Epub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2014 Nov 20.</a:t>
            </a:r>
          </a:p>
          <a:p>
            <a:pPr marL="331470" marR="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Hulsman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RL, Peters JF,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Fabriek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M. Peer-assessment of medical communication skills: the impact of students' personality, academic and social reputation on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behavioural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assessment.Patient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Educ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Couns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2013 Sep; 92(3):346-54.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Epub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2013 Aug 2</a:t>
            </a:r>
          </a:p>
          <a:p>
            <a:pPr marL="331470" marR="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Engerer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C,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Berberat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PO, Dinkel A, Rudolph B,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Sattel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H,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Wuensch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A.Integrating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360° behavior-orientated feedback in communication skills training for medical undergraduates: concept, acceptance and students' self-ratings of communication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competence.BMC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Med Educ. 2016 Oct 18;16(1):271.</a:t>
            </a:r>
          </a:p>
          <a:p>
            <a:pPr marL="331470" marR="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Kleib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M., Jackman, D., &amp;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Wisnesky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U. D. (2021). Interprofessional simulation to promote teamwork and communication between nursing and respiratory therapy students: A mixed-method research study. Nurse Education Today, 104816.</a:t>
            </a:r>
          </a:p>
          <a:p>
            <a:pPr marL="331470" marR="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Brown, K., &amp; Shine, B. (2021). Internships and On-Line Capstone Courses: Transforming High Impact Teaching Practices and Fostering Equity and Inclusion during the COVID-19 Crisis and Beyond.</a:t>
            </a:r>
          </a:p>
          <a:p>
            <a:pPr marL="331470" marR="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Collins-Nelsen, R.,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Koziarz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F., Levinson, B., Allard, E., </a:t>
            </a:r>
            <a:r>
              <a:rPr lang="en-US" sz="29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Verkoeyen</a:t>
            </a:r>
            <a:r>
              <a:rPr lang="en-US" sz="29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S., &amp; Raha, S. (2021). Social context and transferable skill development in experiential learning. Innovations in Education and Teaching International, 1-10.</a:t>
            </a:r>
          </a:p>
          <a:p>
            <a:pPr marL="331470" marR="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latin typeface="Century Gothic" panose="020B0502020202020204" pitchFamily="34" charset="0"/>
                <a:ea typeface="Calibri" panose="020F0502020204030204" pitchFamily="34" charset="0"/>
              </a:rPr>
              <a:t>Schirmer JM, Mauksch L, Assessing Communication Competence: A Review of Current Tools, Fam Med 2005;37(3):184-92.)</a:t>
            </a:r>
            <a:endParaRPr lang="en-US" sz="29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47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F5DD-54B6-4AED-9494-C5DD27C4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Addendum 1 Documents attached and Contents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460CAC-9437-44A8-999E-68B3B79A2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9" r="33997"/>
          <a:stretch/>
        </p:blipFill>
        <p:spPr>
          <a:xfrm>
            <a:off x="635285" y="1797978"/>
            <a:ext cx="6638818" cy="32966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088CC2-2616-4A47-82D0-515ADD1687F5}"/>
              </a:ext>
            </a:extLst>
          </p:cNvPr>
          <p:cNvSpPr txBox="1"/>
          <p:nvPr/>
        </p:nvSpPr>
        <p:spPr>
          <a:xfrm>
            <a:off x="7459038" y="1818526"/>
            <a:ext cx="4222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point and working document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UME Competency Domains (AACOM)</a:t>
            </a:r>
          </a:p>
          <a:p>
            <a:endParaRPr lang="en-US" dirty="0"/>
          </a:p>
          <a:p>
            <a:r>
              <a:rPr lang="en-US" dirty="0"/>
              <a:t>AACOM EPA’s</a:t>
            </a:r>
          </a:p>
          <a:p>
            <a:endParaRPr lang="en-US" dirty="0"/>
          </a:p>
          <a:p>
            <a:r>
              <a:rPr lang="en-US" dirty="0"/>
              <a:t>Family Medicine/ACGME/AFMRD EPA and Competency Domains</a:t>
            </a:r>
          </a:p>
        </p:txBody>
      </p:sp>
    </p:spTree>
    <p:extLst>
      <p:ext uri="{BB962C8B-B14F-4D97-AF65-F5344CB8AC3E}">
        <p14:creationId xmlns:p14="http://schemas.microsoft.com/office/powerpoint/2010/main" val="27396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4018E-FE25-4B9F-A077-C05A48E0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Participants will 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F014F-0B9F-4C60-817D-9D85F03A0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Describe the Tyler Model of Curriculum Development and Evaluation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Describe one NBME/NBOME   sub-competency domain learning trajectory.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Utilize one Spiral learning trajectory in a small group experience to propose a learning arc. that includes: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defining which activities are  Knowledge, Attitudes, Behaviors and Skills (KABS) in response to an area of curricular need in their program or teaching.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Suggest an active, culminating activity that builds on the KABS learned.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1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7250" y="603503"/>
            <a:ext cx="3144774" cy="2456219"/>
          </a:xfrm>
        </p:spPr>
        <p:txBody>
          <a:bodyPr/>
          <a:lstStyle/>
          <a:p>
            <a:r>
              <a:rPr lang="en-US" dirty="0"/>
              <a:t>Tyler Model of Curriculum Development and Evaluation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3191608"/>
            <a:ext cx="3144774" cy="2706272"/>
          </a:xfrm>
        </p:spPr>
        <p:txBody>
          <a:bodyPr/>
          <a:lstStyle/>
          <a:p>
            <a:r>
              <a:rPr lang="en-US" dirty="0"/>
              <a:t>Design (objectives and creation of activities)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Review/Improvement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55526751"/>
              </p:ext>
            </p:extLst>
          </p:nvPr>
        </p:nvGraphicFramePr>
        <p:xfrm>
          <a:off x="-199136" y="182880"/>
          <a:ext cx="8245856" cy="625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400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Transformative Care Continuum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017284"/>
              </p:ext>
            </p:extLst>
          </p:nvPr>
        </p:nvGraphicFramePr>
        <p:xfrm>
          <a:off x="1" y="1166191"/>
          <a:ext cx="12192000" cy="557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4OdcPwHo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1971663" cy="67340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076A4B3-9E58-47BE-872F-5672C4D9283D}"/>
              </a:ext>
            </a:extLst>
          </p:cNvPr>
          <p:cNvGrpSpPr/>
          <p:nvPr/>
        </p:nvGrpSpPr>
        <p:grpSpPr>
          <a:xfrm>
            <a:off x="211964" y="144588"/>
            <a:ext cx="12424778" cy="8102913"/>
            <a:chOff x="1952254" y="441202"/>
            <a:chExt cx="10026504" cy="5334105"/>
          </a:xfrm>
        </p:grpSpPr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id="{5A697CEF-4F08-43BF-A347-A8ED225F2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254" y="503344"/>
              <a:ext cx="10026504" cy="484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9564AF-4CAA-4EF8-9EF9-CCC4A3513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0584" y="4942602"/>
              <a:ext cx="1905512" cy="832705"/>
            </a:xfrm>
            <a:prstGeom prst="rect">
              <a:avLst/>
            </a:prstGeom>
          </p:spPr>
        </p:pic>
        <p:sp>
          <p:nvSpPr>
            <p:cNvPr id="4" name="Text Placeholder 304">
              <a:extLst>
                <a:ext uri="{FF2B5EF4-FFF2-40B4-BE49-F238E27FC236}">
                  <a16:creationId xmlns:a16="http://schemas.microsoft.com/office/drawing/2014/main" id="{5AB70714-692D-4BB6-B622-00DA5680A172}"/>
                </a:ext>
              </a:extLst>
            </p:cNvPr>
            <p:cNvSpPr txBox="1">
              <a:spLocks/>
            </p:cNvSpPr>
            <p:nvPr/>
          </p:nvSpPr>
          <p:spPr>
            <a:xfrm>
              <a:off x="2434308" y="441202"/>
              <a:ext cx="7606034" cy="463557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txBody>
            <a:bodyPr/>
            <a:lstStyle>
              <a:lvl1pPr marL="182880" indent="-182880" algn="l" defTabSz="914400" rtl="0" eaLnBrk="1" latinLnBrk="0" hangingPunct="1">
                <a:lnSpc>
                  <a:spcPct val="11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85000"/>
                    <a:lumOff val="15000"/>
                  </a:schemeClr>
                </a:buClr>
                <a:buFont typeface="Garamond" pitchFamily="18" charset="0"/>
                <a:buChar char="◦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ln w="0"/>
                  <a:solidFill>
                    <a:schemeClr val="accent1">
                      <a:lumMod val="50000"/>
                    </a:schemeClr>
                  </a:solidFill>
                  <a:effectLst/>
                  <a:latin typeface="Avenir Book"/>
                </a:rPr>
                <a:t>Experiences serve as learning opportunities, as well as formative and summative       feedback opportunities,  and evidence of competency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B99CEBA2-2432-4B96-9A56-1041483B0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0141">
              <a:off x="5664480" y="1059087"/>
              <a:ext cx="1971328" cy="303282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venir Book"/>
                  <a:ea typeface="Calibri" panose="020F0502020204030204" pitchFamily="34" charset="0"/>
                  <a:cs typeface="Times New Roman" panose="02020603050405020304" pitchFamily="18" charset="0"/>
                </a:rPr>
                <a:t>Course work in HSS</a:t>
              </a:r>
              <a:endPara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</a:endParaRP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4ADBD09F-F670-4D13-848B-B56C1FB39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732420" flipH="1" flipV="1">
              <a:off x="7261197" y="2787419"/>
              <a:ext cx="2399490" cy="76600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ArchDown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venir Book"/>
                  <a:ea typeface="Calibri" panose="020F0502020204030204" pitchFamily="34" charset="0"/>
                  <a:cs typeface="Times New Roman" panose="02020603050405020304" pitchFamily="18" charset="0"/>
                </a:rPr>
                <a:t>Coursework in LIC Pt-centered Care</a:t>
              </a:r>
              <a:endPara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</a:endParaRPr>
            </a:p>
          </p:txBody>
        </p:sp>
        <p:sp>
          <p:nvSpPr>
            <p:cNvPr id="8" name="Text Box 25">
              <a:extLst>
                <a:ext uri="{FF2B5EF4-FFF2-40B4-BE49-F238E27FC236}">
                  <a16:creationId xmlns:a16="http://schemas.microsoft.com/office/drawing/2014/main" id="{033CB6FF-C81F-4778-A7CD-3E385CC02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6282" y="3550200"/>
              <a:ext cx="1136043" cy="115913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050" dirty="0">
                  <a:latin typeface="Avenir Book"/>
                  <a:ea typeface="Calibri" panose="020F0502020204030204" pitchFamily="34" charset="0"/>
                  <a:cs typeface="Times New Roman" panose="02020603050405020304" pitchFamily="18" charset="0"/>
                </a:rPr>
                <a:t>Bridges</a:t>
              </a:r>
              <a:r>
                <a: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venir Book"/>
                  <a:ea typeface="Calibri" panose="020F0502020204030204" pitchFamily="34" charset="0"/>
                  <a:cs typeface="Times New Roman" panose="02020603050405020304" pitchFamily="18" charset="0"/>
                </a:rPr>
                <a:t> between HSS –LIC occur in clinical settings and experiential learning opportunities (QI and community projects) eventually translated into individual capstone community projects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</a:endParaRPr>
            </a:p>
          </p:txBody>
        </p:sp>
        <p:sp>
          <p:nvSpPr>
            <p:cNvPr id="9" name="Text Box 26">
              <a:extLst>
                <a:ext uri="{FF2B5EF4-FFF2-40B4-BE49-F238E27FC236}">
                  <a16:creationId xmlns:a16="http://schemas.microsoft.com/office/drawing/2014/main" id="{3737E29C-242F-4CAC-9CBB-AE33E51BC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192" y="1017181"/>
              <a:ext cx="1201298" cy="35697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venir Book"/>
                  <a:ea typeface="Calibri" panose="020F0502020204030204" pitchFamily="34" charset="0"/>
                  <a:cs typeface="Times New Roman" panose="02020603050405020304" pitchFamily="18" charset="0"/>
                </a:rPr>
                <a:t>HSS Student reflections</a:t>
              </a:r>
              <a:endPara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venir Book"/>
              </a:endParaRPr>
            </a:p>
          </p:txBody>
        </p:sp>
        <p:sp>
          <p:nvSpPr>
            <p:cNvPr id="10" name="Text Box 28">
              <a:extLst>
                <a:ext uri="{FF2B5EF4-FFF2-40B4-BE49-F238E27FC236}">
                  <a16:creationId xmlns:a16="http://schemas.microsoft.com/office/drawing/2014/main" id="{497A873C-5442-48F6-97BE-EE380D29F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7551" y="4492222"/>
              <a:ext cx="1108247" cy="292234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b="1" dirty="0">
                  <a:solidFill>
                    <a:schemeClr val="bg1"/>
                  </a:solidFill>
                  <a:latin typeface="Avenir Book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venir Book"/>
                  <a:ea typeface="Calibri" panose="020F0502020204030204" pitchFamily="34" charset="0"/>
                  <a:cs typeface="Times New Roman" panose="02020603050405020304" pitchFamily="18" charset="0"/>
                </a:rPr>
                <a:t>LIC Student reflections</a:t>
              </a:r>
              <a:endPara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venir Book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1AFA5B3B-20CA-4049-AFAA-465A0E8E01B3}"/>
                </a:ext>
              </a:extLst>
            </p:cNvPr>
            <p:cNvSpPr/>
            <p:nvPr/>
          </p:nvSpPr>
          <p:spPr>
            <a:xfrm>
              <a:off x="9593411" y="2831663"/>
              <a:ext cx="744003" cy="461598"/>
            </a:xfrm>
            <a:prstGeom prst="hexagon">
              <a:avLst/>
            </a:prstGeom>
            <a:solidFill>
              <a:srgbClr val="5C5CF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Clinic</a:t>
              </a: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0DC6AA9-586C-4D4F-8D8F-3194D535E16F}"/>
                </a:ext>
              </a:extLst>
            </p:cNvPr>
            <p:cNvSpPr/>
            <p:nvPr/>
          </p:nvSpPr>
          <p:spPr>
            <a:xfrm>
              <a:off x="9593411" y="3329357"/>
              <a:ext cx="783799" cy="46159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QI </a:t>
              </a:r>
              <a:r>
                <a:rPr lang="en-US" sz="1000" b="1" dirty="0"/>
                <a:t>Projects</a:t>
              </a:r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2D36EE16-4FE4-4199-9D7C-B5107DD20723}"/>
                </a:ext>
              </a:extLst>
            </p:cNvPr>
            <p:cNvSpPr/>
            <p:nvPr/>
          </p:nvSpPr>
          <p:spPr>
            <a:xfrm>
              <a:off x="9909125" y="2162664"/>
              <a:ext cx="1108062" cy="724759"/>
            </a:xfrm>
            <a:prstGeom prst="pentagon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Lecture &amp; seminars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6BCC811E-C12C-4757-8D8B-C611FF374005}"/>
                </a:ext>
              </a:extLst>
            </p:cNvPr>
            <p:cNvSpPr/>
            <p:nvPr/>
          </p:nvSpPr>
          <p:spPr>
            <a:xfrm>
              <a:off x="10419350" y="3346464"/>
              <a:ext cx="767847" cy="423361"/>
            </a:xfrm>
            <a:prstGeom prst="hexagon">
              <a:avLst/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STAMP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HSS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602163-7B74-4F69-A09A-C41CD07872C8}"/>
                </a:ext>
              </a:extLst>
            </p:cNvPr>
            <p:cNvSpPr txBox="1"/>
            <p:nvPr/>
          </p:nvSpPr>
          <p:spPr>
            <a:xfrm>
              <a:off x="9746960" y="3842435"/>
              <a:ext cx="1861566" cy="952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venir Book"/>
                  <a:cs typeface="Times New Roman" panose="02020603050405020304" pitchFamily="18" charset="0"/>
                </a:rPr>
                <a:t> </a:t>
              </a:r>
              <a:endParaRPr lang="en-US" sz="750" dirty="0">
                <a:latin typeface="Avenir Book"/>
                <a:cs typeface="Times New Roman" panose="02020603050405020304" pitchFamily="18" charset="0"/>
              </a:endParaRPr>
            </a:p>
            <a:p>
              <a:r>
                <a:rPr lang="en-US" sz="1000" dirty="0">
                  <a:latin typeface="Avenir Book"/>
                  <a:cs typeface="Times New Roman" panose="02020603050405020304" pitchFamily="18" charset="0"/>
                </a:rPr>
                <a:t>STAMP= Strengthening Teams in Advanced  Management of Populations</a:t>
              </a:r>
            </a:p>
            <a:p>
              <a:r>
                <a:rPr lang="en-US" sz="1000" dirty="0">
                  <a:latin typeface="Avenir Book"/>
                  <a:cs typeface="Times New Roman" panose="02020603050405020304" pitchFamily="18" charset="0"/>
                </a:rPr>
                <a:t>POVE = Peer, Patient-oriented Video Evaluations</a:t>
              </a:r>
            </a:p>
            <a:p>
              <a:r>
                <a:rPr lang="en-US" sz="1000" dirty="0">
                  <a:latin typeface="Avenir Book"/>
                  <a:cs typeface="Times New Roman" panose="02020603050405020304" pitchFamily="18" charset="0"/>
                </a:rPr>
                <a:t>LIC     = Longitudinal Integrated (clinical) curriculum</a:t>
              </a:r>
            </a:p>
            <a:p>
              <a:r>
                <a:rPr lang="en-US" sz="1000" dirty="0">
                  <a:latin typeface="Avenir Book"/>
                  <a:cs typeface="Times New Roman" panose="02020603050405020304" pitchFamily="18" charset="0"/>
                </a:rPr>
                <a:t>HSS   = Health Systems Science</a:t>
              </a:r>
              <a:r>
                <a:rPr lang="en-US" sz="800" dirty="0">
                  <a:latin typeface="Avenir Book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13A5262F-5C83-4D9E-A13D-08929E004F53}"/>
                </a:ext>
              </a:extLst>
            </p:cNvPr>
            <p:cNvSpPr/>
            <p:nvPr/>
          </p:nvSpPr>
          <p:spPr>
            <a:xfrm>
              <a:off x="10300044" y="2833386"/>
              <a:ext cx="719841" cy="461598"/>
            </a:xfrm>
            <a:prstGeom prst="hexagon">
              <a:avLst/>
            </a:prstGeom>
            <a:solidFill>
              <a:schemeClr val="accent4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POVE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612402" y="1283716"/>
            <a:ext cx="243142" cy="2459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332752" y="6034738"/>
            <a:ext cx="282731" cy="32199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076058" y="2149464"/>
            <a:ext cx="222178" cy="7565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155916" y="6382263"/>
            <a:ext cx="243142" cy="2459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731306" y="6298397"/>
            <a:ext cx="1380885" cy="21882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32175" y="3706695"/>
            <a:ext cx="661012" cy="307777"/>
          </a:xfrm>
          <a:prstGeom prst="rect">
            <a:avLst/>
          </a:prstGeom>
          <a:solidFill>
            <a:srgbClr val="5F8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clinic</a:t>
            </a:r>
          </a:p>
        </p:txBody>
      </p:sp>
      <p:sp>
        <p:nvSpPr>
          <p:cNvPr id="32" name="TextBox 31"/>
          <p:cNvSpPr txBox="1"/>
          <p:nvPr/>
        </p:nvSpPr>
        <p:spPr>
          <a:xfrm rot="20664269">
            <a:off x="4408160" y="5233994"/>
            <a:ext cx="675876" cy="430887"/>
          </a:xfrm>
          <a:prstGeom prst="rect">
            <a:avLst/>
          </a:prstGeom>
          <a:solidFill>
            <a:srgbClr val="B96B03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STAMP HSS</a:t>
            </a:r>
          </a:p>
        </p:txBody>
      </p:sp>
      <p:sp>
        <p:nvSpPr>
          <p:cNvPr id="33" name="TextBox 32"/>
          <p:cNvSpPr txBox="1"/>
          <p:nvPr/>
        </p:nvSpPr>
        <p:spPr>
          <a:xfrm rot="20664269">
            <a:off x="2243251" y="4362650"/>
            <a:ext cx="675876" cy="430887"/>
          </a:xfrm>
          <a:prstGeom prst="rect">
            <a:avLst/>
          </a:prstGeom>
          <a:solidFill>
            <a:srgbClr val="B96B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STAMP HSS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1420" y="3338111"/>
            <a:ext cx="613279" cy="3770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QI </a:t>
            </a:r>
            <a:r>
              <a:rPr lang="en-US" sz="850" b="1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01435" y="4427098"/>
            <a:ext cx="562947" cy="261610"/>
          </a:xfrm>
          <a:prstGeom prst="rect">
            <a:avLst/>
          </a:prstGeom>
          <a:solidFill>
            <a:srgbClr val="F8D22F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POVE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71242" y="5932719"/>
            <a:ext cx="695748" cy="307777"/>
          </a:xfrm>
          <a:prstGeom prst="rect">
            <a:avLst/>
          </a:prstGeom>
          <a:solidFill>
            <a:srgbClr val="5F8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clinic</a:t>
            </a:r>
          </a:p>
        </p:txBody>
      </p:sp>
    </p:spTree>
    <p:extLst>
      <p:ext uri="{BB962C8B-B14F-4D97-AF65-F5344CB8AC3E}">
        <p14:creationId xmlns:p14="http://schemas.microsoft.com/office/powerpoint/2010/main" val="239329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17D3-C87C-4C96-8C82-E30490FD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NBOME  to ACGME RRC FM  EPA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036E4-833C-4F22-A790-FD03C30EA804}"/>
              </a:ext>
            </a:extLst>
          </p:cNvPr>
          <p:cNvSpPr txBox="1"/>
          <p:nvPr/>
        </p:nvSpPr>
        <p:spPr>
          <a:xfrm>
            <a:off x="635358" y="1346363"/>
            <a:ext cx="109212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UME:  </a:t>
            </a:r>
          </a:p>
          <a:p>
            <a:r>
              <a:rPr lang="en-US" sz="2000" b="1" dirty="0"/>
              <a:t>EPA 13  Identify System Failure and Contribute to the Culture of Safety and Improvement</a:t>
            </a:r>
          </a:p>
          <a:p>
            <a:r>
              <a:rPr lang="en-US" sz="2000" b="1" u="sng" dirty="0"/>
              <a:t>GME:</a:t>
            </a:r>
            <a:br>
              <a:rPr lang="en-US" sz="2000" b="1" dirty="0"/>
            </a:br>
            <a:r>
              <a:rPr lang="en-US" sz="2000" b="1" dirty="0"/>
              <a:t>15.	Develop trusting relationships and sustained partnerships with patients, families and communities. </a:t>
            </a:r>
          </a:p>
          <a:p>
            <a:r>
              <a:rPr lang="en-US" sz="2000" b="1" dirty="0"/>
              <a:t>16. Use data to optimize the care of individuals, families and populations. </a:t>
            </a:r>
          </a:p>
          <a:p>
            <a:r>
              <a:rPr lang="en-US" sz="2000" b="1" dirty="0"/>
              <a:t>17. In the context of culture and health beliefs of patients and families, use the best science to set mutual health goals and provide services most likely to benefit health. </a:t>
            </a:r>
          </a:p>
          <a:p>
            <a:r>
              <a:rPr lang="en-US" sz="2000" b="1" dirty="0"/>
              <a:t>18. Advocate for patients, families and communities to optimize health care equity and minimize health outcome disparities. </a:t>
            </a:r>
          </a:p>
          <a:p>
            <a:r>
              <a:rPr lang="en-US" sz="2000" b="1" dirty="0"/>
              <a:t>19. Provide leadership within inter-professional health care teams. </a:t>
            </a:r>
          </a:p>
          <a:p>
            <a:r>
              <a:rPr lang="en-US" sz="2000" b="1" dirty="0"/>
              <a:t>20. Coordinate care and evaluate specialty consultation as the condition of the patient requires.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28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56A0B-7D78-47A2-A3AC-AC8DACA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Activity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43287-A614-4425-A89F-05EF5A5EF8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Suggest Competencies that build to EPA 13 (only UME)</a:t>
            </a:r>
          </a:p>
          <a:p>
            <a:r>
              <a:rPr lang="en-US" sz="2400" dirty="0"/>
              <a:t>NBOME Medical Competencies digital file - </a:t>
            </a:r>
            <a:r>
              <a:rPr lang="en-US" sz="2400" dirty="0">
                <a:hlinkClick r:id="rId2"/>
              </a:rPr>
              <a:t>http://www.nbome.org/docs/NBOME%20Fundamental%20Osteopathic%20Medical%20Competencies.pdf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68B6E-A9A6-4444-A3AF-EBCBC5969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271" y="512976"/>
            <a:ext cx="4848930" cy="5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6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{EFCB5D53-36F0-41CE-B9CB-039EF7B5E5D0}tf78438558_win32</Template>
  <TotalTime>10451</TotalTime>
  <Words>2422</Words>
  <Application>Microsoft Office PowerPoint</Application>
  <PresentationFormat>Widescreen</PresentationFormat>
  <Paragraphs>249</Paragraphs>
  <Slides>23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Avenir Book</vt:lpstr>
      <vt:lpstr>Calibri</vt:lpstr>
      <vt:lpstr>Century Gothic</vt:lpstr>
      <vt:lpstr>Garamond</vt:lpstr>
      <vt:lpstr>SavonVTI</vt:lpstr>
      <vt:lpstr>Health Systems and Behavioral Science</vt:lpstr>
      <vt:lpstr>Planting Seeds for the future</vt:lpstr>
      <vt:lpstr>Participants will  </vt:lpstr>
      <vt:lpstr>Tyler Model of Curriculum Development and Evaluation</vt:lpstr>
      <vt:lpstr>Transformative Care Continuum</vt:lpstr>
      <vt:lpstr>PowerPoint Presentation</vt:lpstr>
      <vt:lpstr>PowerPoint Presentation</vt:lpstr>
      <vt:lpstr>NBOME  to ACGME RRC FM  EPA </vt:lpstr>
      <vt:lpstr>Group Activity 1</vt:lpstr>
      <vt:lpstr>Competencies you suggest for EPA 13</vt:lpstr>
      <vt:lpstr>Competency Scores for EPA 13, MK 3.3, ICS5.4, P6.5, PBLI4.3, SBP 3, SBP5</vt:lpstr>
      <vt:lpstr>EPA 13 TASKS to EVALUATE (and learn) in TCC </vt:lpstr>
      <vt:lpstr>Outcomes of Success EPA 13</vt:lpstr>
      <vt:lpstr>Capstone Success</vt:lpstr>
      <vt:lpstr>Capstone Success</vt:lpstr>
      <vt:lpstr>CAPSTONE Success </vt:lpstr>
      <vt:lpstr>Small Groups # 2– 20 min to develop/describe an activity to address an EPA  </vt:lpstr>
      <vt:lpstr>Activity Descriptions to address EPA 7</vt:lpstr>
      <vt:lpstr>Large group activity.</vt:lpstr>
      <vt:lpstr>Evaluation Tasks—Tests </vt:lpstr>
      <vt:lpstr>GLOSSARY</vt:lpstr>
      <vt:lpstr>References</vt:lpstr>
      <vt:lpstr>Addendum 1 Documents attached and Contents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Sytems and Behavioral Science</dc:title>
  <dc:creator>Chrisman-Khawam, Leanne</dc:creator>
  <cp:lastModifiedBy>Chrisman-Khawam, Leanne</cp:lastModifiedBy>
  <cp:revision>29</cp:revision>
  <dcterms:created xsi:type="dcterms:W3CDTF">2021-07-23T17:31:08Z</dcterms:created>
  <dcterms:modified xsi:type="dcterms:W3CDTF">2021-09-21T16:32:57Z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