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56"/>
  </p:notesMasterIdLst>
  <p:sldIdLst>
    <p:sldId id="256" r:id="rId2"/>
    <p:sldId id="313" r:id="rId3"/>
    <p:sldId id="283" r:id="rId4"/>
    <p:sldId id="290" r:id="rId5"/>
    <p:sldId id="282" r:id="rId6"/>
    <p:sldId id="257" r:id="rId7"/>
    <p:sldId id="263" r:id="rId8"/>
    <p:sldId id="261" r:id="rId9"/>
    <p:sldId id="281" r:id="rId10"/>
    <p:sldId id="266" r:id="rId11"/>
    <p:sldId id="267" r:id="rId12"/>
    <p:sldId id="262" r:id="rId13"/>
    <p:sldId id="268" r:id="rId14"/>
    <p:sldId id="280" r:id="rId15"/>
    <p:sldId id="269" r:id="rId16"/>
    <p:sldId id="296" r:id="rId17"/>
    <p:sldId id="297" r:id="rId18"/>
    <p:sldId id="291" r:id="rId19"/>
    <p:sldId id="292" r:id="rId20"/>
    <p:sldId id="293" r:id="rId21"/>
    <p:sldId id="304" r:id="rId22"/>
    <p:sldId id="305" r:id="rId23"/>
    <p:sldId id="284" r:id="rId24"/>
    <p:sldId id="285" r:id="rId25"/>
    <p:sldId id="286" r:id="rId26"/>
    <p:sldId id="287" r:id="rId27"/>
    <p:sldId id="306" r:id="rId28"/>
    <p:sldId id="308" r:id="rId29"/>
    <p:sldId id="317" r:id="rId30"/>
    <p:sldId id="318" r:id="rId31"/>
    <p:sldId id="319" r:id="rId32"/>
    <p:sldId id="320" r:id="rId33"/>
    <p:sldId id="321" r:id="rId34"/>
    <p:sldId id="322" r:id="rId35"/>
    <p:sldId id="323" r:id="rId36"/>
    <p:sldId id="324" r:id="rId37"/>
    <p:sldId id="325" r:id="rId38"/>
    <p:sldId id="300" r:id="rId39"/>
    <p:sldId id="301" r:id="rId40"/>
    <p:sldId id="302" r:id="rId41"/>
    <p:sldId id="299" r:id="rId42"/>
    <p:sldId id="288" r:id="rId43"/>
    <p:sldId id="273" r:id="rId44"/>
    <p:sldId id="289" r:id="rId45"/>
    <p:sldId id="277" r:id="rId46"/>
    <p:sldId id="274" r:id="rId47"/>
    <p:sldId id="275" r:id="rId48"/>
    <p:sldId id="276" r:id="rId49"/>
    <p:sldId id="278" r:id="rId50"/>
    <p:sldId id="315" r:id="rId51"/>
    <p:sldId id="316" r:id="rId52"/>
    <p:sldId id="294" r:id="rId53"/>
    <p:sldId id="260" r:id="rId54"/>
    <p:sldId id="258" r:id="rId55"/>
  </p:sldIdLst>
  <p:sldSz cx="14630400" cy="8229600"/>
  <p:notesSz cx="6858000" cy="9144000"/>
  <p:defaultTextStyle>
    <a:defPPr>
      <a:defRPr lang="en-US"/>
    </a:defPPr>
    <a:lvl1pPr marL="0" algn="l" defTabSz="1141171" rtl="0" eaLnBrk="1" latinLnBrk="0" hangingPunct="1">
      <a:defRPr sz="2246" kern="1200">
        <a:solidFill>
          <a:schemeClr val="tx1"/>
        </a:solidFill>
        <a:latin typeface="+mn-lt"/>
        <a:ea typeface="+mn-ea"/>
        <a:cs typeface="+mn-cs"/>
      </a:defRPr>
    </a:lvl1pPr>
    <a:lvl2pPr marL="570586" algn="l" defTabSz="1141171" rtl="0" eaLnBrk="1" latinLnBrk="0" hangingPunct="1">
      <a:defRPr sz="2246" kern="1200">
        <a:solidFill>
          <a:schemeClr val="tx1"/>
        </a:solidFill>
        <a:latin typeface="+mn-lt"/>
        <a:ea typeface="+mn-ea"/>
        <a:cs typeface="+mn-cs"/>
      </a:defRPr>
    </a:lvl2pPr>
    <a:lvl3pPr marL="1141171" algn="l" defTabSz="1141171" rtl="0" eaLnBrk="1" latinLnBrk="0" hangingPunct="1">
      <a:defRPr sz="2246" kern="1200">
        <a:solidFill>
          <a:schemeClr val="tx1"/>
        </a:solidFill>
        <a:latin typeface="+mn-lt"/>
        <a:ea typeface="+mn-ea"/>
        <a:cs typeface="+mn-cs"/>
      </a:defRPr>
    </a:lvl3pPr>
    <a:lvl4pPr marL="1711757" algn="l" defTabSz="1141171" rtl="0" eaLnBrk="1" latinLnBrk="0" hangingPunct="1">
      <a:defRPr sz="2246" kern="1200">
        <a:solidFill>
          <a:schemeClr val="tx1"/>
        </a:solidFill>
        <a:latin typeface="+mn-lt"/>
        <a:ea typeface="+mn-ea"/>
        <a:cs typeface="+mn-cs"/>
      </a:defRPr>
    </a:lvl4pPr>
    <a:lvl5pPr marL="2282342" algn="l" defTabSz="1141171" rtl="0" eaLnBrk="1" latinLnBrk="0" hangingPunct="1">
      <a:defRPr sz="2246" kern="1200">
        <a:solidFill>
          <a:schemeClr val="tx1"/>
        </a:solidFill>
        <a:latin typeface="+mn-lt"/>
        <a:ea typeface="+mn-ea"/>
        <a:cs typeface="+mn-cs"/>
      </a:defRPr>
    </a:lvl5pPr>
    <a:lvl6pPr marL="2852928" algn="l" defTabSz="1141171" rtl="0" eaLnBrk="1" latinLnBrk="0" hangingPunct="1">
      <a:defRPr sz="2246" kern="1200">
        <a:solidFill>
          <a:schemeClr val="tx1"/>
        </a:solidFill>
        <a:latin typeface="+mn-lt"/>
        <a:ea typeface="+mn-ea"/>
        <a:cs typeface="+mn-cs"/>
      </a:defRPr>
    </a:lvl6pPr>
    <a:lvl7pPr marL="3423514" algn="l" defTabSz="1141171" rtl="0" eaLnBrk="1" latinLnBrk="0" hangingPunct="1">
      <a:defRPr sz="2246" kern="1200">
        <a:solidFill>
          <a:schemeClr val="tx1"/>
        </a:solidFill>
        <a:latin typeface="+mn-lt"/>
        <a:ea typeface="+mn-ea"/>
        <a:cs typeface="+mn-cs"/>
      </a:defRPr>
    </a:lvl7pPr>
    <a:lvl8pPr marL="3994099" algn="l" defTabSz="1141171" rtl="0" eaLnBrk="1" latinLnBrk="0" hangingPunct="1">
      <a:defRPr sz="2246" kern="1200">
        <a:solidFill>
          <a:schemeClr val="tx1"/>
        </a:solidFill>
        <a:latin typeface="+mn-lt"/>
        <a:ea typeface="+mn-ea"/>
        <a:cs typeface="+mn-cs"/>
      </a:defRPr>
    </a:lvl8pPr>
    <a:lvl9pPr marL="4564685" algn="l" defTabSz="1141171" rtl="0" eaLnBrk="1" latinLnBrk="0" hangingPunct="1">
      <a:defRPr sz="2246"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92">
          <p15:clr>
            <a:srgbClr val="A4A3A4"/>
          </p15:clr>
        </p15:guide>
        <p15:guide id="2" pos="460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44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685" autoAdjust="0"/>
    <p:restoredTop sz="94660"/>
  </p:normalViewPr>
  <p:slideViewPr>
    <p:cSldViewPr snapToGrid="0">
      <p:cViewPr varScale="1">
        <p:scale>
          <a:sx n="72" d="100"/>
          <a:sy n="72" d="100"/>
        </p:scale>
        <p:origin x="566" y="72"/>
      </p:cViewPr>
      <p:guideLst>
        <p:guide orient="horz" pos="2592"/>
        <p:guide pos="460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650194-7DF0-4D6B-932B-6DF8CB1B4987}" type="datetimeFigureOut">
              <a:rPr lang="en-US" smtClean="0"/>
              <a:t>9/25/2018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B5047A-5F22-48E9-89B4-A7E5772FB3EF}" type="slidenum">
              <a:rPr lang="en-US" smtClean="0"/>
              <a:t>‹#›</a:t>
            </a:fld>
            <a:endParaRPr lang="en-US"/>
          </a:p>
        </p:txBody>
      </p:sp>
    </p:spTree>
    <p:extLst>
      <p:ext uri="{BB962C8B-B14F-4D97-AF65-F5344CB8AC3E}">
        <p14:creationId xmlns:p14="http://schemas.microsoft.com/office/powerpoint/2010/main" val="467946701"/>
      </p:ext>
    </p:extLst>
  </p:cSld>
  <p:clrMap bg1="lt1" tx1="dk1" bg2="lt2" tx2="dk2" accent1="accent1" accent2="accent2" accent3="accent3" accent4="accent4" accent5="accent5" accent6="accent6" hlink="hlink" folHlink="folHlink"/>
  <p:notesStyle>
    <a:lvl1pPr marL="0" algn="l" defTabSz="1141171" rtl="0" eaLnBrk="1" latinLnBrk="0" hangingPunct="1">
      <a:defRPr sz="1498" kern="1200">
        <a:solidFill>
          <a:schemeClr val="tx1"/>
        </a:solidFill>
        <a:latin typeface="+mn-lt"/>
        <a:ea typeface="+mn-ea"/>
        <a:cs typeface="+mn-cs"/>
      </a:defRPr>
    </a:lvl1pPr>
    <a:lvl2pPr marL="570586" algn="l" defTabSz="1141171" rtl="0" eaLnBrk="1" latinLnBrk="0" hangingPunct="1">
      <a:defRPr sz="1498" kern="1200">
        <a:solidFill>
          <a:schemeClr val="tx1"/>
        </a:solidFill>
        <a:latin typeface="+mn-lt"/>
        <a:ea typeface="+mn-ea"/>
        <a:cs typeface="+mn-cs"/>
      </a:defRPr>
    </a:lvl2pPr>
    <a:lvl3pPr marL="1141171" algn="l" defTabSz="1141171" rtl="0" eaLnBrk="1" latinLnBrk="0" hangingPunct="1">
      <a:defRPr sz="1498" kern="1200">
        <a:solidFill>
          <a:schemeClr val="tx1"/>
        </a:solidFill>
        <a:latin typeface="+mn-lt"/>
        <a:ea typeface="+mn-ea"/>
        <a:cs typeface="+mn-cs"/>
      </a:defRPr>
    </a:lvl3pPr>
    <a:lvl4pPr marL="1711757" algn="l" defTabSz="1141171" rtl="0" eaLnBrk="1" latinLnBrk="0" hangingPunct="1">
      <a:defRPr sz="1498" kern="1200">
        <a:solidFill>
          <a:schemeClr val="tx1"/>
        </a:solidFill>
        <a:latin typeface="+mn-lt"/>
        <a:ea typeface="+mn-ea"/>
        <a:cs typeface="+mn-cs"/>
      </a:defRPr>
    </a:lvl4pPr>
    <a:lvl5pPr marL="2282342" algn="l" defTabSz="1141171" rtl="0" eaLnBrk="1" latinLnBrk="0" hangingPunct="1">
      <a:defRPr sz="1498" kern="1200">
        <a:solidFill>
          <a:schemeClr val="tx1"/>
        </a:solidFill>
        <a:latin typeface="+mn-lt"/>
        <a:ea typeface="+mn-ea"/>
        <a:cs typeface="+mn-cs"/>
      </a:defRPr>
    </a:lvl5pPr>
    <a:lvl6pPr marL="2852928" algn="l" defTabSz="1141171" rtl="0" eaLnBrk="1" latinLnBrk="0" hangingPunct="1">
      <a:defRPr sz="1498" kern="1200">
        <a:solidFill>
          <a:schemeClr val="tx1"/>
        </a:solidFill>
        <a:latin typeface="+mn-lt"/>
        <a:ea typeface="+mn-ea"/>
        <a:cs typeface="+mn-cs"/>
      </a:defRPr>
    </a:lvl6pPr>
    <a:lvl7pPr marL="3423514" algn="l" defTabSz="1141171" rtl="0" eaLnBrk="1" latinLnBrk="0" hangingPunct="1">
      <a:defRPr sz="1498" kern="1200">
        <a:solidFill>
          <a:schemeClr val="tx1"/>
        </a:solidFill>
        <a:latin typeface="+mn-lt"/>
        <a:ea typeface="+mn-ea"/>
        <a:cs typeface="+mn-cs"/>
      </a:defRPr>
    </a:lvl7pPr>
    <a:lvl8pPr marL="3994099" algn="l" defTabSz="1141171" rtl="0" eaLnBrk="1" latinLnBrk="0" hangingPunct="1">
      <a:defRPr sz="1498" kern="1200">
        <a:solidFill>
          <a:schemeClr val="tx1"/>
        </a:solidFill>
        <a:latin typeface="+mn-lt"/>
        <a:ea typeface="+mn-ea"/>
        <a:cs typeface="+mn-cs"/>
      </a:defRPr>
    </a:lvl8pPr>
    <a:lvl9pPr marL="4564685" algn="l" defTabSz="1141171" rtl="0" eaLnBrk="1" latinLnBrk="0" hangingPunct="1">
      <a:defRPr sz="1498"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734B3A-8ED9-1B4D-B787-8933FB5A1EAE}" type="slidenum">
              <a:rPr lang="en-US" smtClean="0"/>
              <a:t>27</a:t>
            </a:fld>
            <a:endParaRPr lang="en-US"/>
          </a:p>
        </p:txBody>
      </p:sp>
    </p:spTree>
    <p:extLst>
      <p:ext uri="{BB962C8B-B14F-4D97-AF65-F5344CB8AC3E}">
        <p14:creationId xmlns:p14="http://schemas.microsoft.com/office/powerpoint/2010/main" val="24792245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9309D-75B8-44C8-937B-CE871D8758BE}"/>
              </a:ext>
            </a:extLst>
          </p:cNvPr>
          <p:cNvSpPr>
            <a:spLocks noGrp="1"/>
          </p:cNvSpPr>
          <p:nvPr>
            <p:ph type="ctrTitle"/>
          </p:nvPr>
        </p:nvSpPr>
        <p:spPr>
          <a:xfrm>
            <a:off x="1828800" y="1346835"/>
            <a:ext cx="10972800" cy="2865120"/>
          </a:xfrm>
        </p:spPr>
        <p:txBody>
          <a:bodyPr anchor="b"/>
          <a:lstStyle>
            <a:lvl1pPr algn="ctr">
              <a:defRPr sz="648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BB78167-99EC-4A8E-8657-11DE43C0765F}"/>
              </a:ext>
            </a:extLst>
          </p:cNvPr>
          <p:cNvSpPr>
            <a:spLocks noGrp="1"/>
          </p:cNvSpPr>
          <p:nvPr>
            <p:ph type="subTitle" idx="1"/>
          </p:nvPr>
        </p:nvSpPr>
        <p:spPr>
          <a:xfrm>
            <a:off x="1828800" y="4322445"/>
            <a:ext cx="10972800" cy="1986915"/>
          </a:xfrm>
        </p:spPr>
        <p:txBody>
          <a:bodyPr/>
          <a:lstStyle>
            <a:lvl1pPr marL="0" indent="0" algn="ctr">
              <a:buNone/>
              <a:defRPr sz="2592"/>
            </a:lvl1pPr>
            <a:lvl2pPr marL="493776" indent="0" algn="ctr">
              <a:buNone/>
              <a:defRPr sz="2160"/>
            </a:lvl2pPr>
            <a:lvl3pPr marL="987552" indent="0" algn="ctr">
              <a:buNone/>
              <a:defRPr sz="1944"/>
            </a:lvl3pPr>
            <a:lvl4pPr marL="1481328" indent="0" algn="ctr">
              <a:buNone/>
              <a:defRPr sz="1728"/>
            </a:lvl4pPr>
            <a:lvl5pPr marL="1975104" indent="0" algn="ctr">
              <a:buNone/>
              <a:defRPr sz="1728"/>
            </a:lvl5pPr>
            <a:lvl6pPr marL="2468880" indent="0" algn="ctr">
              <a:buNone/>
              <a:defRPr sz="1728"/>
            </a:lvl6pPr>
            <a:lvl7pPr marL="2962656" indent="0" algn="ctr">
              <a:buNone/>
              <a:defRPr sz="1728"/>
            </a:lvl7pPr>
            <a:lvl8pPr marL="3456432" indent="0" algn="ctr">
              <a:buNone/>
              <a:defRPr sz="1728"/>
            </a:lvl8pPr>
            <a:lvl9pPr marL="3950208" indent="0" algn="ctr">
              <a:buNone/>
              <a:defRPr sz="1728"/>
            </a:lvl9pPr>
          </a:lstStyle>
          <a:p>
            <a:r>
              <a:rPr lang="en-US"/>
              <a:t>Click to edit Master subtitle style</a:t>
            </a:r>
          </a:p>
        </p:txBody>
      </p:sp>
      <p:sp>
        <p:nvSpPr>
          <p:cNvPr id="7" name="Slide Number Placeholder 6">
            <a:extLst>
              <a:ext uri="{FF2B5EF4-FFF2-40B4-BE49-F238E27FC236}">
                <a16:creationId xmlns:a16="http://schemas.microsoft.com/office/drawing/2014/main" id="{2A136683-5CA9-47C7-BE6D-C37EDD60CF5D}"/>
              </a:ext>
            </a:extLst>
          </p:cNvPr>
          <p:cNvSpPr>
            <a:spLocks noGrp="1"/>
          </p:cNvSpPr>
          <p:nvPr>
            <p:ph type="sldNum" sz="quarter" idx="10"/>
          </p:nvPr>
        </p:nvSpPr>
        <p:spPr/>
        <p:txBody>
          <a:bodyPr/>
          <a:lstStyle>
            <a:lvl1pPr>
              <a:defRPr>
                <a:solidFill>
                  <a:schemeClr val="bg1"/>
                </a:solidFill>
              </a:defRPr>
            </a:lvl1pPr>
          </a:lstStyle>
          <a:p>
            <a:fld id="{B2B613A9-0196-4103-A730-64D9B0C7CDAE}" type="slidenum">
              <a:rPr lang="en-US" smtClean="0"/>
              <a:pPr/>
              <a:t>‹#›</a:t>
            </a:fld>
            <a:endParaRPr lang="en-US" dirty="0"/>
          </a:p>
        </p:txBody>
      </p:sp>
    </p:spTree>
    <p:extLst>
      <p:ext uri="{BB962C8B-B14F-4D97-AF65-F5344CB8AC3E}">
        <p14:creationId xmlns:p14="http://schemas.microsoft.com/office/powerpoint/2010/main" val="35056488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7DD46-D5A0-44DB-81E2-6A4544F610C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27D1E54-826D-4AFF-83D8-1D0BE0C9C2C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05B8BC74-1035-4A81-B1E6-FC845E0EBE87}"/>
              </a:ext>
            </a:extLst>
          </p:cNvPr>
          <p:cNvSpPr>
            <a:spLocks noGrp="1"/>
          </p:cNvSpPr>
          <p:nvPr>
            <p:ph type="sldNum" sz="quarter" idx="10"/>
          </p:nvPr>
        </p:nvSpPr>
        <p:spPr/>
        <p:txBody>
          <a:bodyPr/>
          <a:lstStyle>
            <a:lvl1pPr>
              <a:defRPr>
                <a:solidFill>
                  <a:schemeClr val="bg1"/>
                </a:solidFill>
              </a:defRPr>
            </a:lvl1pPr>
          </a:lstStyle>
          <a:p>
            <a:fld id="{B2B613A9-0196-4103-A730-64D9B0C7CDAE}" type="slidenum">
              <a:rPr lang="en-US" smtClean="0"/>
              <a:pPr/>
              <a:t>‹#›</a:t>
            </a:fld>
            <a:endParaRPr lang="en-US" dirty="0"/>
          </a:p>
        </p:txBody>
      </p:sp>
    </p:spTree>
    <p:extLst>
      <p:ext uri="{BB962C8B-B14F-4D97-AF65-F5344CB8AC3E}">
        <p14:creationId xmlns:p14="http://schemas.microsoft.com/office/powerpoint/2010/main" val="18726241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2998FC4-58E4-417E-B9A8-8CFC5D7B9E8C}"/>
              </a:ext>
            </a:extLst>
          </p:cNvPr>
          <p:cNvSpPr>
            <a:spLocks noGrp="1"/>
          </p:cNvSpPr>
          <p:nvPr>
            <p:ph type="title" orient="vert"/>
          </p:nvPr>
        </p:nvSpPr>
        <p:spPr>
          <a:xfrm>
            <a:off x="10469882" y="438150"/>
            <a:ext cx="3154680" cy="697420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B03B416-B0AD-4B34-8794-ABAEBB0093FB}"/>
              </a:ext>
            </a:extLst>
          </p:cNvPr>
          <p:cNvSpPr>
            <a:spLocks noGrp="1"/>
          </p:cNvSpPr>
          <p:nvPr>
            <p:ph type="body" orient="vert" idx="1"/>
          </p:nvPr>
        </p:nvSpPr>
        <p:spPr>
          <a:xfrm>
            <a:off x="1005842" y="438150"/>
            <a:ext cx="9281160" cy="697420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20C54C50-9CBE-478E-86AE-967C240AD1AA}"/>
              </a:ext>
            </a:extLst>
          </p:cNvPr>
          <p:cNvSpPr>
            <a:spLocks noGrp="1"/>
          </p:cNvSpPr>
          <p:nvPr>
            <p:ph type="sldNum" sz="quarter" idx="10"/>
          </p:nvPr>
        </p:nvSpPr>
        <p:spPr/>
        <p:txBody>
          <a:bodyPr/>
          <a:lstStyle>
            <a:lvl1pPr>
              <a:defRPr>
                <a:solidFill>
                  <a:schemeClr val="bg1"/>
                </a:solidFill>
              </a:defRPr>
            </a:lvl1pPr>
          </a:lstStyle>
          <a:p>
            <a:fld id="{B2B613A9-0196-4103-A730-64D9B0C7CDAE}" type="slidenum">
              <a:rPr lang="en-US" smtClean="0"/>
              <a:pPr/>
              <a:t>‹#›</a:t>
            </a:fld>
            <a:endParaRPr lang="en-US" dirty="0"/>
          </a:p>
        </p:txBody>
      </p:sp>
    </p:spTree>
    <p:extLst>
      <p:ext uri="{BB962C8B-B14F-4D97-AF65-F5344CB8AC3E}">
        <p14:creationId xmlns:p14="http://schemas.microsoft.com/office/powerpoint/2010/main" val="9317201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65760" y="329566"/>
            <a:ext cx="13533120" cy="70218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p:cNvSpPr>
            <a:spLocks noGrp="1"/>
          </p:cNvSpPr>
          <p:nvPr>
            <p:ph type="sldNum" sz="quarter" idx="10"/>
          </p:nvPr>
        </p:nvSpPr>
        <p:spPr>
          <a:xfrm>
            <a:off x="243840" y="7658100"/>
            <a:ext cx="853440" cy="571500"/>
          </a:xfrm>
          <a:prstGeom prst="rect">
            <a:avLst/>
          </a:prstGeom>
        </p:spPr>
        <p:txBody>
          <a:bodyPr/>
          <a:lstStyle>
            <a:lvl1pPr>
              <a:defRPr/>
            </a:lvl1pPr>
          </a:lstStyle>
          <a:p>
            <a:fld id="{543AB522-D0C9-4EC7-8854-1D98DD2637B6}" type="slidenum">
              <a:rPr lang="en-US"/>
              <a:pPr/>
              <a:t>‹#›</a:t>
            </a:fld>
            <a:endParaRPr lang="en-US"/>
          </a:p>
        </p:txBody>
      </p:sp>
    </p:spTree>
    <p:extLst>
      <p:ext uri="{BB962C8B-B14F-4D97-AF65-F5344CB8AC3E}">
        <p14:creationId xmlns:p14="http://schemas.microsoft.com/office/powerpoint/2010/main" val="30540121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4C41D-6B53-4113-8C48-090D026B0876}"/>
              </a:ext>
            </a:extLst>
          </p:cNvPr>
          <p:cNvSpPr>
            <a:spLocks noGrp="1"/>
          </p:cNvSpPr>
          <p:nvPr>
            <p:ph type="title" hasCustomPrompt="1"/>
          </p:nvPr>
        </p:nvSpPr>
        <p:spPr/>
        <p:txBody>
          <a:bodyPr>
            <a:normAutofit/>
          </a:bodyPr>
          <a:lstStyle>
            <a:lvl1pPr>
              <a:defRPr sz="4800">
                <a:solidFill>
                  <a:schemeClr val="tx1"/>
                </a:solidFill>
              </a:defRPr>
            </a:lvl1pPr>
          </a:lstStyle>
          <a:p>
            <a:r>
              <a:rPr kumimoji="0" lang="en-US" sz="3456" b="0" i="0" u="none" strike="noStrike" kern="1200" cap="none" spc="0" normalizeH="0" baseline="0" noProof="0" dirty="0">
                <a:ln>
                  <a:noFill/>
                </a:ln>
                <a:solidFill>
                  <a:srgbClr val="444444"/>
                </a:solidFill>
                <a:effectLst/>
                <a:uLnTx/>
                <a:uFillTx/>
                <a:latin typeface="Arial" panose="020B0604020202020204" pitchFamily="34" charset="0"/>
                <a:ea typeface="+mj-ea"/>
                <a:cs typeface="Arial" panose="020B0604020202020204" pitchFamily="34" charset="0"/>
              </a:rPr>
              <a:t>Title style, Arial, size 32-48</a:t>
            </a:r>
            <a:endParaRPr lang="en-US" dirty="0"/>
          </a:p>
        </p:txBody>
      </p:sp>
      <p:sp>
        <p:nvSpPr>
          <p:cNvPr id="3" name="Content Placeholder 2">
            <a:extLst>
              <a:ext uri="{FF2B5EF4-FFF2-40B4-BE49-F238E27FC236}">
                <a16:creationId xmlns:a16="http://schemas.microsoft.com/office/drawing/2014/main" id="{38F3D4E5-E80D-4114-B02D-C96B4F46DD50}"/>
              </a:ext>
            </a:extLst>
          </p:cNvPr>
          <p:cNvSpPr>
            <a:spLocks noGrp="1"/>
          </p:cNvSpPr>
          <p:nvPr>
            <p:ph idx="1" hasCustomPrompt="1"/>
          </p:nvPr>
        </p:nvSpPr>
        <p:spPr>
          <a:xfrm>
            <a:off x="1005840" y="2173869"/>
            <a:ext cx="12618720" cy="5221606"/>
          </a:xfrm>
        </p:spPr>
        <p:txBody>
          <a:bodyPr/>
          <a:lstStyle>
            <a:lvl1pPr marL="185166" marR="0" indent="-185166" algn="l" defTabSz="740664" rtl="0" eaLnBrk="1" fontAlgn="auto" latinLnBrk="0" hangingPunct="1">
              <a:lnSpc>
                <a:spcPct val="100000"/>
              </a:lnSpc>
              <a:spcBef>
                <a:spcPts val="0"/>
              </a:spcBef>
              <a:spcAft>
                <a:spcPts val="0"/>
              </a:spcAft>
              <a:buClrTx/>
              <a:buSzTx/>
              <a:buFont typeface="Arial" panose="020B0604020202020204" pitchFamily="34" charset="0"/>
              <a:buChar char="•"/>
              <a:tabLst/>
              <a:defRPr sz="3200">
                <a:solidFill>
                  <a:schemeClr val="tx1"/>
                </a:solidFill>
              </a:defRPr>
            </a:lvl1pPr>
            <a:lvl2pPr marL="555499" marR="0" indent="-185166" algn="l" defTabSz="740664" rtl="0" eaLnBrk="1" fontAlgn="auto" latinLnBrk="0" hangingPunct="1">
              <a:lnSpc>
                <a:spcPct val="90000"/>
              </a:lnSpc>
              <a:spcBef>
                <a:spcPts val="405"/>
              </a:spcBef>
              <a:spcAft>
                <a:spcPts val="0"/>
              </a:spcAft>
              <a:buClrTx/>
              <a:buSzTx/>
              <a:buFont typeface="Arial" panose="020B0604020202020204" pitchFamily="34" charset="0"/>
              <a:buChar char="−"/>
              <a:tabLst/>
              <a:defRPr sz="2269"/>
            </a:lvl2pPr>
          </a:lstStyle>
          <a:p>
            <a:pPr marL="185166" marR="0" lvl="0" indent="-185166" algn="l" defTabSz="740664" rtl="0" eaLnBrk="1" fontAlgn="auto" latinLnBrk="0" hangingPunct="1">
              <a:lnSpc>
                <a:spcPct val="90000"/>
              </a:lnSpc>
              <a:spcBef>
                <a:spcPts val="811"/>
              </a:spcBef>
              <a:spcAft>
                <a:spcPts val="0"/>
              </a:spcAft>
              <a:buClrTx/>
              <a:buSzTx/>
              <a:buFont typeface="Arial" panose="020B0604020202020204" pitchFamily="34" charset="0"/>
              <a:buChar char="•"/>
              <a:tabLst/>
              <a:defRPr/>
            </a:pPr>
            <a:r>
              <a:rPr kumimoji="0" lang="en-US" sz="2269" b="0" i="0" u="none" strike="noStrike" kern="1200" cap="none" spc="0" normalizeH="0" baseline="0" noProof="0" dirty="0">
                <a:ln>
                  <a:noFill/>
                </a:ln>
                <a:solidFill>
                  <a:srgbClr val="444444"/>
                </a:solidFill>
                <a:effectLst/>
                <a:uLnTx/>
                <a:uFillTx/>
                <a:latin typeface="Arial" panose="020B0604020202020204" pitchFamily="34" charset="0"/>
                <a:ea typeface="+mn-ea"/>
                <a:cs typeface="Arial" panose="020B0604020202020204" pitchFamily="34" charset="0"/>
              </a:rPr>
              <a:t>Body text style, Arial, size 18-32</a:t>
            </a:r>
          </a:p>
          <a:p>
            <a:pPr marL="555499" marR="0" lvl="1" indent="-185166" algn="l" defTabSz="740664" rtl="0" eaLnBrk="1" fontAlgn="auto" latinLnBrk="0" hangingPunct="1">
              <a:lnSpc>
                <a:spcPct val="90000"/>
              </a:lnSpc>
              <a:spcBef>
                <a:spcPts val="811"/>
              </a:spcBef>
              <a:spcAft>
                <a:spcPts val="0"/>
              </a:spcAft>
              <a:buClrTx/>
              <a:buSzTx/>
              <a:buFont typeface="Arial" panose="020B0604020202020204" pitchFamily="34" charset="0"/>
              <a:buChar char="•"/>
              <a:tabLst/>
              <a:defRPr/>
            </a:pPr>
            <a:endParaRPr kumimoji="0" lang="en-US" sz="2269" b="0" i="0" u="none" strike="noStrike" kern="1200" cap="none" spc="0" normalizeH="0" baseline="0" noProof="0" dirty="0">
              <a:ln>
                <a:noFill/>
              </a:ln>
              <a:solidFill>
                <a:srgbClr val="444444"/>
              </a:solidFill>
              <a:effectLst/>
              <a:uLnTx/>
              <a:uFillTx/>
              <a:latin typeface="Arial" panose="020B0604020202020204" pitchFamily="34" charset="0"/>
              <a:ea typeface="+mn-ea"/>
              <a:cs typeface="Arial" panose="020B0604020202020204" pitchFamily="34" charset="0"/>
            </a:endParaRPr>
          </a:p>
        </p:txBody>
      </p:sp>
      <p:sp>
        <p:nvSpPr>
          <p:cNvPr id="7" name="Slide Number Placeholder 6">
            <a:extLst>
              <a:ext uri="{FF2B5EF4-FFF2-40B4-BE49-F238E27FC236}">
                <a16:creationId xmlns:a16="http://schemas.microsoft.com/office/drawing/2014/main" id="{1C31EDC9-20C4-4679-9EE4-5CC70D850C5B}"/>
              </a:ext>
            </a:extLst>
          </p:cNvPr>
          <p:cNvSpPr>
            <a:spLocks noGrp="1"/>
          </p:cNvSpPr>
          <p:nvPr>
            <p:ph type="sldNum" sz="quarter" idx="10"/>
          </p:nvPr>
        </p:nvSpPr>
        <p:spPr/>
        <p:txBody>
          <a:bodyPr/>
          <a:lstStyle>
            <a:lvl1pPr>
              <a:defRPr>
                <a:solidFill>
                  <a:schemeClr val="bg1"/>
                </a:solidFill>
              </a:defRPr>
            </a:lvl1pPr>
          </a:lstStyle>
          <a:p>
            <a:fld id="{B2B613A9-0196-4103-A730-64D9B0C7CDAE}" type="slidenum">
              <a:rPr lang="en-US" smtClean="0"/>
              <a:pPr/>
              <a:t>‹#›</a:t>
            </a:fld>
            <a:endParaRPr lang="en-US" dirty="0"/>
          </a:p>
        </p:txBody>
      </p:sp>
    </p:spTree>
    <p:extLst>
      <p:ext uri="{BB962C8B-B14F-4D97-AF65-F5344CB8AC3E}">
        <p14:creationId xmlns:p14="http://schemas.microsoft.com/office/powerpoint/2010/main" val="32556509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9E782-422F-4063-AFF5-7FF1697CC9C7}"/>
              </a:ext>
            </a:extLst>
          </p:cNvPr>
          <p:cNvSpPr>
            <a:spLocks noGrp="1"/>
          </p:cNvSpPr>
          <p:nvPr>
            <p:ph type="title"/>
          </p:nvPr>
        </p:nvSpPr>
        <p:spPr>
          <a:xfrm>
            <a:off x="998221" y="2051687"/>
            <a:ext cx="12618720" cy="3423285"/>
          </a:xfrm>
        </p:spPr>
        <p:txBody>
          <a:bodyPr anchor="b"/>
          <a:lstStyle>
            <a:lvl1pPr>
              <a:defRPr sz="6480"/>
            </a:lvl1pPr>
          </a:lstStyle>
          <a:p>
            <a:r>
              <a:rPr lang="en-US"/>
              <a:t>Click to edit Master title style</a:t>
            </a:r>
          </a:p>
        </p:txBody>
      </p:sp>
      <p:sp>
        <p:nvSpPr>
          <p:cNvPr id="3" name="Text Placeholder 2">
            <a:extLst>
              <a:ext uri="{FF2B5EF4-FFF2-40B4-BE49-F238E27FC236}">
                <a16:creationId xmlns:a16="http://schemas.microsoft.com/office/drawing/2014/main" id="{B9387177-A29C-4908-9BB1-1CE0A7A3679F}"/>
              </a:ext>
            </a:extLst>
          </p:cNvPr>
          <p:cNvSpPr>
            <a:spLocks noGrp="1"/>
          </p:cNvSpPr>
          <p:nvPr>
            <p:ph type="body" idx="1"/>
          </p:nvPr>
        </p:nvSpPr>
        <p:spPr>
          <a:xfrm>
            <a:off x="998221" y="5507357"/>
            <a:ext cx="12618720" cy="1800224"/>
          </a:xfrm>
        </p:spPr>
        <p:txBody>
          <a:bodyPr/>
          <a:lstStyle>
            <a:lvl1pPr marL="0" indent="0">
              <a:buNone/>
              <a:defRPr sz="2592">
                <a:solidFill>
                  <a:schemeClr val="tx1">
                    <a:tint val="75000"/>
                  </a:schemeClr>
                </a:solidFill>
              </a:defRPr>
            </a:lvl1pPr>
            <a:lvl2pPr marL="493776" indent="0">
              <a:buNone/>
              <a:defRPr sz="2160">
                <a:solidFill>
                  <a:schemeClr val="tx1">
                    <a:tint val="75000"/>
                  </a:schemeClr>
                </a:solidFill>
              </a:defRPr>
            </a:lvl2pPr>
            <a:lvl3pPr marL="987552" indent="0">
              <a:buNone/>
              <a:defRPr sz="1944">
                <a:solidFill>
                  <a:schemeClr val="tx1">
                    <a:tint val="75000"/>
                  </a:schemeClr>
                </a:solidFill>
              </a:defRPr>
            </a:lvl3pPr>
            <a:lvl4pPr marL="1481328" indent="0">
              <a:buNone/>
              <a:defRPr sz="1728">
                <a:solidFill>
                  <a:schemeClr val="tx1">
                    <a:tint val="75000"/>
                  </a:schemeClr>
                </a:solidFill>
              </a:defRPr>
            </a:lvl4pPr>
            <a:lvl5pPr marL="1975104" indent="0">
              <a:buNone/>
              <a:defRPr sz="1728">
                <a:solidFill>
                  <a:schemeClr val="tx1">
                    <a:tint val="75000"/>
                  </a:schemeClr>
                </a:solidFill>
              </a:defRPr>
            </a:lvl5pPr>
            <a:lvl6pPr marL="2468880" indent="0">
              <a:buNone/>
              <a:defRPr sz="1728">
                <a:solidFill>
                  <a:schemeClr val="tx1">
                    <a:tint val="75000"/>
                  </a:schemeClr>
                </a:solidFill>
              </a:defRPr>
            </a:lvl6pPr>
            <a:lvl7pPr marL="2962656" indent="0">
              <a:buNone/>
              <a:defRPr sz="1728">
                <a:solidFill>
                  <a:schemeClr val="tx1">
                    <a:tint val="75000"/>
                  </a:schemeClr>
                </a:solidFill>
              </a:defRPr>
            </a:lvl7pPr>
            <a:lvl8pPr marL="3456432" indent="0">
              <a:buNone/>
              <a:defRPr sz="1728">
                <a:solidFill>
                  <a:schemeClr val="tx1">
                    <a:tint val="75000"/>
                  </a:schemeClr>
                </a:solidFill>
              </a:defRPr>
            </a:lvl8pPr>
            <a:lvl9pPr marL="3950208" indent="0">
              <a:buNone/>
              <a:defRPr sz="1728">
                <a:solidFill>
                  <a:schemeClr val="tx1">
                    <a:tint val="75000"/>
                  </a:schemeClr>
                </a:solidFill>
              </a:defRPr>
            </a:lvl9pPr>
          </a:lstStyle>
          <a:p>
            <a:pPr lvl="0"/>
            <a:r>
              <a:rPr lang="en-US"/>
              <a:t>Edit Master text styles</a:t>
            </a:r>
          </a:p>
        </p:txBody>
      </p:sp>
      <p:sp>
        <p:nvSpPr>
          <p:cNvPr id="7" name="Slide Number Placeholder 6">
            <a:extLst>
              <a:ext uri="{FF2B5EF4-FFF2-40B4-BE49-F238E27FC236}">
                <a16:creationId xmlns:a16="http://schemas.microsoft.com/office/drawing/2014/main" id="{E3DCD7E2-0B2A-425F-926D-8CD9CDDD544D}"/>
              </a:ext>
            </a:extLst>
          </p:cNvPr>
          <p:cNvSpPr>
            <a:spLocks noGrp="1"/>
          </p:cNvSpPr>
          <p:nvPr>
            <p:ph type="sldNum" sz="quarter" idx="10"/>
          </p:nvPr>
        </p:nvSpPr>
        <p:spPr/>
        <p:txBody>
          <a:bodyPr/>
          <a:lstStyle>
            <a:lvl1pPr>
              <a:defRPr>
                <a:solidFill>
                  <a:schemeClr val="bg1"/>
                </a:solidFill>
              </a:defRPr>
            </a:lvl1pPr>
          </a:lstStyle>
          <a:p>
            <a:fld id="{B2B613A9-0196-4103-A730-64D9B0C7CDAE}" type="slidenum">
              <a:rPr lang="en-US" smtClean="0"/>
              <a:pPr/>
              <a:t>‹#›</a:t>
            </a:fld>
            <a:endParaRPr lang="en-US" dirty="0"/>
          </a:p>
        </p:txBody>
      </p:sp>
    </p:spTree>
    <p:extLst>
      <p:ext uri="{BB962C8B-B14F-4D97-AF65-F5344CB8AC3E}">
        <p14:creationId xmlns:p14="http://schemas.microsoft.com/office/powerpoint/2010/main" val="40986272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5E17D-64C9-4F00-8FA9-CB931FC32A0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4080C3-2465-4F27-B903-E88824D60805}"/>
              </a:ext>
            </a:extLst>
          </p:cNvPr>
          <p:cNvSpPr>
            <a:spLocks noGrp="1"/>
          </p:cNvSpPr>
          <p:nvPr>
            <p:ph sz="half" idx="1"/>
          </p:nvPr>
        </p:nvSpPr>
        <p:spPr>
          <a:xfrm>
            <a:off x="1005840" y="2190751"/>
            <a:ext cx="6217920" cy="52216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ABAD61-7B5D-4753-B34B-DDEAFFB12EDA}"/>
              </a:ext>
            </a:extLst>
          </p:cNvPr>
          <p:cNvSpPr>
            <a:spLocks noGrp="1"/>
          </p:cNvSpPr>
          <p:nvPr>
            <p:ph sz="half" idx="2"/>
          </p:nvPr>
        </p:nvSpPr>
        <p:spPr>
          <a:xfrm>
            <a:off x="7406640" y="2190751"/>
            <a:ext cx="6217920" cy="52216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872037DF-F692-40D1-8720-DE0FA3FF650C}"/>
              </a:ext>
            </a:extLst>
          </p:cNvPr>
          <p:cNvSpPr>
            <a:spLocks noGrp="1"/>
          </p:cNvSpPr>
          <p:nvPr>
            <p:ph type="sldNum" sz="quarter" idx="10"/>
          </p:nvPr>
        </p:nvSpPr>
        <p:spPr/>
        <p:txBody>
          <a:bodyPr/>
          <a:lstStyle>
            <a:lvl1pPr>
              <a:defRPr>
                <a:solidFill>
                  <a:schemeClr val="bg1"/>
                </a:solidFill>
              </a:defRPr>
            </a:lvl1pPr>
          </a:lstStyle>
          <a:p>
            <a:fld id="{B2B613A9-0196-4103-A730-64D9B0C7CDAE}" type="slidenum">
              <a:rPr lang="en-US" smtClean="0"/>
              <a:pPr/>
              <a:t>‹#›</a:t>
            </a:fld>
            <a:endParaRPr lang="en-US" dirty="0"/>
          </a:p>
        </p:txBody>
      </p:sp>
    </p:spTree>
    <p:extLst>
      <p:ext uri="{BB962C8B-B14F-4D97-AF65-F5344CB8AC3E}">
        <p14:creationId xmlns:p14="http://schemas.microsoft.com/office/powerpoint/2010/main" val="9383657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970B1-29B2-4CA9-9B27-2DE162CDEDAF}"/>
              </a:ext>
            </a:extLst>
          </p:cNvPr>
          <p:cNvSpPr>
            <a:spLocks noGrp="1"/>
          </p:cNvSpPr>
          <p:nvPr>
            <p:ph type="title"/>
          </p:nvPr>
        </p:nvSpPr>
        <p:spPr>
          <a:xfrm>
            <a:off x="1007746" y="438151"/>
            <a:ext cx="12618720" cy="15906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5176A8A5-9E91-4EC3-B2C9-2BED47BC3EAE}"/>
              </a:ext>
            </a:extLst>
          </p:cNvPr>
          <p:cNvSpPr>
            <a:spLocks noGrp="1"/>
          </p:cNvSpPr>
          <p:nvPr>
            <p:ph type="body" idx="1"/>
          </p:nvPr>
        </p:nvSpPr>
        <p:spPr>
          <a:xfrm>
            <a:off x="1007747" y="2017395"/>
            <a:ext cx="6189344" cy="988694"/>
          </a:xfrm>
        </p:spPr>
        <p:txBody>
          <a:bodyPr anchor="b"/>
          <a:lstStyle>
            <a:lvl1pPr marL="0" indent="0">
              <a:buNone/>
              <a:defRPr sz="2592" b="1"/>
            </a:lvl1pPr>
            <a:lvl2pPr marL="493776" indent="0">
              <a:buNone/>
              <a:defRPr sz="2160" b="1"/>
            </a:lvl2pPr>
            <a:lvl3pPr marL="987552" indent="0">
              <a:buNone/>
              <a:defRPr sz="1944" b="1"/>
            </a:lvl3pPr>
            <a:lvl4pPr marL="1481328" indent="0">
              <a:buNone/>
              <a:defRPr sz="1728" b="1"/>
            </a:lvl4pPr>
            <a:lvl5pPr marL="1975104" indent="0">
              <a:buNone/>
              <a:defRPr sz="1728" b="1"/>
            </a:lvl5pPr>
            <a:lvl6pPr marL="2468880" indent="0">
              <a:buNone/>
              <a:defRPr sz="1728" b="1"/>
            </a:lvl6pPr>
            <a:lvl7pPr marL="2962656" indent="0">
              <a:buNone/>
              <a:defRPr sz="1728" b="1"/>
            </a:lvl7pPr>
            <a:lvl8pPr marL="3456432" indent="0">
              <a:buNone/>
              <a:defRPr sz="1728" b="1"/>
            </a:lvl8pPr>
            <a:lvl9pPr marL="3950208" indent="0">
              <a:buNone/>
              <a:defRPr sz="1728" b="1"/>
            </a:lvl9pPr>
          </a:lstStyle>
          <a:p>
            <a:pPr lvl="0"/>
            <a:r>
              <a:rPr lang="en-US"/>
              <a:t>Edit Master text styles</a:t>
            </a:r>
          </a:p>
        </p:txBody>
      </p:sp>
      <p:sp>
        <p:nvSpPr>
          <p:cNvPr id="4" name="Content Placeholder 3">
            <a:extLst>
              <a:ext uri="{FF2B5EF4-FFF2-40B4-BE49-F238E27FC236}">
                <a16:creationId xmlns:a16="http://schemas.microsoft.com/office/drawing/2014/main" id="{05239059-8DED-4D3B-A027-DBE090247DFD}"/>
              </a:ext>
            </a:extLst>
          </p:cNvPr>
          <p:cNvSpPr>
            <a:spLocks noGrp="1"/>
          </p:cNvSpPr>
          <p:nvPr>
            <p:ph sz="half" idx="2"/>
          </p:nvPr>
        </p:nvSpPr>
        <p:spPr>
          <a:xfrm>
            <a:off x="1007747" y="3006092"/>
            <a:ext cx="6189344" cy="44215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89D835-3194-414C-96ED-28BF1E6418D2}"/>
              </a:ext>
            </a:extLst>
          </p:cNvPr>
          <p:cNvSpPr>
            <a:spLocks noGrp="1"/>
          </p:cNvSpPr>
          <p:nvPr>
            <p:ph type="body" sz="quarter" idx="3"/>
          </p:nvPr>
        </p:nvSpPr>
        <p:spPr>
          <a:xfrm>
            <a:off x="7406642" y="2017395"/>
            <a:ext cx="6219826" cy="988694"/>
          </a:xfrm>
        </p:spPr>
        <p:txBody>
          <a:bodyPr anchor="b"/>
          <a:lstStyle>
            <a:lvl1pPr marL="0" indent="0">
              <a:buNone/>
              <a:defRPr sz="2592" b="1"/>
            </a:lvl1pPr>
            <a:lvl2pPr marL="493776" indent="0">
              <a:buNone/>
              <a:defRPr sz="2160" b="1"/>
            </a:lvl2pPr>
            <a:lvl3pPr marL="987552" indent="0">
              <a:buNone/>
              <a:defRPr sz="1944" b="1"/>
            </a:lvl3pPr>
            <a:lvl4pPr marL="1481328" indent="0">
              <a:buNone/>
              <a:defRPr sz="1728" b="1"/>
            </a:lvl4pPr>
            <a:lvl5pPr marL="1975104" indent="0">
              <a:buNone/>
              <a:defRPr sz="1728" b="1"/>
            </a:lvl5pPr>
            <a:lvl6pPr marL="2468880" indent="0">
              <a:buNone/>
              <a:defRPr sz="1728" b="1"/>
            </a:lvl6pPr>
            <a:lvl7pPr marL="2962656" indent="0">
              <a:buNone/>
              <a:defRPr sz="1728" b="1"/>
            </a:lvl7pPr>
            <a:lvl8pPr marL="3456432" indent="0">
              <a:buNone/>
              <a:defRPr sz="1728" b="1"/>
            </a:lvl8pPr>
            <a:lvl9pPr marL="3950208" indent="0">
              <a:buNone/>
              <a:defRPr sz="1728" b="1"/>
            </a:lvl9pPr>
          </a:lstStyle>
          <a:p>
            <a:pPr lvl="0"/>
            <a:r>
              <a:rPr lang="en-US"/>
              <a:t>Edit Master text styles</a:t>
            </a:r>
          </a:p>
        </p:txBody>
      </p:sp>
      <p:sp>
        <p:nvSpPr>
          <p:cNvPr id="6" name="Content Placeholder 5">
            <a:extLst>
              <a:ext uri="{FF2B5EF4-FFF2-40B4-BE49-F238E27FC236}">
                <a16:creationId xmlns:a16="http://schemas.microsoft.com/office/drawing/2014/main" id="{06573EAA-372F-410B-A16F-AED0375E8385}"/>
              </a:ext>
            </a:extLst>
          </p:cNvPr>
          <p:cNvSpPr>
            <a:spLocks noGrp="1"/>
          </p:cNvSpPr>
          <p:nvPr>
            <p:ph sz="quarter" idx="4"/>
          </p:nvPr>
        </p:nvSpPr>
        <p:spPr>
          <a:xfrm>
            <a:off x="7406642" y="3006092"/>
            <a:ext cx="6219826" cy="44215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4B79809E-9CE1-4223-8635-C3090F720797}"/>
              </a:ext>
            </a:extLst>
          </p:cNvPr>
          <p:cNvSpPr>
            <a:spLocks noGrp="1"/>
          </p:cNvSpPr>
          <p:nvPr>
            <p:ph type="sldNum" sz="quarter" idx="10"/>
          </p:nvPr>
        </p:nvSpPr>
        <p:spPr/>
        <p:txBody>
          <a:bodyPr/>
          <a:lstStyle>
            <a:lvl1pPr>
              <a:defRPr>
                <a:solidFill>
                  <a:schemeClr val="bg1"/>
                </a:solidFill>
              </a:defRPr>
            </a:lvl1pPr>
          </a:lstStyle>
          <a:p>
            <a:fld id="{B2B613A9-0196-4103-A730-64D9B0C7CDAE}" type="slidenum">
              <a:rPr lang="en-US" smtClean="0"/>
              <a:pPr/>
              <a:t>‹#›</a:t>
            </a:fld>
            <a:endParaRPr lang="en-US" dirty="0"/>
          </a:p>
        </p:txBody>
      </p:sp>
    </p:spTree>
    <p:extLst>
      <p:ext uri="{BB962C8B-B14F-4D97-AF65-F5344CB8AC3E}">
        <p14:creationId xmlns:p14="http://schemas.microsoft.com/office/powerpoint/2010/main" val="16812045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42791-8349-46EF-A9B8-572DA5216A1E}"/>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64022B49-59EF-41EF-AACE-A75C286531D8}"/>
              </a:ext>
            </a:extLst>
          </p:cNvPr>
          <p:cNvSpPr>
            <a:spLocks noGrp="1"/>
          </p:cNvSpPr>
          <p:nvPr>
            <p:ph type="sldNum" sz="quarter" idx="10"/>
          </p:nvPr>
        </p:nvSpPr>
        <p:spPr/>
        <p:txBody>
          <a:bodyPr/>
          <a:lstStyle>
            <a:lvl1pPr>
              <a:defRPr>
                <a:solidFill>
                  <a:schemeClr val="bg1"/>
                </a:solidFill>
              </a:defRPr>
            </a:lvl1pPr>
          </a:lstStyle>
          <a:p>
            <a:fld id="{B2B613A9-0196-4103-A730-64D9B0C7CDAE}" type="slidenum">
              <a:rPr lang="en-US" smtClean="0"/>
              <a:pPr/>
              <a:t>‹#›</a:t>
            </a:fld>
            <a:endParaRPr lang="en-US" dirty="0"/>
          </a:p>
        </p:txBody>
      </p:sp>
    </p:spTree>
    <p:extLst>
      <p:ext uri="{BB962C8B-B14F-4D97-AF65-F5344CB8AC3E}">
        <p14:creationId xmlns:p14="http://schemas.microsoft.com/office/powerpoint/2010/main" val="13058345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B13DE10-AAF4-4A79-A313-FF9B07A0C03D}"/>
              </a:ext>
            </a:extLst>
          </p:cNvPr>
          <p:cNvSpPr>
            <a:spLocks noGrp="1"/>
          </p:cNvSpPr>
          <p:nvPr>
            <p:ph type="sldNum" sz="quarter" idx="10"/>
          </p:nvPr>
        </p:nvSpPr>
        <p:spPr/>
        <p:txBody>
          <a:bodyPr/>
          <a:lstStyle>
            <a:lvl1pPr>
              <a:defRPr>
                <a:solidFill>
                  <a:schemeClr val="bg1"/>
                </a:solidFill>
              </a:defRPr>
            </a:lvl1pPr>
          </a:lstStyle>
          <a:p>
            <a:fld id="{B2B613A9-0196-4103-A730-64D9B0C7CDAE}" type="slidenum">
              <a:rPr lang="en-US" smtClean="0"/>
              <a:pPr/>
              <a:t>‹#›</a:t>
            </a:fld>
            <a:endParaRPr lang="en-US" dirty="0"/>
          </a:p>
        </p:txBody>
      </p:sp>
    </p:spTree>
    <p:extLst>
      <p:ext uri="{BB962C8B-B14F-4D97-AF65-F5344CB8AC3E}">
        <p14:creationId xmlns:p14="http://schemas.microsoft.com/office/powerpoint/2010/main" val="108990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81F76-62C3-4DA0-A45C-06A1CC5BF698}"/>
              </a:ext>
            </a:extLst>
          </p:cNvPr>
          <p:cNvSpPr>
            <a:spLocks noGrp="1"/>
          </p:cNvSpPr>
          <p:nvPr>
            <p:ph type="title"/>
          </p:nvPr>
        </p:nvSpPr>
        <p:spPr>
          <a:xfrm>
            <a:off x="1007746" y="548640"/>
            <a:ext cx="4718685" cy="1920240"/>
          </a:xfrm>
        </p:spPr>
        <p:txBody>
          <a:bodyPr anchor="b"/>
          <a:lstStyle>
            <a:lvl1pPr>
              <a:defRPr sz="3456"/>
            </a:lvl1pPr>
          </a:lstStyle>
          <a:p>
            <a:r>
              <a:rPr lang="en-US"/>
              <a:t>Click to edit Master title style</a:t>
            </a:r>
          </a:p>
        </p:txBody>
      </p:sp>
      <p:sp>
        <p:nvSpPr>
          <p:cNvPr id="3" name="Content Placeholder 2">
            <a:extLst>
              <a:ext uri="{FF2B5EF4-FFF2-40B4-BE49-F238E27FC236}">
                <a16:creationId xmlns:a16="http://schemas.microsoft.com/office/drawing/2014/main" id="{E414829D-84DE-4950-95BC-223792C63729}"/>
              </a:ext>
            </a:extLst>
          </p:cNvPr>
          <p:cNvSpPr>
            <a:spLocks noGrp="1"/>
          </p:cNvSpPr>
          <p:nvPr>
            <p:ph idx="1"/>
          </p:nvPr>
        </p:nvSpPr>
        <p:spPr>
          <a:xfrm>
            <a:off x="6219826" y="1184911"/>
            <a:ext cx="7406640" cy="5848350"/>
          </a:xfrm>
        </p:spPr>
        <p:txBody>
          <a:bodyPr/>
          <a:lstStyle>
            <a:lvl1pPr>
              <a:defRPr sz="3456"/>
            </a:lvl1pPr>
            <a:lvl2pPr>
              <a:defRPr sz="3024"/>
            </a:lvl2pPr>
            <a:lvl3pPr>
              <a:defRPr sz="2592"/>
            </a:lvl3pPr>
            <a:lvl4pPr>
              <a:defRPr sz="2160"/>
            </a:lvl4pPr>
            <a:lvl5pPr>
              <a:defRPr sz="2160"/>
            </a:lvl5pPr>
            <a:lvl6pPr>
              <a:defRPr sz="2160"/>
            </a:lvl6pPr>
            <a:lvl7pPr>
              <a:defRPr sz="2160"/>
            </a:lvl7pPr>
            <a:lvl8pPr>
              <a:defRPr sz="2160"/>
            </a:lvl8pPr>
            <a:lvl9pPr>
              <a:defRPr sz="216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F215D34-8144-490C-9739-6F346324A1A6}"/>
              </a:ext>
            </a:extLst>
          </p:cNvPr>
          <p:cNvSpPr>
            <a:spLocks noGrp="1"/>
          </p:cNvSpPr>
          <p:nvPr>
            <p:ph type="body" sz="half" idx="2"/>
          </p:nvPr>
        </p:nvSpPr>
        <p:spPr>
          <a:xfrm>
            <a:off x="1007746" y="2468881"/>
            <a:ext cx="4718685" cy="4573906"/>
          </a:xfrm>
        </p:spPr>
        <p:txBody>
          <a:bodyPr/>
          <a:lstStyle>
            <a:lvl1pPr marL="0" indent="0">
              <a:buNone/>
              <a:defRPr sz="1728"/>
            </a:lvl1pPr>
            <a:lvl2pPr marL="493776" indent="0">
              <a:buNone/>
              <a:defRPr sz="1512"/>
            </a:lvl2pPr>
            <a:lvl3pPr marL="987552" indent="0">
              <a:buNone/>
              <a:defRPr sz="1296"/>
            </a:lvl3pPr>
            <a:lvl4pPr marL="1481328" indent="0">
              <a:buNone/>
              <a:defRPr sz="1080"/>
            </a:lvl4pPr>
            <a:lvl5pPr marL="1975104" indent="0">
              <a:buNone/>
              <a:defRPr sz="1080"/>
            </a:lvl5pPr>
            <a:lvl6pPr marL="2468880" indent="0">
              <a:buNone/>
              <a:defRPr sz="1080"/>
            </a:lvl6pPr>
            <a:lvl7pPr marL="2962656" indent="0">
              <a:buNone/>
              <a:defRPr sz="1080"/>
            </a:lvl7pPr>
            <a:lvl8pPr marL="3456432" indent="0">
              <a:buNone/>
              <a:defRPr sz="1080"/>
            </a:lvl8pPr>
            <a:lvl9pPr marL="3950208" indent="0">
              <a:buNone/>
              <a:defRPr sz="1080"/>
            </a:lvl9pPr>
          </a:lstStyle>
          <a:p>
            <a:pPr lvl="0"/>
            <a:r>
              <a:rPr lang="en-US"/>
              <a:t>Edit Master text styles</a:t>
            </a:r>
          </a:p>
        </p:txBody>
      </p:sp>
      <p:sp>
        <p:nvSpPr>
          <p:cNvPr id="8" name="Slide Number Placeholder 7">
            <a:extLst>
              <a:ext uri="{FF2B5EF4-FFF2-40B4-BE49-F238E27FC236}">
                <a16:creationId xmlns:a16="http://schemas.microsoft.com/office/drawing/2014/main" id="{AC44D365-4FE6-40EE-A297-655B9F85AF5F}"/>
              </a:ext>
            </a:extLst>
          </p:cNvPr>
          <p:cNvSpPr>
            <a:spLocks noGrp="1"/>
          </p:cNvSpPr>
          <p:nvPr>
            <p:ph type="sldNum" sz="quarter" idx="10"/>
          </p:nvPr>
        </p:nvSpPr>
        <p:spPr/>
        <p:txBody>
          <a:bodyPr/>
          <a:lstStyle>
            <a:lvl1pPr>
              <a:defRPr>
                <a:solidFill>
                  <a:schemeClr val="bg1"/>
                </a:solidFill>
              </a:defRPr>
            </a:lvl1pPr>
          </a:lstStyle>
          <a:p>
            <a:fld id="{B2B613A9-0196-4103-A730-64D9B0C7CDAE}" type="slidenum">
              <a:rPr lang="en-US" smtClean="0"/>
              <a:pPr/>
              <a:t>‹#›</a:t>
            </a:fld>
            <a:endParaRPr lang="en-US" dirty="0"/>
          </a:p>
        </p:txBody>
      </p:sp>
    </p:spTree>
    <p:extLst>
      <p:ext uri="{BB962C8B-B14F-4D97-AF65-F5344CB8AC3E}">
        <p14:creationId xmlns:p14="http://schemas.microsoft.com/office/powerpoint/2010/main" val="20907505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04580-E102-4483-A12C-7D368F429F2C}"/>
              </a:ext>
            </a:extLst>
          </p:cNvPr>
          <p:cNvSpPr>
            <a:spLocks noGrp="1"/>
          </p:cNvSpPr>
          <p:nvPr>
            <p:ph type="title"/>
          </p:nvPr>
        </p:nvSpPr>
        <p:spPr>
          <a:xfrm>
            <a:off x="1007746" y="548640"/>
            <a:ext cx="4718685" cy="1920240"/>
          </a:xfrm>
        </p:spPr>
        <p:txBody>
          <a:bodyPr anchor="b"/>
          <a:lstStyle>
            <a:lvl1pPr>
              <a:defRPr sz="3456"/>
            </a:lvl1pPr>
          </a:lstStyle>
          <a:p>
            <a:r>
              <a:rPr lang="en-US"/>
              <a:t>Click to edit Master title style</a:t>
            </a:r>
          </a:p>
        </p:txBody>
      </p:sp>
      <p:sp>
        <p:nvSpPr>
          <p:cNvPr id="3" name="Picture Placeholder 2">
            <a:extLst>
              <a:ext uri="{FF2B5EF4-FFF2-40B4-BE49-F238E27FC236}">
                <a16:creationId xmlns:a16="http://schemas.microsoft.com/office/drawing/2014/main" id="{7A8BBFCB-E1F9-4E88-9D71-396B1CFA27C9}"/>
              </a:ext>
            </a:extLst>
          </p:cNvPr>
          <p:cNvSpPr>
            <a:spLocks noGrp="1"/>
          </p:cNvSpPr>
          <p:nvPr>
            <p:ph type="pic" idx="1"/>
          </p:nvPr>
        </p:nvSpPr>
        <p:spPr>
          <a:xfrm>
            <a:off x="6219826" y="1184911"/>
            <a:ext cx="7406640" cy="5848350"/>
          </a:xfrm>
        </p:spPr>
        <p:txBody>
          <a:bodyPr/>
          <a:lstStyle>
            <a:lvl1pPr marL="0" indent="0">
              <a:buNone/>
              <a:defRPr sz="3456"/>
            </a:lvl1pPr>
            <a:lvl2pPr marL="493776" indent="0">
              <a:buNone/>
              <a:defRPr sz="3024"/>
            </a:lvl2pPr>
            <a:lvl3pPr marL="987552" indent="0">
              <a:buNone/>
              <a:defRPr sz="2592"/>
            </a:lvl3pPr>
            <a:lvl4pPr marL="1481328" indent="0">
              <a:buNone/>
              <a:defRPr sz="2160"/>
            </a:lvl4pPr>
            <a:lvl5pPr marL="1975104" indent="0">
              <a:buNone/>
              <a:defRPr sz="2160"/>
            </a:lvl5pPr>
            <a:lvl6pPr marL="2468880" indent="0">
              <a:buNone/>
              <a:defRPr sz="2160"/>
            </a:lvl6pPr>
            <a:lvl7pPr marL="2962656" indent="0">
              <a:buNone/>
              <a:defRPr sz="2160"/>
            </a:lvl7pPr>
            <a:lvl8pPr marL="3456432" indent="0">
              <a:buNone/>
              <a:defRPr sz="2160"/>
            </a:lvl8pPr>
            <a:lvl9pPr marL="3950208" indent="0">
              <a:buNone/>
              <a:defRPr sz="2160"/>
            </a:lvl9pPr>
          </a:lstStyle>
          <a:p>
            <a:r>
              <a:rPr lang="en-US"/>
              <a:t>Click icon to add picture</a:t>
            </a:r>
          </a:p>
        </p:txBody>
      </p:sp>
      <p:sp>
        <p:nvSpPr>
          <p:cNvPr id="4" name="Text Placeholder 3">
            <a:extLst>
              <a:ext uri="{FF2B5EF4-FFF2-40B4-BE49-F238E27FC236}">
                <a16:creationId xmlns:a16="http://schemas.microsoft.com/office/drawing/2014/main" id="{F5190F76-EA69-459A-A918-462D5B593276}"/>
              </a:ext>
            </a:extLst>
          </p:cNvPr>
          <p:cNvSpPr>
            <a:spLocks noGrp="1"/>
          </p:cNvSpPr>
          <p:nvPr>
            <p:ph type="body" sz="half" idx="2"/>
          </p:nvPr>
        </p:nvSpPr>
        <p:spPr>
          <a:xfrm>
            <a:off x="1007746" y="2468881"/>
            <a:ext cx="4718685" cy="4573906"/>
          </a:xfrm>
        </p:spPr>
        <p:txBody>
          <a:bodyPr/>
          <a:lstStyle>
            <a:lvl1pPr marL="0" indent="0">
              <a:buNone/>
              <a:defRPr sz="1728"/>
            </a:lvl1pPr>
            <a:lvl2pPr marL="493776" indent="0">
              <a:buNone/>
              <a:defRPr sz="1512"/>
            </a:lvl2pPr>
            <a:lvl3pPr marL="987552" indent="0">
              <a:buNone/>
              <a:defRPr sz="1296"/>
            </a:lvl3pPr>
            <a:lvl4pPr marL="1481328" indent="0">
              <a:buNone/>
              <a:defRPr sz="1080"/>
            </a:lvl4pPr>
            <a:lvl5pPr marL="1975104" indent="0">
              <a:buNone/>
              <a:defRPr sz="1080"/>
            </a:lvl5pPr>
            <a:lvl6pPr marL="2468880" indent="0">
              <a:buNone/>
              <a:defRPr sz="1080"/>
            </a:lvl6pPr>
            <a:lvl7pPr marL="2962656" indent="0">
              <a:buNone/>
              <a:defRPr sz="1080"/>
            </a:lvl7pPr>
            <a:lvl8pPr marL="3456432" indent="0">
              <a:buNone/>
              <a:defRPr sz="1080"/>
            </a:lvl8pPr>
            <a:lvl9pPr marL="3950208" indent="0">
              <a:buNone/>
              <a:defRPr sz="1080"/>
            </a:lvl9pPr>
          </a:lstStyle>
          <a:p>
            <a:pPr lvl="0"/>
            <a:r>
              <a:rPr lang="en-US"/>
              <a:t>Edit Master text styles</a:t>
            </a:r>
          </a:p>
        </p:txBody>
      </p:sp>
      <p:sp>
        <p:nvSpPr>
          <p:cNvPr id="8" name="Slide Number Placeholder 7">
            <a:extLst>
              <a:ext uri="{FF2B5EF4-FFF2-40B4-BE49-F238E27FC236}">
                <a16:creationId xmlns:a16="http://schemas.microsoft.com/office/drawing/2014/main" id="{2731E8FC-0391-4EE9-9564-653640E7F2FF}"/>
              </a:ext>
            </a:extLst>
          </p:cNvPr>
          <p:cNvSpPr>
            <a:spLocks noGrp="1"/>
          </p:cNvSpPr>
          <p:nvPr>
            <p:ph type="sldNum" sz="quarter" idx="10"/>
          </p:nvPr>
        </p:nvSpPr>
        <p:spPr/>
        <p:txBody>
          <a:bodyPr/>
          <a:lstStyle>
            <a:lvl1pPr>
              <a:defRPr>
                <a:solidFill>
                  <a:schemeClr val="bg1"/>
                </a:solidFill>
              </a:defRPr>
            </a:lvl1pPr>
          </a:lstStyle>
          <a:p>
            <a:fld id="{B2B613A9-0196-4103-A730-64D9B0C7CDAE}" type="slidenum">
              <a:rPr lang="en-US" smtClean="0"/>
              <a:pPr/>
              <a:t>‹#›</a:t>
            </a:fld>
            <a:endParaRPr lang="en-US" dirty="0"/>
          </a:p>
        </p:txBody>
      </p:sp>
    </p:spTree>
    <p:extLst>
      <p:ext uri="{BB962C8B-B14F-4D97-AF65-F5344CB8AC3E}">
        <p14:creationId xmlns:p14="http://schemas.microsoft.com/office/powerpoint/2010/main" val="7337367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B0CB40-A814-4553-9276-ECBA8B9BFD53}"/>
              </a:ext>
            </a:extLst>
          </p:cNvPr>
          <p:cNvSpPr>
            <a:spLocks noGrp="1"/>
          </p:cNvSpPr>
          <p:nvPr>
            <p:ph type="title"/>
          </p:nvPr>
        </p:nvSpPr>
        <p:spPr>
          <a:xfrm>
            <a:off x="1005840" y="438151"/>
            <a:ext cx="12618720" cy="1590675"/>
          </a:xfrm>
          <a:prstGeom prst="rect">
            <a:avLst/>
          </a:prstGeom>
        </p:spPr>
        <p:txBody>
          <a:bodyPr vert="horz" lIns="91440" tIns="45720" rIns="91440" bIns="45720" rtlCol="0" anchor="t">
            <a:normAutofit/>
          </a:bodyPr>
          <a:lstStyle/>
          <a:p>
            <a:r>
              <a:rPr kumimoji="0" lang="en-US" sz="3456" b="0" i="0" u="none" strike="noStrike" kern="1200" cap="none" spc="0" normalizeH="0" baseline="0" noProof="0" dirty="0">
                <a:ln>
                  <a:noFill/>
                </a:ln>
                <a:solidFill>
                  <a:srgbClr val="444444"/>
                </a:solidFill>
                <a:effectLst/>
                <a:uLnTx/>
                <a:uFillTx/>
                <a:latin typeface="Arial" panose="020B0604020202020204" pitchFamily="34" charset="0"/>
                <a:ea typeface="+mj-ea"/>
                <a:cs typeface="Arial" panose="020B0604020202020204" pitchFamily="34" charset="0"/>
              </a:rPr>
              <a:t>Title style, Arial, size 32-48</a:t>
            </a:r>
            <a:endParaRPr lang="en-US" dirty="0"/>
          </a:p>
        </p:txBody>
      </p:sp>
      <p:sp>
        <p:nvSpPr>
          <p:cNvPr id="3" name="Text Placeholder 2">
            <a:extLst>
              <a:ext uri="{FF2B5EF4-FFF2-40B4-BE49-F238E27FC236}">
                <a16:creationId xmlns:a16="http://schemas.microsoft.com/office/drawing/2014/main" id="{613D0172-A179-4E8B-9F48-E1B529B5666B}"/>
              </a:ext>
            </a:extLst>
          </p:cNvPr>
          <p:cNvSpPr>
            <a:spLocks noGrp="1"/>
          </p:cNvSpPr>
          <p:nvPr>
            <p:ph type="body" idx="1"/>
          </p:nvPr>
        </p:nvSpPr>
        <p:spPr>
          <a:xfrm>
            <a:off x="1005840" y="2190751"/>
            <a:ext cx="12618720" cy="5221606"/>
          </a:xfrm>
          <a:prstGeom prst="rect">
            <a:avLst/>
          </a:prstGeom>
        </p:spPr>
        <p:txBody>
          <a:bodyPr vert="horz" lIns="91440" tIns="45720" rIns="91440" bIns="45720" rtlCol="0">
            <a:noAutofit/>
          </a:bodyPr>
          <a:lstStyle/>
          <a:p>
            <a:pPr marL="185166" marR="0" lvl="0" indent="-185166" algn="l" defTabSz="740664" rtl="0" eaLnBrk="1" fontAlgn="auto" latinLnBrk="0" hangingPunct="1">
              <a:lnSpc>
                <a:spcPct val="90000"/>
              </a:lnSpc>
              <a:spcBef>
                <a:spcPts val="811"/>
              </a:spcBef>
              <a:spcAft>
                <a:spcPts val="0"/>
              </a:spcAft>
              <a:buClrTx/>
              <a:buSzTx/>
              <a:buFont typeface="Arial" panose="020B0604020202020204" pitchFamily="34" charset="0"/>
              <a:buChar char="•"/>
              <a:tabLst/>
              <a:defRPr/>
            </a:pPr>
            <a:r>
              <a:rPr kumimoji="0" lang="en-US" sz="2269" b="0" i="0" u="none" strike="noStrike" kern="1200" cap="none" spc="0" normalizeH="0" baseline="0" noProof="0" dirty="0">
                <a:ln>
                  <a:noFill/>
                </a:ln>
                <a:solidFill>
                  <a:srgbClr val="444444"/>
                </a:solidFill>
                <a:effectLst/>
                <a:uLnTx/>
                <a:uFillTx/>
                <a:latin typeface="Arial" panose="020B0604020202020204" pitchFamily="34" charset="0"/>
                <a:ea typeface="+mn-ea"/>
                <a:cs typeface="Arial" panose="020B0604020202020204" pitchFamily="34" charset="0"/>
              </a:rPr>
              <a:t>Body text style, Arial, size 18-32</a:t>
            </a:r>
          </a:p>
          <a:p>
            <a:pPr marL="555499" marR="0" lvl="1" indent="-185166" algn="l" defTabSz="740664" rtl="0" eaLnBrk="1" fontAlgn="auto" latinLnBrk="0" hangingPunct="1">
              <a:lnSpc>
                <a:spcPct val="90000"/>
              </a:lnSpc>
              <a:spcBef>
                <a:spcPts val="405"/>
              </a:spcBef>
              <a:spcAft>
                <a:spcPts val="0"/>
              </a:spcAft>
              <a:buClrTx/>
              <a:buSzTx/>
              <a:buFont typeface="Arial" panose="020B0604020202020204" pitchFamily="34" charset="0"/>
              <a:buChar char="•"/>
              <a:tabLst/>
              <a:defRPr/>
            </a:pPr>
            <a:r>
              <a:rPr kumimoji="0" lang="en-US" sz="1944" b="0" i="0" u="none" strike="noStrike" kern="1200" cap="none" spc="0" normalizeH="0" baseline="0" noProof="0" dirty="0">
                <a:ln>
                  <a:noFill/>
                </a:ln>
                <a:solidFill>
                  <a:srgbClr val="444444"/>
                </a:solidFill>
                <a:effectLst/>
                <a:uLnTx/>
                <a:uFillTx/>
                <a:latin typeface="Arial" panose="020B0604020202020204" pitchFamily="34" charset="0"/>
                <a:ea typeface="+mn-ea"/>
                <a:cs typeface="Arial" panose="020B0604020202020204" pitchFamily="34" charset="0"/>
              </a:rPr>
              <a:t>Second level, all text in dark gray, R-68, G-68, B-68.</a:t>
            </a:r>
          </a:p>
        </p:txBody>
      </p:sp>
      <p:sp>
        <p:nvSpPr>
          <p:cNvPr id="6" name="Slide Number Placeholder 5">
            <a:extLst>
              <a:ext uri="{FF2B5EF4-FFF2-40B4-BE49-F238E27FC236}">
                <a16:creationId xmlns:a16="http://schemas.microsoft.com/office/drawing/2014/main" id="{4EFE0E2D-1A00-4F07-9113-B961C6B1180A}"/>
              </a:ext>
            </a:extLst>
          </p:cNvPr>
          <p:cNvSpPr>
            <a:spLocks noGrp="1"/>
          </p:cNvSpPr>
          <p:nvPr>
            <p:ph type="sldNum" sz="quarter" idx="4"/>
          </p:nvPr>
        </p:nvSpPr>
        <p:spPr>
          <a:xfrm>
            <a:off x="1005840" y="7574282"/>
            <a:ext cx="573725" cy="438150"/>
          </a:xfrm>
          <a:prstGeom prst="rect">
            <a:avLst/>
          </a:prstGeom>
          <a:noFill/>
        </p:spPr>
        <p:txBody>
          <a:bodyPr vert="horz" lIns="91440" tIns="45720" rIns="91440" bIns="45720" rtlCol="0" anchor="ctr"/>
          <a:lstStyle>
            <a:lvl1pPr algn="r">
              <a:defRPr sz="1600">
                <a:solidFill>
                  <a:schemeClr val="bg1"/>
                </a:solidFill>
                <a:latin typeface="Arial" panose="020B0604020202020204" pitchFamily="34" charset="0"/>
                <a:cs typeface="Arial" panose="020B0604020202020204" pitchFamily="34" charset="0"/>
              </a:defRPr>
            </a:lvl1pPr>
          </a:lstStyle>
          <a:p>
            <a:fld id="{B2B613A9-0196-4103-A730-64D9B0C7CDAE}" type="slidenum">
              <a:rPr lang="en-US" smtClean="0"/>
              <a:pPr/>
              <a:t>‹#›</a:t>
            </a:fld>
            <a:endParaRPr lang="en-US" dirty="0"/>
          </a:p>
        </p:txBody>
      </p:sp>
    </p:spTree>
    <p:extLst>
      <p:ext uri="{BB962C8B-B14F-4D97-AF65-F5344CB8AC3E}">
        <p14:creationId xmlns:p14="http://schemas.microsoft.com/office/powerpoint/2010/main" val="27101138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ctr" defTabSz="987552" rtl="0" eaLnBrk="1" latinLnBrk="0" hangingPunct="1">
        <a:lnSpc>
          <a:spcPct val="100000"/>
        </a:lnSpc>
        <a:spcBef>
          <a:spcPct val="0"/>
        </a:spcBef>
        <a:buNone/>
        <a:defRPr sz="4800" kern="1200">
          <a:solidFill>
            <a:schemeClr val="tx1"/>
          </a:solidFill>
          <a:latin typeface="+mj-lt"/>
          <a:ea typeface="+mj-ea"/>
          <a:cs typeface="+mj-cs"/>
        </a:defRPr>
      </a:lvl1pPr>
    </p:titleStyle>
    <p:bodyStyle>
      <a:lvl1pPr marL="185166" marR="0" indent="-185166" algn="l" defTabSz="740664" rtl="0" eaLnBrk="1" fontAlgn="auto" latinLnBrk="0" hangingPunct="1">
        <a:lnSpc>
          <a:spcPct val="90000"/>
        </a:lnSpc>
        <a:spcBef>
          <a:spcPts val="811"/>
        </a:spcBef>
        <a:spcAft>
          <a:spcPts val="0"/>
        </a:spcAft>
        <a:buClrTx/>
        <a:buSzTx/>
        <a:buFont typeface="Arial" panose="020B0604020202020204" pitchFamily="34" charset="0"/>
        <a:buChar char="•"/>
        <a:tabLst/>
        <a:defRPr sz="3200" kern="1200">
          <a:solidFill>
            <a:schemeClr val="tx1"/>
          </a:solidFill>
          <a:latin typeface="+mn-lt"/>
          <a:ea typeface="+mn-ea"/>
          <a:cs typeface="+mn-cs"/>
        </a:defRPr>
      </a:lvl1pPr>
      <a:lvl2pPr marL="370333" marR="0" indent="0" algn="l" defTabSz="740664" rtl="0" eaLnBrk="1" fontAlgn="auto" latinLnBrk="0" hangingPunct="1">
        <a:lnSpc>
          <a:spcPct val="100000"/>
        </a:lnSpc>
        <a:spcBef>
          <a:spcPts val="0"/>
        </a:spcBef>
        <a:spcAft>
          <a:spcPts val="0"/>
        </a:spcAft>
        <a:buClrTx/>
        <a:buSzTx/>
        <a:buFont typeface="Arial" panose="020B0604020202020204" pitchFamily="34" charset="0"/>
        <a:buNone/>
        <a:tabLst/>
        <a:defRPr sz="3200" kern="1200">
          <a:solidFill>
            <a:schemeClr val="tx1"/>
          </a:solidFill>
          <a:latin typeface="+mn-lt"/>
          <a:ea typeface="+mn-ea"/>
          <a:cs typeface="+mn-cs"/>
        </a:defRPr>
      </a:lvl2pPr>
      <a:lvl3pPr marL="1234440" indent="-246888" algn="l" defTabSz="987552" rtl="0" eaLnBrk="1" latinLnBrk="0" hangingPunct="1">
        <a:lnSpc>
          <a:spcPct val="90000"/>
        </a:lnSpc>
        <a:spcBef>
          <a:spcPts val="541"/>
        </a:spcBef>
        <a:buFont typeface="Arial" panose="020B0604020202020204" pitchFamily="34" charset="0"/>
        <a:buChar char="•"/>
        <a:defRPr sz="2160" kern="1200">
          <a:solidFill>
            <a:schemeClr val="tx1"/>
          </a:solidFill>
          <a:latin typeface="+mn-lt"/>
          <a:ea typeface="+mn-ea"/>
          <a:cs typeface="+mn-cs"/>
        </a:defRPr>
      </a:lvl3pPr>
      <a:lvl4pPr marL="1728216" indent="-246888" algn="l" defTabSz="987552" rtl="0" eaLnBrk="1" latinLnBrk="0" hangingPunct="1">
        <a:lnSpc>
          <a:spcPct val="90000"/>
        </a:lnSpc>
        <a:spcBef>
          <a:spcPts val="541"/>
        </a:spcBef>
        <a:buFont typeface="Arial" panose="020B0604020202020204" pitchFamily="34" charset="0"/>
        <a:buChar char="•"/>
        <a:defRPr sz="1944" kern="1200">
          <a:solidFill>
            <a:schemeClr val="tx1"/>
          </a:solidFill>
          <a:latin typeface="+mn-lt"/>
          <a:ea typeface="+mn-ea"/>
          <a:cs typeface="+mn-cs"/>
        </a:defRPr>
      </a:lvl4pPr>
      <a:lvl5pPr marL="2221992" indent="-246888" algn="l" defTabSz="987552" rtl="0" eaLnBrk="1" latinLnBrk="0" hangingPunct="1">
        <a:lnSpc>
          <a:spcPct val="90000"/>
        </a:lnSpc>
        <a:spcBef>
          <a:spcPts val="541"/>
        </a:spcBef>
        <a:buFont typeface="Arial" panose="020B0604020202020204" pitchFamily="34" charset="0"/>
        <a:buChar char="•"/>
        <a:defRPr sz="1944" kern="1200">
          <a:solidFill>
            <a:schemeClr val="tx1"/>
          </a:solidFill>
          <a:latin typeface="+mn-lt"/>
          <a:ea typeface="+mn-ea"/>
          <a:cs typeface="+mn-cs"/>
        </a:defRPr>
      </a:lvl5pPr>
      <a:lvl6pPr marL="2715768" indent="-246888" algn="l" defTabSz="987552" rtl="0" eaLnBrk="1" latinLnBrk="0" hangingPunct="1">
        <a:lnSpc>
          <a:spcPct val="90000"/>
        </a:lnSpc>
        <a:spcBef>
          <a:spcPts val="541"/>
        </a:spcBef>
        <a:buFont typeface="Arial" panose="020B0604020202020204" pitchFamily="34" charset="0"/>
        <a:buChar char="•"/>
        <a:defRPr sz="1944" kern="1200">
          <a:solidFill>
            <a:schemeClr val="tx1"/>
          </a:solidFill>
          <a:latin typeface="+mn-lt"/>
          <a:ea typeface="+mn-ea"/>
          <a:cs typeface="+mn-cs"/>
        </a:defRPr>
      </a:lvl6pPr>
      <a:lvl7pPr marL="3209544" indent="-246888" algn="l" defTabSz="987552" rtl="0" eaLnBrk="1" latinLnBrk="0" hangingPunct="1">
        <a:lnSpc>
          <a:spcPct val="90000"/>
        </a:lnSpc>
        <a:spcBef>
          <a:spcPts val="541"/>
        </a:spcBef>
        <a:buFont typeface="Arial" panose="020B0604020202020204" pitchFamily="34" charset="0"/>
        <a:buChar char="•"/>
        <a:defRPr sz="1944" kern="1200">
          <a:solidFill>
            <a:schemeClr val="tx1"/>
          </a:solidFill>
          <a:latin typeface="+mn-lt"/>
          <a:ea typeface="+mn-ea"/>
          <a:cs typeface="+mn-cs"/>
        </a:defRPr>
      </a:lvl7pPr>
      <a:lvl8pPr marL="3703320" indent="-246888" algn="l" defTabSz="987552" rtl="0" eaLnBrk="1" latinLnBrk="0" hangingPunct="1">
        <a:lnSpc>
          <a:spcPct val="90000"/>
        </a:lnSpc>
        <a:spcBef>
          <a:spcPts val="541"/>
        </a:spcBef>
        <a:buFont typeface="Arial" panose="020B0604020202020204" pitchFamily="34" charset="0"/>
        <a:buChar char="•"/>
        <a:defRPr sz="1944" kern="1200">
          <a:solidFill>
            <a:schemeClr val="tx1"/>
          </a:solidFill>
          <a:latin typeface="+mn-lt"/>
          <a:ea typeface="+mn-ea"/>
          <a:cs typeface="+mn-cs"/>
        </a:defRPr>
      </a:lvl8pPr>
      <a:lvl9pPr marL="4197096" indent="-246888" algn="l" defTabSz="987552" rtl="0" eaLnBrk="1" latinLnBrk="0" hangingPunct="1">
        <a:lnSpc>
          <a:spcPct val="90000"/>
        </a:lnSpc>
        <a:spcBef>
          <a:spcPts val="541"/>
        </a:spcBef>
        <a:buFont typeface="Arial" panose="020B0604020202020204" pitchFamily="34" charset="0"/>
        <a:buChar char="•"/>
        <a:defRPr sz="1944" kern="1200">
          <a:solidFill>
            <a:schemeClr val="tx1"/>
          </a:solidFill>
          <a:latin typeface="+mn-lt"/>
          <a:ea typeface="+mn-ea"/>
          <a:cs typeface="+mn-cs"/>
        </a:defRPr>
      </a:lvl9pPr>
    </p:bodyStyle>
    <p:otherStyle>
      <a:defPPr>
        <a:defRPr lang="en-US"/>
      </a:defPPr>
      <a:lvl1pPr marL="0" algn="l" defTabSz="987552" rtl="0" eaLnBrk="1" latinLnBrk="0" hangingPunct="1">
        <a:defRPr sz="1944" kern="1200">
          <a:solidFill>
            <a:schemeClr val="tx1"/>
          </a:solidFill>
          <a:latin typeface="+mn-lt"/>
          <a:ea typeface="+mn-ea"/>
          <a:cs typeface="+mn-cs"/>
        </a:defRPr>
      </a:lvl1pPr>
      <a:lvl2pPr marL="493776" algn="l" defTabSz="987552" rtl="0" eaLnBrk="1" latinLnBrk="0" hangingPunct="1">
        <a:defRPr sz="1944" kern="1200">
          <a:solidFill>
            <a:schemeClr val="tx1"/>
          </a:solidFill>
          <a:latin typeface="+mn-lt"/>
          <a:ea typeface="+mn-ea"/>
          <a:cs typeface="+mn-cs"/>
        </a:defRPr>
      </a:lvl2pPr>
      <a:lvl3pPr marL="987552" algn="l" defTabSz="987552" rtl="0" eaLnBrk="1" latinLnBrk="0" hangingPunct="1">
        <a:defRPr sz="1944" kern="1200">
          <a:solidFill>
            <a:schemeClr val="tx1"/>
          </a:solidFill>
          <a:latin typeface="+mn-lt"/>
          <a:ea typeface="+mn-ea"/>
          <a:cs typeface="+mn-cs"/>
        </a:defRPr>
      </a:lvl3pPr>
      <a:lvl4pPr marL="1481328" algn="l" defTabSz="987552" rtl="0" eaLnBrk="1" latinLnBrk="0" hangingPunct="1">
        <a:defRPr sz="1944" kern="1200">
          <a:solidFill>
            <a:schemeClr val="tx1"/>
          </a:solidFill>
          <a:latin typeface="+mn-lt"/>
          <a:ea typeface="+mn-ea"/>
          <a:cs typeface="+mn-cs"/>
        </a:defRPr>
      </a:lvl4pPr>
      <a:lvl5pPr marL="1975104" algn="l" defTabSz="987552" rtl="0" eaLnBrk="1" latinLnBrk="0" hangingPunct="1">
        <a:defRPr sz="1944" kern="1200">
          <a:solidFill>
            <a:schemeClr val="tx1"/>
          </a:solidFill>
          <a:latin typeface="+mn-lt"/>
          <a:ea typeface="+mn-ea"/>
          <a:cs typeface="+mn-cs"/>
        </a:defRPr>
      </a:lvl5pPr>
      <a:lvl6pPr marL="2468880" algn="l" defTabSz="987552" rtl="0" eaLnBrk="1" latinLnBrk="0" hangingPunct="1">
        <a:defRPr sz="1944" kern="1200">
          <a:solidFill>
            <a:schemeClr val="tx1"/>
          </a:solidFill>
          <a:latin typeface="+mn-lt"/>
          <a:ea typeface="+mn-ea"/>
          <a:cs typeface="+mn-cs"/>
        </a:defRPr>
      </a:lvl6pPr>
      <a:lvl7pPr marL="2962656" algn="l" defTabSz="987552" rtl="0" eaLnBrk="1" latinLnBrk="0" hangingPunct="1">
        <a:defRPr sz="1944" kern="1200">
          <a:solidFill>
            <a:schemeClr val="tx1"/>
          </a:solidFill>
          <a:latin typeface="+mn-lt"/>
          <a:ea typeface="+mn-ea"/>
          <a:cs typeface="+mn-cs"/>
        </a:defRPr>
      </a:lvl7pPr>
      <a:lvl8pPr marL="3456432" algn="l" defTabSz="987552" rtl="0" eaLnBrk="1" latinLnBrk="0" hangingPunct="1">
        <a:defRPr sz="1944" kern="1200">
          <a:solidFill>
            <a:schemeClr val="tx1"/>
          </a:solidFill>
          <a:latin typeface="+mn-lt"/>
          <a:ea typeface="+mn-ea"/>
          <a:cs typeface="+mn-cs"/>
        </a:defRPr>
      </a:lvl8pPr>
      <a:lvl9pPr marL="3950208" algn="l" defTabSz="987552" rtl="0" eaLnBrk="1" latinLnBrk="0" hangingPunct="1">
        <a:defRPr sz="194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journals.plos.org/plosmedicine/article?id=10.1371/journal.pmed.1000211" TargetMode="External"/><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hyperlink" Target="https://journals.plos.org/plosmedicine/article?id=10.1371/journal.pmed.1000211" TargetMode="External"/><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hyperlink" Target="https://www.malecircumcision.org/content/training-package-early-infant-male-circumcision-under-local-anaesthesia"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hyperlink" Target="https://www.malecircumcision.org/resource/early-infant-male-circumcision-learners-workbook" TargetMode="External"/><Relationship Id="rId2" Type="http://schemas.openxmlformats.org/officeDocument/2006/relationships/hyperlink" Target="https://www.malecircumcision.org/resource/early-infant-male-circumcision-under-local-anaesthesia-facilitators-guide" TargetMode="External"/><Relationship Id="rId1" Type="http://schemas.openxmlformats.org/officeDocument/2006/relationships/slideLayout" Target="../slideLayouts/slideLayout2.xml"/><Relationship Id="rId4" Type="http://schemas.openxmlformats.org/officeDocument/2006/relationships/hyperlink" Target="https://vimeo.com/74547360"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5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2.xml"/><Relationship Id="rId4" Type="http://schemas.openxmlformats.org/officeDocument/2006/relationships/image" Target="../media/image28.jpeg"/></Relationships>
</file>

<file path=ppt/slides/_rels/slide52.xml.rels><?xml version="1.0" encoding="UTF-8" standalone="yes"?>
<Relationships xmlns="http://schemas.openxmlformats.org/package/2006/relationships"><Relationship Id="rId3" Type="http://schemas.openxmlformats.org/officeDocument/2006/relationships/hyperlink" Target="http://www.who.int/hiv/pub/malecircumcision/neonatal_mc/en/" TargetMode="External"/><Relationship Id="rId2" Type="http://schemas.openxmlformats.org/officeDocument/2006/relationships/hyperlink" Target="http://www.ghspjournal.org/content/ghsp/4/Supplement_1/local/complete-issue.pdf" TargetMode="External"/><Relationship Id="rId1" Type="http://schemas.openxmlformats.org/officeDocument/2006/relationships/slideLayout" Target="../slideLayouts/slideLayout2.xml"/><Relationship Id="rId5" Type="http://schemas.openxmlformats.org/officeDocument/2006/relationships/hyperlink" Target="https://www.malecircumcision.org/resource-bundle/training-package-early-infant-male-circumcision-under-local-anaesthesia" TargetMode="External"/><Relationship Id="rId4" Type="http://schemas.openxmlformats.org/officeDocument/2006/relationships/hyperlink" Target="http://www.who.int/hiv/pub/malecircumcision/manual_infant/en/"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08B4ADE-D665-4DB5-8B1B-1DBDE28B27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0149" y="468206"/>
            <a:ext cx="12890793" cy="3383280"/>
          </a:xfrm>
          <a:prstGeom prst="rect">
            <a:avLst/>
          </a:prstGeom>
        </p:spPr>
      </p:pic>
      <p:sp>
        <p:nvSpPr>
          <p:cNvPr id="3" name="TextBox 2">
            <a:extLst>
              <a:ext uri="{FF2B5EF4-FFF2-40B4-BE49-F238E27FC236}">
                <a16:creationId xmlns:a16="http://schemas.microsoft.com/office/drawing/2014/main" id="{1BA713F7-7C38-409B-97A0-30C856C679F9}"/>
              </a:ext>
            </a:extLst>
          </p:cNvPr>
          <p:cNvSpPr txBox="1"/>
          <p:nvPr/>
        </p:nvSpPr>
        <p:spPr>
          <a:xfrm>
            <a:off x="3500945" y="3851486"/>
            <a:ext cx="7569200" cy="4585230"/>
          </a:xfrm>
          <a:prstGeom prst="rect">
            <a:avLst/>
          </a:prstGeom>
          <a:noFill/>
        </p:spPr>
        <p:txBody>
          <a:bodyPr wrap="square" rtlCol="0">
            <a:spAutoFit/>
          </a:bodyPr>
          <a:lstStyle/>
          <a:p>
            <a:pPr algn="ctr"/>
            <a:r>
              <a:rPr lang="en-US" b="1" dirty="0"/>
              <a:t>Title of presentation: Implementation and Expansion of an Early Male Infant Circumcision Program for HIV Prevention – Toolkit and Lessons Learned at </a:t>
            </a:r>
            <a:r>
              <a:rPr lang="en-US" b="1" dirty="0" err="1"/>
              <a:t>Shyira</a:t>
            </a:r>
            <a:r>
              <a:rPr lang="en-US" b="1" dirty="0"/>
              <a:t> District Hospital, Rwanda</a:t>
            </a:r>
          </a:p>
          <a:p>
            <a:pPr algn="ctr"/>
            <a:endParaRPr lang="en-US" b="1" dirty="0"/>
          </a:p>
          <a:p>
            <a:pPr algn="ctr"/>
            <a:r>
              <a:rPr lang="en-US" dirty="0"/>
              <a:t>David Baltierra, MD</a:t>
            </a:r>
          </a:p>
          <a:p>
            <a:pPr algn="ctr"/>
            <a:r>
              <a:rPr lang="en-US" dirty="0"/>
              <a:t>Tembele Yangandawele, MD</a:t>
            </a:r>
          </a:p>
          <a:p>
            <a:pPr algn="ctr"/>
            <a:r>
              <a:rPr lang="en-US" dirty="0"/>
              <a:t>WVU Rural Family Medicine Residency </a:t>
            </a:r>
          </a:p>
          <a:p>
            <a:pPr algn="ctr"/>
            <a:endParaRPr lang="en-US" dirty="0"/>
          </a:p>
          <a:p>
            <a:pPr algn="ctr"/>
            <a:r>
              <a:rPr lang="en-US" dirty="0"/>
              <a:t>September 13-15, 2018</a:t>
            </a:r>
          </a:p>
          <a:p>
            <a:pPr algn="ctr"/>
            <a:r>
              <a:rPr lang="en-US" dirty="0"/>
              <a:t>Jacksonville, FL</a:t>
            </a:r>
          </a:p>
          <a:p>
            <a:pPr algn="ctr"/>
            <a:endParaRPr lang="en-US" b="1" dirty="0"/>
          </a:p>
          <a:p>
            <a:pPr algn="ctr"/>
            <a:endParaRPr lang="en-US" dirty="0"/>
          </a:p>
        </p:txBody>
      </p:sp>
    </p:spTree>
    <p:extLst>
      <p:ext uri="{BB962C8B-B14F-4D97-AF65-F5344CB8AC3E}">
        <p14:creationId xmlns:p14="http://schemas.microsoft.com/office/powerpoint/2010/main" val="37970246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Early Infant Male Information</a:t>
            </a:r>
          </a:p>
        </p:txBody>
      </p:sp>
      <p:sp>
        <p:nvSpPr>
          <p:cNvPr id="3" name="Content Placeholder 2"/>
          <p:cNvSpPr>
            <a:spLocks noGrp="1"/>
          </p:cNvSpPr>
          <p:nvPr>
            <p:ph idx="1"/>
          </p:nvPr>
        </p:nvSpPr>
        <p:spPr/>
        <p:txBody>
          <a:bodyPr/>
          <a:lstStyle/>
          <a:p>
            <a:r>
              <a:rPr lang="en-US" b="1" dirty="0"/>
              <a:t>Early Infant Male Circumcision </a:t>
            </a:r>
          </a:p>
          <a:p>
            <a:pPr lvl="1"/>
            <a:r>
              <a:rPr lang="en-US" sz="2800" dirty="0"/>
              <a:t>The practice of circumcision in infant less than 60 days of life </a:t>
            </a:r>
          </a:p>
          <a:p>
            <a:pPr lvl="1"/>
            <a:endParaRPr lang="en-US" sz="2800" dirty="0"/>
          </a:p>
          <a:p>
            <a:pPr lvl="1"/>
            <a:r>
              <a:rPr lang="en-US" sz="2800" dirty="0"/>
              <a:t>Timing </a:t>
            </a:r>
          </a:p>
          <a:p>
            <a:pPr marL="0" indent="0">
              <a:buNone/>
            </a:pPr>
            <a:r>
              <a:rPr lang="en-US" sz="4000" dirty="0"/>
              <a:t>	P</a:t>
            </a:r>
            <a:r>
              <a:rPr lang="en-US" dirty="0"/>
              <a:t>erformed after at least 12-24 hours of life</a:t>
            </a:r>
          </a:p>
          <a:p>
            <a:pPr lvl="2"/>
            <a:r>
              <a:rPr lang="en-US" sz="2800" dirty="0"/>
              <a:t>Allows the delivery of initial neonatal care</a:t>
            </a:r>
          </a:p>
          <a:p>
            <a:pPr lvl="2"/>
            <a:r>
              <a:rPr lang="en-US" sz="2800" dirty="0"/>
              <a:t>Allows time for observation of patient voiding prior to procedure</a:t>
            </a:r>
          </a:p>
          <a:p>
            <a:pPr lvl="2"/>
            <a:r>
              <a:rPr lang="en-US" sz="2800" dirty="0"/>
              <a:t>More convenient if done prior to mother and infant discharge </a:t>
            </a:r>
          </a:p>
          <a:p>
            <a:pPr lvl="2"/>
            <a:r>
              <a:rPr lang="en-US" sz="2800" dirty="0"/>
              <a:t>Can also be performed in an outpatient setting</a:t>
            </a:r>
          </a:p>
          <a:p>
            <a:pPr lvl="1"/>
            <a:endParaRPr lang="en-US" dirty="0">
              <a:solidFill>
                <a:schemeClr val="tx2"/>
              </a:solidFill>
            </a:endParaRPr>
          </a:p>
          <a:p>
            <a:endParaRPr lang="en-US" dirty="0">
              <a:solidFill>
                <a:schemeClr val="tx2"/>
              </a:solidFill>
            </a:endParaRPr>
          </a:p>
          <a:p>
            <a:endParaRPr lang="en-US" dirty="0"/>
          </a:p>
        </p:txBody>
      </p:sp>
      <p:sp>
        <p:nvSpPr>
          <p:cNvPr id="4" name="Slide Number Placeholder 3"/>
          <p:cNvSpPr>
            <a:spLocks noGrp="1"/>
          </p:cNvSpPr>
          <p:nvPr>
            <p:ph type="sldNum" sz="quarter" idx="10"/>
          </p:nvPr>
        </p:nvSpPr>
        <p:spPr/>
        <p:txBody>
          <a:bodyPr/>
          <a:lstStyle/>
          <a:p>
            <a:fld id="{B2B613A9-0196-4103-A730-64D9B0C7CDAE}" type="slidenum">
              <a:rPr lang="en-US" smtClean="0"/>
              <a:pPr/>
              <a:t>10</a:t>
            </a:fld>
            <a:endParaRPr lang="en-US" dirty="0"/>
          </a:p>
        </p:txBody>
      </p:sp>
    </p:spTree>
    <p:extLst>
      <p:ext uri="{BB962C8B-B14F-4D97-AF65-F5344CB8AC3E}">
        <p14:creationId xmlns:p14="http://schemas.microsoft.com/office/powerpoint/2010/main" val="23440154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BDE38-FED8-41A2-AEB5-A5C00EC5F460}"/>
              </a:ext>
            </a:extLst>
          </p:cNvPr>
          <p:cNvSpPr>
            <a:spLocks noGrp="1"/>
          </p:cNvSpPr>
          <p:nvPr>
            <p:ph type="title"/>
          </p:nvPr>
        </p:nvSpPr>
        <p:spPr/>
        <p:txBody>
          <a:bodyPr anchor="t">
            <a:noAutofit/>
          </a:bodyPr>
          <a:lstStyle/>
          <a:p>
            <a:r>
              <a:rPr lang="en-US" b="1" dirty="0"/>
              <a:t>Who is eligible </a:t>
            </a:r>
          </a:p>
        </p:txBody>
      </p:sp>
      <p:sp>
        <p:nvSpPr>
          <p:cNvPr id="3" name="Content Placeholder 2">
            <a:extLst>
              <a:ext uri="{FF2B5EF4-FFF2-40B4-BE49-F238E27FC236}">
                <a16:creationId xmlns:a16="http://schemas.microsoft.com/office/drawing/2014/main" id="{4232B65C-8A13-45BE-9BA7-386084A0037E}"/>
              </a:ext>
            </a:extLst>
          </p:cNvPr>
          <p:cNvSpPr>
            <a:spLocks noGrp="1"/>
          </p:cNvSpPr>
          <p:nvPr>
            <p:ph idx="1"/>
          </p:nvPr>
        </p:nvSpPr>
        <p:spPr>
          <a:xfrm>
            <a:off x="1005840" y="1233488"/>
            <a:ext cx="12618720" cy="5732930"/>
          </a:xfrm>
        </p:spPr>
        <p:txBody>
          <a:bodyPr>
            <a:noAutofit/>
          </a:bodyPr>
          <a:lstStyle/>
          <a:p>
            <a:pPr marL="370333" lvl="1" indent="0">
              <a:buNone/>
            </a:pPr>
            <a:endParaRPr lang="en-US" sz="3600" dirty="0"/>
          </a:p>
          <a:p>
            <a:pPr marL="370333" lvl="1" indent="0">
              <a:buNone/>
            </a:pPr>
            <a:r>
              <a:rPr lang="en-US" sz="3200" dirty="0"/>
              <a:t>All full term male infants weighing &gt;2500 g, without contra-indications and parental approval </a:t>
            </a:r>
          </a:p>
          <a:p>
            <a:pPr lvl="1"/>
            <a:endParaRPr lang="en-US" sz="3200" dirty="0"/>
          </a:p>
          <a:p>
            <a:r>
              <a:rPr lang="en-US" sz="3600" dirty="0"/>
              <a:t> EIMC should be postponed when:  </a:t>
            </a:r>
          </a:p>
          <a:p>
            <a:pPr lvl="1"/>
            <a:r>
              <a:rPr lang="en-US" sz="3200" dirty="0"/>
              <a:t>Critically ill infant </a:t>
            </a:r>
          </a:p>
          <a:p>
            <a:pPr lvl="1"/>
            <a:r>
              <a:rPr lang="en-US" sz="3200" dirty="0"/>
              <a:t>Weight less than 2500 g</a:t>
            </a:r>
          </a:p>
          <a:p>
            <a:pPr lvl="1"/>
            <a:r>
              <a:rPr lang="en-US" sz="3200" dirty="0"/>
              <a:t>Preterm (&lt;37 week)</a:t>
            </a:r>
          </a:p>
          <a:p>
            <a:pPr lvl="1"/>
            <a:r>
              <a:rPr lang="en-US" sz="3200" dirty="0"/>
              <a:t>Penile length less than 1 cm </a:t>
            </a:r>
          </a:p>
          <a:p>
            <a:pPr lvl="1"/>
            <a:r>
              <a:rPr lang="en-US" sz="3200" dirty="0"/>
              <a:t>Anatomical abnormalities </a:t>
            </a:r>
          </a:p>
          <a:p>
            <a:pPr lvl="1">
              <a:lnSpc>
                <a:spcPct val="100000"/>
              </a:lnSpc>
              <a:spcBef>
                <a:spcPts val="0"/>
              </a:spcBef>
            </a:pPr>
            <a:endParaRPr lang="en-US" dirty="0">
              <a:solidFill>
                <a:srgbClr val="444444"/>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3C4A1F2D-36F8-4E6E-84FD-C42F1FBEE1EB}"/>
              </a:ext>
            </a:extLst>
          </p:cNvPr>
          <p:cNvSpPr>
            <a:spLocks noGrp="1"/>
          </p:cNvSpPr>
          <p:nvPr>
            <p:ph type="sldNum" sz="quarter" idx="10"/>
          </p:nvPr>
        </p:nvSpPr>
        <p:spPr>
          <a:xfrm>
            <a:off x="1636778" y="7540517"/>
            <a:ext cx="457059" cy="504595"/>
          </a:xfrm>
        </p:spPr>
        <p:txBody>
          <a:bodyPr/>
          <a:lstStyle/>
          <a:p>
            <a:fld id="{B2B613A9-0196-4103-A730-64D9B0C7CDAE}" type="slidenum">
              <a:rPr lang="en-US" smtClean="0"/>
              <a:t>11</a:t>
            </a:fld>
            <a:endParaRPr lang="en-US" dirty="0"/>
          </a:p>
        </p:txBody>
      </p:sp>
    </p:spTree>
    <p:extLst>
      <p:ext uri="{BB962C8B-B14F-4D97-AF65-F5344CB8AC3E}">
        <p14:creationId xmlns:p14="http://schemas.microsoft.com/office/powerpoint/2010/main" val="17757507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BDE38-FED8-41A2-AEB5-A5C00EC5F460}"/>
              </a:ext>
            </a:extLst>
          </p:cNvPr>
          <p:cNvSpPr>
            <a:spLocks noGrp="1"/>
          </p:cNvSpPr>
          <p:nvPr>
            <p:ph type="title"/>
          </p:nvPr>
        </p:nvSpPr>
        <p:spPr/>
        <p:txBody>
          <a:bodyPr anchor="t">
            <a:noAutofit/>
          </a:bodyPr>
          <a:lstStyle/>
          <a:p>
            <a:r>
              <a:rPr lang="en-US" b="1" dirty="0"/>
              <a:t>Advantages of EIMC </a:t>
            </a:r>
            <a:endParaRPr lang="en-US" b="1" dirty="0">
              <a:solidFill>
                <a:schemeClr val="tx1"/>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4232B65C-8A13-45BE-9BA7-386084A0037E}"/>
              </a:ext>
            </a:extLst>
          </p:cNvPr>
          <p:cNvSpPr>
            <a:spLocks noGrp="1"/>
          </p:cNvSpPr>
          <p:nvPr>
            <p:ph idx="1"/>
          </p:nvPr>
        </p:nvSpPr>
        <p:spPr>
          <a:xfrm>
            <a:off x="577042" y="1799362"/>
            <a:ext cx="12618720" cy="5741155"/>
          </a:xfrm>
        </p:spPr>
        <p:txBody>
          <a:bodyPr>
            <a:noAutofit/>
          </a:bodyPr>
          <a:lstStyle/>
          <a:p>
            <a:pPr lvl="1"/>
            <a:r>
              <a:rPr lang="en-US" sz="3200" dirty="0"/>
              <a:t>Simpler procedure when compared older male </a:t>
            </a:r>
          </a:p>
          <a:p>
            <a:pPr lvl="1"/>
            <a:endParaRPr lang="en-US" sz="3200" dirty="0"/>
          </a:p>
          <a:p>
            <a:pPr lvl="2"/>
            <a:r>
              <a:rPr lang="en-US" sz="2800" dirty="0"/>
              <a:t>Thinner foreskin</a:t>
            </a:r>
          </a:p>
          <a:p>
            <a:pPr lvl="2"/>
            <a:r>
              <a:rPr lang="en-US" sz="2800" dirty="0"/>
              <a:t>Less vascular</a:t>
            </a:r>
          </a:p>
          <a:p>
            <a:pPr lvl="2"/>
            <a:r>
              <a:rPr lang="en-US" sz="2800" dirty="0"/>
              <a:t>Easy to break adhesion</a:t>
            </a:r>
          </a:p>
          <a:p>
            <a:pPr lvl="2"/>
            <a:endParaRPr lang="en-US" sz="2800" dirty="0"/>
          </a:p>
          <a:p>
            <a:pPr lvl="1"/>
            <a:r>
              <a:rPr lang="en-US" sz="3200" dirty="0"/>
              <a:t>Quicker healing time </a:t>
            </a:r>
          </a:p>
          <a:p>
            <a:pPr lvl="2"/>
            <a:r>
              <a:rPr lang="en-US" sz="2800" dirty="0"/>
              <a:t>5-7 days compared vs  up to 14 weeks in adulthood</a:t>
            </a:r>
          </a:p>
          <a:p>
            <a:pPr lvl="1"/>
            <a:endParaRPr lang="en-US" sz="3200" dirty="0"/>
          </a:p>
          <a:p>
            <a:pPr lvl="1"/>
            <a:r>
              <a:rPr lang="en-US" sz="3200" dirty="0"/>
              <a:t> Most of the complication are immediately after the procedure.  </a:t>
            </a:r>
          </a:p>
          <a:p>
            <a:pPr lvl="1"/>
            <a:endParaRPr lang="en-US" sz="2800" dirty="0"/>
          </a:p>
          <a:p>
            <a:pPr marL="370333" lvl="1" indent="0">
              <a:buNone/>
            </a:pPr>
            <a:endParaRPr lang="en-US" sz="2800" dirty="0"/>
          </a:p>
          <a:p>
            <a:pPr lvl="2"/>
            <a:endParaRPr lang="en-US" sz="2691" dirty="0"/>
          </a:p>
          <a:p>
            <a:pPr marL="370333" lvl="1" indent="0">
              <a:lnSpc>
                <a:spcPct val="100000"/>
              </a:lnSpc>
              <a:spcBef>
                <a:spcPts val="0"/>
              </a:spcBef>
              <a:buNone/>
            </a:pPr>
            <a:endParaRPr lang="en-US" dirty="0">
              <a:solidFill>
                <a:srgbClr val="444444"/>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3C4A1F2D-36F8-4E6E-84FD-C42F1FBEE1EB}"/>
              </a:ext>
            </a:extLst>
          </p:cNvPr>
          <p:cNvSpPr>
            <a:spLocks noGrp="1"/>
          </p:cNvSpPr>
          <p:nvPr>
            <p:ph type="sldNum" sz="quarter" idx="10"/>
          </p:nvPr>
        </p:nvSpPr>
        <p:spPr>
          <a:xfrm>
            <a:off x="1636778" y="7540517"/>
            <a:ext cx="457059" cy="504595"/>
          </a:xfrm>
        </p:spPr>
        <p:txBody>
          <a:bodyPr/>
          <a:lstStyle/>
          <a:p>
            <a:fld id="{B2B613A9-0196-4103-A730-64D9B0C7CDAE}" type="slidenum">
              <a:rPr lang="en-US" smtClean="0"/>
              <a:t>12</a:t>
            </a:fld>
            <a:endParaRPr lang="en-US" dirty="0"/>
          </a:p>
        </p:txBody>
      </p:sp>
    </p:spTree>
    <p:extLst>
      <p:ext uri="{BB962C8B-B14F-4D97-AF65-F5344CB8AC3E}">
        <p14:creationId xmlns:p14="http://schemas.microsoft.com/office/powerpoint/2010/main" val="39347822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Advantages of EIMC </a:t>
            </a:r>
          </a:p>
        </p:txBody>
      </p:sp>
      <p:sp>
        <p:nvSpPr>
          <p:cNvPr id="3" name="Content Placeholder 2"/>
          <p:cNvSpPr>
            <a:spLocks noGrp="1"/>
          </p:cNvSpPr>
          <p:nvPr>
            <p:ph idx="1"/>
          </p:nvPr>
        </p:nvSpPr>
        <p:spPr>
          <a:xfrm>
            <a:off x="1005840" y="1524000"/>
            <a:ext cx="12618720" cy="5871475"/>
          </a:xfrm>
        </p:spPr>
        <p:txBody>
          <a:bodyPr/>
          <a:lstStyle/>
          <a:p>
            <a:r>
              <a:rPr lang="en-US" sz="3731" dirty="0"/>
              <a:t>Fewer complications </a:t>
            </a:r>
          </a:p>
          <a:p>
            <a:pPr lvl="2"/>
            <a:r>
              <a:rPr lang="en-US" sz="2800" dirty="0"/>
              <a:t>patient not sexually active</a:t>
            </a:r>
          </a:p>
          <a:p>
            <a:pPr lvl="2"/>
            <a:endParaRPr lang="en-US" sz="2800" dirty="0"/>
          </a:p>
          <a:p>
            <a:pPr lvl="2"/>
            <a:r>
              <a:rPr lang="en-US" sz="2800" dirty="0"/>
              <a:t>Less erection problem during procedure</a:t>
            </a:r>
          </a:p>
          <a:p>
            <a:pPr lvl="2"/>
            <a:endParaRPr lang="en-US" sz="2800" dirty="0"/>
          </a:p>
          <a:p>
            <a:pPr lvl="2"/>
            <a:r>
              <a:rPr lang="en-US" sz="2800" dirty="0"/>
              <a:t>less traumatic for the patient</a:t>
            </a:r>
            <a:endParaRPr lang="en-US" dirty="0"/>
          </a:p>
          <a:p>
            <a:endParaRPr lang="en-US" dirty="0"/>
          </a:p>
          <a:p>
            <a:r>
              <a:rPr lang="en-US" dirty="0"/>
              <a:t>Decrease incidence of UTI in the first 3 month of life </a:t>
            </a:r>
          </a:p>
          <a:p>
            <a:pPr lvl="1"/>
            <a:r>
              <a:rPr lang="en-US" dirty="0"/>
              <a:t>10 times more common in uncircumcised male infant </a:t>
            </a:r>
          </a:p>
          <a:p>
            <a:pPr marL="370333" lvl="1" indent="0">
              <a:buNone/>
            </a:pPr>
            <a:endParaRPr lang="en-US" dirty="0"/>
          </a:p>
        </p:txBody>
      </p:sp>
      <p:sp>
        <p:nvSpPr>
          <p:cNvPr id="4" name="Slide Number Placeholder 3"/>
          <p:cNvSpPr>
            <a:spLocks noGrp="1"/>
          </p:cNvSpPr>
          <p:nvPr>
            <p:ph type="sldNum" sz="quarter" idx="10"/>
          </p:nvPr>
        </p:nvSpPr>
        <p:spPr/>
        <p:txBody>
          <a:bodyPr/>
          <a:lstStyle/>
          <a:p>
            <a:fld id="{B2B613A9-0196-4103-A730-64D9B0C7CDAE}" type="slidenum">
              <a:rPr lang="en-US" smtClean="0"/>
              <a:pPr/>
              <a:t>13</a:t>
            </a:fld>
            <a:endParaRPr lang="en-US" dirty="0"/>
          </a:p>
        </p:txBody>
      </p:sp>
    </p:spTree>
    <p:extLst>
      <p:ext uri="{BB962C8B-B14F-4D97-AF65-F5344CB8AC3E}">
        <p14:creationId xmlns:p14="http://schemas.microsoft.com/office/powerpoint/2010/main" val="7184780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Advantages of EIMC </a:t>
            </a:r>
          </a:p>
        </p:txBody>
      </p:sp>
      <p:sp>
        <p:nvSpPr>
          <p:cNvPr id="3" name="Content Placeholder 2"/>
          <p:cNvSpPr>
            <a:spLocks noGrp="1"/>
          </p:cNvSpPr>
          <p:nvPr>
            <p:ph idx="1"/>
          </p:nvPr>
        </p:nvSpPr>
        <p:spPr>
          <a:xfrm>
            <a:off x="1005840" y="1727199"/>
            <a:ext cx="12618720" cy="5668275"/>
          </a:xfrm>
        </p:spPr>
        <p:txBody>
          <a:bodyPr/>
          <a:lstStyle/>
          <a:p>
            <a:pPr lvl="1"/>
            <a:endParaRPr lang="en-US" dirty="0"/>
          </a:p>
          <a:p>
            <a:pPr marL="0" indent="0">
              <a:buNone/>
            </a:pPr>
            <a:endParaRPr lang="en-US" dirty="0"/>
          </a:p>
          <a:p>
            <a:r>
              <a:rPr lang="en-US" dirty="0"/>
              <a:t>Programs promoting early infant male circumcision are likely to lower morbidity rates and lower costs than program targeting adolescent boy and adult (WHO) </a:t>
            </a:r>
          </a:p>
          <a:p>
            <a:endParaRPr lang="en-US" dirty="0"/>
          </a:p>
          <a:p>
            <a:pPr marL="0" indent="0">
              <a:buNone/>
            </a:pPr>
            <a:endParaRPr lang="en-US" dirty="0"/>
          </a:p>
          <a:p>
            <a:r>
              <a:rPr lang="en-US" dirty="0"/>
              <a:t>Disadvantages </a:t>
            </a:r>
          </a:p>
          <a:p>
            <a:pPr lvl="1"/>
            <a:r>
              <a:rPr lang="en-US" dirty="0"/>
              <a:t>Patient too young to give consent </a:t>
            </a:r>
          </a:p>
          <a:p>
            <a:pPr lvl="1"/>
            <a:r>
              <a:rPr lang="en-US" dirty="0"/>
              <a:t>Some of the health benefits are not to be seen until patient reaches adulthood. </a:t>
            </a:r>
          </a:p>
          <a:p>
            <a:pPr lvl="1"/>
            <a:endParaRPr lang="en-US" dirty="0"/>
          </a:p>
          <a:p>
            <a:endParaRPr lang="en-US" dirty="0"/>
          </a:p>
        </p:txBody>
      </p:sp>
      <p:sp>
        <p:nvSpPr>
          <p:cNvPr id="4" name="Slide Number Placeholder 3"/>
          <p:cNvSpPr>
            <a:spLocks noGrp="1"/>
          </p:cNvSpPr>
          <p:nvPr>
            <p:ph type="sldNum" sz="quarter" idx="10"/>
          </p:nvPr>
        </p:nvSpPr>
        <p:spPr/>
        <p:txBody>
          <a:bodyPr/>
          <a:lstStyle/>
          <a:p>
            <a:fld id="{B2B613A9-0196-4103-A730-64D9B0C7CDAE}" type="slidenum">
              <a:rPr lang="en-US" smtClean="0"/>
              <a:pPr/>
              <a:t>14</a:t>
            </a:fld>
            <a:endParaRPr lang="en-US" dirty="0"/>
          </a:p>
        </p:txBody>
      </p:sp>
    </p:spTree>
    <p:extLst>
      <p:ext uri="{BB962C8B-B14F-4D97-AF65-F5344CB8AC3E}">
        <p14:creationId xmlns:p14="http://schemas.microsoft.com/office/powerpoint/2010/main" val="8389404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Background about Rwanda </a:t>
            </a:r>
          </a:p>
        </p:txBody>
      </p:sp>
      <p:sp>
        <p:nvSpPr>
          <p:cNvPr id="3" name="Content Placeholder 2"/>
          <p:cNvSpPr>
            <a:spLocks noGrp="1"/>
          </p:cNvSpPr>
          <p:nvPr>
            <p:ph idx="1"/>
          </p:nvPr>
        </p:nvSpPr>
        <p:spPr>
          <a:xfrm>
            <a:off x="1005840" y="1259469"/>
            <a:ext cx="12618720" cy="5221606"/>
          </a:xfrm>
        </p:spPr>
        <p:txBody>
          <a:bodyPr/>
          <a:lstStyle/>
          <a:p>
            <a:r>
              <a:rPr lang="en-US" dirty="0"/>
              <a:t>In 2009 Rwanda launched a mass campaign promoting male circumcision in an attempt to help decreased the incidence off HIV in the nation </a:t>
            </a:r>
          </a:p>
          <a:p>
            <a:endParaRPr lang="en-US" dirty="0"/>
          </a:p>
          <a:p>
            <a:r>
              <a:rPr lang="en-US" dirty="0"/>
              <a:t>Presented significant challenges and limitation due to staffing  and time constrains </a:t>
            </a:r>
          </a:p>
          <a:p>
            <a:pPr lvl="1"/>
            <a:r>
              <a:rPr lang="en-US" dirty="0"/>
              <a:t> personnel </a:t>
            </a:r>
          </a:p>
          <a:p>
            <a:pPr lvl="1"/>
            <a:r>
              <a:rPr lang="en-US" dirty="0"/>
              <a:t>Cost </a:t>
            </a:r>
          </a:p>
          <a:p>
            <a:pPr lvl="1"/>
            <a:r>
              <a:rPr lang="en-US" dirty="0"/>
              <a:t>Culture </a:t>
            </a:r>
          </a:p>
          <a:p>
            <a:pPr lvl="1"/>
            <a:endParaRPr lang="en-US" dirty="0"/>
          </a:p>
          <a:p>
            <a:r>
              <a:rPr lang="en-US" dirty="0"/>
              <a:t>Cost analysis study conducted found that early infant study was cheaper than adolescent or adult circumcision </a:t>
            </a:r>
          </a:p>
          <a:p>
            <a:pPr lvl="1"/>
            <a:r>
              <a:rPr lang="en-US" dirty="0"/>
              <a:t>15 </a:t>
            </a:r>
            <a:r>
              <a:rPr lang="en-US" dirty="0" err="1"/>
              <a:t>usd</a:t>
            </a:r>
            <a:r>
              <a:rPr lang="en-US" dirty="0"/>
              <a:t> vs 59 </a:t>
            </a:r>
            <a:r>
              <a:rPr lang="en-US" dirty="0" err="1"/>
              <a:t>usd</a:t>
            </a:r>
            <a:r>
              <a:rPr lang="en-US" dirty="0"/>
              <a:t> </a:t>
            </a:r>
          </a:p>
        </p:txBody>
      </p:sp>
      <p:sp>
        <p:nvSpPr>
          <p:cNvPr id="4" name="Slide Number Placeholder 3"/>
          <p:cNvSpPr>
            <a:spLocks noGrp="1"/>
          </p:cNvSpPr>
          <p:nvPr>
            <p:ph type="sldNum" sz="quarter" idx="10"/>
          </p:nvPr>
        </p:nvSpPr>
        <p:spPr/>
        <p:txBody>
          <a:bodyPr/>
          <a:lstStyle/>
          <a:p>
            <a:fld id="{B2B613A9-0196-4103-A730-64D9B0C7CDAE}" type="slidenum">
              <a:rPr lang="en-US" smtClean="0"/>
              <a:pPr/>
              <a:t>15</a:t>
            </a:fld>
            <a:endParaRPr lang="en-US" dirty="0"/>
          </a:p>
        </p:txBody>
      </p:sp>
    </p:spTree>
    <p:extLst>
      <p:ext uri="{BB962C8B-B14F-4D97-AF65-F5344CB8AC3E}">
        <p14:creationId xmlns:p14="http://schemas.microsoft.com/office/powerpoint/2010/main" val="153564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928" y="1431403"/>
            <a:ext cx="13854545" cy="4706471"/>
          </a:xfrm>
          <a:prstGeom prst="rect">
            <a:avLst/>
          </a:prstGeom>
          <a:noFill/>
          <a:extLst>
            <a:ext uri="{909E8E84-426E-40DD-AFC4-6F175D3DCCD1}">
              <a14:hiddenFill xmlns:a14="http://schemas.microsoft.com/office/drawing/2010/main">
                <a:solidFill>
                  <a:srgbClr val="FFFFFF"/>
                </a:solidFill>
              </a14:hiddenFill>
            </a:ext>
          </a:extLst>
        </p:spPr>
      </p:pic>
      <p:sp>
        <p:nvSpPr>
          <p:cNvPr id="4099" name="Rectangle 3"/>
          <p:cNvSpPr>
            <a:spLocks noGrp="1" noChangeArrowheads="1"/>
          </p:cNvSpPr>
          <p:nvPr>
            <p:ph type="body" idx="4294967295"/>
          </p:nvPr>
        </p:nvSpPr>
        <p:spPr>
          <a:xfrm>
            <a:off x="508000" y="516580"/>
            <a:ext cx="13614400" cy="388568"/>
          </a:xfrm>
          <a:noFill/>
          <a:ln/>
        </p:spPr>
        <p:txBody>
          <a:bodyPr>
            <a:spAutoFit/>
          </a:bodyPr>
          <a:lstStyle/>
          <a:p>
            <a:pPr marL="0" indent="0" algn="ctr">
              <a:spcBef>
                <a:spcPct val="0"/>
              </a:spcBef>
              <a:buNone/>
            </a:pPr>
            <a:r>
              <a:rPr lang="en-US" sz="2100" b="1" dirty="0"/>
              <a:t>Table 3. Life-time savings per each HIV infection averted.</a:t>
            </a:r>
          </a:p>
        </p:txBody>
      </p:sp>
      <p:sp>
        <p:nvSpPr>
          <p:cNvPr id="4100" name="Text Box 4"/>
          <p:cNvSpPr txBox="1">
            <a:spLocks noChangeArrowheads="1"/>
          </p:cNvSpPr>
          <p:nvPr/>
        </p:nvSpPr>
        <p:spPr bwMode="auto">
          <a:xfrm>
            <a:off x="404100" y="6344121"/>
            <a:ext cx="13355782" cy="810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17226" tIns="58613" rIns="117226" bIns="58613">
            <a:spAutoFit/>
          </a:bodyPr>
          <a:lstStyle/>
          <a:p>
            <a:pPr eaLnBrk="1" hangingPunct="1"/>
            <a:r>
              <a:rPr lang="en-US" sz="1500" dirty="0" err="1"/>
              <a:t>Binagwaho</a:t>
            </a:r>
            <a:r>
              <a:rPr lang="en-US" sz="1500" dirty="0"/>
              <a:t> A, </a:t>
            </a:r>
            <a:r>
              <a:rPr lang="en-US" sz="1500" dirty="0" err="1"/>
              <a:t>Pegurri</a:t>
            </a:r>
            <a:r>
              <a:rPr lang="en-US" sz="1500" dirty="0"/>
              <a:t> E, </a:t>
            </a:r>
            <a:r>
              <a:rPr lang="en-US" sz="1500" dirty="0" err="1"/>
              <a:t>Muita</a:t>
            </a:r>
            <a:r>
              <a:rPr lang="en-US" sz="1500" dirty="0"/>
              <a:t> J, </a:t>
            </a:r>
            <a:r>
              <a:rPr lang="en-US" sz="1500" dirty="0" err="1"/>
              <a:t>Bertozzi</a:t>
            </a:r>
            <a:r>
              <a:rPr lang="en-US" sz="1500" dirty="0"/>
              <a:t> S (2010) Male Circumcision at Different Ages in Rwanda: A Cost-Effectiveness Study. PLOS Medicine 7(1): e1000211. https://</a:t>
            </a:r>
            <a:r>
              <a:rPr lang="en-US" sz="1500" dirty="0" err="1"/>
              <a:t>doi.org</a:t>
            </a:r>
            <a:r>
              <a:rPr lang="en-US" sz="1500" dirty="0"/>
              <a:t>/10.1371/journal.pmed.1000211</a:t>
            </a:r>
          </a:p>
          <a:p>
            <a:pPr eaLnBrk="1" hangingPunct="1"/>
            <a:r>
              <a:rPr lang="en-US" sz="1500" dirty="0">
                <a:hlinkClick r:id="rId3"/>
              </a:rPr>
              <a:t>https://journals.plos.org/plosmedicine/article?id=10.1371/journal.pmed.1000211</a:t>
            </a:r>
            <a:endParaRPr lang="en-US" sz="1500" dirty="0"/>
          </a:p>
        </p:txBody>
      </p:sp>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52873" y="7611036"/>
            <a:ext cx="5985164" cy="55132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0789027" y="5045886"/>
            <a:ext cx="1407264" cy="437966"/>
          </a:xfrm>
          <a:prstGeom prst="rect">
            <a:avLst/>
          </a:prstGeom>
          <a:noFill/>
        </p:spPr>
        <p:txBody>
          <a:bodyPr wrap="square" rtlCol="0">
            <a:spAutoFit/>
          </a:bodyPr>
          <a:lstStyle/>
          <a:p>
            <a:endParaRPr lang="en-US" dirty="0"/>
          </a:p>
        </p:txBody>
      </p:sp>
      <p:sp>
        <p:nvSpPr>
          <p:cNvPr id="4" name="Donut 3"/>
          <p:cNvSpPr/>
          <p:nvPr/>
        </p:nvSpPr>
        <p:spPr>
          <a:xfrm>
            <a:off x="10251290" y="4931467"/>
            <a:ext cx="2345441" cy="697957"/>
          </a:xfrm>
          <a:prstGeom prst="donut">
            <a:avLst>
              <a:gd name="adj" fmla="val 8868"/>
            </a:avLst>
          </a:prstGeom>
          <a:solidFill>
            <a:srgbClr val="FF0000"/>
          </a:solidFill>
          <a:ln>
            <a:solidFill>
              <a:srgbClr val="FF6600">
                <a:alpha val="33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3313312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928" y="1250577"/>
            <a:ext cx="13854545" cy="5136776"/>
          </a:xfrm>
          <a:prstGeom prst="rect">
            <a:avLst/>
          </a:prstGeom>
          <a:noFill/>
          <a:extLst>
            <a:ext uri="{909E8E84-426E-40DD-AFC4-6F175D3DCCD1}">
              <a14:hiddenFill xmlns:a14="http://schemas.microsoft.com/office/drawing/2010/main">
                <a:solidFill>
                  <a:srgbClr val="FFFFFF"/>
                </a:solidFill>
              </a14:hiddenFill>
            </a:ext>
          </a:extLst>
        </p:spPr>
      </p:pic>
      <p:sp>
        <p:nvSpPr>
          <p:cNvPr id="4099" name="Rectangle 3"/>
          <p:cNvSpPr>
            <a:spLocks noGrp="1" noChangeArrowheads="1"/>
          </p:cNvSpPr>
          <p:nvPr>
            <p:ph type="body" idx="4294967295"/>
          </p:nvPr>
        </p:nvSpPr>
        <p:spPr>
          <a:xfrm>
            <a:off x="517236" y="295835"/>
            <a:ext cx="13614400" cy="679417"/>
          </a:xfrm>
          <a:noFill/>
          <a:ln/>
        </p:spPr>
        <p:txBody>
          <a:bodyPr>
            <a:spAutoFit/>
          </a:bodyPr>
          <a:lstStyle/>
          <a:p>
            <a:pPr marL="0" indent="0" algn="ctr">
              <a:spcBef>
                <a:spcPct val="0"/>
              </a:spcBef>
              <a:buNone/>
            </a:pPr>
            <a:r>
              <a:rPr lang="en-US" sz="2100" b="1" dirty="0"/>
              <a:t>Figure 1. Total costs and savings for neonatal, adolescent, and adult MC (cohort 150,000 people), Rwanda, 2008.</a:t>
            </a:r>
          </a:p>
        </p:txBody>
      </p:sp>
      <p:sp>
        <p:nvSpPr>
          <p:cNvPr id="4100" name="Text Box 4"/>
          <p:cNvSpPr txBox="1">
            <a:spLocks noChangeArrowheads="1"/>
          </p:cNvSpPr>
          <p:nvPr/>
        </p:nvSpPr>
        <p:spPr bwMode="auto">
          <a:xfrm>
            <a:off x="496460" y="6448036"/>
            <a:ext cx="13355782" cy="810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17226" tIns="58613" rIns="117226" bIns="58613">
            <a:spAutoFit/>
          </a:bodyPr>
          <a:lstStyle/>
          <a:p>
            <a:pPr eaLnBrk="1" hangingPunct="1"/>
            <a:r>
              <a:rPr lang="en-US" sz="1500" dirty="0" err="1"/>
              <a:t>Binagwaho</a:t>
            </a:r>
            <a:r>
              <a:rPr lang="en-US" sz="1500" dirty="0"/>
              <a:t> A, </a:t>
            </a:r>
            <a:r>
              <a:rPr lang="en-US" sz="1500" dirty="0" err="1"/>
              <a:t>Pegurri</a:t>
            </a:r>
            <a:r>
              <a:rPr lang="en-US" sz="1500" dirty="0"/>
              <a:t> E, </a:t>
            </a:r>
            <a:r>
              <a:rPr lang="en-US" sz="1500" dirty="0" err="1"/>
              <a:t>Muita</a:t>
            </a:r>
            <a:r>
              <a:rPr lang="en-US" sz="1500" dirty="0"/>
              <a:t> J, </a:t>
            </a:r>
            <a:r>
              <a:rPr lang="en-US" sz="1500" dirty="0" err="1"/>
              <a:t>Bertozzi</a:t>
            </a:r>
            <a:r>
              <a:rPr lang="en-US" sz="1500" dirty="0"/>
              <a:t> S (2010) Male Circumcision at Different Ages in Rwanda: A Cost-Effectiveness Study. PLOS Medicine 7(1): e1000211. https://</a:t>
            </a:r>
            <a:r>
              <a:rPr lang="en-US" sz="1500" dirty="0" err="1"/>
              <a:t>doi.org</a:t>
            </a:r>
            <a:r>
              <a:rPr lang="en-US" sz="1500" dirty="0"/>
              <a:t>/10.1371/journal.pmed.1000211</a:t>
            </a:r>
          </a:p>
          <a:p>
            <a:pPr eaLnBrk="1" hangingPunct="1"/>
            <a:r>
              <a:rPr lang="en-US" sz="1500" dirty="0">
                <a:hlinkClick r:id="rId3"/>
              </a:rPr>
              <a:t>https://journals.plos.org/plosmedicine/article?id=10.1371/journal.pmed.1000211</a:t>
            </a:r>
            <a:endParaRPr lang="en-US" sz="1500" dirty="0"/>
          </a:p>
        </p:txBody>
      </p:sp>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52873" y="7611036"/>
            <a:ext cx="5985164" cy="5513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79176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B2B613A9-0196-4103-A730-64D9B0C7CDAE}" type="slidenum">
              <a:rPr lang="en-US" smtClean="0"/>
              <a:pPr/>
              <a:t>18</a:t>
            </a:fld>
            <a:endParaRPr lang="en-US" dirty="0"/>
          </a:p>
        </p:txBody>
      </p:sp>
      <p:pic>
        <p:nvPicPr>
          <p:cNvPr id="6" name="Picture 5" descr="Screen Shot 2018-09-14 at 11.07.0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1646" y="161648"/>
            <a:ext cx="10211504" cy="6892152"/>
          </a:xfrm>
          <a:prstGeom prst="rect">
            <a:avLst/>
          </a:prstGeom>
        </p:spPr>
      </p:pic>
      <p:sp>
        <p:nvSpPr>
          <p:cNvPr id="7" name="TextBox 6"/>
          <p:cNvSpPr txBox="1"/>
          <p:nvPr/>
        </p:nvSpPr>
        <p:spPr>
          <a:xfrm>
            <a:off x="1122750" y="7020129"/>
            <a:ext cx="13507650" cy="714965"/>
          </a:xfrm>
          <a:prstGeom prst="rect">
            <a:avLst/>
          </a:prstGeom>
          <a:noFill/>
        </p:spPr>
        <p:txBody>
          <a:bodyPr wrap="square" rtlCol="0">
            <a:spAutoFit/>
          </a:bodyPr>
          <a:lstStyle/>
          <a:p>
            <a:r>
              <a:rPr lang="en-US" sz="1800" dirty="0"/>
              <a:t>Building the capacity to Deliver Early Infant Male Circumcision  services in Rwanda: Lessons learnt Presenter: </a:t>
            </a:r>
            <a:r>
              <a:rPr lang="en-US" sz="1800" dirty="0" err="1"/>
              <a:t>Placidie</a:t>
            </a:r>
            <a:r>
              <a:rPr lang="en-US" sz="1800" dirty="0"/>
              <a:t> </a:t>
            </a:r>
            <a:r>
              <a:rPr lang="en-US" sz="1800" dirty="0" err="1"/>
              <a:t>Mugwaneza</a:t>
            </a:r>
            <a:r>
              <a:rPr lang="en-US" sz="1800" dirty="0"/>
              <a:t> </a:t>
            </a:r>
          </a:p>
          <a:p>
            <a:endParaRPr lang="en-US" dirty="0"/>
          </a:p>
        </p:txBody>
      </p:sp>
    </p:spTree>
    <p:extLst>
      <p:ext uri="{BB962C8B-B14F-4D97-AF65-F5344CB8AC3E}">
        <p14:creationId xmlns:p14="http://schemas.microsoft.com/office/powerpoint/2010/main" val="37275294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EIMC in Rwanda</a:t>
            </a:r>
          </a:p>
        </p:txBody>
      </p:sp>
      <p:sp>
        <p:nvSpPr>
          <p:cNvPr id="4" name="Content Placeholder 3"/>
          <p:cNvSpPr>
            <a:spLocks noGrp="1"/>
          </p:cNvSpPr>
          <p:nvPr>
            <p:ph idx="1"/>
          </p:nvPr>
        </p:nvSpPr>
        <p:spPr/>
        <p:txBody>
          <a:bodyPr/>
          <a:lstStyle/>
          <a:p>
            <a:r>
              <a:rPr lang="en-US" dirty="0"/>
              <a:t>Report for EIMC using Mogen clamp training workshop at </a:t>
            </a:r>
            <a:r>
              <a:rPr lang="en-US" dirty="0" err="1"/>
              <a:t>Ruhengeri</a:t>
            </a:r>
            <a:r>
              <a:rPr lang="en-US" dirty="0"/>
              <a:t> Hospital</a:t>
            </a:r>
          </a:p>
          <a:p>
            <a:pPr lvl="1"/>
            <a:r>
              <a:rPr lang="en-US" dirty="0"/>
              <a:t>Date of training: 1st to 5th June 2015</a:t>
            </a:r>
            <a:br>
              <a:rPr lang="en-US" dirty="0"/>
            </a:br>
            <a:r>
              <a:rPr lang="en-US" dirty="0"/>
              <a:t>Venue of the workshop: </a:t>
            </a:r>
            <a:r>
              <a:rPr lang="en-US" dirty="0" err="1"/>
              <a:t>Ruhengeri</a:t>
            </a:r>
            <a:r>
              <a:rPr lang="en-US" dirty="0"/>
              <a:t> Hospital </a:t>
            </a:r>
          </a:p>
          <a:p>
            <a:pPr lvl="1"/>
            <a:r>
              <a:rPr lang="en-US" dirty="0"/>
              <a:t>Participants (trainees): 8 participants from </a:t>
            </a:r>
            <a:r>
              <a:rPr lang="en-US" dirty="0" err="1"/>
              <a:t>Ruhengeri</a:t>
            </a:r>
            <a:r>
              <a:rPr lang="en-US" dirty="0"/>
              <a:t>, </a:t>
            </a:r>
            <a:r>
              <a:rPr lang="en-US" dirty="0" err="1"/>
              <a:t>Gisenyi</a:t>
            </a:r>
            <a:r>
              <a:rPr lang="en-US" dirty="0"/>
              <a:t>, </a:t>
            </a:r>
            <a:r>
              <a:rPr lang="en-US" dirty="0" err="1"/>
              <a:t>Muhima</a:t>
            </a:r>
            <a:r>
              <a:rPr lang="en-US" dirty="0"/>
              <a:t> and </a:t>
            </a:r>
            <a:r>
              <a:rPr lang="en-US" dirty="0" err="1"/>
              <a:t>Rwamagana</a:t>
            </a:r>
            <a:r>
              <a:rPr lang="en-US" dirty="0"/>
              <a:t> District Hospitals. </a:t>
            </a:r>
          </a:p>
          <a:p>
            <a:pPr lvl="2"/>
            <a:r>
              <a:rPr lang="en-US" dirty="0"/>
              <a:t>During the training work shop 48 babies were circumcised using Mogen clamp and the age of the babies ranged between 12 hours and 60 days. </a:t>
            </a:r>
          </a:p>
          <a:p>
            <a:pPr lvl="1"/>
            <a:r>
              <a:rPr lang="en-US" dirty="0"/>
              <a:t>Challenges -The main challenge we encountered was a small number of babies which was lower than the expected where 80 to 100 babies were expected.</a:t>
            </a:r>
            <a:br>
              <a:rPr lang="en-US" dirty="0"/>
            </a:br>
            <a:r>
              <a:rPr lang="en-US" dirty="0"/>
              <a:t>We had also some logistic issues which were addressed along the exercise. </a:t>
            </a:r>
          </a:p>
          <a:p>
            <a:pPr lvl="1"/>
            <a:r>
              <a:rPr lang="en-US" dirty="0"/>
              <a:t>Conclusion - The training was successful, the trainees gained theoretical and practical skills to perform EIMC using </a:t>
            </a:r>
            <a:r>
              <a:rPr lang="en-US" dirty="0" err="1"/>
              <a:t>mogen</a:t>
            </a:r>
            <a:r>
              <a:rPr lang="en-US" dirty="0"/>
              <a:t> clamp device and there was no incident throughout the training.</a:t>
            </a:r>
            <a:br>
              <a:rPr lang="en-US" dirty="0"/>
            </a:br>
            <a:endParaRPr lang="en-US" dirty="0"/>
          </a:p>
          <a:p>
            <a:pPr lvl="1"/>
            <a:endParaRPr lang="en-US" dirty="0"/>
          </a:p>
          <a:p>
            <a:endParaRPr lang="en-US" dirty="0"/>
          </a:p>
        </p:txBody>
      </p:sp>
      <p:sp>
        <p:nvSpPr>
          <p:cNvPr id="2" name="Slide Number Placeholder 1"/>
          <p:cNvSpPr>
            <a:spLocks noGrp="1"/>
          </p:cNvSpPr>
          <p:nvPr>
            <p:ph type="sldNum" sz="quarter" idx="10"/>
          </p:nvPr>
        </p:nvSpPr>
        <p:spPr/>
        <p:txBody>
          <a:bodyPr/>
          <a:lstStyle/>
          <a:p>
            <a:fld id="{B2B613A9-0196-4103-A730-64D9B0C7CDAE}" type="slidenum">
              <a:rPr lang="en-US" smtClean="0"/>
              <a:pPr/>
              <a:t>19</a:t>
            </a:fld>
            <a:endParaRPr lang="en-US" dirty="0"/>
          </a:p>
        </p:txBody>
      </p:sp>
    </p:spTree>
    <p:extLst>
      <p:ext uri="{BB962C8B-B14F-4D97-AF65-F5344CB8AC3E}">
        <p14:creationId xmlns:p14="http://schemas.microsoft.com/office/powerpoint/2010/main" val="26914816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Conflicts of Interest and Disclaimer</a:t>
            </a:r>
            <a:br>
              <a:rPr lang="en-US" dirty="0"/>
            </a:br>
            <a:r>
              <a:rPr lang="en-US" dirty="0"/>
              <a:t>None to report</a:t>
            </a:r>
          </a:p>
        </p:txBody>
      </p:sp>
      <p:sp>
        <p:nvSpPr>
          <p:cNvPr id="4" name="Slide Number Placeholder 3"/>
          <p:cNvSpPr>
            <a:spLocks noGrp="1"/>
          </p:cNvSpPr>
          <p:nvPr>
            <p:ph type="sldNum" sz="quarter" idx="10"/>
          </p:nvPr>
        </p:nvSpPr>
        <p:spPr/>
        <p:txBody>
          <a:bodyPr/>
          <a:lstStyle/>
          <a:p>
            <a:fld id="{B2B613A9-0196-4103-A730-64D9B0C7CDAE}" type="slidenum">
              <a:rPr lang="en-US" smtClean="0"/>
              <a:pPr/>
              <a:t>2</a:t>
            </a:fld>
            <a:endParaRPr lang="en-US" dirty="0"/>
          </a:p>
        </p:txBody>
      </p:sp>
    </p:spTree>
    <p:extLst>
      <p:ext uri="{BB962C8B-B14F-4D97-AF65-F5344CB8AC3E}">
        <p14:creationId xmlns:p14="http://schemas.microsoft.com/office/powerpoint/2010/main" val="42672770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B2B613A9-0196-4103-A730-64D9B0C7CDAE}" type="slidenum">
              <a:rPr lang="en-US" smtClean="0"/>
              <a:pPr/>
              <a:t>20</a:t>
            </a:fld>
            <a:endParaRPr lang="en-US" dirty="0"/>
          </a:p>
        </p:txBody>
      </p:sp>
      <p:pic>
        <p:nvPicPr>
          <p:cNvPr id="5" name="Picture 4" descr="Screen Shot 2018-09-14 at 11.16.3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1795" y="494120"/>
            <a:ext cx="10789894" cy="6111090"/>
          </a:xfrm>
          <a:prstGeom prst="rect">
            <a:avLst/>
          </a:prstGeom>
        </p:spPr>
      </p:pic>
    </p:spTree>
    <p:extLst>
      <p:ext uri="{BB962C8B-B14F-4D97-AF65-F5344CB8AC3E}">
        <p14:creationId xmlns:p14="http://schemas.microsoft.com/office/powerpoint/2010/main" val="29823710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Training Method</a:t>
            </a:r>
          </a:p>
        </p:txBody>
      </p:sp>
      <p:sp>
        <p:nvSpPr>
          <p:cNvPr id="4" name="Content Placeholder 3"/>
          <p:cNvSpPr>
            <a:spLocks noGrp="1"/>
          </p:cNvSpPr>
          <p:nvPr>
            <p:ph idx="1"/>
          </p:nvPr>
        </p:nvSpPr>
        <p:spPr>
          <a:xfrm>
            <a:off x="1005840" y="1527001"/>
            <a:ext cx="12618720" cy="5564590"/>
          </a:xfrm>
        </p:spPr>
        <p:txBody>
          <a:bodyPr/>
          <a:lstStyle/>
          <a:p>
            <a:r>
              <a:rPr lang="en-US" dirty="0"/>
              <a:t>Used Training Package on Early Infant Male Circumcision under Local Anesthesia from Clearinghouse on Male Circumcision for HIV prevention</a:t>
            </a:r>
          </a:p>
          <a:p>
            <a:pPr lvl="1"/>
            <a:r>
              <a:rPr lang="en-US" dirty="0"/>
              <a:t>WHO, JHPIEGO, UNICEF, USAID, PEPFAR, MCHIP resources</a:t>
            </a:r>
          </a:p>
          <a:p>
            <a:r>
              <a:rPr lang="en-US" dirty="0"/>
              <a:t>Modified, condensed, and reformatted material</a:t>
            </a:r>
          </a:p>
          <a:p>
            <a:r>
              <a:rPr lang="en-US" dirty="0"/>
              <a:t>Lecture, video demonstration, group learning, ongoing group and individual assessment, simulation practice and testing</a:t>
            </a:r>
          </a:p>
          <a:p>
            <a:r>
              <a:rPr lang="en-US" dirty="0"/>
              <a:t>Provided Equipment </a:t>
            </a:r>
            <a:r>
              <a:rPr lang="mr-IN" dirty="0"/>
              <a:t>–</a:t>
            </a:r>
            <a:r>
              <a:rPr lang="en-US" dirty="0"/>
              <a:t> enough for 100 circumcisions; re-suable instruments, circumcision board, bandages, etc.</a:t>
            </a:r>
          </a:p>
          <a:p>
            <a:r>
              <a:rPr lang="en-US" dirty="0"/>
              <a:t>Assessment of infrastructure </a:t>
            </a:r>
            <a:r>
              <a:rPr lang="mr-IN" dirty="0"/>
              <a:t>–</a:t>
            </a:r>
            <a:r>
              <a:rPr lang="en-US" dirty="0"/>
              <a:t> re-supply, </a:t>
            </a:r>
            <a:r>
              <a:rPr lang="en-US" dirty="0" err="1"/>
              <a:t>injectables</a:t>
            </a:r>
            <a:r>
              <a:rPr lang="en-US" dirty="0"/>
              <a:t>, dressings, sterilization, facilities, technicians, etc.</a:t>
            </a:r>
          </a:p>
        </p:txBody>
      </p:sp>
      <p:sp>
        <p:nvSpPr>
          <p:cNvPr id="2" name="Slide Number Placeholder 1"/>
          <p:cNvSpPr>
            <a:spLocks noGrp="1"/>
          </p:cNvSpPr>
          <p:nvPr>
            <p:ph type="sldNum" sz="quarter" idx="10"/>
          </p:nvPr>
        </p:nvSpPr>
        <p:spPr/>
        <p:txBody>
          <a:bodyPr/>
          <a:lstStyle/>
          <a:p>
            <a:fld id="{B2B613A9-0196-4103-A730-64D9B0C7CDAE}" type="slidenum">
              <a:rPr lang="en-US" smtClean="0"/>
              <a:pPr/>
              <a:t>21</a:t>
            </a:fld>
            <a:endParaRPr lang="en-US" dirty="0"/>
          </a:p>
        </p:txBody>
      </p:sp>
    </p:spTree>
    <p:extLst>
      <p:ext uri="{BB962C8B-B14F-4D97-AF65-F5344CB8AC3E}">
        <p14:creationId xmlns:p14="http://schemas.microsoft.com/office/powerpoint/2010/main" val="14240778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was trained</a:t>
            </a:r>
          </a:p>
        </p:txBody>
      </p:sp>
      <p:sp>
        <p:nvSpPr>
          <p:cNvPr id="3" name="Content Placeholder 2"/>
          <p:cNvSpPr>
            <a:spLocks noGrp="1"/>
          </p:cNvSpPr>
          <p:nvPr>
            <p:ph idx="1"/>
          </p:nvPr>
        </p:nvSpPr>
        <p:spPr/>
        <p:txBody>
          <a:bodyPr/>
          <a:lstStyle/>
          <a:p>
            <a:r>
              <a:rPr lang="en-US" dirty="0"/>
              <a:t>Health Professionals </a:t>
            </a:r>
            <a:r>
              <a:rPr lang="mr-IN" dirty="0"/>
              <a:t>–</a:t>
            </a:r>
            <a:r>
              <a:rPr lang="en-US" dirty="0"/>
              <a:t> Physicians, midwives, nurses, surgical technicians (10 trained)</a:t>
            </a:r>
          </a:p>
          <a:p>
            <a:r>
              <a:rPr lang="en-US" dirty="0"/>
              <a:t>Circumcision Master Trainers </a:t>
            </a:r>
            <a:r>
              <a:rPr lang="mr-IN" dirty="0"/>
              <a:t>–</a:t>
            </a:r>
            <a:r>
              <a:rPr lang="en-US" dirty="0"/>
              <a:t> Physician and Surgical Tech (Adult circumcision trainers) (2 trained)</a:t>
            </a:r>
          </a:p>
          <a:p>
            <a:r>
              <a:rPr lang="en-US" dirty="0"/>
              <a:t>Hospital Director</a:t>
            </a:r>
          </a:p>
          <a:p>
            <a:r>
              <a:rPr lang="en-US" dirty="0"/>
              <a:t>Pharmacy technician</a:t>
            </a:r>
          </a:p>
          <a:p>
            <a:r>
              <a:rPr lang="en-US" dirty="0"/>
              <a:t>Surgical staff</a:t>
            </a:r>
          </a:p>
          <a:p>
            <a:r>
              <a:rPr lang="en-US" dirty="0"/>
              <a:t>Nursing staff </a:t>
            </a:r>
          </a:p>
        </p:txBody>
      </p:sp>
      <p:sp>
        <p:nvSpPr>
          <p:cNvPr id="4" name="Slide Number Placeholder 3"/>
          <p:cNvSpPr>
            <a:spLocks noGrp="1"/>
          </p:cNvSpPr>
          <p:nvPr>
            <p:ph type="sldNum" sz="quarter" idx="10"/>
          </p:nvPr>
        </p:nvSpPr>
        <p:spPr/>
        <p:txBody>
          <a:bodyPr/>
          <a:lstStyle/>
          <a:p>
            <a:fld id="{B2B613A9-0196-4103-A730-64D9B0C7CDAE}" type="slidenum">
              <a:rPr lang="en-US" smtClean="0"/>
              <a:pPr/>
              <a:t>22</a:t>
            </a:fld>
            <a:endParaRPr lang="en-US" dirty="0"/>
          </a:p>
        </p:txBody>
      </p:sp>
    </p:spTree>
    <p:extLst>
      <p:ext uri="{BB962C8B-B14F-4D97-AF65-F5344CB8AC3E}">
        <p14:creationId xmlns:p14="http://schemas.microsoft.com/office/powerpoint/2010/main" val="23950676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B2B613A9-0196-4103-A730-64D9B0C7CDAE}" type="slidenum">
              <a:rPr lang="en-US" smtClean="0"/>
              <a:pPr/>
              <a:t>23</a:t>
            </a:fld>
            <a:endParaRPr lang="en-US" dirty="0"/>
          </a:p>
        </p:txBody>
      </p:sp>
      <p:pic>
        <p:nvPicPr>
          <p:cNvPr id="3" name="Picture 2" descr="Manual infant MC local anesthesia.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93977" y="306003"/>
            <a:ext cx="4603238" cy="6507642"/>
          </a:xfrm>
          <a:prstGeom prst="rect">
            <a:avLst/>
          </a:prstGeom>
        </p:spPr>
      </p:pic>
      <p:pic>
        <p:nvPicPr>
          <p:cNvPr id="4" name="Picture 3" descr="Manual infant MC local anesthesia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12528" y="413107"/>
            <a:ext cx="4578017" cy="6471988"/>
          </a:xfrm>
          <a:prstGeom prst="rect">
            <a:avLst/>
          </a:prstGeom>
        </p:spPr>
      </p:pic>
      <p:sp>
        <p:nvSpPr>
          <p:cNvPr id="5" name="TextBox 4"/>
          <p:cNvSpPr txBox="1"/>
          <p:nvPr/>
        </p:nvSpPr>
        <p:spPr>
          <a:xfrm>
            <a:off x="8112528" y="595297"/>
            <a:ext cx="4810721" cy="1631216"/>
          </a:xfrm>
          <a:prstGeom prst="rect">
            <a:avLst/>
          </a:prstGeom>
          <a:noFill/>
        </p:spPr>
        <p:txBody>
          <a:bodyPr wrap="square" rtlCol="0">
            <a:spAutoFit/>
          </a:bodyPr>
          <a:lstStyle/>
          <a:p>
            <a:r>
              <a:rPr lang="en-US" sz="2000" dirty="0"/>
              <a:t>Early Infant Male Circumcision </a:t>
            </a:r>
          </a:p>
          <a:p>
            <a:pPr lvl="1"/>
            <a:r>
              <a:rPr lang="en-US" sz="2000" dirty="0">
                <a:hlinkClick r:id="rId4"/>
              </a:rPr>
              <a:t>https://www.malecircumcision.org/content/training-package-early-infant-male-circumcision-under-local-anaesthe</a:t>
            </a:r>
            <a:endParaRPr lang="en-US" sz="2000" dirty="0"/>
          </a:p>
        </p:txBody>
      </p:sp>
    </p:spTree>
    <p:extLst>
      <p:ext uri="{BB962C8B-B14F-4D97-AF65-F5344CB8AC3E}">
        <p14:creationId xmlns:p14="http://schemas.microsoft.com/office/powerpoint/2010/main" val="34679198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B2B613A9-0196-4103-A730-64D9B0C7CDAE}" type="slidenum">
              <a:rPr lang="en-US" smtClean="0"/>
              <a:pPr/>
              <a:t>24</a:t>
            </a:fld>
            <a:endParaRPr lang="en-US" dirty="0"/>
          </a:p>
        </p:txBody>
      </p:sp>
      <p:pic>
        <p:nvPicPr>
          <p:cNvPr id="3" name="Picture 2" descr="Manual infant MC local anesthesia3.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9020" y="198905"/>
            <a:ext cx="4924345" cy="6961594"/>
          </a:xfrm>
          <a:prstGeom prst="rect">
            <a:avLst/>
          </a:prstGeom>
        </p:spPr>
      </p:pic>
      <p:pic>
        <p:nvPicPr>
          <p:cNvPr id="4" name="Picture 3" descr="Manual infant MC local anesthesia4.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84079" y="168303"/>
            <a:ext cx="4848587" cy="6854494"/>
          </a:xfrm>
          <a:prstGeom prst="rect">
            <a:avLst/>
          </a:prstGeom>
        </p:spPr>
      </p:pic>
    </p:spTree>
    <p:extLst>
      <p:ext uri="{BB962C8B-B14F-4D97-AF65-F5344CB8AC3E}">
        <p14:creationId xmlns:p14="http://schemas.microsoft.com/office/powerpoint/2010/main" val="18933501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sz="half" idx="1"/>
          </p:nvPr>
        </p:nvSpPr>
        <p:spPr>
          <a:xfrm>
            <a:off x="1005840" y="168302"/>
            <a:ext cx="6217920" cy="7244055"/>
          </a:xfrm>
        </p:spPr>
        <p:txBody>
          <a:bodyPr/>
          <a:lstStyle/>
          <a:p>
            <a:r>
              <a:rPr lang="en-US" dirty="0">
                <a:solidFill>
                  <a:srgbClr val="EFA016"/>
                </a:solidFill>
                <a:latin typeface="MyriadPro"/>
              </a:rPr>
              <a:t>Chapter 1: </a:t>
            </a:r>
            <a:r>
              <a:rPr lang="en-US" dirty="0">
                <a:latin typeface="MyriadPro"/>
              </a:rPr>
              <a:t>Male circumcision introduction </a:t>
            </a:r>
            <a:endParaRPr lang="en-US" dirty="0">
              <a:solidFill>
                <a:srgbClr val="EFA016"/>
              </a:solidFill>
              <a:latin typeface="MyriadPro"/>
            </a:endParaRPr>
          </a:p>
          <a:p>
            <a:r>
              <a:rPr lang="en-US" dirty="0">
                <a:solidFill>
                  <a:srgbClr val="EFA016"/>
                </a:solidFill>
                <a:latin typeface="MyriadPro"/>
              </a:rPr>
              <a:t> Chapter 2: </a:t>
            </a:r>
            <a:r>
              <a:rPr lang="en-US" dirty="0">
                <a:latin typeface="MyriadPro"/>
              </a:rPr>
              <a:t>Overview of facility and equipment requirements</a:t>
            </a:r>
          </a:p>
          <a:p>
            <a:r>
              <a:rPr lang="en-US" dirty="0">
                <a:solidFill>
                  <a:srgbClr val="EFA016"/>
                </a:solidFill>
                <a:latin typeface="MyriadPro"/>
              </a:rPr>
              <a:t>Chapter 3: </a:t>
            </a:r>
            <a:r>
              <a:rPr lang="en-US" dirty="0">
                <a:latin typeface="MyriadPro"/>
              </a:rPr>
              <a:t>Group education and individual counselling </a:t>
            </a:r>
            <a:endParaRPr lang="en-US" dirty="0">
              <a:solidFill>
                <a:srgbClr val="EFA016"/>
              </a:solidFill>
              <a:latin typeface="MyriadPro"/>
            </a:endParaRPr>
          </a:p>
          <a:p>
            <a:r>
              <a:rPr lang="en-US" dirty="0">
                <a:solidFill>
                  <a:srgbClr val="EFA016"/>
                </a:solidFill>
                <a:latin typeface="MyriadPro"/>
              </a:rPr>
              <a:t>Chapter 4: </a:t>
            </a:r>
            <a:r>
              <a:rPr lang="en-US" dirty="0">
                <a:latin typeface="MyriadPro"/>
              </a:rPr>
              <a:t>Screening for early infant male circumcision</a:t>
            </a:r>
          </a:p>
          <a:p>
            <a:r>
              <a:rPr lang="en-US" dirty="0">
                <a:solidFill>
                  <a:srgbClr val="EFA016"/>
                </a:solidFill>
                <a:latin typeface="MyriadPro"/>
              </a:rPr>
              <a:t>Chapter 5: </a:t>
            </a:r>
            <a:r>
              <a:rPr lang="en-US" dirty="0">
                <a:latin typeface="MyriadPro"/>
              </a:rPr>
              <a:t>Overview of </a:t>
            </a:r>
            <a:r>
              <a:rPr lang="en-US" dirty="0" err="1">
                <a:latin typeface="MyriadPro"/>
              </a:rPr>
              <a:t>anaesthesia</a:t>
            </a:r>
            <a:endParaRPr lang="en-US" dirty="0">
              <a:latin typeface="MyriadPro"/>
            </a:endParaRPr>
          </a:p>
          <a:p>
            <a:r>
              <a:rPr lang="en-US" dirty="0">
                <a:solidFill>
                  <a:srgbClr val="EFA016"/>
                </a:solidFill>
                <a:latin typeface="MyriadPro"/>
              </a:rPr>
              <a:t>Chapter 6: </a:t>
            </a:r>
            <a:r>
              <a:rPr lang="en-US" dirty="0">
                <a:latin typeface="MyriadPro"/>
              </a:rPr>
              <a:t>Procedure preparation</a:t>
            </a:r>
          </a:p>
          <a:p>
            <a:r>
              <a:rPr lang="en-US" dirty="0">
                <a:solidFill>
                  <a:srgbClr val="EFA016"/>
                </a:solidFill>
                <a:latin typeface="MyriadPro"/>
              </a:rPr>
              <a:t>Chapter 7: </a:t>
            </a:r>
            <a:r>
              <a:rPr lang="en-US" dirty="0">
                <a:latin typeface="MyriadPro"/>
              </a:rPr>
              <a:t>Overview of surgical devices </a:t>
            </a:r>
            <a:endParaRPr lang="en-US" dirty="0">
              <a:solidFill>
                <a:srgbClr val="EFA016"/>
              </a:solidFill>
              <a:latin typeface="MyriadPro"/>
            </a:endParaRPr>
          </a:p>
          <a:p>
            <a:endParaRPr lang="en-US" dirty="0"/>
          </a:p>
        </p:txBody>
      </p:sp>
      <p:sp>
        <p:nvSpPr>
          <p:cNvPr id="10" name="Content Placeholder 9"/>
          <p:cNvSpPr>
            <a:spLocks noGrp="1"/>
          </p:cNvSpPr>
          <p:nvPr>
            <p:ph sz="half" idx="2"/>
          </p:nvPr>
        </p:nvSpPr>
        <p:spPr>
          <a:xfrm>
            <a:off x="7406640" y="198903"/>
            <a:ext cx="6217920" cy="7213454"/>
          </a:xfrm>
        </p:spPr>
        <p:txBody>
          <a:bodyPr/>
          <a:lstStyle/>
          <a:p>
            <a:r>
              <a:rPr lang="en-US" dirty="0">
                <a:solidFill>
                  <a:srgbClr val="EFA016"/>
                </a:solidFill>
                <a:latin typeface="MyriadPro"/>
              </a:rPr>
              <a:t>Chapter 8: </a:t>
            </a:r>
            <a:r>
              <a:rPr lang="en-US" dirty="0">
                <a:latin typeface="MyriadPro"/>
              </a:rPr>
              <a:t>Surgical techniques</a:t>
            </a:r>
          </a:p>
          <a:p>
            <a:r>
              <a:rPr lang="en-US" dirty="0">
                <a:solidFill>
                  <a:srgbClr val="EFA016"/>
                </a:solidFill>
                <a:latin typeface="MyriadPro"/>
              </a:rPr>
              <a:t>Chapter 9: </a:t>
            </a:r>
            <a:r>
              <a:rPr lang="en-US" dirty="0">
                <a:latin typeface="MyriadPro"/>
              </a:rPr>
              <a:t>Postoperative care</a:t>
            </a:r>
          </a:p>
          <a:p>
            <a:r>
              <a:rPr lang="en-US" dirty="0">
                <a:solidFill>
                  <a:srgbClr val="EFA016"/>
                </a:solidFill>
                <a:latin typeface="MyriadPro"/>
              </a:rPr>
              <a:t>Chapter 10: </a:t>
            </a:r>
            <a:r>
              <a:rPr lang="en-US" dirty="0">
                <a:latin typeface="MyriadPro"/>
              </a:rPr>
              <a:t>Postoperative complications</a:t>
            </a:r>
          </a:p>
          <a:p>
            <a:r>
              <a:rPr lang="en-US" dirty="0">
                <a:solidFill>
                  <a:srgbClr val="EFA016"/>
                </a:solidFill>
                <a:latin typeface="MyriadPro"/>
              </a:rPr>
              <a:t>Chapter 11: </a:t>
            </a:r>
            <a:r>
              <a:rPr lang="en-US" dirty="0">
                <a:latin typeface="MyriadPro"/>
              </a:rPr>
              <a:t>Standard precautions and instrument processing</a:t>
            </a:r>
          </a:p>
          <a:p>
            <a:r>
              <a:rPr lang="en-US" dirty="0">
                <a:solidFill>
                  <a:srgbClr val="EFA016"/>
                </a:solidFill>
                <a:latin typeface="MyriadPro"/>
              </a:rPr>
              <a:t>Chapter 12: </a:t>
            </a:r>
            <a:r>
              <a:rPr lang="en-US" dirty="0">
                <a:latin typeface="MyriadPro"/>
              </a:rPr>
              <a:t>Introduction to monitoring and evaluation</a:t>
            </a:r>
            <a:r>
              <a:rPr lang="en-US" dirty="0">
                <a:solidFill>
                  <a:srgbClr val="EFA016"/>
                </a:solidFill>
                <a:latin typeface="MyriadPro"/>
              </a:rPr>
              <a:t> </a:t>
            </a:r>
            <a:endParaRPr lang="en-US" dirty="0"/>
          </a:p>
          <a:p>
            <a:r>
              <a:rPr lang="en-US" dirty="0">
                <a:solidFill>
                  <a:srgbClr val="EFA016"/>
                </a:solidFill>
                <a:latin typeface="MyriadPro"/>
              </a:rPr>
              <a:t>Chapter 13: </a:t>
            </a:r>
            <a:r>
              <a:rPr lang="en-US" dirty="0">
                <a:latin typeface="MyriadPro"/>
              </a:rPr>
              <a:t>Early infant male circumcision service delivery</a:t>
            </a:r>
            <a:br>
              <a:rPr lang="en-US" dirty="0">
                <a:latin typeface="MyriadPro"/>
              </a:rPr>
            </a:br>
            <a:r>
              <a:rPr lang="en-US" dirty="0">
                <a:latin typeface="MyriadPro"/>
              </a:rPr>
              <a:t>and </a:t>
            </a:r>
            <a:r>
              <a:rPr lang="en-US" dirty="0" err="1">
                <a:latin typeface="MyriadPro"/>
              </a:rPr>
              <a:t>programme</a:t>
            </a:r>
            <a:r>
              <a:rPr lang="en-US" dirty="0">
                <a:latin typeface="MyriadPro"/>
              </a:rPr>
              <a:t> management </a:t>
            </a:r>
            <a:endParaRPr lang="en-US" dirty="0"/>
          </a:p>
          <a:p>
            <a:endParaRPr lang="en-US" dirty="0"/>
          </a:p>
        </p:txBody>
      </p:sp>
      <p:sp>
        <p:nvSpPr>
          <p:cNvPr id="2" name="Slide Number Placeholder 1"/>
          <p:cNvSpPr>
            <a:spLocks noGrp="1"/>
          </p:cNvSpPr>
          <p:nvPr>
            <p:ph type="sldNum" sz="quarter" idx="10"/>
          </p:nvPr>
        </p:nvSpPr>
        <p:spPr/>
        <p:txBody>
          <a:bodyPr/>
          <a:lstStyle/>
          <a:p>
            <a:fld id="{B2B613A9-0196-4103-A730-64D9B0C7CDAE}" type="slidenum">
              <a:rPr lang="en-US" smtClean="0"/>
              <a:pPr/>
              <a:t>25</a:t>
            </a:fld>
            <a:endParaRPr lang="en-US" dirty="0"/>
          </a:p>
        </p:txBody>
      </p:sp>
    </p:spTree>
    <p:extLst>
      <p:ext uri="{BB962C8B-B14F-4D97-AF65-F5344CB8AC3E}">
        <p14:creationId xmlns:p14="http://schemas.microsoft.com/office/powerpoint/2010/main" val="36785488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959935" y="0"/>
            <a:ext cx="6217920" cy="7167554"/>
          </a:xfrm>
        </p:spPr>
        <p:txBody>
          <a:bodyPr/>
          <a:lstStyle/>
          <a:p>
            <a:r>
              <a:rPr lang="en-US" sz="2800" dirty="0">
                <a:solidFill>
                  <a:srgbClr val="EFA016"/>
                </a:solidFill>
                <a:latin typeface="MyriadPro"/>
              </a:rPr>
              <a:t>Annex 1: </a:t>
            </a:r>
            <a:r>
              <a:rPr lang="en-US" sz="2800" dirty="0">
                <a:latin typeface="MyriadPro"/>
              </a:rPr>
              <a:t>Sample checklist for early infant male circumcision equipment</a:t>
            </a:r>
          </a:p>
          <a:p>
            <a:r>
              <a:rPr lang="en-US" sz="2800" dirty="0">
                <a:solidFill>
                  <a:srgbClr val="EFA016"/>
                </a:solidFill>
                <a:latin typeface="MyriadPro"/>
              </a:rPr>
              <a:t>Annex 2: </a:t>
            </a:r>
            <a:r>
              <a:rPr lang="en-US" sz="2800" dirty="0">
                <a:latin typeface="MyriadPro"/>
              </a:rPr>
              <a:t>Sample information sheet for early infant male circumcision </a:t>
            </a:r>
            <a:endParaRPr lang="en-US" sz="2800" dirty="0">
              <a:solidFill>
                <a:srgbClr val="EFA016"/>
              </a:solidFill>
              <a:latin typeface="MyriadPro"/>
            </a:endParaRPr>
          </a:p>
          <a:p>
            <a:r>
              <a:rPr lang="en-US" sz="2800" dirty="0">
                <a:solidFill>
                  <a:srgbClr val="EFA016"/>
                </a:solidFill>
                <a:latin typeface="MyriadPro"/>
              </a:rPr>
              <a:t>Annex 3: </a:t>
            </a:r>
            <a:r>
              <a:rPr lang="en-US" sz="2800" dirty="0">
                <a:latin typeface="MyriadPro"/>
              </a:rPr>
              <a:t>Overview of </a:t>
            </a:r>
            <a:r>
              <a:rPr lang="en-US" sz="2800" dirty="0" err="1">
                <a:latin typeface="MyriadPro"/>
              </a:rPr>
              <a:t>counselling</a:t>
            </a:r>
            <a:r>
              <a:rPr lang="en-US" sz="2800" dirty="0">
                <a:latin typeface="MyriadPro"/>
              </a:rPr>
              <a:t> skills</a:t>
            </a:r>
          </a:p>
          <a:p>
            <a:r>
              <a:rPr lang="en-US" sz="2800" dirty="0">
                <a:solidFill>
                  <a:srgbClr val="EFA016"/>
                </a:solidFill>
                <a:latin typeface="MyriadPro"/>
              </a:rPr>
              <a:t>Annex 4: </a:t>
            </a:r>
            <a:r>
              <a:rPr lang="en-US" sz="2800" dirty="0">
                <a:latin typeface="MyriadPro"/>
              </a:rPr>
              <a:t>Sample client record form for early infant male circumcision</a:t>
            </a:r>
          </a:p>
          <a:p>
            <a:r>
              <a:rPr lang="en-US" sz="2800" dirty="0">
                <a:solidFill>
                  <a:srgbClr val="EFA016"/>
                </a:solidFill>
                <a:latin typeface="MyriadPro"/>
              </a:rPr>
              <a:t>Annex 5: </a:t>
            </a:r>
            <a:r>
              <a:rPr lang="en-US" sz="2800" dirty="0">
                <a:latin typeface="MyriadPro"/>
              </a:rPr>
              <a:t>Reported inducers of </a:t>
            </a:r>
            <a:r>
              <a:rPr lang="en-US" sz="2800" dirty="0" err="1">
                <a:latin typeface="MyriadPro"/>
              </a:rPr>
              <a:t>methaemoglobinaemia</a:t>
            </a:r>
            <a:endParaRPr lang="en-US" sz="2800" dirty="0">
              <a:latin typeface="MyriadPro"/>
            </a:endParaRPr>
          </a:p>
          <a:p>
            <a:r>
              <a:rPr lang="en-US" sz="2800" dirty="0">
                <a:solidFill>
                  <a:srgbClr val="EFA016"/>
                </a:solidFill>
                <a:latin typeface="MyriadPro"/>
              </a:rPr>
              <a:t>Annex 6: </a:t>
            </a:r>
            <a:r>
              <a:rPr lang="en-US" sz="2800" dirty="0">
                <a:latin typeface="MyriadPro"/>
              </a:rPr>
              <a:t>Sample checklist for early infant male circumcision procedure</a:t>
            </a:r>
          </a:p>
          <a:p>
            <a:r>
              <a:rPr lang="en-US" sz="2800" dirty="0">
                <a:solidFill>
                  <a:srgbClr val="EFA016"/>
                </a:solidFill>
                <a:latin typeface="MyriadPro"/>
              </a:rPr>
              <a:t>Annex 7: </a:t>
            </a:r>
            <a:r>
              <a:rPr lang="en-US" sz="2800" dirty="0">
                <a:latin typeface="MyriadPro"/>
              </a:rPr>
              <a:t>Sample consent form for early infant male circumcision</a:t>
            </a:r>
          </a:p>
          <a:p>
            <a:r>
              <a:rPr lang="en-US" sz="2800" dirty="0">
                <a:solidFill>
                  <a:srgbClr val="EFA016"/>
                </a:solidFill>
                <a:latin typeface="MyriadPro"/>
              </a:rPr>
              <a:t>Annex 8: </a:t>
            </a:r>
            <a:r>
              <a:rPr lang="en-US" sz="2800" dirty="0">
                <a:latin typeface="MyriadPro"/>
              </a:rPr>
              <a:t>Sample documentation form for early infant male</a:t>
            </a:r>
            <a:br>
              <a:rPr lang="en-US" sz="2800" dirty="0">
                <a:latin typeface="MyriadPro"/>
              </a:rPr>
            </a:br>
            <a:r>
              <a:rPr lang="en-US" sz="2800" dirty="0">
                <a:latin typeface="MyriadPro"/>
              </a:rPr>
              <a:t>circumcision procedure </a:t>
            </a:r>
            <a:endParaRPr lang="en-US" sz="2800" dirty="0"/>
          </a:p>
          <a:p>
            <a:endParaRPr lang="en-US" sz="2800" dirty="0"/>
          </a:p>
        </p:txBody>
      </p:sp>
      <p:sp>
        <p:nvSpPr>
          <p:cNvPr id="5" name="Content Placeholder 4"/>
          <p:cNvSpPr>
            <a:spLocks noGrp="1"/>
          </p:cNvSpPr>
          <p:nvPr>
            <p:ph sz="half" idx="2"/>
          </p:nvPr>
        </p:nvSpPr>
        <p:spPr>
          <a:xfrm>
            <a:off x="7406640" y="260104"/>
            <a:ext cx="6217920" cy="7152253"/>
          </a:xfrm>
        </p:spPr>
        <p:txBody>
          <a:bodyPr/>
          <a:lstStyle/>
          <a:p>
            <a:r>
              <a:rPr lang="en-US" sz="2800" dirty="0">
                <a:solidFill>
                  <a:srgbClr val="EFA016"/>
                </a:solidFill>
                <a:latin typeface="MyriadPro"/>
              </a:rPr>
              <a:t>Annex 9: </a:t>
            </a:r>
            <a:r>
              <a:rPr lang="en-US" sz="2800" dirty="0">
                <a:latin typeface="MyriadPro"/>
              </a:rPr>
              <a:t>Overview of suturing and wound closure</a:t>
            </a:r>
          </a:p>
          <a:p>
            <a:r>
              <a:rPr lang="en-US" sz="2800" dirty="0">
                <a:solidFill>
                  <a:srgbClr val="EFA016"/>
                </a:solidFill>
                <a:latin typeface="MyriadPro"/>
              </a:rPr>
              <a:t>Annex 10: </a:t>
            </a:r>
            <a:r>
              <a:rPr lang="en-US" sz="2800" dirty="0">
                <a:latin typeface="MyriadPro"/>
              </a:rPr>
              <a:t>Sample postoperative information sheet for early infant </a:t>
            </a:r>
            <a:endParaRPr lang="en-US" sz="2800" dirty="0"/>
          </a:p>
          <a:p>
            <a:r>
              <a:rPr lang="en-US" sz="2800" dirty="0">
                <a:latin typeface="MyriadPro"/>
              </a:rPr>
              <a:t>male circumcision</a:t>
            </a:r>
          </a:p>
          <a:p>
            <a:r>
              <a:rPr lang="en-US" sz="2800" dirty="0">
                <a:solidFill>
                  <a:srgbClr val="EFA016"/>
                </a:solidFill>
                <a:latin typeface="MyriadPro"/>
              </a:rPr>
              <a:t>Annex 12: </a:t>
            </a:r>
            <a:r>
              <a:rPr lang="en-US" sz="2800" dirty="0">
                <a:latin typeface="MyriadPro"/>
              </a:rPr>
              <a:t>Sample postoperative bleeding protocol for early infant </a:t>
            </a:r>
            <a:endParaRPr lang="en-US" sz="2800" dirty="0"/>
          </a:p>
          <a:p>
            <a:r>
              <a:rPr lang="en-US" sz="2800" dirty="0">
                <a:latin typeface="MyriadPro"/>
              </a:rPr>
              <a:t>male circumcision</a:t>
            </a:r>
          </a:p>
          <a:p>
            <a:r>
              <a:rPr lang="en-US" sz="2800" dirty="0">
                <a:solidFill>
                  <a:srgbClr val="EFA016"/>
                </a:solidFill>
                <a:latin typeface="MyriadPro"/>
              </a:rPr>
              <a:t>Annex 13: </a:t>
            </a:r>
            <a:r>
              <a:rPr lang="en-US" sz="2800" dirty="0">
                <a:latin typeface="MyriadPro"/>
              </a:rPr>
              <a:t>Sample register for early infant male circumcision</a:t>
            </a:r>
            <a:endParaRPr lang="en-US" sz="2800" dirty="0"/>
          </a:p>
          <a:p>
            <a:r>
              <a:rPr lang="en-US" sz="2800" dirty="0">
                <a:solidFill>
                  <a:srgbClr val="EFA016"/>
                </a:solidFill>
                <a:latin typeface="MyriadPro"/>
              </a:rPr>
              <a:t>Annex 14: </a:t>
            </a:r>
            <a:r>
              <a:rPr lang="en-US" sz="2800" dirty="0">
                <a:latin typeface="MyriadPro"/>
              </a:rPr>
              <a:t>Sample monthly site summary form for early infant male circumcision</a:t>
            </a:r>
          </a:p>
          <a:p>
            <a:r>
              <a:rPr lang="en-US" sz="2800" dirty="0">
                <a:solidFill>
                  <a:srgbClr val="EFA016"/>
                </a:solidFill>
                <a:latin typeface="MyriadPro"/>
              </a:rPr>
              <a:t>Annex 15: </a:t>
            </a:r>
            <a:r>
              <a:rPr lang="en-US" sz="2800" dirty="0">
                <a:latin typeface="MyriadPro"/>
              </a:rPr>
              <a:t>Essential neonatal and infant care </a:t>
            </a:r>
            <a:endParaRPr lang="en-US" sz="2800" dirty="0"/>
          </a:p>
          <a:p>
            <a:endParaRPr lang="en-US" sz="2800" dirty="0"/>
          </a:p>
        </p:txBody>
      </p:sp>
      <p:sp>
        <p:nvSpPr>
          <p:cNvPr id="2" name="Slide Number Placeholder 1"/>
          <p:cNvSpPr>
            <a:spLocks noGrp="1"/>
          </p:cNvSpPr>
          <p:nvPr>
            <p:ph type="sldNum" sz="quarter" idx="10"/>
          </p:nvPr>
        </p:nvSpPr>
        <p:spPr/>
        <p:txBody>
          <a:bodyPr/>
          <a:lstStyle/>
          <a:p>
            <a:fld id="{B2B613A9-0196-4103-A730-64D9B0C7CDAE}" type="slidenum">
              <a:rPr lang="en-US" smtClean="0"/>
              <a:pPr/>
              <a:t>26</a:t>
            </a:fld>
            <a:endParaRPr lang="en-US" dirty="0"/>
          </a:p>
        </p:txBody>
      </p:sp>
    </p:spTree>
    <p:extLst>
      <p:ext uri="{BB962C8B-B14F-4D97-AF65-F5344CB8AC3E}">
        <p14:creationId xmlns:p14="http://schemas.microsoft.com/office/powerpoint/2010/main" val="32951109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1"/>
            <a:ext cx="14630400" cy="6806316"/>
          </a:xfrm>
          <a:prstGeom prst="rect">
            <a:avLst/>
          </a:prstGeom>
        </p:spPr>
      </p:pic>
      <p:sp>
        <p:nvSpPr>
          <p:cNvPr id="2" name="Title 1"/>
          <p:cNvSpPr>
            <a:spLocks noGrp="1"/>
          </p:cNvSpPr>
          <p:nvPr>
            <p:ph type="ctrTitle"/>
          </p:nvPr>
        </p:nvSpPr>
        <p:spPr>
          <a:xfrm>
            <a:off x="1804610" y="814626"/>
            <a:ext cx="10972800" cy="2865120"/>
          </a:xfrm>
        </p:spPr>
        <p:txBody>
          <a:bodyPr/>
          <a:lstStyle/>
          <a:p>
            <a:r>
              <a:rPr lang="en-US" dirty="0"/>
              <a:t>Early Infant Male Circumcision </a:t>
            </a:r>
          </a:p>
        </p:txBody>
      </p:sp>
      <p:sp>
        <p:nvSpPr>
          <p:cNvPr id="3" name="Subtitle 2"/>
          <p:cNvSpPr>
            <a:spLocks noGrp="1"/>
          </p:cNvSpPr>
          <p:nvPr>
            <p:ph type="subTitle" idx="1"/>
          </p:nvPr>
        </p:nvSpPr>
        <p:spPr>
          <a:xfrm>
            <a:off x="1840895" y="3850714"/>
            <a:ext cx="10972800" cy="2475328"/>
          </a:xfrm>
        </p:spPr>
        <p:txBody>
          <a:bodyPr>
            <a:normAutofit/>
          </a:bodyPr>
          <a:lstStyle/>
          <a:p>
            <a:r>
              <a:rPr lang="en-US" dirty="0"/>
              <a:t>David A Baltierra, MD</a:t>
            </a:r>
          </a:p>
          <a:p>
            <a:r>
              <a:rPr lang="en-US" dirty="0"/>
              <a:t>Amanda J Baltierra, DNP, FNP, PMHNP</a:t>
            </a:r>
          </a:p>
          <a:p>
            <a:r>
              <a:rPr lang="en-US" dirty="0" err="1"/>
              <a:t>Tembele</a:t>
            </a:r>
            <a:r>
              <a:rPr lang="en-US" dirty="0"/>
              <a:t> </a:t>
            </a:r>
            <a:r>
              <a:rPr lang="en-US" dirty="0" err="1"/>
              <a:t>Yangandawele</a:t>
            </a:r>
            <a:r>
              <a:rPr lang="en-US" dirty="0"/>
              <a:t>, MD</a:t>
            </a:r>
          </a:p>
          <a:p>
            <a:r>
              <a:rPr lang="en-US" dirty="0" err="1"/>
              <a:t>Shyira</a:t>
            </a:r>
            <a:r>
              <a:rPr lang="en-US" dirty="0"/>
              <a:t> </a:t>
            </a:r>
            <a:r>
              <a:rPr lang="en-US" dirty="0" err="1"/>
              <a:t>Distric</a:t>
            </a:r>
            <a:r>
              <a:rPr lang="en-US" dirty="0"/>
              <a:t> Hospital</a:t>
            </a:r>
          </a:p>
          <a:p>
            <a:r>
              <a:rPr lang="en-US" dirty="0"/>
              <a:t>February 2018</a:t>
            </a:r>
          </a:p>
        </p:txBody>
      </p:sp>
      <p:pic>
        <p:nvPicPr>
          <p:cNvPr id="6" name="Picture 5"/>
          <p:cNvPicPr>
            <a:picLocks noChangeAspect="1"/>
          </p:cNvPicPr>
          <p:nvPr/>
        </p:nvPicPr>
        <p:blipFill>
          <a:blip r:embed="rId4"/>
          <a:stretch>
            <a:fillRect/>
          </a:stretch>
        </p:blipFill>
        <p:spPr>
          <a:xfrm>
            <a:off x="9742216" y="5961328"/>
            <a:ext cx="4500254" cy="622535"/>
          </a:xfrm>
          <a:prstGeom prst="rect">
            <a:avLst/>
          </a:prstGeom>
        </p:spPr>
      </p:pic>
    </p:spTree>
    <p:extLst>
      <p:ext uri="{BB962C8B-B14F-4D97-AF65-F5344CB8AC3E}">
        <p14:creationId xmlns:p14="http://schemas.microsoft.com/office/powerpoint/2010/main" val="6677054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B2B613A9-0196-4103-A730-64D9B0C7CDAE}" type="slidenum">
              <a:rPr lang="en-US" smtClean="0"/>
              <a:pPr/>
              <a:t>28</a:t>
            </a:fld>
            <a:endParaRPr lang="en-US" dirty="0"/>
          </a:p>
        </p:txBody>
      </p:sp>
      <p:pic>
        <p:nvPicPr>
          <p:cNvPr id="3" name="Picture 2" descr="Screen Shot 2018-09-14 at 12.17.2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8915" y="173194"/>
            <a:ext cx="10288869" cy="6571545"/>
          </a:xfrm>
          <a:prstGeom prst="rect">
            <a:avLst/>
          </a:prstGeom>
        </p:spPr>
      </p:pic>
    </p:spTree>
    <p:extLst>
      <p:ext uri="{BB962C8B-B14F-4D97-AF65-F5344CB8AC3E}">
        <p14:creationId xmlns:p14="http://schemas.microsoft.com/office/powerpoint/2010/main" val="4646435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Equipment</a:t>
            </a:r>
          </a:p>
        </p:txBody>
      </p:sp>
      <p:sp>
        <p:nvSpPr>
          <p:cNvPr id="4" name="Content Placeholder 3"/>
          <p:cNvSpPr>
            <a:spLocks noGrp="1"/>
          </p:cNvSpPr>
          <p:nvPr>
            <p:ph idx="1"/>
          </p:nvPr>
        </p:nvSpPr>
        <p:spPr>
          <a:xfrm>
            <a:off x="1005840" y="1203109"/>
            <a:ext cx="12618720" cy="6192366"/>
          </a:xfrm>
        </p:spPr>
        <p:txBody>
          <a:bodyPr/>
          <a:lstStyle/>
          <a:p>
            <a:r>
              <a:rPr lang="en-US" i="1" dirty="0"/>
              <a:t>Equipment </a:t>
            </a:r>
            <a:endParaRPr lang="en-US" dirty="0"/>
          </a:p>
          <a:p>
            <a:pPr lvl="1"/>
            <a:r>
              <a:rPr lang="en-US" sz="2400" dirty="0"/>
              <a:t>Secure work surface (table or infant warmer) – height should be such that the surgeon does not have to stoop or bend (We built our own but used assistant to hold baby)</a:t>
            </a:r>
          </a:p>
          <a:p>
            <a:pPr lvl="1"/>
            <a:r>
              <a:rPr lang="en-US" sz="2400" dirty="0"/>
              <a:t>Assistant or mechanism to restrain/position infant </a:t>
            </a:r>
          </a:p>
          <a:p>
            <a:pPr lvl="1"/>
            <a:r>
              <a:rPr lang="en-US" sz="2400" dirty="0"/>
              <a:t>Hand-washing/cleaning facilities </a:t>
            </a:r>
          </a:p>
          <a:p>
            <a:pPr lvl="1"/>
            <a:r>
              <a:rPr lang="en-US" sz="2400" dirty="0"/>
              <a:t>Light source </a:t>
            </a:r>
            <a:endParaRPr lang="en-US" dirty="0"/>
          </a:p>
          <a:p>
            <a:r>
              <a:rPr lang="en-US" i="1" dirty="0"/>
              <a:t>Supplies </a:t>
            </a:r>
            <a:endParaRPr lang="en-US" dirty="0"/>
          </a:p>
          <a:p>
            <a:pPr lvl="1"/>
            <a:r>
              <a:rPr lang="en-US" sz="2400" dirty="0"/>
              <a:t>Infant padding, blankets and towels </a:t>
            </a:r>
          </a:p>
          <a:p>
            <a:pPr lvl="1"/>
            <a:r>
              <a:rPr lang="en-US" sz="2400" dirty="0"/>
              <a:t>Clean nappies/diapers and wipes </a:t>
            </a:r>
          </a:p>
          <a:p>
            <a:pPr lvl="1"/>
            <a:r>
              <a:rPr lang="en-US" sz="2400" dirty="0"/>
              <a:t>Sterile gloves </a:t>
            </a:r>
          </a:p>
          <a:p>
            <a:pPr lvl="1"/>
            <a:r>
              <a:rPr lang="en-US" sz="2400" dirty="0"/>
              <a:t>Sterile drape with small opening in the </a:t>
            </a:r>
            <a:r>
              <a:rPr lang="en-US" sz="2400" dirty="0" err="1"/>
              <a:t>centre</a:t>
            </a:r>
            <a:r>
              <a:rPr lang="en-US" sz="2400" dirty="0"/>
              <a:t> (fenestrated) </a:t>
            </a:r>
          </a:p>
          <a:p>
            <a:pPr lvl="1"/>
            <a:r>
              <a:rPr lang="en-US" sz="2400" dirty="0" err="1"/>
              <a:t>Betadyne</a:t>
            </a:r>
            <a:r>
              <a:rPr lang="en-US" sz="2400" dirty="0"/>
              <a:t> or other skin-sterilizing preparation </a:t>
            </a:r>
          </a:p>
          <a:p>
            <a:pPr lvl="1"/>
            <a:r>
              <a:rPr lang="en-US" dirty="0"/>
              <a:t>Sterile marking pen or gentian violet </a:t>
            </a:r>
          </a:p>
          <a:p>
            <a:pPr lvl="1"/>
            <a:r>
              <a:rPr lang="en-US" dirty="0"/>
              <a:t>Sterile 2 x 2 or 4 x 4 gauze pads </a:t>
            </a:r>
          </a:p>
          <a:p>
            <a:pPr lvl="1"/>
            <a:r>
              <a:rPr lang="en-US" dirty="0"/>
              <a:t>White petrolatum (Vaseline) or white petrolatum gauze </a:t>
            </a:r>
          </a:p>
          <a:p>
            <a:pPr lvl="1"/>
            <a:endParaRPr lang="en-US" sz="2400" dirty="0"/>
          </a:p>
          <a:p>
            <a:endParaRPr lang="en-US" sz="3331" dirty="0"/>
          </a:p>
          <a:p>
            <a:endParaRPr lang="en-US" dirty="0"/>
          </a:p>
        </p:txBody>
      </p:sp>
      <p:sp>
        <p:nvSpPr>
          <p:cNvPr id="2" name="Slide Number Placeholder 1"/>
          <p:cNvSpPr>
            <a:spLocks noGrp="1"/>
          </p:cNvSpPr>
          <p:nvPr>
            <p:ph type="sldNum" sz="quarter" idx="10"/>
          </p:nvPr>
        </p:nvSpPr>
        <p:spPr/>
        <p:txBody>
          <a:bodyPr/>
          <a:lstStyle/>
          <a:p>
            <a:fld id="{B2B613A9-0196-4103-A730-64D9B0C7CDAE}" type="slidenum">
              <a:rPr lang="en-US" smtClean="0"/>
              <a:pPr/>
              <a:t>29</a:t>
            </a:fld>
            <a:endParaRPr lang="en-US" dirty="0"/>
          </a:p>
        </p:txBody>
      </p:sp>
    </p:spTree>
    <p:extLst>
      <p:ext uri="{BB962C8B-B14F-4D97-AF65-F5344CB8AC3E}">
        <p14:creationId xmlns:p14="http://schemas.microsoft.com/office/powerpoint/2010/main" val="28182641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5840" y="0"/>
            <a:ext cx="12618720" cy="1590675"/>
          </a:xfrm>
        </p:spPr>
        <p:txBody>
          <a:bodyPr/>
          <a:lstStyle/>
          <a:p>
            <a:r>
              <a:rPr lang="en-US" dirty="0"/>
              <a:t>Abstract </a:t>
            </a:r>
          </a:p>
        </p:txBody>
      </p:sp>
      <p:sp>
        <p:nvSpPr>
          <p:cNvPr id="3" name="Content Placeholder 2"/>
          <p:cNvSpPr>
            <a:spLocks noGrp="1"/>
          </p:cNvSpPr>
          <p:nvPr>
            <p:ph idx="1"/>
          </p:nvPr>
        </p:nvSpPr>
        <p:spPr>
          <a:xfrm>
            <a:off x="1005840" y="1590675"/>
            <a:ext cx="12618720" cy="5221606"/>
          </a:xfrm>
        </p:spPr>
        <p:txBody>
          <a:bodyPr/>
          <a:lstStyle/>
          <a:p>
            <a:r>
              <a:rPr lang="en-US" sz="2800" dirty="0"/>
              <a:t>Male circumcision has been promoted by WHO and individual countries as an effective strategy for HIV prevention in the continent of Africa. At the request of health care providers and the medical director of </a:t>
            </a:r>
            <a:r>
              <a:rPr lang="en-US" sz="2800" dirty="0" err="1"/>
              <a:t>Shyira</a:t>
            </a:r>
            <a:r>
              <a:rPr lang="en-US" sz="2800" dirty="0"/>
              <a:t> District Hospital, Rwanda and using training and evaluation materials from JHPIEGO, USAID, WHO, and UNICEF a team from WVU Rural Family Medicine Residency developed and implemented a program to train physicians, midwives, nurses, and surgical technicians in early infant medical circumcision (EIMC). Using traditional didactic methods and low cost simulation the program provided equipment and expertise to train providers in the performance of early male circumcision. Further, the program trained certified trainers that would then train additional providers at local community health centers in EIMC and established a system of outreach and training to provide remote communities with EIMC services.</a:t>
            </a:r>
          </a:p>
          <a:p>
            <a:endParaRPr lang="en-US" dirty="0"/>
          </a:p>
        </p:txBody>
      </p:sp>
      <p:sp>
        <p:nvSpPr>
          <p:cNvPr id="4" name="Slide Number Placeholder 3"/>
          <p:cNvSpPr>
            <a:spLocks noGrp="1"/>
          </p:cNvSpPr>
          <p:nvPr>
            <p:ph type="sldNum" sz="quarter" idx="10"/>
          </p:nvPr>
        </p:nvSpPr>
        <p:spPr/>
        <p:txBody>
          <a:bodyPr/>
          <a:lstStyle/>
          <a:p>
            <a:fld id="{B2B613A9-0196-4103-A730-64D9B0C7CDAE}" type="slidenum">
              <a:rPr lang="en-US" smtClean="0"/>
              <a:pPr/>
              <a:t>3</a:t>
            </a:fld>
            <a:endParaRPr lang="en-US" dirty="0"/>
          </a:p>
        </p:txBody>
      </p:sp>
    </p:spTree>
    <p:extLst>
      <p:ext uri="{BB962C8B-B14F-4D97-AF65-F5344CB8AC3E}">
        <p14:creationId xmlns:p14="http://schemas.microsoft.com/office/powerpoint/2010/main" val="25639502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Equipment (</a:t>
            </a:r>
            <a:r>
              <a:rPr lang="en-US" dirty="0" err="1"/>
              <a:t>cont</a:t>
            </a:r>
            <a:r>
              <a:rPr lang="en-US" dirty="0"/>
              <a:t>)</a:t>
            </a:r>
          </a:p>
        </p:txBody>
      </p:sp>
      <p:sp>
        <p:nvSpPr>
          <p:cNvPr id="3" name="Content Placeholder 2"/>
          <p:cNvSpPr>
            <a:spLocks noGrp="1"/>
          </p:cNvSpPr>
          <p:nvPr>
            <p:ph idx="1"/>
          </p:nvPr>
        </p:nvSpPr>
        <p:spPr>
          <a:xfrm>
            <a:off x="1005840" y="2138861"/>
            <a:ext cx="12618720" cy="5256614"/>
          </a:xfrm>
        </p:spPr>
        <p:txBody>
          <a:bodyPr/>
          <a:lstStyle/>
          <a:p>
            <a:r>
              <a:rPr lang="en-US" i="1" dirty="0"/>
              <a:t>Instruments </a:t>
            </a:r>
            <a:endParaRPr lang="en-US" dirty="0"/>
          </a:p>
          <a:p>
            <a:pPr lvl="1"/>
            <a:r>
              <a:rPr lang="en-US" sz="2400" dirty="0"/>
              <a:t>Instrument tray wrapped with sterile drape </a:t>
            </a:r>
          </a:p>
          <a:p>
            <a:pPr lvl="1"/>
            <a:r>
              <a:rPr lang="en-US" sz="2400" dirty="0"/>
              <a:t>One 7.5-cm to 12.5-cm (3-inch to 5-inch) flexible probe </a:t>
            </a:r>
          </a:p>
          <a:p>
            <a:pPr lvl="1"/>
            <a:r>
              <a:rPr lang="en-US" sz="2400" dirty="0"/>
              <a:t>Three small mosquito </a:t>
            </a:r>
            <a:r>
              <a:rPr lang="en-US" sz="2400" dirty="0" err="1"/>
              <a:t>haemostats</a:t>
            </a:r>
            <a:r>
              <a:rPr lang="en-US" sz="2400" dirty="0"/>
              <a:t>, two curved and one straight </a:t>
            </a:r>
          </a:p>
          <a:p>
            <a:pPr lvl="1"/>
            <a:r>
              <a:rPr lang="en-US" sz="2400" dirty="0"/>
              <a:t>Small straight scissors </a:t>
            </a:r>
          </a:p>
          <a:p>
            <a:pPr lvl="1"/>
            <a:r>
              <a:rPr lang="en-US" sz="2400" dirty="0"/>
              <a:t>Desired male circumcision device (Mogen, </a:t>
            </a:r>
            <a:r>
              <a:rPr lang="en-US" sz="2400" dirty="0" err="1"/>
              <a:t>Gomco</a:t>
            </a:r>
            <a:r>
              <a:rPr lang="en-US" sz="2400" dirty="0"/>
              <a:t>, </a:t>
            </a:r>
            <a:r>
              <a:rPr lang="en-US" sz="2400" dirty="0" err="1"/>
              <a:t>Plastibell</a:t>
            </a:r>
            <a:r>
              <a:rPr lang="en-US" sz="2400" dirty="0"/>
              <a:t>) and all appropriate parts </a:t>
            </a:r>
          </a:p>
          <a:p>
            <a:pPr lvl="1"/>
            <a:r>
              <a:rPr lang="en-US" sz="2400" dirty="0"/>
              <a:t>Scalpel – no. 10 blade or similar </a:t>
            </a:r>
          </a:p>
          <a:p>
            <a:r>
              <a:rPr lang="en-US" i="1" dirty="0" err="1"/>
              <a:t>Anaesthesia</a:t>
            </a:r>
            <a:r>
              <a:rPr lang="en-US" i="1" dirty="0"/>
              <a:t> administration </a:t>
            </a:r>
            <a:endParaRPr lang="en-US" dirty="0"/>
          </a:p>
          <a:p>
            <a:pPr lvl="1"/>
            <a:r>
              <a:rPr lang="en-US" sz="2400" dirty="0"/>
              <a:t>1% </a:t>
            </a:r>
            <a:r>
              <a:rPr lang="en-US" sz="2400" dirty="0" err="1"/>
              <a:t>lidocaine</a:t>
            </a:r>
            <a:r>
              <a:rPr lang="en-US" sz="2400" dirty="0"/>
              <a:t> </a:t>
            </a:r>
            <a:r>
              <a:rPr lang="en-US" sz="2400" b="1" dirty="0"/>
              <a:t>(WITHOUT EPINEPHRINE) </a:t>
            </a:r>
            <a:endParaRPr lang="en-US" sz="2400" dirty="0"/>
          </a:p>
          <a:p>
            <a:pPr lvl="1"/>
            <a:r>
              <a:rPr lang="en-US" sz="2400" dirty="0"/>
              <a:t>1-ml sterile syringe with small 27-gauge or similar needle </a:t>
            </a:r>
          </a:p>
          <a:p>
            <a:pPr lvl="1"/>
            <a:r>
              <a:rPr lang="en-US" sz="2400" dirty="0"/>
              <a:t>Alcohol wipes </a:t>
            </a:r>
          </a:p>
          <a:p>
            <a:pPr marL="0" indent="0">
              <a:buNone/>
            </a:pPr>
            <a:endParaRPr lang="en-US" sz="3331" dirty="0"/>
          </a:p>
          <a:p>
            <a:endParaRPr lang="en-US" dirty="0"/>
          </a:p>
        </p:txBody>
      </p:sp>
      <p:sp>
        <p:nvSpPr>
          <p:cNvPr id="4" name="Slide Number Placeholder 3"/>
          <p:cNvSpPr>
            <a:spLocks noGrp="1"/>
          </p:cNvSpPr>
          <p:nvPr>
            <p:ph type="sldNum" sz="quarter" idx="10"/>
          </p:nvPr>
        </p:nvSpPr>
        <p:spPr/>
        <p:txBody>
          <a:bodyPr/>
          <a:lstStyle/>
          <a:p>
            <a:fld id="{B2B613A9-0196-4103-A730-64D9B0C7CDAE}" type="slidenum">
              <a:rPr lang="en-US" smtClean="0"/>
              <a:pPr/>
              <a:t>30</a:t>
            </a:fld>
            <a:endParaRPr lang="en-US" dirty="0"/>
          </a:p>
        </p:txBody>
      </p:sp>
    </p:spTree>
    <p:extLst>
      <p:ext uri="{BB962C8B-B14F-4D97-AF65-F5344CB8AC3E}">
        <p14:creationId xmlns:p14="http://schemas.microsoft.com/office/powerpoint/2010/main" val="1511412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Equipment (</a:t>
            </a:r>
            <a:r>
              <a:rPr lang="en-US" dirty="0" err="1"/>
              <a:t>cont</a:t>
            </a:r>
            <a:r>
              <a:rPr lang="en-US" dirty="0"/>
              <a:t>)</a:t>
            </a:r>
          </a:p>
        </p:txBody>
      </p:sp>
      <p:sp>
        <p:nvSpPr>
          <p:cNvPr id="3" name="Content Placeholder 2"/>
          <p:cNvSpPr>
            <a:spLocks noGrp="1"/>
          </p:cNvSpPr>
          <p:nvPr>
            <p:ph idx="1"/>
          </p:nvPr>
        </p:nvSpPr>
        <p:spPr>
          <a:xfrm>
            <a:off x="1005840" y="1951710"/>
            <a:ext cx="12618720" cy="5443765"/>
          </a:xfrm>
        </p:spPr>
        <p:txBody>
          <a:bodyPr/>
          <a:lstStyle/>
          <a:p>
            <a:r>
              <a:rPr lang="en-US" i="1" dirty="0"/>
              <a:t>Post-circumcision bleeding </a:t>
            </a:r>
            <a:endParaRPr lang="en-US" dirty="0"/>
          </a:p>
          <a:p>
            <a:pPr lvl="1"/>
            <a:r>
              <a:rPr lang="en-US" sz="2400" dirty="0"/>
              <a:t>Topical epinephrine </a:t>
            </a:r>
          </a:p>
          <a:p>
            <a:pPr lvl="1"/>
            <a:r>
              <a:rPr lang="en-US" sz="2400" dirty="0" err="1"/>
              <a:t>Gelfoam</a:t>
            </a:r>
            <a:r>
              <a:rPr lang="en-US" sz="2400" dirty="0"/>
              <a:t> or equivalent </a:t>
            </a:r>
          </a:p>
          <a:p>
            <a:pPr lvl="1"/>
            <a:r>
              <a:rPr lang="en-US" sz="2400" dirty="0" err="1"/>
              <a:t>Adson</a:t>
            </a:r>
            <a:r>
              <a:rPr lang="en-US" sz="2400" dirty="0"/>
              <a:t> forceps </a:t>
            </a:r>
          </a:p>
          <a:p>
            <a:pPr lvl="1"/>
            <a:r>
              <a:rPr lang="en-US" sz="2400" dirty="0"/>
              <a:t>5-0 or 6-0 absorbable suture (chromic or catgut) on a needle (6-0 chromic on PC-1 needle or equivalent) </a:t>
            </a:r>
          </a:p>
          <a:p>
            <a:pPr lvl="1"/>
            <a:r>
              <a:rPr lang="en-US" sz="2400" dirty="0"/>
              <a:t>Needle-holder </a:t>
            </a:r>
          </a:p>
          <a:p>
            <a:pPr lvl="1"/>
            <a:r>
              <a:rPr lang="en-US" sz="2400" dirty="0"/>
              <a:t>Petrolatum-coated gauze </a:t>
            </a:r>
          </a:p>
          <a:p>
            <a:r>
              <a:rPr lang="en-US" sz="3331" i="1" dirty="0"/>
              <a:t>Postoperative processing </a:t>
            </a:r>
            <a:endParaRPr lang="en-US" sz="2531" dirty="0"/>
          </a:p>
          <a:p>
            <a:pPr lvl="1"/>
            <a:r>
              <a:rPr lang="en-US" sz="2509" dirty="0"/>
              <a:t>Check sterilizing and reprocessing equipment </a:t>
            </a:r>
          </a:p>
          <a:p>
            <a:pPr lvl="1"/>
            <a:r>
              <a:rPr lang="en-US" sz="2509" dirty="0"/>
              <a:t>Check that means are available to handle and dispose of contaminated sharps </a:t>
            </a:r>
          </a:p>
          <a:p>
            <a:pPr lvl="1"/>
            <a:r>
              <a:rPr lang="en-US" sz="2509" dirty="0"/>
              <a:t>Check that means are available to handle and dispose of contaminated supplies </a:t>
            </a:r>
          </a:p>
          <a:p>
            <a:endParaRPr lang="en-US" dirty="0"/>
          </a:p>
        </p:txBody>
      </p:sp>
      <p:sp>
        <p:nvSpPr>
          <p:cNvPr id="4" name="Slide Number Placeholder 3"/>
          <p:cNvSpPr>
            <a:spLocks noGrp="1"/>
          </p:cNvSpPr>
          <p:nvPr>
            <p:ph type="sldNum" sz="quarter" idx="10"/>
          </p:nvPr>
        </p:nvSpPr>
        <p:spPr/>
        <p:txBody>
          <a:bodyPr/>
          <a:lstStyle/>
          <a:p>
            <a:fld id="{B2B613A9-0196-4103-A730-64D9B0C7CDAE}" type="slidenum">
              <a:rPr lang="en-US" smtClean="0"/>
              <a:pPr/>
              <a:t>31</a:t>
            </a:fld>
            <a:endParaRPr lang="en-US" dirty="0"/>
          </a:p>
        </p:txBody>
      </p:sp>
    </p:spTree>
    <p:extLst>
      <p:ext uri="{BB962C8B-B14F-4D97-AF65-F5344CB8AC3E}">
        <p14:creationId xmlns:p14="http://schemas.microsoft.com/office/powerpoint/2010/main" val="3710097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Mogen Clamp</a:t>
            </a:r>
          </a:p>
        </p:txBody>
      </p:sp>
      <p:pic>
        <p:nvPicPr>
          <p:cNvPr id="5" name="Content Placeholder 4" descr="Screen Shot 2018-09-14 at 6.42.56 PM.png"/>
          <p:cNvPicPr>
            <a:picLocks noGrp="1" noChangeAspect="1"/>
          </p:cNvPicPr>
          <p:nvPr>
            <p:ph idx="1"/>
          </p:nvPr>
        </p:nvPicPr>
        <p:blipFill>
          <a:blip r:embed="rId2">
            <a:extLst>
              <a:ext uri="{28A0092B-C50C-407E-A947-70E740481C1C}">
                <a14:useLocalDpi xmlns:a14="http://schemas.microsoft.com/office/drawing/2010/main" val="0"/>
              </a:ext>
            </a:extLst>
          </a:blip>
          <a:srcRect l="-51201" r="-51201"/>
          <a:stretch>
            <a:fillRect/>
          </a:stretch>
        </p:blipFill>
        <p:spPr>
          <a:xfrm>
            <a:off x="-1653902" y="2146552"/>
            <a:ext cx="10252075" cy="4243387"/>
          </a:xfrm>
        </p:spPr>
      </p:pic>
      <p:sp>
        <p:nvSpPr>
          <p:cNvPr id="2" name="Slide Number Placeholder 1"/>
          <p:cNvSpPr>
            <a:spLocks noGrp="1"/>
          </p:cNvSpPr>
          <p:nvPr>
            <p:ph type="sldNum" sz="quarter" idx="10"/>
          </p:nvPr>
        </p:nvSpPr>
        <p:spPr/>
        <p:txBody>
          <a:bodyPr/>
          <a:lstStyle/>
          <a:p>
            <a:fld id="{B2B613A9-0196-4103-A730-64D9B0C7CDAE}" type="slidenum">
              <a:rPr lang="en-US" smtClean="0"/>
              <a:pPr/>
              <a:t>32</a:t>
            </a:fld>
            <a:endParaRPr lang="en-US" dirty="0"/>
          </a:p>
        </p:txBody>
      </p:sp>
      <p:sp>
        <p:nvSpPr>
          <p:cNvPr id="7" name="Rectangle 6"/>
          <p:cNvSpPr/>
          <p:nvPr/>
        </p:nvSpPr>
        <p:spPr>
          <a:xfrm>
            <a:off x="5355429" y="2428249"/>
            <a:ext cx="7315200" cy="3548663"/>
          </a:xfrm>
          <a:prstGeom prst="rect">
            <a:avLst/>
          </a:prstGeom>
        </p:spPr>
        <p:txBody>
          <a:bodyPr>
            <a:spAutoFit/>
          </a:bodyPr>
          <a:lstStyle/>
          <a:p>
            <a:r>
              <a:rPr lang="en-US" dirty="0"/>
              <a:t>Infant/newborn size</a:t>
            </a:r>
          </a:p>
          <a:p>
            <a:r>
              <a:rPr lang="en-US" dirty="0"/>
              <a:t>Quality Manufacturing Varies</a:t>
            </a:r>
          </a:p>
          <a:p>
            <a:r>
              <a:rPr lang="en-US" dirty="0"/>
              <a:t>Internet and models purchased with significant variability in size of opening</a:t>
            </a:r>
          </a:p>
          <a:p>
            <a:r>
              <a:rPr lang="en-US" dirty="0"/>
              <a:t>This is the clamp we used. Least expensive of German clamps available in US to us.</a:t>
            </a:r>
          </a:p>
          <a:p>
            <a:endParaRPr lang="en-US" dirty="0"/>
          </a:p>
          <a:p>
            <a:r>
              <a:rPr lang="en-US" dirty="0"/>
              <a:t>V. Mueller </a:t>
            </a:r>
            <a:r>
              <a:rPr lang="en-US" dirty="0" err="1"/>
              <a:t>Mfr</a:t>
            </a:r>
            <a:r>
              <a:rPr lang="en-US" dirty="0"/>
              <a:t># GL7021 </a:t>
            </a:r>
          </a:p>
          <a:p>
            <a:r>
              <a:rPr lang="en-US" b="1" dirty="0"/>
              <a:t>V. Mueller Circumcision Clamp Mogen</a:t>
            </a:r>
          </a:p>
          <a:p>
            <a:r>
              <a:rPr lang="en-US" dirty="0"/>
              <a:t>CLAMP, CIRCUMCISION MOGEN 2 7/8X1 1/2"</a:t>
            </a:r>
          </a:p>
        </p:txBody>
      </p:sp>
    </p:spTree>
    <p:extLst>
      <p:ext uri="{BB962C8B-B14F-4D97-AF65-F5344CB8AC3E}">
        <p14:creationId xmlns:p14="http://schemas.microsoft.com/office/powerpoint/2010/main" val="18894788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B2B613A9-0196-4103-A730-64D9B0C7CDAE}" type="slidenum">
              <a:rPr lang="en-US" smtClean="0"/>
              <a:pPr/>
              <a:t>33</a:t>
            </a:fld>
            <a:endParaRPr lang="en-US" dirty="0"/>
          </a:p>
        </p:txBody>
      </p:sp>
      <p:pic>
        <p:nvPicPr>
          <p:cNvPr id="5" name="Picture 4" descr="Screen Shot 2018-09-14 at 12.16.1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8900" y="219378"/>
            <a:ext cx="8551294" cy="6883694"/>
          </a:xfrm>
          <a:prstGeom prst="rect">
            <a:avLst/>
          </a:prstGeom>
        </p:spPr>
      </p:pic>
    </p:spTree>
    <p:extLst>
      <p:ext uri="{BB962C8B-B14F-4D97-AF65-F5344CB8AC3E}">
        <p14:creationId xmlns:p14="http://schemas.microsoft.com/office/powerpoint/2010/main" val="26098429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nvPr>
        </p:nvGraphicFramePr>
        <p:xfrm>
          <a:off x="725732" y="708496"/>
          <a:ext cx="12617452" cy="5787352"/>
        </p:xfrm>
        <a:graphic>
          <a:graphicData uri="http://schemas.openxmlformats.org/drawingml/2006/table">
            <a:tbl>
              <a:tblPr firstRow="1" bandRow="1">
                <a:tableStyleId>{5C22544A-7EE6-4342-B048-85BDC9FD1C3A}</a:tableStyleId>
              </a:tblPr>
              <a:tblGrid>
                <a:gridCol w="3154363">
                  <a:extLst>
                    <a:ext uri="{9D8B030D-6E8A-4147-A177-3AD203B41FA5}">
                      <a16:colId xmlns:a16="http://schemas.microsoft.com/office/drawing/2014/main" val="20000"/>
                    </a:ext>
                  </a:extLst>
                </a:gridCol>
                <a:gridCol w="3154363">
                  <a:extLst>
                    <a:ext uri="{9D8B030D-6E8A-4147-A177-3AD203B41FA5}">
                      <a16:colId xmlns:a16="http://schemas.microsoft.com/office/drawing/2014/main" val="20001"/>
                    </a:ext>
                  </a:extLst>
                </a:gridCol>
                <a:gridCol w="3154363">
                  <a:extLst>
                    <a:ext uri="{9D8B030D-6E8A-4147-A177-3AD203B41FA5}">
                      <a16:colId xmlns:a16="http://schemas.microsoft.com/office/drawing/2014/main" val="20002"/>
                    </a:ext>
                  </a:extLst>
                </a:gridCol>
                <a:gridCol w="3154363">
                  <a:extLst>
                    <a:ext uri="{9D8B030D-6E8A-4147-A177-3AD203B41FA5}">
                      <a16:colId xmlns:a16="http://schemas.microsoft.com/office/drawing/2014/main" val="20003"/>
                    </a:ext>
                  </a:extLst>
                </a:gridCol>
              </a:tblGrid>
              <a:tr h="673716">
                <a:tc>
                  <a:txBody>
                    <a:bodyPr/>
                    <a:lstStyle/>
                    <a:p>
                      <a:pPr algn="l" fontAlgn="b"/>
                      <a:r>
                        <a:rPr lang="en-US" sz="2400" b="0" i="0" u="none" strike="noStrike" dirty="0">
                          <a:effectLst/>
                          <a:latin typeface="Arial"/>
                        </a:rPr>
                        <a:t>Circumcision Kit</a:t>
                      </a:r>
                    </a:p>
                  </a:txBody>
                  <a:tcPr marL="12700" marR="12700" marT="12700" marB="0" anchor="b"/>
                </a:tc>
                <a:tc>
                  <a:txBody>
                    <a:bodyPr/>
                    <a:lstStyle/>
                    <a:p>
                      <a:pPr algn="l" fontAlgn="b"/>
                      <a:endParaRPr lang="en-US" sz="2400" b="0" i="0" u="none" strike="noStrike">
                        <a:effectLst/>
                        <a:latin typeface="Arial"/>
                      </a:endParaRPr>
                    </a:p>
                  </a:txBody>
                  <a:tcPr marL="12700" marR="12700" marT="12700" marB="0" anchor="b"/>
                </a:tc>
                <a:tc>
                  <a:txBody>
                    <a:bodyPr/>
                    <a:lstStyle/>
                    <a:p>
                      <a:pPr algn="l" fontAlgn="b"/>
                      <a:endParaRPr lang="en-US" sz="2400" b="0" i="0" u="none" strike="noStrike" dirty="0">
                        <a:effectLst/>
                        <a:latin typeface="Arial"/>
                      </a:endParaRPr>
                    </a:p>
                  </a:txBody>
                  <a:tcPr marL="12700" marR="12700" marT="12700" marB="0" anchor="b"/>
                </a:tc>
                <a:tc>
                  <a:txBody>
                    <a:bodyPr/>
                    <a:lstStyle/>
                    <a:p>
                      <a:pPr algn="l" fontAlgn="b"/>
                      <a:endParaRPr lang="en-US" sz="2400" b="0" i="0" u="none" strike="noStrike">
                        <a:effectLst/>
                        <a:latin typeface="Arial"/>
                      </a:endParaRPr>
                    </a:p>
                  </a:txBody>
                  <a:tcPr marL="12700" marR="12700" marT="12700" marB="0" anchor="b"/>
                </a:tc>
                <a:extLst>
                  <a:ext uri="{0D108BD9-81ED-4DB2-BD59-A6C34878D82A}">
                    <a16:rowId xmlns:a16="http://schemas.microsoft.com/office/drawing/2014/main" val="10000"/>
                  </a:ext>
                </a:extLst>
              </a:tr>
              <a:tr h="1328116">
                <a:tc>
                  <a:txBody>
                    <a:bodyPr/>
                    <a:lstStyle/>
                    <a:p>
                      <a:pPr algn="l" fontAlgn="b"/>
                      <a:r>
                        <a:rPr lang="en-US" sz="2400" b="0" i="0" u="none" strike="noStrike" dirty="0">
                          <a:effectLst/>
                          <a:latin typeface="Arial"/>
                        </a:rPr>
                        <a:t>CLAMP, CIRCUMCISION MOGEN 2 7/8X1 1/2" CARVMU</a:t>
                      </a:r>
                    </a:p>
                  </a:txBody>
                  <a:tcPr marL="12700" marR="12700" marT="12700" marB="0" anchor="b"/>
                </a:tc>
                <a:tc>
                  <a:txBody>
                    <a:bodyPr/>
                    <a:lstStyle/>
                    <a:p>
                      <a:pPr algn="r" fontAlgn="b"/>
                      <a:r>
                        <a:rPr lang="en-US" sz="2400" b="0" i="0" u="none" strike="noStrike">
                          <a:effectLst/>
                          <a:latin typeface="Arial"/>
                        </a:rPr>
                        <a:t>$187.28 </a:t>
                      </a:r>
                    </a:p>
                  </a:txBody>
                  <a:tcPr marL="12700" marR="12700" marT="12700" marB="0" anchor="b"/>
                </a:tc>
                <a:tc>
                  <a:txBody>
                    <a:bodyPr/>
                    <a:lstStyle/>
                    <a:p>
                      <a:pPr algn="r" fontAlgn="b"/>
                      <a:r>
                        <a:rPr lang="en-US" sz="2400" b="0" i="0" u="none" strike="noStrike">
                          <a:effectLst/>
                          <a:latin typeface="Arial"/>
                        </a:rPr>
                        <a:t>1</a:t>
                      </a:r>
                    </a:p>
                  </a:txBody>
                  <a:tcPr marL="12700" marR="12700" marT="12700" marB="0" anchor="b"/>
                </a:tc>
                <a:tc>
                  <a:txBody>
                    <a:bodyPr/>
                    <a:lstStyle/>
                    <a:p>
                      <a:pPr algn="r" fontAlgn="b"/>
                      <a:r>
                        <a:rPr lang="en-US" sz="2400" b="0" i="0" u="none" strike="noStrike">
                          <a:effectLst/>
                          <a:latin typeface="Arial"/>
                        </a:rPr>
                        <a:t>$187.28 </a:t>
                      </a:r>
                    </a:p>
                  </a:txBody>
                  <a:tcPr marL="12700" marR="12700" marT="12700" marB="0" anchor="b"/>
                </a:tc>
                <a:extLst>
                  <a:ext uri="{0D108BD9-81ED-4DB2-BD59-A6C34878D82A}">
                    <a16:rowId xmlns:a16="http://schemas.microsoft.com/office/drawing/2014/main" val="10001"/>
                  </a:ext>
                </a:extLst>
              </a:tr>
              <a:tr h="998945">
                <a:tc>
                  <a:txBody>
                    <a:bodyPr/>
                    <a:lstStyle/>
                    <a:p>
                      <a:pPr algn="l" fontAlgn="b"/>
                      <a:r>
                        <a:rPr lang="en-US" sz="2400" b="0" i="0" u="none" strike="noStrike" dirty="0">
                          <a:effectLst/>
                          <a:latin typeface="Arial"/>
                        </a:rPr>
                        <a:t>FORCEP, HALSTED MOSQUITO STRT5" D/S</a:t>
                      </a:r>
                    </a:p>
                  </a:txBody>
                  <a:tcPr marL="12700" marR="12700" marT="12700" marB="0" anchor="b"/>
                </a:tc>
                <a:tc>
                  <a:txBody>
                    <a:bodyPr/>
                    <a:lstStyle/>
                    <a:p>
                      <a:pPr algn="r" fontAlgn="b"/>
                      <a:r>
                        <a:rPr lang="en-US" sz="2400" b="0" i="0" u="none" strike="noStrike">
                          <a:effectLst/>
                          <a:latin typeface="Arial"/>
                        </a:rPr>
                        <a:t>$4.74 </a:t>
                      </a:r>
                    </a:p>
                  </a:txBody>
                  <a:tcPr marL="12700" marR="12700" marT="12700" marB="0" anchor="b"/>
                </a:tc>
                <a:tc>
                  <a:txBody>
                    <a:bodyPr/>
                    <a:lstStyle/>
                    <a:p>
                      <a:pPr algn="r" fontAlgn="b"/>
                      <a:r>
                        <a:rPr lang="en-US" sz="2400" b="0" i="0" u="none" strike="noStrike">
                          <a:effectLst/>
                          <a:latin typeface="Arial"/>
                        </a:rPr>
                        <a:t>3</a:t>
                      </a:r>
                    </a:p>
                  </a:txBody>
                  <a:tcPr marL="12700" marR="12700" marT="12700" marB="0" anchor="b"/>
                </a:tc>
                <a:tc>
                  <a:txBody>
                    <a:bodyPr/>
                    <a:lstStyle/>
                    <a:p>
                      <a:pPr algn="r" fontAlgn="b"/>
                      <a:r>
                        <a:rPr lang="en-US" sz="2400" b="0" i="0" u="none" strike="noStrike">
                          <a:effectLst/>
                          <a:latin typeface="Arial"/>
                        </a:rPr>
                        <a:t>$14.22 </a:t>
                      </a:r>
                    </a:p>
                  </a:txBody>
                  <a:tcPr marL="12700" marR="12700" marT="12700" marB="0" anchor="b"/>
                </a:tc>
                <a:extLst>
                  <a:ext uri="{0D108BD9-81ED-4DB2-BD59-A6C34878D82A}">
                    <a16:rowId xmlns:a16="http://schemas.microsoft.com/office/drawing/2014/main" val="10002"/>
                  </a:ext>
                </a:extLst>
              </a:tr>
              <a:tr h="673716">
                <a:tc>
                  <a:txBody>
                    <a:bodyPr/>
                    <a:lstStyle/>
                    <a:p>
                      <a:pPr algn="l" fontAlgn="b"/>
                      <a:r>
                        <a:rPr lang="en-US" sz="2400" b="0" i="0" u="none" strike="noStrike" dirty="0">
                          <a:effectLst/>
                          <a:latin typeface="Arial"/>
                        </a:rPr>
                        <a:t>PROBE, W/EYE 5"MILTEX</a:t>
                      </a:r>
                    </a:p>
                  </a:txBody>
                  <a:tcPr marL="12700" marR="12700" marT="12700" marB="0" anchor="b"/>
                </a:tc>
                <a:tc>
                  <a:txBody>
                    <a:bodyPr/>
                    <a:lstStyle/>
                    <a:p>
                      <a:pPr algn="r" fontAlgn="b"/>
                      <a:r>
                        <a:rPr lang="en-US" sz="2400" b="0" i="0" u="none" strike="noStrike">
                          <a:effectLst/>
                          <a:latin typeface="Arial"/>
                        </a:rPr>
                        <a:t>$6.06 </a:t>
                      </a:r>
                    </a:p>
                  </a:txBody>
                  <a:tcPr marL="12700" marR="12700" marT="12700" marB="0" anchor="b"/>
                </a:tc>
                <a:tc>
                  <a:txBody>
                    <a:bodyPr/>
                    <a:lstStyle/>
                    <a:p>
                      <a:pPr algn="r" fontAlgn="b"/>
                      <a:r>
                        <a:rPr lang="en-US" sz="2400" b="0" i="0" u="none" strike="noStrike">
                          <a:effectLst/>
                          <a:latin typeface="Arial"/>
                        </a:rPr>
                        <a:t>1</a:t>
                      </a:r>
                    </a:p>
                  </a:txBody>
                  <a:tcPr marL="12700" marR="12700" marT="12700" marB="0" anchor="b"/>
                </a:tc>
                <a:tc>
                  <a:txBody>
                    <a:bodyPr/>
                    <a:lstStyle/>
                    <a:p>
                      <a:pPr algn="r" fontAlgn="b"/>
                      <a:r>
                        <a:rPr lang="en-US" sz="2400" b="0" i="0" u="none" strike="noStrike">
                          <a:effectLst/>
                          <a:latin typeface="Arial"/>
                        </a:rPr>
                        <a:t>$6.06 </a:t>
                      </a:r>
                    </a:p>
                  </a:txBody>
                  <a:tcPr marL="12700" marR="12700" marT="12700" marB="0" anchor="b"/>
                </a:tc>
                <a:extLst>
                  <a:ext uri="{0D108BD9-81ED-4DB2-BD59-A6C34878D82A}">
                    <a16:rowId xmlns:a16="http://schemas.microsoft.com/office/drawing/2014/main" val="10003"/>
                  </a:ext>
                </a:extLst>
              </a:tr>
              <a:tr h="998945">
                <a:tc>
                  <a:txBody>
                    <a:bodyPr/>
                    <a:lstStyle/>
                    <a:p>
                      <a:pPr algn="l" fontAlgn="b"/>
                      <a:r>
                        <a:rPr lang="en-US" sz="2400" b="0" i="0" u="none" strike="noStrike" dirty="0">
                          <a:effectLst/>
                          <a:latin typeface="Arial"/>
                        </a:rPr>
                        <a:t>SCISSOR, METZENBAUM STRT  5 3/4"</a:t>
                      </a:r>
                    </a:p>
                  </a:txBody>
                  <a:tcPr marL="12700" marR="12700" marT="12700" marB="0" anchor="b"/>
                </a:tc>
                <a:tc>
                  <a:txBody>
                    <a:bodyPr/>
                    <a:lstStyle/>
                    <a:p>
                      <a:pPr algn="r" fontAlgn="b"/>
                      <a:r>
                        <a:rPr lang="en-US" sz="2400" b="0" i="0" u="none" strike="noStrike" dirty="0">
                          <a:effectLst/>
                          <a:latin typeface="Arial"/>
                        </a:rPr>
                        <a:t>$8.16 </a:t>
                      </a:r>
                    </a:p>
                  </a:txBody>
                  <a:tcPr marL="12700" marR="12700" marT="12700" marB="0" anchor="b"/>
                </a:tc>
                <a:tc>
                  <a:txBody>
                    <a:bodyPr/>
                    <a:lstStyle/>
                    <a:p>
                      <a:pPr algn="r" fontAlgn="b"/>
                      <a:r>
                        <a:rPr lang="en-US" sz="2400" b="0" i="0" u="none" strike="noStrike">
                          <a:effectLst/>
                          <a:latin typeface="Arial"/>
                        </a:rPr>
                        <a:t>1</a:t>
                      </a:r>
                    </a:p>
                  </a:txBody>
                  <a:tcPr marL="12700" marR="12700" marT="12700" marB="0" anchor="b"/>
                </a:tc>
                <a:tc>
                  <a:txBody>
                    <a:bodyPr/>
                    <a:lstStyle/>
                    <a:p>
                      <a:pPr algn="r" fontAlgn="b"/>
                      <a:r>
                        <a:rPr lang="en-US" sz="2400" b="0" i="0" u="none" strike="noStrike">
                          <a:effectLst/>
                          <a:latin typeface="Arial"/>
                        </a:rPr>
                        <a:t>$8.16 </a:t>
                      </a:r>
                    </a:p>
                  </a:txBody>
                  <a:tcPr marL="12700" marR="12700" marT="12700" marB="0" anchor="b"/>
                </a:tc>
                <a:extLst>
                  <a:ext uri="{0D108BD9-81ED-4DB2-BD59-A6C34878D82A}">
                    <a16:rowId xmlns:a16="http://schemas.microsoft.com/office/drawing/2014/main" val="10004"/>
                  </a:ext>
                </a:extLst>
              </a:tr>
              <a:tr h="673716">
                <a:tc>
                  <a:txBody>
                    <a:bodyPr/>
                    <a:lstStyle/>
                    <a:p>
                      <a:pPr algn="l" fontAlgn="b"/>
                      <a:r>
                        <a:rPr lang="en-US" sz="2400" b="0" i="0" u="none" strike="noStrike">
                          <a:effectLst/>
                          <a:latin typeface="Arial"/>
                        </a:rPr>
                        <a:t>Total</a:t>
                      </a:r>
                    </a:p>
                  </a:txBody>
                  <a:tcPr marL="12700" marR="12700" marT="12700" marB="0" anchor="b"/>
                </a:tc>
                <a:tc>
                  <a:txBody>
                    <a:bodyPr/>
                    <a:lstStyle/>
                    <a:p>
                      <a:pPr algn="l" fontAlgn="b"/>
                      <a:endParaRPr lang="en-US" sz="2400" b="0" i="0" u="none" strike="noStrike">
                        <a:effectLst/>
                        <a:latin typeface="Arial"/>
                      </a:endParaRPr>
                    </a:p>
                  </a:txBody>
                  <a:tcPr marL="12700" marR="12700" marT="12700" marB="0" anchor="b"/>
                </a:tc>
                <a:tc>
                  <a:txBody>
                    <a:bodyPr/>
                    <a:lstStyle/>
                    <a:p>
                      <a:pPr algn="l" fontAlgn="b"/>
                      <a:endParaRPr lang="en-US" sz="2400" b="0" i="0" u="none" strike="noStrike" dirty="0">
                        <a:effectLst/>
                        <a:latin typeface="Arial"/>
                      </a:endParaRPr>
                    </a:p>
                  </a:txBody>
                  <a:tcPr marL="12700" marR="12700" marT="12700" marB="0" anchor="b"/>
                </a:tc>
                <a:tc>
                  <a:txBody>
                    <a:bodyPr/>
                    <a:lstStyle/>
                    <a:p>
                      <a:pPr algn="r" fontAlgn="b"/>
                      <a:r>
                        <a:rPr lang="en-US" sz="2400" b="0" i="0" u="none" strike="noStrike" dirty="0">
                          <a:effectLst/>
                          <a:latin typeface="Arial"/>
                        </a:rPr>
                        <a:t>$215.72 </a:t>
                      </a:r>
                    </a:p>
                  </a:txBody>
                  <a:tcPr marL="12700" marR="12700" marT="12700" marB="0" anchor="b"/>
                </a:tc>
                <a:extLst>
                  <a:ext uri="{0D108BD9-81ED-4DB2-BD59-A6C34878D82A}">
                    <a16:rowId xmlns:a16="http://schemas.microsoft.com/office/drawing/2014/main" val="10005"/>
                  </a:ext>
                </a:extLst>
              </a:tr>
            </a:tbl>
          </a:graphicData>
        </a:graphic>
      </p:graphicFrame>
      <p:sp>
        <p:nvSpPr>
          <p:cNvPr id="2" name="Slide Number Placeholder 1"/>
          <p:cNvSpPr>
            <a:spLocks noGrp="1"/>
          </p:cNvSpPr>
          <p:nvPr>
            <p:ph type="sldNum" sz="quarter" idx="10"/>
          </p:nvPr>
        </p:nvSpPr>
        <p:spPr/>
        <p:txBody>
          <a:bodyPr/>
          <a:lstStyle/>
          <a:p>
            <a:fld id="{B2B613A9-0196-4103-A730-64D9B0C7CDAE}" type="slidenum">
              <a:rPr lang="en-US" smtClean="0"/>
              <a:pPr/>
              <a:t>34</a:t>
            </a:fld>
            <a:endParaRPr lang="en-US" dirty="0"/>
          </a:p>
        </p:txBody>
      </p:sp>
    </p:spTree>
    <p:extLst>
      <p:ext uri="{BB962C8B-B14F-4D97-AF65-F5344CB8AC3E}">
        <p14:creationId xmlns:p14="http://schemas.microsoft.com/office/powerpoint/2010/main" val="31467660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nvPr>
        </p:nvGraphicFramePr>
        <p:xfrm>
          <a:off x="1006475" y="2173288"/>
          <a:ext cx="12617452" cy="3721100"/>
        </p:xfrm>
        <a:graphic>
          <a:graphicData uri="http://schemas.openxmlformats.org/drawingml/2006/table">
            <a:tbl>
              <a:tblPr firstRow="1" bandRow="1">
                <a:tableStyleId>{5C22544A-7EE6-4342-B048-85BDC9FD1C3A}</a:tableStyleId>
              </a:tblPr>
              <a:tblGrid>
                <a:gridCol w="3154363">
                  <a:extLst>
                    <a:ext uri="{9D8B030D-6E8A-4147-A177-3AD203B41FA5}">
                      <a16:colId xmlns:a16="http://schemas.microsoft.com/office/drawing/2014/main" val="20000"/>
                    </a:ext>
                  </a:extLst>
                </a:gridCol>
                <a:gridCol w="3154363">
                  <a:extLst>
                    <a:ext uri="{9D8B030D-6E8A-4147-A177-3AD203B41FA5}">
                      <a16:colId xmlns:a16="http://schemas.microsoft.com/office/drawing/2014/main" val="20001"/>
                    </a:ext>
                  </a:extLst>
                </a:gridCol>
                <a:gridCol w="3154363">
                  <a:extLst>
                    <a:ext uri="{9D8B030D-6E8A-4147-A177-3AD203B41FA5}">
                      <a16:colId xmlns:a16="http://schemas.microsoft.com/office/drawing/2014/main" val="20002"/>
                    </a:ext>
                  </a:extLst>
                </a:gridCol>
                <a:gridCol w="3154363">
                  <a:extLst>
                    <a:ext uri="{9D8B030D-6E8A-4147-A177-3AD203B41FA5}">
                      <a16:colId xmlns:a16="http://schemas.microsoft.com/office/drawing/2014/main" val="20003"/>
                    </a:ext>
                  </a:extLst>
                </a:gridCol>
              </a:tblGrid>
              <a:tr h="370840">
                <a:tc>
                  <a:txBody>
                    <a:bodyPr/>
                    <a:lstStyle/>
                    <a:p>
                      <a:pPr algn="l" fontAlgn="b"/>
                      <a:r>
                        <a:rPr lang="en-US" sz="2400" b="0" i="0" u="none" strike="noStrike" dirty="0">
                          <a:effectLst/>
                          <a:latin typeface="Arial"/>
                        </a:rPr>
                        <a:t>Suture Kit</a:t>
                      </a:r>
                    </a:p>
                  </a:txBody>
                  <a:tcPr marL="12700" marR="12700" marT="12700" marB="0" anchor="b"/>
                </a:tc>
                <a:tc>
                  <a:txBody>
                    <a:bodyPr/>
                    <a:lstStyle/>
                    <a:p>
                      <a:pPr algn="l" fontAlgn="b"/>
                      <a:endParaRPr lang="en-US" sz="2400" b="0" i="0" u="none" strike="noStrike">
                        <a:effectLst/>
                        <a:latin typeface="Arial"/>
                      </a:endParaRPr>
                    </a:p>
                  </a:txBody>
                  <a:tcPr marL="12700" marR="12700" marT="12700" marB="0" anchor="b"/>
                </a:tc>
                <a:tc>
                  <a:txBody>
                    <a:bodyPr/>
                    <a:lstStyle/>
                    <a:p>
                      <a:pPr algn="l" fontAlgn="b"/>
                      <a:endParaRPr lang="en-US" sz="2400" b="0" i="0" u="none" strike="noStrike">
                        <a:effectLst/>
                        <a:latin typeface="Arial"/>
                      </a:endParaRPr>
                    </a:p>
                  </a:txBody>
                  <a:tcPr marL="12700" marR="12700" marT="12700" marB="0" anchor="b"/>
                </a:tc>
                <a:tc>
                  <a:txBody>
                    <a:bodyPr/>
                    <a:lstStyle/>
                    <a:p>
                      <a:pPr algn="l" fontAlgn="b"/>
                      <a:endParaRPr lang="en-US" sz="2400" b="0" i="0" u="none" strike="noStrike">
                        <a:effectLst/>
                        <a:latin typeface="Arial"/>
                      </a:endParaRPr>
                    </a:p>
                  </a:txBody>
                  <a:tcPr marL="12700" marR="12700" marT="12700" marB="0" anchor="b"/>
                </a:tc>
                <a:extLst>
                  <a:ext uri="{0D108BD9-81ED-4DB2-BD59-A6C34878D82A}">
                    <a16:rowId xmlns:a16="http://schemas.microsoft.com/office/drawing/2014/main" val="10000"/>
                  </a:ext>
                </a:extLst>
              </a:tr>
              <a:tr h="370840">
                <a:tc>
                  <a:txBody>
                    <a:bodyPr/>
                    <a:lstStyle/>
                    <a:p>
                      <a:pPr algn="l" fontAlgn="b"/>
                      <a:r>
                        <a:rPr lang="en-US" sz="2400" b="0" i="0" u="none" strike="noStrike">
                          <a:effectLst/>
                          <a:latin typeface="Arial"/>
                        </a:rPr>
                        <a:t>FORCEP, ADSON DEL 1X2TH 4 3/4"CARVMU</a:t>
                      </a:r>
                    </a:p>
                  </a:txBody>
                  <a:tcPr marL="12700" marR="12700" marT="12700" marB="0" anchor="b"/>
                </a:tc>
                <a:tc>
                  <a:txBody>
                    <a:bodyPr/>
                    <a:lstStyle/>
                    <a:p>
                      <a:pPr algn="r" fontAlgn="b"/>
                      <a:r>
                        <a:rPr lang="en-US" sz="2400" b="0" i="0" u="none" strike="noStrike">
                          <a:effectLst/>
                          <a:latin typeface="Arial"/>
                        </a:rPr>
                        <a:t>$3.30 </a:t>
                      </a:r>
                    </a:p>
                  </a:txBody>
                  <a:tcPr marL="12700" marR="12700" marT="12700" marB="0" anchor="b"/>
                </a:tc>
                <a:tc>
                  <a:txBody>
                    <a:bodyPr/>
                    <a:lstStyle/>
                    <a:p>
                      <a:pPr algn="r" fontAlgn="b"/>
                      <a:r>
                        <a:rPr lang="is-IS" sz="2400" b="0" i="0" u="none" strike="noStrike">
                          <a:effectLst/>
                          <a:latin typeface="Arial"/>
                        </a:rPr>
                        <a:t>2</a:t>
                      </a:r>
                    </a:p>
                  </a:txBody>
                  <a:tcPr marL="12700" marR="12700" marT="12700" marB="0" anchor="b"/>
                </a:tc>
                <a:tc>
                  <a:txBody>
                    <a:bodyPr/>
                    <a:lstStyle/>
                    <a:p>
                      <a:pPr algn="r" fontAlgn="b"/>
                      <a:r>
                        <a:rPr lang="en-US" sz="2400" b="0" i="0" u="none" strike="noStrike">
                          <a:effectLst/>
                          <a:latin typeface="Arial"/>
                        </a:rPr>
                        <a:t>$6.60 </a:t>
                      </a:r>
                    </a:p>
                  </a:txBody>
                  <a:tcPr marL="12700" marR="12700" marT="12700" marB="0" anchor="b"/>
                </a:tc>
                <a:extLst>
                  <a:ext uri="{0D108BD9-81ED-4DB2-BD59-A6C34878D82A}">
                    <a16:rowId xmlns:a16="http://schemas.microsoft.com/office/drawing/2014/main" val="10001"/>
                  </a:ext>
                </a:extLst>
              </a:tr>
              <a:tr h="370840">
                <a:tc>
                  <a:txBody>
                    <a:bodyPr/>
                    <a:lstStyle/>
                    <a:p>
                      <a:pPr algn="l" fontAlgn="b"/>
                      <a:r>
                        <a:rPr lang="en-US" sz="2400" b="0" i="0" u="none" strike="noStrike">
                          <a:effectLst/>
                          <a:latin typeface="Arial"/>
                        </a:rPr>
                        <a:t>NEEDLE HOLDER, MAYO HEGAR OG5"</a:t>
                      </a:r>
                    </a:p>
                  </a:txBody>
                  <a:tcPr marL="12700" marR="12700" marT="12700" marB="0" anchor="b"/>
                </a:tc>
                <a:tc>
                  <a:txBody>
                    <a:bodyPr/>
                    <a:lstStyle/>
                    <a:p>
                      <a:pPr algn="r" fontAlgn="b"/>
                      <a:r>
                        <a:rPr lang="en-US" sz="2400" b="0" i="0" u="none" strike="noStrike">
                          <a:effectLst/>
                          <a:latin typeface="Arial"/>
                        </a:rPr>
                        <a:t>$8.01 </a:t>
                      </a:r>
                    </a:p>
                  </a:txBody>
                  <a:tcPr marL="12700" marR="12700" marT="12700" marB="0" anchor="b"/>
                </a:tc>
                <a:tc>
                  <a:txBody>
                    <a:bodyPr/>
                    <a:lstStyle/>
                    <a:p>
                      <a:pPr algn="r" fontAlgn="b"/>
                      <a:r>
                        <a:rPr lang="en-US" sz="2400" b="0" i="0" u="none" strike="noStrike">
                          <a:effectLst/>
                          <a:latin typeface="Arial"/>
                        </a:rPr>
                        <a:t>1</a:t>
                      </a:r>
                    </a:p>
                  </a:txBody>
                  <a:tcPr marL="12700" marR="12700" marT="12700" marB="0" anchor="b"/>
                </a:tc>
                <a:tc>
                  <a:txBody>
                    <a:bodyPr/>
                    <a:lstStyle/>
                    <a:p>
                      <a:pPr algn="r" fontAlgn="b"/>
                      <a:r>
                        <a:rPr lang="en-US" sz="2400" b="0" i="0" u="none" strike="noStrike">
                          <a:effectLst/>
                          <a:latin typeface="Arial"/>
                        </a:rPr>
                        <a:t>$8.01 </a:t>
                      </a:r>
                    </a:p>
                  </a:txBody>
                  <a:tcPr marL="12700" marR="12700" marT="12700" marB="0" anchor="b"/>
                </a:tc>
                <a:extLst>
                  <a:ext uri="{0D108BD9-81ED-4DB2-BD59-A6C34878D82A}">
                    <a16:rowId xmlns:a16="http://schemas.microsoft.com/office/drawing/2014/main" val="10002"/>
                  </a:ext>
                </a:extLst>
              </a:tr>
              <a:tr h="370840">
                <a:tc>
                  <a:txBody>
                    <a:bodyPr/>
                    <a:lstStyle/>
                    <a:p>
                      <a:pPr algn="l" fontAlgn="b"/>
                      <a:r>
                        <a:rPr lang="en-US" sz="2400" b="0" i="0" u="none" strike="noStrike">
                          <a:effectLst/>
                          <a:latin typeface="Arial"/>
                        </a:rPr>
                        <a:t>SCISSOR, IRIS RIBBON-STYLE HNDL STRT 4" D/S</a:t>
                      </a:r>
                    </a:p>
                  </a:txBody>
                  <a:tcPr marL="12700" marR="12700" marT="12700" marB="0" anchor="b"/>
                </a:tc>
                <a:tc>
                  <a:txBody>
                    <a:bodyPr/>
                    <a:lstStyle/>
                    <a:p>
                      <a:pPr algn="r" fontAlgn="b"/>
                      <a:r>
                        <a:rPr lang="en-US" sz="2400" b="0" i="0" u="none" strike="noStrike">
                          <a:effectLst/>
                          <a:latin typeface="Arial"/>
                        </a:rPr>
                        <a:t>$6.16 </a:t>
                      </a:r>
                    </a:p>
                  </a:txBody>
                  <a:tcPr marL="12700" marR="12700" marT="12700" marB="0" anchor="b"/>
                </a:tc>
                <a:tc>
                  <a:txBody>
                    <a:bodyPr/>
                    <a:lstStyle/>
                    <a:p>
                      <a:pPr algn="r" fontAlgn="b"/>
                      <a:r>
                        <a:rPr lang="en-US" sz="2400" b="0" i="0" u="none" strike="noStrike">
                          <a:effectLst/>
                          <a:latin typeface="Arial"/>
                        </a:rPr>
                        <a:t>1</a:t>
                      </a:r>
                    </a:p>
                  </a:txBody>
                  <a:tcPr marL="12700" marR="12700" marT="12700" marB="0" anchor="b"/>
                </a:tc>
                <a:tc>
                  <a:txBody>
                    <a:bodyPr/>
                    <a:lstStyle/>
                    <a:p>
                      <a:pPr algn="r" fontAlgn="b"/>
                      <a:r>
                        <a:rPr lang="en-US" sz="2400" b="0" i="0" u="none" strike="noStrike">
                          <a:effectLst/>
                          <a:latin typeface="Arial"/>
                        </a:rPr>
                        <a:t>$6.16 </a:t>
                      </a:r>
                    </a:p>
                  </a:txBody>
                  <a:tcPr marL="12700" marR="12700" marT="12700" marB="0" anchor="b"/>
                </a:tc>
                <a:extLst>
                  <a:ext uri="{0D108BD9-81ED-4DB2-BD59-A6C34878D82A}">
                    <a16:rowId xmlns:a16="http://schemas.microsoft.com/office/drawing/2014/main" val="10003"/>
                  </a:ext>
                </a:extLst>
              </a:tr>
              <a:tr h="370840">
                <a:tc>
                  <a:txBody>
                    <a:bodyPr/>
                    <a:lstStyle/>
                    <a:p>
                      <a:pPr algn="l" fontAlgn="b"/>
                      <a:r>
                        <a:rPr lang="en-US" sz="2400" b="0" i="0" u="none" strike="noStrike">
                          <a:effectLst/>
                          <a:latin typeface="Arial"/>
                        </a:rPr>
                        <a:t>Total</a:t>
                      </a:r>
                    </a:p>
                  </a:txBody>
                  <a:tcPr marL="12700" marR="12700" marT="12700" marB="0" anchor="b"/>
                </a:tc>
                <a:tc>
                  <a:txBody>
                    <a:bodyPr/>
                    <a:lstStyle/>
                    <a:p>
                      <a:pPr algn="l" fontAlgn="b"/>
                      <a:endParaRPr lang="en-US" sz="2400" b="0" i="0" u="none" strike="noStrike">
                        <a:effectLst/>
                        <a:latin typeface="Arial"/>
                      </a:endParaRPr>
                    </a:p>
                  </a:txBody>
                  <a:tcPr marL="12700" marR="12700" marT="12700" marB="0" anchor="b"/>
                </a:tc>
                <a:tc>
                  <a:txBody>
                    <a:bodyPr/>
                    <a:lstStyle/>
                    <a:p>
                      <a:pPr algn="l" fontAlgn="b"/>
                      <a:endParaRPr lang="en-US" sz="2400" b="0" i="0" u="none" strike="noStrike">
                        <a:effectLst/>
                        <a:latin typeface="Arial"/>
                      </a:endParaRPr>
                    </a:p>
                  </a:txBody>
                  <a:tcPr marL="12700" marR="12700" marT="12700" marB="0" anchor="b"/>
                </a:tc>
                <a:tc>
                  <a:txBody>
                    <a:bodyPr/>
                    <a:lstStyle/>
                    <a:p>
                      <a:pPr algn="r" fontAlgn="b"/>
                      <a:r>
                        <a:rPr lang="en-US" sz="2400" b="0" i="0" u="none" strike="noStrike" dirty="0">
                          <a:effectLst/>
                          <a:latin typeface="Arial"/>
                        </a:rPr>
                        <a:t>$20.77 </a:t>
                      </a:r>
                    </a:p>
                  </a:txBody>
                  <a:tcPr marL="12700" marR="12700" marT="12700" marB="0" anchor="b"/>
                </a:tc>
                <a:extLst>
                  <a:ext uri="{0D108BD9-81ED-4DB2-BD59-A6C34878D82A}">
                    <a16:rowId xmlns:a16="http://schemas.microsoft.com/office/drawing/2014/main" val="10004"/>
                  </a:ext>
                </a:extLst>
              </a:tr>
            </a:tbl>
          </a:graphicData>
        </a:graphic>
      </p:graphicFrame>
      <p:sp>
        <p:nvSpPr>
          <p:cNvPr id="4" name="Slide Number Placeholder 3"/>
          <p:cNvSpPr>
            <a:spLocks noGrp="1"/>
          </p:cNvSpPr>
          <p:nvPr>
            <p:ph type="sldNum" sz="quarter" idx="10"/>
          </p:nvPr>
        </p:nvSpPr>
        <p:spPr/>
        <p:txBody>
          <a:bodyPr/>
          <a:lstStyle/>
          <a:p>
            <a:fld id="{B2B613A9-0196-4103-A730-64D9B0C7CDAE}" type="slidenum">
              <a:rPr lang="en-US" smtClean="0"/>
              <a:pPr/>
              <a:t>35</a:t>
            </a:fld>
            <a:endParaRPr lang="en-US" dirty="0"/>
          </a:p>
        </p:txBody>
      </p:sp>
    </p:spTree>
    <p:extLst>
      <p:ext uri="{BB962C8B-B14F-4D97-AF65-F5344CB8AC3E}">
        <p14:creationId xmlns:p14="http://schemas.microsoft.com/office/powerpoint/2010/main" val="24572352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nvPr>
        </p:nvGraphicFramePr>
        <p:xfrm>
          <a:off x="1033212" y="462200"/>
          <a:ext cx="12617452" cy="6454140"/>
        </p:xfrm>
        <a:graphic>
          <a:graphicData uri="http://schemas.openxmlformats.org/drawingml/2006/table">
            <a:tbl>
              <a:tblPr firstRow="1" bandRow="1">
                <a:tableStyleId>{5C22544A-7EE6-4342-B048-85BDC9FD1C3A}</a:tableStyleId>
              </a:tblPr>
              <a:tblGrid>
                <a:gridCol w="3154363">
                  <a:extLst>
                    <a:ext uri="{9D8B030D-6E8A-4147-A177-3AD203B41FA5}">
                      <a16:colId xmlns:a16="http://schemas.microsoft.com/office/drawing/2014/main" val="20000"/>
                    </a:ext>
                  </a:extLst>
                </a:gridCol>
                <a:gridCol w="3154363">
                  <a:extLst>
                    <a:ext uri="{9D8B030D-6E8A-4147-A177-3AD203B41FA5}">
                      <a16:colId xmlns:a16="http://schemas.microsoft.com/office/drawing/2014/main" val="20001"/>
                    </a:ext>
                  </a:extLst>
                </a:gridCol>
                <a:gridCol w="3154363">
                  <a:extLst>
                    <a:ext uri="{9D8B030D-6E8A-4147-A177-3AD203B41FA5}">
                      <a16:colId xmlns:a16="http://schemas.microsoft.com/office/drawing/2014/main" val="20002"/>
                    </a:ext>
                  </a:extLst>
                </a:gridCol>
                <a:gridCol w="3154363">
                  <a:extLst>
                    <a:ext uri="{9D8B030D-6E8A-4147-A177-3AD203B41FA5}">
                      <a16:colId xmlns:a16="http://schemas.microsoft.com/office/drawing/2014/main" val="20003"/>
                    </a:ext>
                  </a:extLst>
                </a:gridCol>
              </a:tblGrid>
              <a:tr h="370840">
                <a:tc>
                  <a:txBody>
                    <a:bodyPr/>
                    <a:lstStyle/>
                    <a:p>
                      <a:pPr algn="l" fontAlgn="b"/>
                      <a:r>
                        <a:rPr lang="en-US" sz="1400" b="0" i="0" u="none" strike="noStrike" dirty="0">
                          <a:effectLst/>
                          <a:latin typeface="Arial"/>
                        </a:rPr>
                        <a:t>Circumcision Materials 100 circumcisions</a:t>
                      </a:r>
                    </a:p>
                  </a:txBody>
                  <a:tcPr marL="12700" marR="12700" marT="12700" marB="0" anchor="b"/>
                </a:tc>
                <a:tc>
                  <a:txBody>
                    <a:bodyPr/>
                    <a:lstStyle/>
                    <a:p>
                      <a:pPr algn="l" fontAlgn="b"/>
                      <a:endParaRPr lang="en-US" sz="1400" b="0" i="0" u="none" strike="noStrike" dirty="0">
                        <a:effectLst/>
                        <a:latin typeface="Arial"/>
                      </a:endParaRPr>
                    </a:p>
                  </a:txBody>
                  <a:tcPr marL="12700" marR="12700" marT="12700" marB="0" anchor="b"/>
                </a:tc>
                <a:tc>
                  <a:txBody>
                    <a:bodyPr/>
                    <a:lstStyle/>
                    <a:p>
                      <a:pPr algn="l" fontAlgn="b"/>
                      <a:endParaRPr lang="en-US" sz="1400" b="0" i="0" u="none" strike="noStrike">
                        <a:effectLst/>
                        <a:latin typeface="Arial"/>
                      </a:endParaRPr>
                    </a:p>
                  </a:txBody>
                  <a:tcPr marL="12700" marR="12700" marT="12700" marB="0" anchor="b"/>
                </a:tc>
                <a:tc>
                  <a:txBody>
                    <a:bodyPr/>
                    <a:lstStyle/>
                    <a:p>
                      <a:pPr algn="l" fontAlgn="b"/>
                      <a:endParaRPr lang="en-US" sz="1400" b="0" i="0" u="none" strike="noStrike">
                        <a:effectLst/>
                        <a:latin typeface="Arial"/>
                      </a:endParaRPr>
                    </a:p>
                  </a:txBody>
                  <a:tcPr marL="12700" marR="12700" marT="12700" marB="0" anchor="b"/>
                </a:tc>
                <a:extLst>
                  <a:ext uri="{0D108BD9-81ED-4DB2-BD59-A6C34878D82A}">
                    <a16:rowId xmlns:a16="http://schemas.microsoft.com/office/drawing/2014/main" val="10000"/>
                  </a:ext>
                </a:extLst>
              </a:tr>
              <a:tr h="370840">
                <a:tc>
                  <a:txBody>
                    <a:bodyPr/>
                    <a:lstStyle/>
                    <a:p>
                      <a:pPr algn="l" fontAlgn="b"/>
                      <a:r>
                        <a:rPr lang="en-US" sz="1400" b="0" i="0" u="none" strike="noStrike">
                          <a:effectLst/>
                          <a:latin typeface="Arial"/>
                        </a:rPr>
                        <a:t>MARKER, PRE-SURG FINE TIP MINIXLG (200/CS)</a:t>
                      </a:r>
                    </a:p>
                  </a:txBody>
                  <a:tcPr marL="12700" marR="12700" marT="12700" marB="0" anchor="b"/>
                </a:tc>
                <a:tc>
                  <a:txBody>
                    <a:bodyPr/>
                    <a:lstStyle/>
                    <a:p>
                      <a:pPr algn="r" fontAlgn="b"/>
                      <a:r>
                        <a:rPr lang="en-US" sz="1400" b="0" i="0" u="none" strike="noStrike">
                          <a:effectLst/>
                          <a:latin typeface="Arial"/>
                        </a:rPr>
                        <a:t>$87.40 </a:t>
                      </a:r>
                    </a:p>
                  </a:txBody>
                  <a:tcPr marL="12700" marR="12700" marT="12700" marB="0" anchor="b"/>
                </a:tc>
                <a:tc>
                  <a:txBody>
                    <a:bodyPr/>
                    <a:lstStyle/>
                    <a:p>
                      <a:pPr algn="r" fontAlgn="b"/>
                      <a:r>
                        <a:rPr lang="en-US" sz="1400" b="0" i="0" u="none" strike="noStrike">
                          <a:effectLst/>
                          <a:latin typeface="Arial"/>
                        </a:rPr>
                        <a:t>1</a:t>
                      </a:r>
                    </a:p>
                  </a:txBody>
                  <a:tcPr marL="12700" marR="12700" marT="12700" marB="0" anchor="b"/>
                </a:tc>
                <a:tc>
                  <a:txBody>
                    <a:bodyPr/>
                    <a:lstStyle/>
                    <a:p>
                      <a:pPr algn="r" fontAlgn="b"/>
                      <a:r>
                        <a:rPr lang="en-US" sz="1400" b="0" i="0" u="none" strike="noStrike">
                          <a:effectLst/>
                          <a:latin typeface="Arial"/>
                        </a:rPr>
                        <a:t>$87.40 </a:t>
                      </a:r>
                    </a:p>
                  </a:txBody>
                  <a:tcPr marL="12700" marR="12700" marT="12700" marB="0" anchor="b"/>
                </a:tc>
                <a:extLst>
                  <a:ext uri="{0D108BD9-81ED-4DB2-BD59-A6C34878D82A}">
                    <a16:rowId xmlns:a16="http://schemas.microsoft.com/office/drawing/2014/main" val="10001"/>
                  </a:ext>
                </a:extLst>
              </a:tr>
              <a:tr h="370840">
                <a:tc>
                  <a:txBody>
                    <a:bodyPr/>
                    <a:lstStyle/>
                    <a:p>
                      <a:pPr algn="l" fontAlgn="b"/>
                      <a:r>
                        <a:rPr lang="en-US" sz="1400" b="0" i="0" u="none" strike="noStrike">
                          <a:effectLst/>
                          <a:latin typeface="Arial"/>
                        </a:rPr>
                        <a:t>PAD, ALCOHOL PREP MED STR LTWT(200/BX 20BX/CS) MGM16</a:t>
                      </a:r>
                    </a:p>
                  </a:txBody>
                  <a:tcPr marL="12700" marR="12700" marT="12700" marB="0" anchor="b"/>
                </a:tc>
                <a:tc>
                  <a:txBody>
                    <a:bodyPr/>
                    <a:lstStyle/>
                    <a:p>
                      <a:pPr algn="r" fontAlgn="b"/>
                      <a:r>
                        <a:rPr lang="en-US" sz="1400" b="0" i="0" u="none" strike="noStrike">
                          <a:effectLst/>
                          <a:latin typeface="Arial"/>
                        </a:rPr>
                        <a:t>$1.31 </a:t>
                      </a:r>
                    </a:p>
                  </a:txBody>
                  <a:tcPr marL="12700" marR="12700" marT="12700" marB="0" anchor="b"/>
                </a:tc>
                <a:tc>
                  <a:txBody>
                    <a:bodyPr/>
                    <a:lstStyle/>
                    <a:p>
                      <a:pPr algn="r" fontAlgn="b"/>
                      <a:r>
                        <a:rPr lang="en-US" sz="1400" b="0" i="0" u="none" strike="noStrike">
                          <a:effectLst/>
                          <a:latin typeface="Arial"/>
                        </a:rPr>
                        <a:t>3</a:t>
                      </a:r>
                    </a:p>
                  </a:txBody>
                  <a:tcPr marL="12700" marR="12700" marT="12700" marB="0" anchor="b"/>
                </a:tc>
                <a:tc>
                  <a:txBody>
                    <a:bodyPr/>
                    <a:lstStyle/>
                    <a:p>
                      <a:pPr algn="r" fontAlgn="b"/>
                      <a:r>
                        <a:rPr lang="en-US" sz="1400" b="0" i="0" u="none" strike="noStrike">
                          <a:effectLst/>
                          <a:latin typeface="Arial"/>
                        </a:rPr>
                        <a:t>$3.93 </a:t>
                      </a:r>
                    </a:p>
                  </a:txBody>
                  <a:tcPr marL="12700" marR="12700" marT="12700" marB="0" anchor="b"/>
                </a:tc>
                <a:extLst>
                  <a:ext uri="{0D108BD9-81ED-4DB2-BD59-A6C34878D82A}">
                    <a16:rowId xmlns:a16="http://schemas.microsoft.com/office/drawing/2014/main" val="10002"/>
                  </a:ext>
                </a:extLst>
              </a:tr>
              <a:tr h="370840">
                <a:tc>
                  <a:txBody>
                    <a:bodyPr/>
                    <a:lstStyle/>
                    <a:p>
                      <a:pPr algn="l" fontAlgn="b"/>
                      <a:r>
                        <a:rPr lang="en-US" sz="1400" b="0" i="0" u="none" strike="noStrike">
                          <a:effectLst/>
                          <a:latin typeface="Arial"/>
                        </a:rPr>
                        <a:t>PETROLATUM JELLY, WHT 5GM (144/BX 6BX/CS)</a:t>
                      </a:r>
                    </a:p>
                  </a:txBody>
                  <a:tcPr marL="12700" marR="12700" marT="12700" marB="0" anchor="b"/>
                </a:tc>
                <a:tc>
                  <a:txBody>
                    <a:bodyPr/>
                    <a:lstStyle/>
                    <a:p>
                      <a:pPr algn="r" fontAlgn="b"/>
                      <a:r>
                        <a:rPr lang="en-US" sz="1400" b="0" i="0" u="none" strike="noStrike">
                          <a:effectLst/>
                          <a:latin typeface="Arial"/>
                        </a:rPr>
                        <a:t>$6.85 </a:t>
                      </a:r>
                    </a:p>
                  </a:txBody>
                  <a:tcPr marL="12700" marR="12700" marT="12700" marB="0" anchor="b"/>
                </a:tc>
                <a:tc>
                  <a:txBody>
                    <a:bodyPr/>
                    <a:lstStyle/>
                    <a:p>
                      <a:pPr algn="r" fontAlgn="b"/>
                      <a:r>
                        <a:rPr lang="en-US" sz="1400" b="0" i="0" u="none" strike="noStrike">
                          <a:effectLst/>
                          <a:latin typeface="Arial"/>
                        </a:rPr>
                        <a:t>1</a:t>
                      </a:r>
                    </a:p>
                  </a:txBody>
                  <a:tcPr marL="12700" marR="12700" marT="12700" marB="0" anchor="b"/>
                </a:tc>
                <a:tc>
                  <a:txBody>
                    <a:bodyPr/>
                    <a:lstStyle/>
                    <a:p>
                      <a:pPr algn="r" fontAlgn="b"/>
                      <a:r>
                        <a:rPr lang="en-US" sz="1400" b="0" i="0" u="none" strike="noStrike">
                          <a:effectLst/>
                          <a:latin typeface="Arial"/>
                        </a:rPr>
                        <a:t>$6.85 </a:t>
                      </a:r>
                    </a:p>
                  </a:txBody>
                  <a:tcPr marL="12700" marR="12700" marT="12700" marB="0" anchor="b"/>
                </a:tc>
                <a:extLst>
                  <a:ext uri="{0D108BD9-81ED-4DB2-BD59-A6C34878D82A}">
                    <a16:rowId xmlns:a16="http://schemas.microsoft.com/office/drawing/2014/main" val="10003"/>
                  </a:ext>
                </a:extLst>
              </a:tr>
              <a:tr h="370840">
                <a:tc>
                  <a:txBody>
                    <a:bodyPr/>
                    <a:lstStyle/>
                    <a:p>
                      <a:pPr algn="l" fontAlgn="b"/>
                      <a:r>
                        <a:rPr lang="en-US" sz="1400" b="0" i="0" u="none" strike="noStrike">
                          <a:effectLst/>
                          <a:latin typeface="Arial"/>
                        </a:rPr>
                        <a:t>SPONGE, GELATIN SURGIFOAM ORAL(24/BX)</a:t>
                      </a:r>
                    </a:p>
                  </a:txBody>
                  <a:tcPr marL="12700" marR="12700" marT="12700" marB="0" anchor="b"/>
                </a:tc>
                <a:tc>
                  <a:txBody>
                    <a:bodyPr/>
                    <a:lstStyle/>
                    <a:p>
                      <a:pPr algn="r" fontAlgn="b"/>
                      <a:r>
                        <a:rPr lang="en-US" sz="1400" b="0" i="0" u="none" strike="noStrike">
                          <a:effectLst/>
                          <a:latin typeface="Arial"/>
                        </a:rPr>
                        <a:t>$64.52 </a:t>
                      </a:r>
                    </a:p>
                  </a:txBody>
                  <a:tcPr marL="12700" marR="12700" marT="12700" marB="0" anchor="b"/>
                </a:tc>
                <a:tc>
                  <a:txBody>
                    <a:bodyPr/>
                    <a:lstStyle/>
                    <a:p>
                      <a:pPr algn="r" fontAlgn="b"/>
                      <a:r>
                        <a:rPr lang="en-US" sz="1400" b="0" i="0" u="none" strike="noStrike">
                          <a:effectLst/>
                          <a:latin typeface="Arial"/>
                        </a:rPr>
                        <a:t>1</a:t>
                      </a:r>
                    </a:p>
                  </a:txBody>
                  <a:tcPr marL="12700" marR="12700" marT="12700" marB="0" anchor="b"/>
                </a:tc>
                <a:tc>
                  <a:txBody>
                    <a:bodyPr/>
                    <a:lstStyle/>
                    <a:p>
                      <a:pPr algn="r" fontAlgn="b"/>
                      <a:r>
                        <a:rPr lang="en-US" sz="1400" b="0" i="0" u="none" strike="noStrike">
                          <a:effectLst/>
                          <a:latin typeface="Arial"/>
                        </a:rPr>
                        <a:t>$64.52 </a:t>
                      </a:r>
                    </a:p>
                  </a:txBody>
                  <a:tcPr marL="12700" marR="12700" marT="12700" marB="0" anchor="b"/>
                </a:tc>
                <a:extLst>
                  <a:ext uri="{0D108BD9-81ED-4DB2-BD59-A6C34878D82A}">
                    <a16:rowId xmlns:a16="http://schemas.microsoft.com/office/drawing/2014/main" val="10004"/>
                  </a:ext>
                </a:extLst>
              </a:tr>
              <a:tr h="370840">
                <a:tc>
                  <a:txBody>
                    <a:bodyPr/>
                    <a:lstStyle/>
                    <a:p>
                      <a:pPr algn="l" fontAlgn="b"/>
                      <a:r>
                        <a:rPr lang="en-US" sz="1400" b="0" i="0" u="none" strike="noStrike">
                          <a:effectLst/>
                          <a:latin typeface="Arial"/>
                        </a:rPr>
                        <a:t>SPONGE, GZE 2"X2" 12PLY STR LF(100/BX 24BX MGM16</a:t>
                      </a:r>
                    </a:p>
                  </a:txBody>
                  <a:tcPr marL="12700" marR="12700" marT="12700" marB="0" anchor="b"/>
                </a:tc>
                <a:tc>
                  <a:txBody>
                    <a:bodyPr/>
                    <a:lstStyle/>
                    <a:p>
                      <a:pPr algn="r" fontAlgn="b"/>
                      <a:r>
                        <a:rPr lang="en-US" sz="1400" b="0" i="0" u="none" strike="noStrike">
                          <a:effectLst/>
                          <a:latin typeface="Arial"/>
                        </a:rPr>
                        <a:t>$2.97 </a:t>
                      </a:r>
                    </a:p>
                  </a:txBody>
                  <a:tcPr marL="12700" marR="12700" marT="12700" marB="0" anchor="b"/>
                </a:tc>
                <a:tc>
                  <a:txBody>
                    <a:bodyPr/>
                    <a:lstStyle/>
                    <a:p>
                      <a:pPr algn="r" fontAlgn="b"/>
                      <a:r>
                        <a:rPr lang="en-US" sz="1400" b="0" i="0" u="none" strike="noStrike">
                          <a:effectLst/>
                          <a:latin typeface="Arial"/>
                        </a:rPr>
                        <a:t>10</a:t>
                      </a:r>
                    </a:p>
                  </a:txBody>
                  <a:tcPr marL="12700" marR="12700" marT="12700" marB="0" anchor="b"/>
                </a:tc>
                <a:tc>
                  <a:txBody>
                    <a:bodyPr/>
                    <a:lstStyle/>
                    <a:p>
                      <a:pPr algn="r" fontAlgn="b"/>
                      <a:r>
                        <a:rPr lang="en-US" sz="1400" b="0" i="0" u="none" strike="noStrike">
                          <a:effectLst/>
                          <a:latin typeface="Arial"/>
                        </a:rPr>
                        <a:t>$29.70 </a:t>
                      </a:r>
                    </a:p>
                  </a:txBody>
                  <a:tcPr marL="12700" marR="12700" marT="12700" marB="0" anchor="b"/>
                </a:tc>
                <a:extLst>
                  <a:ext uri="{0D108BD9-81ED-4DB2-BD59-A6C34878D82A}">
                    <a16:rowId xmlns:a16="http://schemas.microsoft.com/office/drawing/2014/main" val="10005"/>
                  </a:ext>
                </a:extLst>
              </a:tr>
              <a:tr h="370840">
                <a:tc>
                  <a:txBody>
                    <a:bodyPr/>
                    <a:lstStyle/>
                    <a:p>
                      <a:pPr algn="l" fontAlgn="b"/>
                      <a:r>
                        <a:rPr lang="en-US" sz="1400" b="0" i="0" u="none" strike="noStrike">
                          <a:effectLst/>
                          <a:latin typeface="Arial"/>
                        </a:rPr>
                        <a:t>SUTURE, GUT PL 5-0 C17 (12/BX)SURSPC</a:t>
                      </a:r>
                    </a:p>
                  </a:txBody>
                  <a:tcPr marL="12700" marR="12700" marT="12700" marB="0" anchor="b"/>
                </a:tc>
                <a:tc>
                  <a:txBody>
                    <a:bodyPr/>
                    <a:lstStyle/>
                    <a:p>
                      <a:pPr algn="r" fontAlgn="b"/>
                      <a:r>
                        <a:rPr lang="en-US" sz="1400" b="0" i="0" u="none" strike="noStrike">
                          <a:effectLst/>
                          <a:latin typeface="Arial"/>
                        </a:rPr>
                        <a:t>$29.51 </a:t>
                      </a:r>
                    </a:p>
                  </a:txBody>
                  <a:tcPr marL="12700" marR="12700" marT="12700" marB="0" anchor="b"/>
                </a:tc>
                <a:tc>
                  <a:txBody>
                    <a:bodyPr/>
                    <a:lstStyle/>
                    <a:p>
                      <a:pPr algn="r" fontAlgn="b"/>
                      <a:r>
                        <a:rPr lang="en-US" sz="1400" b="0" i="0" u="none" strike="noStrike">
                          <a:effectLst/>
                          <a:latin typeface="Arial"/>
                        </a:rPr>
                        <a:t>1</a:t>
                      </a:r>
                    </a:p>
                  </a:txBody>
                  <a:tcPr marL="12700" marR="12700" marT="12700" marB="0" anchor="b"/>
                </a:tc>
                <a:tc>
                  <a:txBody>
                    <a:bodyPr/>
                    <a:lstStyle/>
                    <a:p>
                      <a:pPr algn="r" fontAlgn="b"/>
                      <a:r>
                        <a:rPr lang="en-US" sz="1400" b="0" i="0" u="none" strike="noStrike">
                          <a:effectLst/>
                          <a:latin typeface="Arial"/>
                        </a:rPr>
                        <a:t>$29.51 </a:t>
                      </a:r>
                    </a:p>
                  </a:txBody>
                  <a:tcPr marL="12700" marR="12700" marT="12700" marB="0" anchor="b"/>
                </a:tc>
                <a:extLst>
                  <a:ext uri="{0D108BD9-81ED-4DB2-BD59-A6C34878D82A}">
                    <a16:rowId xmlns:a16="http://schemas.microsoft.com/office/drawing/2014/main" val="10006"/>
                  </a:ext>
                </a:extLst>
              </a:tr>
              <a:tr h="370840">
                <a:tc>
                  <a:txBody>
                    <a:bodyPr/>
                    <a:lstStyle/>
                    <a:p>
                      <a:pPr algn="l" fontAlgn="b"/>
                      <a:r>
                        <a:rPr lang="mr-IN" sz="1400" b="0" i="0" u="none" strike="noStrike">
                          <a:effectLst/>
                          <a:latin typeface="Arial"/>
                        </a:rPr>
                        <a:t>SUTURE, PLAIN 5-0 27" LG C-6 NDL (12/BX)</a:t>
                      </a:r>
                    </a:p>
                  </a:txBody>
                  <a:tcPr marL="12700" marR="12700" marT="12700" marB="0" anchor="b"/>
                </a:tc>
                <a:tc>
                  <a:txBody>
                    <a:bodyPr/>
                    <a:lstStyle/>
                    <a:p>
                      <a:pPr algn="r" fontAlgn="b"/>
                      <a:r>
                        <a:rPr lang="en-US" sz="1400" b="0" i="0" u="none" strike="noStrike">
                          <a:effectLst/>
                          <a:latin typeface="Arial"/>
                        </a:rPr>
                        <a:t>$24.35 </a:t>
                      </a:r>
                    </a:p>
                  </a:txBody>
                  <a:tcPr marL="12700" marR="12700" marT="12700" marB="0" anchor="b"/>
                </a:tc>
                <a:tc>
                  <a:txBody>
                    <a:bodyPr/>
                    <a:lstStyle/>
                    <a:p>
                      <a:pPr algn="r" fontAlgn="b"/>
                      <a:r>
                        <a:rPr lang="en-US" sz="1400" b="0" i="0" u="none" strike="noStrike">
                          <a:effectLst/>
                          <a:latin typeface="Arial"/>
                        </a:rPr>
                        <a:t>1</a:t>
                      </a:r>
                    </a:p>
                  </a:txBody>
                  <a:tcPr marL="12700" marR="12700" marT="12700" marB="0" anchor="b"/>
                </a:tc>
                <a:tc>
                  <a:txBody>
                    <a:bodyPr/>
                    <a:lstStyle/>
                    <a:p>
                      <a:pPr algn="r" fontAlgn="b"/>
                      <a:r>
                        <a:rPr lang="en-US" sz="1400" b="0" i="0" u="none" strike="noStrike">
                          <a:effectLst/>
                          <a:latin typeface="Arial"/>
                        </a:rPr>
                        <a:t>$24.35 </a:t>
                      </a:r>
                    </a:p>
                  </a:txBody>
                  <a:tcPr marL="12700" marR="12700" marT="12700" marB="0" anchor="b"/>
                </a:tc>
                <a:extLst>
                  <a:ext uri="{0D108BD9-81ED-4DB2-BD59-A6C34878D82A}">
                    <a16:rowId xmlns:a16="http://schemas.microsoft.com/office/drawing/2014/main" val="10007"/>
                  </a:ext>
                </a:extLst>
              </a:tr>
              <a:tr h="370840">
                <a:tc>
                  <a:txBody>
                    <a:bodyPr/>
                    <a:lstStyle/>
                    <a:p>
                      <a:pPr algn="l" fontAlgn="b"/>
                      <a:r>
                        <a:rPr lang="mr-IN" sz="1400" b="0" i="0" u="none" strike="noStrike">
                          <a:effectLst/>
                          <a:latin typeface="Arial"/>
                        </a:rPr>
                        <a:t>SYRINGE/NDL, TB 1CC 27GX1/2" (100/BX 10BX/)</a:t>
                      </a:r>
                    </a:p>
                  </a:txBody>
                  <a:tcPr marL="12700" marR="12700" marT="12700" marB="0" anchor="b"/>
                </a:tc>
                <a:tc>
                  <a:txBody>
                    <a:bodyPr/>
                    <a:lstStyle/>
                    <a:p>
                      <a:pPr algn="r" fontAlgn="b"/>
                      <a:r>
                        <a:rPr lang="en-US" sz="1400" b="0" i="0" u="none" strike="noStrike">
                          <a:effectLst/>
                          <a:latin typeface="Arial"/>
                        </a:rPr>
                        <a:t>$7.66 </a:t>
                      </a:r>
                    </a:p>
                  </a:txBody>
                  <a:tcPr marL="12700" marR="12700" marT="12700" marB="0" anchor="b"/>
                </a:tc>
                <a:tc>
                  <a:txBody>
                    <a:bodyPr/>
                    <a:lstStyle/>
                    <a:p>
                      <a:pPr algn="r" fontAlgn="b"/>
                      <a:r>
                        <a:rPr lang="is-IS" sz="1400" b="0" i="0" u="none" strike="noStrike">
                          <a:effectLst/>
                          <a:latin typeface="Arial"/>
                        </a:rPr>
                        <a:t>2</a:t>
                      </a:r>
                    </a:p>
                  </a:txBody>
                  <a:tcPr marL="12700" marR="12700" marT="12700" marB="0" anchor="b"/>
                </a:tc>
                <a:tc>
                  <a:txBody>
                    <a:bodyPr/>
                    <a:lstStyle/>
                    <a:p>
                      <a:pPr algn="r" fontAlgn="b"/>
                      <a:r>
                        <a:rPr lang="en-US" sz="1400" b="0" i="0" u="none" strike="noStrike">
                          <a:effectLst/>
                          <a:latin typeface="Arial"/>
                        </a:rPr>
                        <a:t>$15.32 </a:t>
                      </a:r>
                    </a:p>
                  </a:txBody>
                  <a:tcPr marL="12700" marR="12700" marT="12700" marB="0" anchor="b"/>
                </a:tc>
                <a:extLst>
                  <a:ext uri="{0D108BD9-81ED-4DB2-BD59-A6C34878D82A}">
                    <a16:rowId xmlns:a16="http://schemas.microsoft.com/office/drawing/2014/main" val="10008"/>
                  </a:ext>
                </a:extLst>
              </a:tr>
              <a:tr h="370840">
                <a:tc>
                  <a:txBody>
                    <a:bodyPr/>
                    <a:lstStyle/>
                    <a:p>
                      <a:pPr algn="l" fontAlgn="b"/>
                      <a:r>
                        <a:rPr lang="en-US" sz="1400" b="0" i="0" u="none" strike="noStrike">
                          <a:effectLst/>
                          <a:latin typeface="Arial"/>
                        </a:rPr>
                        <a:t>XYLOCAINE, MDV 1% 20ML (25/CT)9APPPH</a:t>
                      </a:r>
                    </a:p>
                  </a:txBody>
                  <a:tcPr marL="12700" marR="12700" marT="12700" marB="0" anchor="b"/>
                </a:tc>
                <a:tc>
                  <a:txBody>
                    <a:bodyPr/>
                    <a:lstStyle/>
                    <a:p>
                      <a:pPr algn="r" fontAlgn="b"/>
                      <a:r>
                        <a:rPr lang="en-US" sz="1400" b="0" i="0" u="none" strike="noStrike">
                          <a:effectLst/>
                          <a:latin typeface="Arial"/>
                        </a:rPr>
                        <a:t>$37.62 </a:t>
                      </a:r>
                    </a:p>
                  </a:txBody>
                  <a:tcPr marL="12700" marR="12700" marT="12700" marB="0" anchor="b"/>
                </a:tc>
                <a:tc>
                  <a:txBody>
                    <a:bodyPr/>
                    <a:lstStyle/>
                    <a:p>
                      <a:pPr algn="r" fontAlgn="b"/>
                      <a:r>
                        <a:rPr lang="en-US" sz="1400" b="0" i="0" u="none" strike="noStrike">
                          <a:effectLst/>
                          <a:latin typeface="Arial"/>
                        </a:rPr>
                        <a:t>1</a:t>
                      </a:r>
                    </a:p>
                  </a:txBody>
                  <a:tcPr marL="12700" marR="12700" marT="12700" marB="0" anchor="b"/>
                </a:tc>
                <a:tc>
                  <a:txBody>
                    <a:bodyPr/>
                    <a:lstStyle/>
                    <a:p>
                      <a:pPr algn="r" fontAlgn="b"/>
                      <a:r>
                        <a:rPr lang="en-US" sz="1400" b="0" i="0" u="none" strike="noStrike">
                          <a:effectLst/>
                          <a:latin typeface="Arial"/>
                        </a:rPr>
                        <a:t>$37.62 </a:t>
                      </a:r>
                    </a:p>
                  </a:txBody>
                  <a:tcPr marL="12700" marR="12700" marT="12700" marB="0" anchor="b"/>
                </a:tc>
                <a:extLst>
                  <a:ext uri="{0D108BD9-81ED-4DB2-BD59-A6C34878D82A}">
                    <a16:rowId xmlns:a16="http://schemas.microsoft.com/office/drawing/2014/main" val="10009"/>
                  </a:ext>
                </a:extLst>
              </a:tr>
              <a:tr h="370840">
                <a:tc>
                  <a:txBody>
                    <a:bodyPr/>
                    <a:lstStyle/>
                    <a:p>
                      <a:pPr algn="l" fontAlgn="b"/>
                      <a:r>
                        <a:rPr lang="en-US" sz="1400" b="0" i="0" u="none" strike="noStrike">
                          <a:effectLst/>
                          <a:latin typeface="Arial"/>
                        </a:rPr>
                        <a:t>SWABSTICK, PVP STR (3/PK 25PK/BX 10BX/CS)</a:t>
                      </a:r>
                    </a:p>
                  </a:txBody>
                  <a:tcPr marL="12700" marR="12700" marT="12700" marB="0" anchor="b"/>
                </a:tc>
                <a:tc>
                  <a:txBody>
                    <a:bodyPr/>
                    <a:lstStyle/>
                    <a:p>
                      <a:pPr algn="r" fontAlgn="b"/>
                      <a:r>
                        <a:rPr lang="en-US" sz="1400" b="0" i="0" u="none" strike="noStrike">
                          <a:effectLst/>
                          <a:latin typeface="Arial"/>
                        </a:rPr>
                        <a:t>$4.39 </a:t>
                      </a:r>
                    </a:p>
                  </a:txBody>
                  <a:tcPr marL="12700" marR="12700" marT="12700" marB="0" anchor="b"/>
                </a:tc>
                <a:tc>
                  <a:txBody>
                    <a:bodyPr/>
                    <a:lstStyle/>
                    <a:p>
                      <a:pPr algn="r" fontAlgn="b"/>
                      <a:r>
                        <a:rPr lang="en-US" sz="1400" b="0" i="0" u="none" strike="noStrike">
                          <a:effectLst/>
                          <a:latin typeface="Arial"/>
                        </a:rPr>
                        <a:t>4</a:t>
                      </a:r>
                    </a:p>
                  </a:txBody>
                  <a:tcPr marL="12700" marR="12700" marT="12700" marB="0" anchor="b"/>
                </a:tc>
                <a:tc>
                  <a:txBody>
                    <a:bodyPr/>
                    <a:lstStyle/>
                    <a:p>
                      <a:pPr algn="r" fontAlgn="b"/>
                      <a:r>
                        <a:rPr lang="en-US" sz="1400" b="0" i="0" u="none" strike="noStrike">
                          <a:effectLst/>
                          <a:latin typeface="Arial"/>
                        </a:rPr>
                        <a:t>$17.56 </a:t>
                      </a:r>
                    </a:p>
                  </a:txBody>
                  <a:tcPr marL="12700" marR="12700" marT="12700" marB="0" anchor="b"/>
                </a:tc>
                <a:extLst>
                  <a:ext uri="{0D108BD9-81ED-4DB2-BD59-A6C34878D82A}">
                    <a16:rowId xmlns:a16="http://schemas.microsoft.com/office/drawing/2014/main" val="10010"/>
                  </a:ext>
                </a:extLst>
              </a:tr>
              <a:tr h="370840">
                <a:tc>
                  <a:txBody>
                    <a:bodyPr/>
                    <a:lstStyle/>
                    <a:p>
                      <a:pPr algn="l" fontAlgn="b"/>
                      <a:r>
                        <a:rPr lang="en-US" sz="1400" b="0" i="0" u="none" strike="noStrike">
                          <a:effectLst/>
                          <a:latin typeface="Arial"/>
                        </a:rPr>
                        <a:t>PETROLEUM JELLY, WHITE 1OZ TU(6/BX 12BX/CS)</a:t>
                      </a:r>
                    </a:p>
                  </a:txBody>
                  <a:tcPr marL="12700" marR="12700" marT="12700" marB="0" anchor="b"/>
                </a:tc>
                <a:tc>
                  <a:txBody>
                    <a:bodyPr/>
                    <a:lstStyle/>
                    <a:p>
                      <a:pPr algn="r" fontAlgn="b"/>
                      <a:r>
                        <a:rPr lang="en-US" sz="1400" b="0" i="0" u="none" strike="noStrike">
                          <a:effectLst/>
                          <a:latin typeface="Arial"/>
                        </a:rPr>
                        <a:t>$2.68 </a:t>
                      </a:r>
                    </a:p>
                  </a:txBody>
                  <a:tcPr marL="12700" marR="12700" marT="12700" marB="0" anchor="b"/>
                </a:tc>
                <a:tc>
                  <a:txBody>
                    <a:bodyPr/>
                    <a:lstStyle/>
                    <a:p>
                      <a:pPr algn="r" fontAlgn="b"/>
                      <a:r>
                        <a:rPr lang="en-US" sz="1400" b="0" i="0" u="none" strike="noStrike">
                          <a:effectLst/>
                          <a:latin typeface="Arial"/>
                        </a:rPr>
                        <a:t>17</a:t>
                      </a:r>
                    </a:p>
                  </a:txBody>
                  <a:tcPr marL="12700" marR="12700" marT="12700" marB="0" anchor="b"/>
                </a:tc>
                <a:tc>
                  <a:txBody>
                    <a:bodyPr/>
                    <a:lstStyle/>
                    <a:p>
                      <a:pPr algn="r" fontAlgn="b"/>
                      <a:r>
                        <a:rPr lang="en-US" sz="1400" b="0" i="0" u="none" strike="noStrike">
                          <a:effectLst/>
                          <a:latin typeface="Arial"/>
                        </a:rPr>
                        <a:t>$45.56 </a:t>
                      </a:r>
                    </a:p>
                  </a:txBody>
                  <a:tcPr marL="12700" marR="12700" marT="12700" marB="0" anchor="b"/>
                </a:tc>
                <a:extLst>
                  <a:ext uri="{0D108BD9-81ED-4DB2-BD59-A6C34878D82A}">
                    <a16:rowId xmlns:a16="http://schemas.microsoft.com/office/drawing/2014/main" val="10011"/>
                  </a:ext>
                </a:extLst>
              </a:tr>
              <a:tr h="370840">
                <a:tc>
                  <a:txBody>
                    <a:bodyPr/>
                    <a:lstStyle/>
                    <a:p>
                      <a:pPr algn="l" fontAlgn="b"/>
                      <a:r>
                        <a:rPr lang="mr-IN" sz="1400" b="0" i="0" u="none" strike="noStrike">
                          <a:effectLst/>
                          <a:latin typeface="Arial"/>
                        </a:rPr>
                        <a:t>DRAPE, FENES STR 18"X26" (50/BX)</a:t>
                      </a:r>
                    </a:p>
                  </a:txBody>
                  <a:tcPr marL="12700" marR="12700" marT="12700" marB="0" anchor="b"/>
                </a:tc>
                <a:tc>
                  <a:txBody>
                    <a:bodyPr/>
                    <a:lstStyle/>
                    <a:p>
                      <a:pPr algn="r" fontAlgn="b"/>
                      <a:r>
                        <a:rPr lang="en-US" sz="1400" b="0" i="0" u="none" strike="noStrike">
                          <a:effectLst/>
                          <a:latin typeface="Arial"/>
                        </a:rPr>
                        <a:t>$12.75 </a:t>
                      </a:r>
                    </a:p>
                  </a:txBody>
                  <a:tcPr marL="12700" marR="12700" marT="12700" marB="0" anchor="b"/>
                </a:tc>
                <a:tc>
                  <a:txBody>
                    <a:bodyPr/>
                    <a:lstStyle/>
                    <a:p>
                      <a:pPr algn="r" fontAlgn="b"/>
                      <a:r>
                        <a:rPr lang="is-IS" sz="1400" b="0" i="0" u="none" strike="noStrike">
                          <a:effectLst/>
                          <a:latin typeface="Arial"/>
                        </a:rPr>
                        <a:t>2</a:t>
                      </a:r>
                    </a:p>
                  </a:txBody>
                  <a:tcPr marL="12700" marR="12700" marT="12700" marB="0" anchor="b"/>
                </a:tc>
                <a:tc>
                  <a:txBody>
                    <a:bodyPr/>
                    <a:lstStyle/>
                    <a:p>
                      <a:pPr algn="r" fontAlgn="b"/>
                      <a:r>
                        <a:rPr lang="en-US" sz="1400" b="0" i="0" u="none" strike="noStrike">
                          <a:effectLst/>
                          <a:latin typeface="Arial"/>
                        </a:rPr>
                        <a:t>$25.50 </a:t>
                      </a:r>
                    </a:p>
                  </a:txBody>
                  <a:tcPr marL="12700" marR="12700" marT="12700" marB="0" anchor="b"/>
                </a:tc>
                <a:extLst>
                  <a:ext uri="{0D108BD9-81ED-4DB2-BD59-A6C34878D82A}">
                    <a16:rowId xmlns:a16="http://schemas.microsoft.com/office/drawing/2014/main" val="10012"/>
                  </a:ext>
                </a:extLst>
              </a:tr>
              <a:tr h="370840">
                <a:tc>
                  <a:txBody>
                    <a:bodyPr/>
                    <a:lstStyle/>
                    <a:p>
                      <a:pPr algn="l" fontAlgn="b"/>
                      <a:r>
                        <a:rPr lang="en-US" sz="1400" b="0" i="0" u="none" strike="noStrike">
                          <a:effectLst/>
                          <a:latin typeface="Arial"/>
                        </a:rPr>
                        <a:t>SCALPEL, DISP NON-SFTY STR LF#10 (10/BX 10BX/CS)</a:t>
                      </a:r>
                    </a:p>
                  </a:txBody>
                  <a:tcPr marL="12700" marR="12700" marT="12700" marB="0" anchor="b"/>
                </a:tc>
                <a:tc>
                  <a:txBody>
                    <a:bodyPr/>
                    <a:lstStyle/>
                    <a:p>
                      <a:pPr algn="r" fontAlgn="b"/>
                      <a:r>
                        <a:rPr lang="en-US" sz="1400" b="0" i="0" u="none" strike="noStrike">
                          <a:effectLst/>
                          <a:latin typeface="Arial"/>
                        </a:rPr>
                        <a:t>$4.72 </a:t>
                      </a:r>
                    </a:p>
                  </a:txBody>
                  <a:tcPr marL="12700" marR="12700" marT="12700" marB="0" anchor="b"/>
                </a:tc>
                <a:tc>
                  <a:txBody>
                    <a:bodyPr/>
                    <a:lstStyle/>
                    <a:p>
                      <a:pPr algn="r" fontAlgn="b"/>
                      <a:r>
                        <a:rPr lang="en-US" sz="1400" b="0" i="0" u="none" strike="noStrike">
                          <a:effectLst/>
                          <a:latin typeface="Arial"/>
                        </a:rPr>
                        <a:t>10</a:t>
                      </a:r>
                    </a:p>
                  </a:txBody>
                  <a:tcPr marL="12700" marR="12700" marT="12700" marB="0" anchor="b"/>
                </a:tc>
                <a:tc>
                  <a:txBody>
                    <a:bodyPr/>
                    <a:lstStyle/>
                    <a:p>
                      <a:pPr algn="r" fontAlgn="b"/>
                      <a:r>
                        <a:rPr lang="en-US" sz="1400" b="0" i="0" u="none" strike="noStrike">
                          <a:effectLst/>
                          <a:latin typeface="Arial"/>
                        </a:rPr>
                        <a:t>$47.20 </a:t>
                      </a:r>
                    </a:p>
                  </a:txBody>
                  <a:tcPr marL="12700" marR="12700" marT="12700" marB="0" anchor="b"/>
                </a:tc>
                <a:extLst>
                  <a:ext uri="{0D108BD9-81ED-4DB2-BD59-A6C34878D82A}">
                    <a16:rowId xmlns:a16="http://schemas.microsoft.com/office/drawing/2014/main" val="10013"/>
                  </a:ext>
                </a:extLst>
              </a:tr>
              <a:tr h="370840">
                <a:tc>
                  <a:txBody>
                    <a:bodyPr/>
                    <a:lstStyle/>
                    <a:p>
                      <a:pPr algn="l" fontAlgn="b"/>
                      <a:r>
                        <a:rPr lang="en-US" sz="1400" b="0" i="0" u="none" strike="noStrike">
                          <a:effectLst/>
                          <a:latin typeface="Arial"/>
                        </a:rPr>
                        <a:t>Total</a:t>
                      </a:r>
                    </a:p>
                  </a:txBody>
                  <a:tcPr marL="12700" marR="12700" marT="12700" marB="0" anchor="b"/>
                </a:tc>
                <a:tc>
                  <a:txBody>
                    <a:bodyPr/>
                    <a:lstStyle/>
                    <a:p>
                      <a:pPr algn="l" fontAlgn="b"/>
                      <a:endParaRPr lang="en-US" sz="1400" b="0" i="0" u="none" strike="noStrike">
                        <a:effectLst/>
                        <a:latin typeface="Arial"/>
                      </a:endParaRPr>
                    </a:p>
                  </a:txBody>
                  <a:tcPr marL="12700" marR="12700" marT="12700" marB="0" anchor="b"/>
                </a:tc>
                <a:tc>
                  <a:txBody>
                    <a:bodyPr/>
                    <a:lstStyle/>
                    <a:p>
                      <a:pPr algn="l" fontAlgn="b"/>
                      <a:endParaRPr lang="en-US" sz="1400" b="0" i="0" u="none" strike="noStrike">
                        <a:effectLst/>
                        <a:latin typeface="Arial"/>
                      </a:endParaRPr>
                    </a:p>
                  </a:txBody>
                  <a:tcPr marL="12700" marR="12700" marT="12700" marB="0" anchor="b"/>
                </a:tc>
                <a:tc>
                  <a:txBody>
                    <a:bodyPr/>
                    <a:lstStyle/>
                    <a:p>
                      <a:pPr algn="r" fontAlgn="b"/>
                      <a:r>
                        <a:rPr lang="en-US" sz="1400" b="0" i="0" u="none" strike="noStrike" dirty="0">
                          <a:effectLst/>
                          <a:latin typeface="Arial"/>
                        </a:rPr>
                        <a:t>$435.02 </a:t>
                      </a:r>
                    </a:p>
                  </a:txBody>
                  <a:tcPr marL="12700" marR="12700" marT="12700" marB="0" anchor="b"/>
                </a:tc>
                <a:extLst>
                  <a:ext uri="{0D108BD9-81ED-4DB2-BD59-A6C34878D82A}">
                    <a16:rowId xmlns:a16="http://schemas.microsoft.com/office/drawing/2014/main" val="10014"/>
                  </a:ext>
                </a:extLst>
              </a:tr>
            </a:tbl>
          </a:graphicData>
        </a:graphic>
      </p:graphicFrame>
      <p:sp>
        <p:nvSpPr>
          <p:cNvPr id="4" name="Slide Number Placeholder 3"/>
          <p:cNvSpPr>
            <a:spLocks noGrp="1"/>
          </p:cNvSpPr>
          <p:nvPr>
            <p:ph type="sldNum" sz="quarter" idx="10"/>
          </p:nvPr>
        </p:nvSpPr>
        <p:spPr/>
        <p:txBody>
          <a:bodyPr/>
          <a:lstStyle/>
          <a:p>
            <a:fld id="{B2B613A9-0196-4103-A730-64D9B0C7CDAE}" type="slidenum">
              <a:rPr lang="en-US" smtClean="0"/>
              <a:pPr/>
              <a:t>36</a:t>
            </a:fld>
            <a:endParaRPr lang="en-US" dirty="0"/>
          </a:p>
        </p:txBody>
      </p:sp>
    </p:spTree>
    <p:extLst>
      <p:ext uri="{BB962C8B-B14F-4D97-AF65-F5344CB8AC3E}">
        <p14:creationId xmlns:p14="http://schemas.microsoft.com/office/powerpoint/2010/main" val="24522863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2193669642"/>
              </p:ext>
            </p:extLst>
          </p:nvPr>
        </p:nvGraphicFramePr>
        <p:xfrm>
          <a:off x="1150854" y="2558299"/>
          <a:ext cx="12617452" cy="3088523"/>
        </p:xfrm>
        <a:graphic>
          <a:graphicData uri="http://schemas.openxmlformats.org/drawingml/2006/table">
            <a:tbl>
              <a:tblPr firstRow="1" bandRow="1">
                <a:tableStyleId>{5C22544A-7EE6-4342-B048-85BDC9FD1C3A}</a:tableStyleId>
              </a:tblPr>
              <a:tblGrid>
                <a:gridCol w="3154363">
                  <a:extLst>
                    <a:ext uri="{9D8B030D-6E8A-4147-A177-3AD203B41FA5}">
                      <a16:colId xmlns:a16="http://schemas.microsoft.com/office/drawing/2014/main" val="20000"/>
                    </a:ext>
                  </a:extLst>
                </a:gridCol>
                <a:gridCol w="3154363">
                  <a:extLst>
                    <a:ext uri="{9D8B030D-6E8A-4147-A177-3AD203B41FA5}">
                      <a16:colId xmlns:a16="http://schemas.microsoft.com/office/drawing/2014/main" val="20001"/>
                    </a:ext>
                  </a:extLst>
                </a:gridCol>
                <a:gridCol w="3080083">
                  <a:extLst>
                    <a:ext uri="{9D8B030D-6E8A-4147-A177-3AD203B41FA5}">
                      <a16:colId xmlns:a16="http://schemas.microsoft.com/office/drawing/2014/main" val="20002"/>
                    </a:ext>
                  </a:extLst>
                </a:gridCol>
                <a:gridCol w="3228643">
                  <a:extLst>
                    <a:ext uri="{9D8B030D-6E8A-4147-A177-3AD203B41FA5}">
                      <a16:colId xmlns:a16="http://schemas.microsoft.com/office/drawing/2014/main" val="20003"/>
                    </a:ext>
                  </a:extLst>
                </a:gridCol>
              </a:tblGrid>
              <a:tr h="517649">
                <a:tc>
                  <a:txBody>
                    <a:bodyPr/>
                    <a:lstStyle/>
                    <a:p>
                      <a:pPr algn="l" fontAlgn="b"/>
                      <a:r>
                        <a:rPr lang="en-US" sz="2400" b="0" i="0" u="none" strike="noStrike" dirty="0">
                          <a:effectLst/>
                          <a:latin typeface="Arial"/>
                        </a:rPr>
                        <a:t>Suture Kit</a:t>
                      </a:r>
                    </a:p>
                  </a:txBody>
                  <a:tcPr marL="12700" marR="12700" marT="12700" marB="0" anchor="b"/>
                </a:tc>
                <a:tc>
                  <a:txBody>
                    <a:bodyPr/>
                    <a:lstStyle/>
                    <a:p>
                      <a:pPr algn="l" fontAlgn="b"/>
                      <a:endParaRPr lang="en-US" sz="2400" b="0" i="0" u="none" strike="noStrike">
                        <a:effectLst/>
                        <a:latin typeface="Arial"/>
                      </a:endParaRPr>
                    </a:p>
                  </a:txBody>
                  <a:tcPr marL="12700" marR="12700" marT="12700" marB="0" anchor="b"/>
                </a:tc>
                <a:tc>
                  <a:txBody>
                    <a:bodyPr/>
                    <a:lstStyle/>
                    <a:p>
                      <a:pPr algn="l" fontAlgn="b"/>
                      <a:endParaRPr lang="en-US" sz="2400" b="0" i="0" u="none" strike="noStrike">
                        <a:effectLst/>
                        <a:latin typeface="Arial"/>
                      </a:endParaRPr>
                    </a:p>
                  </a:txBody>
                  <a:tcPr marL="12700" marR="12700" marT="12700" marB="0" anchor="b"/>
                </a:tc>
                <a:tc>
                  <a:txBody>
                    <a:bodyPr/>
                    <a:lstStyle/>
                    <a:p>
                      <a:pPr algn="l" fontAlgn="b"/>
                      <a:endParaRPr lang="en-US" sz="2400" b="0" i="0" u="none" strike="noStrike">
                        <a:effectLst/>
                        <a:latin typeface="Arial"/>
                      </a:endParaRPr>
                    </a:p>
                  </a:txBody>
                  <a:tcPr marL="12700" marR="12700" marT="12700" marB="0" anchor="b"/>
                </a:tc>
                <a:extLst>
                  <a:ext uri="{0D108BD9-81ED-4DB2-BD59-A6C34878D82A}">
                    <a16:rowId xmlns:a16="http://schemas.microsoft.com/office/drawing/2014/main" val="10000"/>
                  </a:ext>
                </a:extLst>
              </a:tr>
              <a:tr h="517649">
                <a:tc>
                  <a:txBody>
                    <a:bodyPr/>
                    <a:lstStyle/>
                    <a:p>
                      <a:pPr algn="l" fontAlgn="b"/>
                      <a:r>
                        <a:rPr lang="en-US" sz="2400" b="0" i="0" u="none" strike="noStrike" dirty="0">
                          <a:effectLst/>
                          <a:latin typeface="Arial"/>
                        </a:rPr>
                        <a:t>Circumcision Kit</a:t>
                      </a:r>
                    </a:p>
                  </a:txBody>
                  <a:tcPr marL="12700" marR="12700" marT="12700" marB="0" anchor="b"/>
                </a:tc>
                <a:tc>
                  <a:txBody>
                    <a:bodyPr/>
                    <a:lstStyle/>
                    <a:p>
                      <a:pPr algn="r" fontAlgn="b"/>
                      <a:r>
                        <a:rPr lang="en-US" sz="2400" b="0" i="0" u="none" strike="noStrike" dirty="0">
                          <a:effectLst/>
                          <a:latin typeface="Arial"/>
                        </a:rPr>
                        <a:t>$215.72 </a:t>
                      </a:r>
                    </a:p>
                  </a:txBody>
                  <a:tcPr marL="12700" marR="12700" marT="12700" marB="0" anchor="b"/>
                </a:tc>
                <a:tc>
                  <a:txBody>
                    <a:bodyPr/>
                    <a:lstStyle/>
                    <a:p>
                      <a:pPr algn="r" fontAlgn="b"/>
                      <a:r>
                        <a:rPr lang="is-IS" sz="2400" b="0" i="0" u="none" strike="noStrike" dirty="0">
                          <a:effectLst/>
                          <a:latin typeface="Arial"/>
                        </a:rPr>
                        <a:t>3</a:t>
                      </a:r>
                    </a:p>
                  </a:txBody>
                  <a:tcPr marL="12700" marR="12700" marT="12700" marB="0" anchor="b"/>
                </a:tc>
                <a:tc>
                  <a:txBody>
                    <a:bodyPr/>
                    <a:lstStyle/>
                    <a:p>
                      <a:pPr algn="r" fontAlgn="b"/>
                      <a:r>
                        <a:rPr lang="en-US" sz="2400" b="0" i="0" u="none" strike="noStrike" dirty="0">
                          <a:effectLst/>
                          <a:latin typeface="Arial"/>
                        </a:rPr>
                        <a:t>$647 </a:t>
                      </a:r>
                    </a:p>
                  </a:txBody>
                  <a:tcPr marL="12700" marR="12700" marT="12700" marB="0" anchor="b"/>
                </a:tc>
                <a:extLst>
                  <a:ext uri="{0D108BD9-81ED-4DB2-BD59-A6C34878D82A}">
                    <a16:rowId xmlns:a16="http://schemas.microsoft.com/office/drawing/2014/main" val="10001"/>
                  </a:ext>
                </a:extLst>
              </a:tr>
              <a:tr h="517649">
                <a:tc>
                  <a:txBody>
                    <a:bodyPr/>
                    <a:lstStyle/>
                    <a:p>
                      <a:pPr algn="l" fontAlgn="b"/>
                      <a:r>
                        <a:rPr lang="en-US" sz="2400" b="0" i="0" u="none" strike="noStrike" dirty="0">
                          <a:effectLst/>
                          <a:latin typeface="Arial"/>
                        </a:rPr>
                        <a:t>Suture Kit</a:t>
                      </a:r>
                    </a:p>
                  </a:txBody>
                  <a:tcPr marL="12700" marR="12700" marT="12700" marB="0" anchor="b"/>
                </a:tc>
                <a:tc>
                  <a:txBody>
                    <a:bodyPr/>
                    <a:lstStyle/>
                    <a:p>
                      <a:pPr algn="r" fontAlgn="b"/>
                      <a:r>
                        <a:rPr lang="en-US" sz="2400" b="0" i="0" u="none" strike="noStrike" dirty="0">
                          <a:effectLst/>
                          <a:latin typeface="Arial"/>
                        </a:rPr>
                        <a:t>$20.77</a:t>
                      </a:r>
                    </a:p>
                  </a:txBody>
                  <a:tcPr marL="12700" marR="12700" marT="12700" marB="0" anchor="b"/>
                </a:tc>
                <a:tc>
                  <a:txBody>
                    <a:bodyPr/>
                    <a:lstStyle/>
                    <a:p>
                      <a:pPr algn="r" fontAlgn="b"/>
                      <a:r>
                        <a:rPr lang="en-US" sz="2400" b="0" i="0" u="none" strike="noStrike" dirty="0">
                          <a:effectLst/>
                          <a:latin typeface="Arial"/>
                        </a:rPr>
                        <a:t>3</a:t>
                      </a:r>
                    </a:p>
                  </a:txBody>
                  <a:tcPr marL="12700" marR="12700" marT="12700" marB="0" anchor="b"/>
                </a:tc>
                <a:tc>
                  <a:txBody>
                    <a:bodyPr/>
                    <a:lstStyle/>
                    <a:p>
                      <a:pPr algn="r" fontAlgn="b"/>
                      <a:r>
                        <a:rPr lang="en-US" sz="2400" b="0" i="0" u="none" strike="noStrike" dirty="0">
                          <a:effectLst/>
                          <a:latin typeface="Arial"/>
                        </a:rPr>
                        <a:t>$62.31</a:t>
                      </a:r>
                    </a:p>
                  </a:txBody>
                  <a:tcPr marL="12700" marR="12700" marT="12700" marB="0" anchor="b"/>
                </a:tc>
                <a:extLst>
                  <a:ext uri="{0D108BD9-81ED-4DB2-BD59-A6C34878D82A}">
                    <a16:rowId xmlns:a16="http://schemas.microsoft.com/office/drawing/2014/main" val="10002"/>
                  </a:ext>
                </a:extLst>
              </a:tr>
              <a:tr h="1017927">
                <a:tc>
                  <a:txBody>
                    <a:bodyPr/>
                    <a:lstStyle/>
                    <a:p>
                      <a:pPr algn="l" fontAlgn="b"/>
                      <a:r>
                        <a:rPr lang="en-US" sz="2400" b="0" i="0" u="none" strike="noStrike" dirty="0">
                          <a:effectLst/>
                          <a:latin typeface="Arial"/>
                        </a:rPr>
                        <a:t>Material for 100 circumcisions</a:t>
                      </a:r>
                    </a:p>
                  </a:txBody>
                  <a:tcPr marL="12700" marR="12700" marT="12700" marB="0" anchor="b"/>
                </a:tc>
                <a:tc>
                  <a:txBody>
                    <a:bodyPr/>
                    <a:lstStyle/>
                    <a:p>
                      <a:pPr algn="r" fontAlgn="b"/>
                      <a:r>
                        <a:rPr lang="en-US" sz="2400" b="0" i="0" u="none" strike="noStrike">
                          <a:effectLst/>
                          <a:latin typeface="Arial"/>
                        </a:rPr>
                        <a:t>$6.16 </a:t>
                      </a:r>
                    </a:p>
                  </a:txBody>
                  <a:tcPr marL="12700" marR="12700" marT="12700" marB="0" anchor="b"/>
                </a:tc>
                <a:tc>
                  <a:txBody>
                    <a:bodyPr/>
                    <a:lstStyle/>
                    <a:p>
                      <a:pPr algn="r" fontAlgn="b"/>
                      <a:r>
                        <a:rPr lang="en-US" sz="2400" b="0" i="0" u="none" strike="noStrike">
                          <a:effectLst/>
                          <a:latin typeface="Arial"/>
                        </a:rPr>
                        <a:t>1</a:t>
                      </a:r>
                    </a:p>
                  </a:txBody>
                  <a:tcPr marL="12700" marR="12700" marT="12700" marB="0" anchor="b"/>
                </a:tc>
                <a:tc>
                  <a:txBody>
                    <a:bodyPr/>
                    <a:lstStyle/>
                    <a:p>
                      <a:pPr algn="r" fontAlgn="b"/>
                      <a:r>
                        <a:rPr lang="en-US" sz="2400" b="0" i="0" u="none" strike="noStrike" dirty="0">
                          <a:effectLst/>
                          <a:latin typeface="Arial"/>
                        </a:rPr>
                        <a:t>$435.02 </a:t>
                      </a:r>
                    </a:p>
                  </a:txBody>
                  <a:tcPr marL="12700" marR="12700" marT="12700" marB="0" anchor="b"/>
                </a:tc>
                <a:extLst>
                  <a:ext uri="{0D108BD9-81ED-4DB2-BD59-A6C34878D82A}">
                    <a16:rowId xmlns:a16="http://schemas.microsoft.com/office/drawing/2014/main" val="10003"/>
                  </a:ext>
                </a:extLst>
              </a:tr>
              <a:tr h="517649">
                <a:tc>
                  <a:txBody>
                    <a:bodyPr/>
                    <a:lstStyle/>
                    <a:p>
                      <a:pPr algn="l" fontAlgn="b"/>
                      <a:r>
                        <a:rPr lang="en-US" sz="2400" b="0" i="0" u="none" strike="noStrike">
                          <a:effectLst/>
                          <a:latin typeface="Arial"/>
                        </a:rPr>
                        <a:t>Total</a:t>
                      </a:r>
                    </a:p>
                  </a:txBody>
                  <a:tcPr marL="12700" marR="12700" marT="12700" marB="0" anchor="b"/>
                </a:tc>
                <a:tc>
                  <a:txBody>
                    <a:bodyPr/>
                    <a:lstStyle/>
                    <a:p>
                      <a:pPr algn="l" fontAlgn="b"/>
                      <a:endParaRPr lang="en-US" sz="2400" b="0" i="0" u="none" strike="noStrike">
                        <a:effectLst/>
                        <a:latin typeface="Arial"/>
                      </a:endParaRPr>
                    </a:p>
                  </a:txBody>
                  <a:tcPr marL="12700" marR="12700" marT="12700" marB="0" anchor="b"/>
                </a:tc>
                <a:tc>
                  <a:txBody>
                    <a:bodyPr/>
                    <a:lstStyle/>
                    <a:p>
                      <a:pPr algn="l" fontAlgn="b"/>
                      <a:endParaRPr lang="en-US" sz="2400" b="0" i="0" u="none" strike="noStrike">
                        <a:effectLst/>
                        <a:latin typeface="Arial"/>
                      </a:endParaRPr>
                    </a:p>
                  </a:txBody>
                  <a:tcPr marL="12700" marR="12700" marT="12700" marB="0" anchor="b"/>
                </a:tc>
                <a:tc>
                  <a:txBody>
                    <a:bodyPr/>
                    <a:lstStyle/>
                    <a:p>
                      <a:pPr algn="r" fontAlgn="b"/>
                      <a:r>
                        <a:rPr lang="en-US" sz="2400" b="0" i="0" u="none" strike="noStrike" dirty="0">
                          <a:effectLst/>
                          <a:latin typeface="Arial"/>
                        </a:rPr>
                        <a:t>$1,144 </a:t>
                      </a:r>
                    </a:p>
                  </a:txBody>
                  <a:tcPr marL="12700" marR="12700" marT="12700" marB="0" anchor="b"/>
                </a:tc>
                <a:extLst>
                  <a:ext uri="{0D108BD9-81ED-4DB2-BD59-A6C34878D82A}">
                    <a16:rowId xmlns:a16="http://schemas.microsoft.com/office/drawing/2014/main" val="10004"/>
                  </a:ext>
                </a:extLst>
              </a:tr>
            </a:tbl>
          </a:graphicData>
        </a:graphic>
      </p:graphicFrame>
      <p:sp>
        <p:nvSpPr>
          <p:cNvPr id="4" name="Slide Number Placeholder 3"/>
          <p:cNvSpPr>
            <a:spLocks noGrp="1"/>
          </p:cNvSpPr>
          <p:nvPr>
            <p:ph type="sldNum" sz="quarter" idx="10"/>
          </p:nvPr>
        </p:nvSpPr>
        <p:spPr/>
        <p:txBody>
          <a:bodyPr/>
          <a:lstStyle/>
          <a:p>
            <a:fld id="{B2B613A9-0196-4103-A730-64D9B0C7CDAE}" type="slidenum">
              <a:rPr lang="en-US" smtClean="0"/>
              <a:pPr/>
              <a:t>37</a:t>
            </a:fld>
            <a:endParaRPr lang="en-US" dirty="0"/>
          </a:p>
        </p:txBody>
      </p:sp>
    </p:spTree>
    <p:extLst>
      <p:ext uri="{BB962C8B-B14F-4D97-AF65-F5344CB8AC3E}">
        <p14:creationId xmlns:p14="http://schemas.microsoft.com/office/powerpoint/2010/main" val="9553596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Evaluation</a:t>
            </a:r>
          </a:p>
        </p:txBody>
      </p:sp>
      <p:sp>
        <p:nvSpPr>
          <p:cNvPr id="3" name="Content Placeholder 2"/>
          <p:cNvSpPr>
            <a:spLocks noGrp="1"/>
          </p:cNvSpPr>
          <p:nvPr>
            <p:ph idx="1"/>
          </p:nvPr>
        </p:nvSpPr>
        <p:spPr/>
        <p:txBody>
          <a:bodyPr/>
          <a:lstStyle/>
          <a:p>
            <a:r>
              <a:rPr lang="en-US" dirty="0"/>
              <a:t>Group and Individual</a:t>
            </a:r>
          </a:p>
          <a:p>
            <a:r>
              <a:rPr lang="en-US" dirty="0"/>
              <a:t>Pretest, post test, post </a:t>
            </a:r>
            <a:r>
              <a:rPr lang="en-US" dirty="0" err="1"/>
              <a:t>post</a:t>
            </a:r>
            <a:r>
              <a:rPr lang="en-US" dirty="0"/>
              <a:t> test…..</a:t>
            </a:r>
          </a:p>
          <a:p>
            <a:r>
              <a:rPr lang="en-US" dirty="0"/>
              <a:t>During each chapter</a:t>
            </a:r>
          </a:p>
          <a:p>
            <a:r>
              <a:rPr lang="en-US" dirty="0"/>
              <a:t>Final evaluation</a:t>
            </a:r>
          </a:p>
          <a:p>
            <a:r>
              <a:rPr lang="en-US" dirty="0"/>
              <a:t>Evaluation of facilities</a:t>
            </a:r>
          </a:p>
          <a:p>
            <a:r>
              <a:rPr lang="en-US" dirty="0"/>
              <a:t>Evaluation of processes</a:t>
            </a:r>
          </a:p>
          <a:p>
            <a:r>
              <a:rPr lang="en-US" dirty="0"/>
              <a:t>Evaluation of registration and record keeping</a:t>
            </a:r>
          </a:p>
          <a:p>
            <a:r>
              <a:rPr lang="en-US" dirty="0"/>
              <a:t>Evaluation of consent and counseling procedures and skills</a:t>
            </a:r>
          </a:p>
          <a:p>
            <a:pPr marL="0" indent="0">
              <a:buNone/>
            </a:pPr>
            <a:endParaRPr lang="en-US" dirty="0"/>
          </a:p>
        </p:txBody>
      </p:sp>
      <p:sp>
        <p:nvSpPr>
          <p:cNvPr id="4" name="Slide Number Placeholder 3"/>
          <p:cNvSpPr>
            <a:spLocks noGrp="1"/>
          </p:cNvSpPr>
          <p:nvPr>
            <p:ph type="sldNum" sz="quarter" idx="10"/>
          </p:nvPr>
        </p:nvSpPr>
        <p:spPr/>
        <p:txBody>
          <a:bodyPr/>
          <a:lstStyle/>
          <a:p>
            <a:fld id="{B2B613A9-0196-4103-A730-64D9B0C7CDAE}" type="slidenum">
              <a:rPr lang="en-US" smtClean="0"/>
              <a:pPr/>
              <a:t>38</a:t>
            </a:fld>
            <a:endParaRPr lang="en-US" dirty="0"/>
          </a:p>
        </p:txBody>
      </p:sp>
    </p:spTree>
    <p:extLst>
      <p:ext uri="{BB962C8B-B14F-4D97-AF65-F5344CB8AC3E}">
        <p14:creationId xmlns:p14="http://schemas.microsoft.com/office/powerpoint/2010/main" val="17506865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B2B613A9-0196-4103-A730-64D9B0C7CDAE}" type="slidenum">
              <a:rPr lang="en-US" smtClean="0"/>
              <a:pPr/>
              <a:t>39</a:t>
            </a:fld>
            <a:endParaRPr lang="en-US" dirty="0"/>
          </a:p>
        </p:txBody>
      </p:sp>
      <p:pic>
        <p:nvPicPr>
          <p:cNvPr id="5" name="Picture 4" descr="Screen Shot 2018-09-14 at 11.43.4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0310" y="0"/>
            <a:ext cx="10720649" cy="6930732"/>
          </a:xfrm>
          <a:prstGeom prst="rect">
            <a:avLst/>
          </a:prstGeom>
        </p:spPr>
      </p:pic>
    </p:spTree>
    <p:extLst>
      <p:ext uri="{BB962C8B-B14F-4D97-AF65-F5344CB8AC3E}">
        <p14:creationId xmlns:p14="http://schemas.microsoft.com/office/powerpoint/2010/main" val="38225359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Objectives</a:t>
            </a:r>
          </a:p>
        </p:txBody>
      </p:sp>
      <p:sp>
        <p:nvSpPr>
          <p:cNvPr id="3" name="Content Placeholder 2"/>
          <p:cNvSpPr>
            <a:spLocks noGrp="1"/>
          </p:cNvSpPr>
          <p:nvPr>
            <p:ph idx="1"/>
          </p:nvPr>
        </p:nvSpPr>
        <p:spPr/>
        <p:txBody>
          <a:bodyPr/>
          <a:lstStyle/>
          <a:p>
            <a:pPr marL="514350" lvl="0" indent="-514350">
              <a:buFont typeface="+mj-lt"/>
              <a:buAutoNum type="arabicPeriod"/>
            </a:pPr>
            <a:r>
              <a:rPr lang="en-US" dirty="0"/>
              <a:t>Participants will identify the importance and benefits of early infant male circumcision for the prevention of HIV transmission in a global health context</a:t>
            </a:r>
          </a:p>
          <a:p>
            <a:pPr marL="514350" lvl="0" indent="-514350">
              <a:buFont typeface="+mj-lt"/>
              <a:buAutoNum type="arabicPeriod"/>
            </a:pPr>
            <a:r>
              <a:rPr lang="en-US" dirty="0"/>
              <a:t>Participants will learn how to develop and replicate a program to implement and expand early male infant circumcision for HIV prevention in a resource limited environment </a:t>
            </a:r>
          </a:p>
          <a:p>
            <a:pPr marL="514350" lvl="0" indent="-514350">
              <a:buFont typeface="+mj-lt"/>
              <a:buAutoNum type="arabicPeriod"/>
            </a:pPr>
            <a:r>
              <a:rPr lang="en-US" dirty="0"/>
              <a:t>Participants will be able to identify barriers and techniques to teaching and implementing de novo a program for early male infant circumcision for HIV prevention in a resource limited environment</a:t>
            </a:r>
          </a:p>
          <a:p>
            <a:pPr marL="514350" indent="-51435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B2B613A9-0196-4103-A730-64D9B0C7CDAE}" type="slidenum">
              <a:rPr lang="en-US" smtClean="0"/>
              <a:pPr/>
              <a:t>4</a:t>
            </a:fld>
            <a:endParaRPr lang="en-US" dirty="0"/>
          </a:p>
        </p:txBody>
      </p:sp>
    </p:spTree>
    <p:extLst>
      <p:ext uri="{BB962C8B-B14F-4D97-AF65-F5344CB8AC3E}">
        <p14:creationId xmlns:p14="http://schemas.microsoft.com/office/powerpoint/2010/main" val="35620274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B2B613A9-0196-4103-A730-64D9B0C7CDAE}" type="slidenum">
              <a:rPr lang="en-US" smtClean="0"/>
              <a:pPr/>
              <a:t>40</a:t>
            </a:fld>
            <a:endParaRPr lang="en-US" dirty="0"/>
          </a:p>
        </p:txBody>
      </p:sp>
      <p:pic>
        <p:nvPicPr>
          <p:cNvPr id="4" name="Picture 3" descr="Screen Shot 2018-09-14 at 11.45.5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5060" y="222832"/>
            <a:ext cx="7534149" cy="6851229"/>
          </a:xfrm>
          <a:prstGeom prst="rect">
            <a:avLst/>
          </a:prstGeom>
        </p:spPr>
      </p:pic>
    </p:spTree>
    <p:extLst>
      <p:ext uri="{BB962C8B-B14F-4D97-AF65-F5344CB8AC3E}">
        <p14:creationId xmlns:p14="http://schemas.microsoft.com/office/powerpoint/2010/main" val="13420869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05840" y="565160"/>
            <a:ext cx="12618720" cy="1590675"/>
          </a:xfrm>
        </p:spPr>
        <p:txBody>
          <a:bodyPr/>
          <a:lstStyle/>
          <a:p>
            <a:r>
              <a:rPr lang="en-US" dirty="0"/>
              <a:t>Additional Material	</a:t>
            </a:r>
          </a:p>
        </p:txBody>
      </p:sp>
      <p:sp>
        <p:nvSpPr>
          <p:cNvPr id="4" name="Content Placeholder 3"/>
          <p:cNvSpPr>
            <a:spLocks noGrp="1"/>
          </p:cNvSpPr>
          <p:nvPr>
            <p:ph idx="1"/>
          </p:nvPr>
        </p:nvSpPr>
        <p:spPr/>
        <p:txBody>
          <a:bodyPr/>
          <a:lstStyle/>
          <a:p>
            <a:r>
              <a:rPr lang="en-US" dirty="0"/>
              <a:t>Early Infant Male Circumcision Under Local Anesthesia: Facilitator’s Guide </a:t>
            </a:r>
            <a:r>
              <a:rPr lang="en-US" dirty="0">
                <a:hlinkClick r:id="rId2"/>
              </a:rPr>
              <a:t>https://www.malecircumcision.org/resource/early-infant-male-circumcision-under-local-anaesthesia-facilitators-guide</a:t>
            </a:r>
            <a:r>
              <a:rPr lang="en-US" dirty="0"/>
              <a:t> </a:t>
            </a:r>
          </a:p>
          <a:p>
            <a:r>
              <a:rPr lang="en-US" dirty="0"/>
              <a:t>Early Infant Male Circumcision: Learner Workbook </a:t>
            </a:r>
            <a:r>
              <a:rPr lang="en-US" dirty="0">
                <a:hlinkClick r:id="rId3"/>
              </a:rPr>
              <a:t>https://www.malecircumcision.org/resource/early-infant-male-circumcision-learners-workbook</a:t>
            </a:r>
            <a:endParaRPr lang="en-US" dirty="0"/>
          </a:p>
          <a:p>
            <a:r>
              <a:rPr lang="en-US" dirty="0"/>
              <a:t> Neonatal Circumcision Using Mogen Clamp on a Patient </a:t>
            </a:r>
            <a:r>
              <a:rPr lang="mr-IN" dirty="0">
                <a:hlinkClick r:id="rId4"/>
              </a:rPr>
              <a:t>https://vimeo.com/74547360</a:t>
            </a:r>
            <a:r>
              <a:rPr lang="en-US" dirty="0"/>
              <a:t> </a:t>
            </a:r>
          </a:p>
          <a:p>
            <a:endParaRPr lang="en-US" dirty="0"/>
          </a:p>
        </p:txBody>
      </p:sp>
      <p:sp>
        <p:nvSpPr>
          <p:cNvPr id="2" name="Slide Number Placeholder 1"/>
          <p:cNvSpPr>
            <a:spLocks noGrp="1"/>
          </p:cNvSpPr>
          <p:nvPr>
            <p:ph type="sldNum" sz="quarter" idx="10"/>
          </p:nvPr>
        </p:nvSpPr>
        <p:spPr/>
        <p:txBody>
          <a:bodyPr/>
          <a:lstStyle/>
          <a:p>
            <a:fld id="{B2B613A9-0196-4103-A730-64D9B0C7CDAE}" type="slidenum">
              <a:rPr lang="en-US" smtClean="0"/>
              <a:pPr/>
              <a:t>41</a:t>
            </a:fld>
            <a:endParaRPr lang="en-US" dirty="0"/>
          </a:p>
        </p:txBody>
      </p:sp>
    </p:spTree>
    <p:extLst>
      <p:ext uri="{BB962C8B-B14F-4D97-AF65-F5344CB8AC3E}">
        <p14:creationId xmlns:p14="http://schemas.microsoft.com/office/powerpoint/2010/main" val="1336498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B2B613A9-0196-4103-A730-64D9B0C7CDAE}" type="slidenum">
              <a:rPr lang="en-US" smtClean="0"/>
              <a:pPr/>
              <a:t>42</a:t>
            </a:fld>
            <a:endParaRPr lang="en-US" dirty="0"/>
          </a:p>
        </p:txBody>
      </p:sp>
      <p:pic>
        <p:nvPicPr>
          <p:cNvPr id="6" name="Picture 5" descr="IMGP4313.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25025" y="1492456"/>
            <a:ext cx="6414387" cy="4248490"/>
          </a:xfrm>
          <a:prstGeom prst="rect">
            <a:avLst/>
          </a:prstGeom>
        </p:spPr>
      </p:pic>
      <p:pic>
        <p:nvPicPr>
          <p:cNvPr id="7" name="Picture 6" descr="IMGP4296.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8634" y="734410"/>
            <a:ext cx="8062010" cy="5339773"/>
          </a:xfrm>
          <a:prstGeom prst="rect">
            <a:avLst/>
          </a:prstGeom>
        </p:spPr>
      </p:pic>
    </p:spTree>
    <p:extLst>
      <p:ext uri="{BB962C8B-B14F-4D97-AF65-F5344CB8AC3E}">
        <p14:creationId xmlns:p14="http://schemas.microsoft.com/office/powerpoint/2010/main" val="14982915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8660" y="329008"/>
            <a:ext cx="12618720" cy="1590675"/>
          </a:xfrm>
        </p:spPr>
        <p:txBody>
          <a:bodyPr/>
          <a:lstStyle/>
          <a:p>
            <a:r>
              <a:rPr lang="en-US" b="1" dirty="0">
                <a:solidFill>
                  <a:prstClr val="black"/>
                </a:solidFill>
              </a:rPr>
              <a:t>Barriers and ways to overcome </a:t>
            </a:r>
            <a:endParaRPr lang="en-US" b="1" dirty="0"/>
          </a:p>
        </p:txBody>
      </p:sp>
      <p:sp>
        <p:nvSpPr>
          <p:cNvPr id="3" name="Content Placeholder 2"/>
          <p:cNvSpPr>
            <a:spLocks noGrp="1"/>
          </p:cNvSpPr>
          <p:nvPr>
            <p:ph idx="1"/>
          </p:nvPr>
        </p:nvSpPr>
        <p:spPr>
          <a:xfrm>
            <a:off x="365760" y="1465209"/>
            <a:ext cx="12618720" cy="5221606"/>
          </a:xfrm>
        </p:spPr>
        <p:txBody>
          <a:bodyPr/>
          <a:lstStyle/>
          <a:p>
            <a:r>
              <a:rPr lang="en-US" b="1" dirty="0"/>
              <a:t>Provider mindset: </a:t>
            </a:r>
          </a:p>
          <a:p>
            <a:endParaRPr lang="en-US" b="1" dirty="0"/>
          </a:p>
          <a:p>
            <a:pPr lvl="1"/>
            <a:r>
              <a:rPr lang="en-US" sz="2400" dirty="0"/>
              <a:t>Importance of thinking outside the box </a:t>
            </a:r>
          </a:p>
          <a:p>
            <a:pPr marL="370333" lvl="1" indent="0">
              <a:buNone/>
            </a:pPr>
            <a:endParaRPr lang="en-US" sz="2400" dirty="0"/>
          </a:p>
          <a:p>
            <a:pPr marL="370333" lvl="1" indent="0">
              <a:buNone/>
            </a:pPr>
            <a:endParaRPr lang="en-US" sz="2400" dirty="0"/>
          </a:p>
          <a:p>
            <a:pPr lvl="1"/>
            <a:r>
              <a:rPr lang="en-US" sz="2509" dirty="0"/>
              <a:t>Understand the difference in the way medicine is practice in the us vs targeted region </a:t>
            </a:r>
          </a:p>
          <a:p>
            <a:pPr lvl="2"/>
            <a:endParaRPr lang="en-US" sz="2400" dirty="0"/>
          </a:p>
          <a:p>
            <a:pPr lvl="2"/>
            <a:endParaRPr lang="en-US" sz="2400" dirty="0"/>
          </a:p>
          <a:p>
            <a:pPr lvl="1"/>
            <a:r>
              <a:rPr lang="en-US" sz="2509" dirty="0"/>
              <a:t>How program can be implemented and sustained in the targeted region </a:t>
            </a:r>
          </a:p>
          <a:p>
            <a:endParaRPr lang="en-US" dirty="0"/>
          </a:p>
          <a:p>
            <a:pPr marL="0" indent="0">
              <a:buNone/>
            </a:pPr>
            <a:endParaRPr lang="en-US" dirty="0"/>
          </a:p>
          <a:p>
            <a:pPr lvl="2"/>
            <a:endParaRPr lang="en-US" dirty="0"/>
          </a:p>
        </p:txBody>
      </p:sp>
      <p:sp>
        <p:nvSpPr>
          <p:cNvPr id="4" name="Slide Number Placeholder 3"/>
          <p:cNvSpPr>
            <a:spLocks noGrp="1"/>
          </p:cNvSpPr>
          <p:nvPr>
            <p:ph type="sldNum" sz="quarter" idx="10"/>
          </p:nvPr>
        </p:nvSpPr>
        <p:spPr/>
        <p:txBody>
          <a:bodyPr/>
          <a:lstStyle/>
          <a:p>
            <a:fld id="{B2B613A9-0196-4103-A730-64D9B0C7CDAE}" type="slidenum">
              <a:rPr lang="en-US" smtClean="0"/>
              <a:pPr/>
              <a:t>43</a:t>
            </a:fld>
            <a:endParaRPr lang="en-US" dirty="0"/>
          </a:p>
        </p:txBody>
      </p:sp>
    </p:spTree>
    <p:extLst>
      <p:ext uri="{BB962C8B-B14F-4D97-AF65-F5344CB8AC3E}">
        <p14:creationId xmlns:p14="http://schemas.microsoft.com/office/powerpoint/2010/main" val="31011416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B2B613A9-0196-4103-A730-64D9B0C7CDAE}" type="slidenum">
              <a:rPr lang="en-US" smtClean="0"/>
              <a:pPr/>
              <a:t>44</a:t>
            </a:fld>
            <a:endParaRPr lang="en-US" dirty="0"/>
          </a:p>
        </p:txBody>
      </p:sp>
      <p:pic>
        <p:nvPicPr>
          <p:cNvPr id="4" name="Picture 3" descr="IMGP4254.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83584" y="596708"/>
            <a:ext cx="8976361" cy="5945382"/>
          </a:xfrm>
          <a:prstGeom prst="rect">
            <a:avLst/>
          </a:prstGeom>
        </p:spPr>
      </p:pic>
    </p:spTree>
    <p:extLst>
      <p:ext uri="{BB962C8B-B14F-4D97-AF65-F5344CB8AC3E}">
        <p14:creationId xmlns:p14="http://schemas.microsoft.com/office/powerpoint/2010/main" val="14630397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prstClr val="black"/>
                </a:solidFill>
              </a:rPr>
              <a:t>Barriers and ways to overcome </a:t>
            </a:r>
            <a:endParaRPr lang="en-US" b="1" dirty="0"/>
          </a:p>
        </p:txBody>
      </p:sp>
      <p:sp>
        <p:nvSpPr>
          <p:cNvPr id="3" name="Content Placeholder 2"/>
          <p:cNvSpPr>
            <a:spLocks noGrp="1"/>
          </p:cNvSpPr>
          <p:nvPr>
            <p:ph idx="1"/>
          </p:nvPr>
        </p:nvSpPr>
        <p:spPr/>
        <p:txBody>
          <a:bodyPr/>
          <a:lstStyle/>
          <a:p>
            <a:pPr lvl="0"/>
            <a:r>
              <a:rPr lang="en-US" b="1" dirty="0">
                <a:solidFill>
                  <a:prstClr val="black"/>
                </a:solidFill>
              </a:rPr>
              <a:t>Cultural barrier  </a:t>
            </a:r>
          </a:p>
          <a:p>
            <a:pPr lvl="1"/>
            <a:r>
              <a:rPr lang="en-US" dirty="0">
                <a:solidFill>
                  <a:prstClr val="black"/>
                </a:solidFill>
              </a:rPr>
              <a:t>Requires back ground understanding of local community practices and belief </a:t>
            </a:r>
          </a:p>
          <a:p>
            <a:pPr lvl="2"/>
            <a:r>
              <a:rPr lang="en-US" dirty="0">
                <a:solidFill>
                  <a:srgbClr val="FF0000"/>
                </a:solidFill>
              </a:rPr>
              <a:t>Consent (hierarchy complexes)</a:t>
            </a:r>
          </a:p>
          <a:p>
            <a:pPr lvl="1"/>
            <a:endParaRPr lang="en-US" dirty="0">
              <a:solidFill>
                <a:prstClr val="black"/>
              </a:solidFill>
            </a:endParaRPr>
          </a:p>
          <a:p>
            <a:pPr lvl="1"/>
            <a:r>
              <a:rPr lang="en-US" dirty="0">
                <a:solidFill>
                  <a:prstClr val="black"/>
                </a:solidFill>
              </a:rPr>
              <a:t>Must finds ways to address both medical and cultural concern </a:t>
            </a:r>
          </a:p>
          <a:p>
            <a:pPr lvl="1"/>
            <a:endParaRPr lang="en-US" dirty="0">
              <a:solidFill>
                <a:prstClr val="black"/>
              </a:solidFill>
            </a:endParaRPr>
          </a:p>
          <a:p>
            <a:pPr lvl="1"/>
            <a:r>
              <a:rPr lang="en-US" dirty="0">
                <a:solidFill>
                  <a:prstClr val="black"/>
                </a:solidFill>
              </a:rPr>
              <a:t>Must be adapted to each individual community </a:t>
            </a:r>
          </a:p>
          <a:p>
            <a:pPr lvl="1"/>
            <a:endParaRPr lang="en-US" dirty="0">
              <a:solidFill>
                <a:prstClr val="black"/>
              </a:solidFill>
            </a:endParaRPr>
          </a:p>
          <a:p>
            <a:pPr lvl="1"/>
            <a:r>
              <a:rPr lang="en-US" dirty="0">
                <a:solidFill>
                  <a:prstClr val="black"/>
                </a:solidFill>
              </a:rPr>
              <a:t>Requires integration of medical staff, local provider and community members </a:t>
            </a:r>
          </a:p>
          <a:p>
            <a:pPr lvl="1"/>
            <a:endParaRPr lang="en-US" dirty="0">
              <a:solidFill>
                <a:prstClr val="black"/>
              </a:solidFill>
            </a:endParaRPr>
          </a:p>
          <a:p>
            <a:pPr lvl="1"/>
            <a:r>
              <a:rPr lang="en-US" dirty="0">
                <a:solidFill>
                  <a:prstClr val="black"/>
                </a:solidFill>
              </a:rPr>
              <a:t>Requires trust building among medical team and within the target community </a:t>
            </a:r>
          </a:p>
          <a:p>
            <a:endParaRPr lang="en-US" dirty="0"/>
          </a:p>
        </p:txBody>
      </p:sp>
      <p:sp>
        <p:nvSpPr>
          <p:cNvPr id="4" name="Slide Number Placeholder 3"/>
          <p:cNvSpPr>
            <a:spLocks noGrp="1"/>
          </p:cNvSpPr>
          <p:nvPr>
            <p:ph type="sldNum" sz="quarter" idx="10"/>
          </p:nvPr>
        </p:nvSpPr>
        <p:spPr/>
        <p:txBody>
          <a:bodyPr/>
          <a:lstStyle/>
          <a:p>
            <a:fld id="{B2B613A9-0196-4103-A730-64D9B0C7CDAE}" type="slidenum">
              <a:rPr lang="en-US" smtClean="0"/>
              <a:pPr/>
              <a:t>45</a:t>
            </a:fld>
            <a:endParaRPr lang="en-US" dirty="0"/>
          </a:p>
        </p:txBody>
      </p:sp>
    </p:spTree>
    <p:extLst>
      <p:ext uri="{BB962C8B-B14F-4D97-AF65-F5344CB8AC3E}">
        <p14:creationId xmlns:p14="http://schemas.microsoft.com/office/powerpoint/2010/main" val="10477493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040" y="114301"/>
            <a:ext cx="12618720" cy="1590675"/>
          </a:xfrm>
        </p:spPr>
        <p:txBody>
          <a:bodyPr>
            <a:normAutofit/>
          </a:bodyPr>
          <a:lstStyle/>
          <a:p>
            <a:pPr marL="0" indent="0"/>
            <a:r>
              <a:rPr lang="en-US" b="1" dirty="0">
                <a:solidFill>
                  <a:prstClr val="black"/>
                </a:solidFill>
              </a:rPr>
              <a:t>Barriers and ways to overcome </a:t>
            </a:r>
            <a:br>
              <a:rPr lang="en-US" dirty="0"/>
            </a:br>
            <a:endParaRPr lang="en-US" dirty="0"/>
          </a:p>
        </p:txBody>
      </p:sp>
      <p:sp>
        <p:nvSpPr>
          <p:cNvPr id="3" name="Content Placeholder 2"/>
          <p:cNvSpPr>
            <a:spLocks noGrp="1"/>
          </p:cNvSpPr>
          <p:nvPr>
            <p:ph idx="1"/>
          </p:nvPr>
        </p:nvSpPr>
        <p:spPr>
          <a:xfrm>
            <a:off x="800100" y="1232538"/>
            <a:ext cx="13167360" cy="6044564"/>
          </a:xfrm>
        </p:spPr>
        <p:txBody>
          <a:bodyPr/>
          <a:lstStyle/>
          <a:p>
            <a:pPr marL="0" indent="0">
              <a:buNone/>
            </a:pPr>
            <a:br>
              <a:rPr lang="en-US" dirty="0"/>
            </a:br>
            <a:r>
              <a:rPr lang="en-US" b="1" dirty="0"/>
              <a:t>Resource Barriers </a:t>
            </a:r>
          </a:p>
          <a:p>
            <a:pPr lvl="1"/>
            <a:r>
              <a:rPr lang="en-US" dirty="0"/>
              <a:t> Cost of procedure must be assessed in advance </a:t>
            </a:r>
          </a:p>
          <a:p>
            <a:pPr lvl="1"/>
            <a:endParaRPr lang="en-US" dirty="0"/>
          </a:p>
          <a:p>
            <a:pPr lvl="1"/>
            <a:r>
              <a:rPr lang="en-US" dirty="0"/>
              <a:t> Must consider estimated cost for procedure relative to average income of community at hand</a:t>
            </a:r>
          </a:p>
          <a:p>
            <a:pPr lvl="1"/>
            <a:endParaRPr lang="en-US" dirty="0"/>
          </a:p>
          <a:p>
            <a:pPr lvl="1"/>
            <a:r>
              <a:rPr lang="en-US" dirty="0"/>
              <a:t>Can require a business mindset at times </a:t>
            </a:r>
          </a:p>
          <a:p>
            <a:pPr lvl="1"/>
            <a:endParaRPr lang="en-US" dirty="0"/>
          </a:p>
          <a:p>
            <a:pPr lvl="1"/>
            <a:r>
              <a:rPr lang="en-US" dirty="0"/>
              <a:t>Limitation of staff </a:t>
            </a:r>
          </a:p>
          <a:p>
            <a:pPr lvl="2"/>
            <a:r>
              <a:rPr lang="en-US" dirty="0"/>
              <a:t>Adjusting time frame of training material </a:t>
            </a:r>
          </a:p>
          <a:p>
            <a:pPr lvl="2"/>
            <a:r>
              <a:rPr lang="en-US" dirty="0"/>
              <a:t>May require additional funds to train staff during time off </a:t>
            </a:r>
          </a:p>
          <a:p>
            <a:pPr lvl="2"/>
            <a:endParaRPr lang="en-US" dirty="0"/>
          </a:p>
          <a:p>
            <a:pPr lvl="1"/>
            <a:r>
              <a:rPr lang="en-US" dirty="0"/>
              <a:t>Keep in mind both facility and patient limitations </a:t>
            </a:r>
          </a:p>
          <a:p>
            <a:pPr lvl="1"/>
            <a:endParaRPr lang="en-US" dirty="0"/>
          </a:p>
          <a:p>
            <a:pPr lvl="1"/>
            <a:r>
              <a:rPr lang="en-US" dirty="0"/>
              <a:t>Require a lot of flexibility and creativity  </a:t>
            </a:r>
          </a:p>
        </p:txBody>
      </p:sp>
      <p:sp>
        <p:nvSpPr>
          <p:cNvPr id="4" name="Slide Number Placeholder 3"/>
          <p:cNvSpPr>
            <a:spLocks noGrp="1"/>
          </p:cNvSpPr>
          <p:nvPr>
            <p:ph type="sldNum" sz="quarter" idx="10"/>
          </p:nvPr>
        </p:nvSpPr>
        <p:spPr/>
        <p:txBody>
          <a:bodyPr/>
          <a:lstStyle/>
          <a:p>
            <a:fld id="{B2B613A9-0196-4103-A730-64D9B0C7CDAE}" type="slidenum">
              <a:rPr lang="en-US" smtClean="0"/>
              <a:pPr/>
              <a:t>46</a:t>
            </a:fld>
            <a:endParaRPr lang="en-US" dirty="0"/>
          </a:p>
        </p:txBody>
      </p:sp>
    </p:spTree>
    <p:extLst>
      <p:ext uri="{BB962C8B-B14F-4D97-AF65-F5344CB8AC3E}">
        <p14:creationId xmlns:p14="http://schemas.microsoft.com/office/powerpoint/2010/main" val="11550588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prstClr val="black"/>
                </a:solidFill>
              </a:rPr>
              <a:t>Barriers and ways to overcome </a:t>
            </a:r>
            <a:endParaRPr lang="en-US" b="1" dirty="0"/>
          </a:p>
        </p:txBody>
      </p:sp>
      <p:sp>
        <p:nvSpPr>
          <p:cNvPr id="3" name="Content Placeholder 2"/>
          <p:cNvSpPr>
            <a:spLocks noGrp="1"/>
          </p:cNvSpPr>
          <p:nvPr>
            <p:ph idx="1"/>
          </p:nvPr>
        </p:nvSpPr>
        <p:spPr>
          <a:xfrm>
            <a:off x="1005840" y="1579509"/>
            <a:ext cx="12618720" cy="5221606"/>
          </a:xfrm>
        </p:spPr>
        <p:txBody>
          <a:bodyPr/>
          <a:lstStyle/>
          <a:p>
            <a:pPr marL="370333" lvl="1" indent="0">
              <a:buNone/>
            </a:pPr>
            <a:endParaRPr lang="en-US" dirty="0"/>
          </a:p>
          <a:p>
            <a:r>
              <a:rPr lang="en-US" b="1" dirty="0"/>
              <a:t>Barriers to Sustainability</a:t>
            </a:r>
          </a:p>
          <a:p>
            <a:endParaRPr lang="en-US" dirty="0"/>
          </a:p>
          <a:p>
            <a:pPr lvl="1"/>
            <a:r>
              <a:rPr lang="en-US" dirty="0"/>
              <a:t>Requires constant reminders and motivation to keep </a:t>
            </a:r>
          </a:p>
          <a:p>
            <a:pPr lvl="1"/>
            <a:endParaRPr lang="en-US" dirty="0"/>
          </a:p>
          <a:p>
            <a:pPr lvl="1"/>
            <a:r>
              <a:rPr lang="en-US" dirty="0"/>
              <a:t>Intermittent review of material after teaching  </a:t>
            </a:r>
          </a:p>
          <a:p>
            <a:pPr lvl="1"/>
            <a:endParaRPr lang="en-US" dirty="0"/>
          </a:p>
          <a:p>
            <a:pPr lvl="1"/>
            <a:r>
              <a:rPr lang="en-US" dirty="0"/>
              <a:t>Introduction of CME system</a:t>
            </a:r>
          </a:p>
          <a:p>
            <a:pPr lvl="1"/>
            <a:endParaRPr lang="en-US" dirty="0"/>
          </a:p>
          <a:p>
            <a:pPr lvl="1"/>
            <a:r>
              <a:rPr lang="en-US" dirty="0"/>
              <a:t>Implementation in places where intervention are needed  </a:t>
            </a:r>
          </a:p>
          <a:p>
            <a:pPr lvl="1"/>
            <a:endParaRPr lang="en-US" dirty="0"/>
          </a:p>
          <a:p>
            <a:pPr lvl="1"/>
            <a:r>
              <a:rPr lang="en-US" dirty="0"/>
              <a:t>Requires some marketing</a:t>
            </a:r>
          </a:p>
          <a:p>
            <a:pPr lvl="1"/>
            <a:endParaRPr lang="en-US" dirty="0"/>
          </a:p>
          <a:p>
            <a:pPr lvl="1"/>
            <a:r>
              <a:rPr lang="en-US" dirty="0"/>
              <a:t>Still trying to figure it out </a:t>
            </a:r>
          </a:p>
          <a:p>
            <a:endParaRPr lang="en-US" dirty="0"/>
          </a:p>
        </p:txBody>
      </p:sp>
      <p:sp>
        <p:nvSpPr>
          <p:cNvPr id="4" name="Slide Number Placeholder 3"/>
          <p:cNvSpPr>
            <a:spLocks noGrp="1"/>
          </p:cNvSpPr>
          <p:nvPr>
            <p:ph type="sldNum" sz="quarter" idx="10"/>
          </p:nvPr>
        </p:nvSpPr>
        <p:spPr/>
        <p:txBody>
          <a:bodyPr/>
          <a:lstStyle/>
          <a:p>
            <a:fld id="{B2B613A9-0196-4103-A730-64D9B0C7CDAE}" type="slidenum">
              <a:rPr lang="en-US" smtClean="0"/>
              <a:pPr/>
              <a:t>47</a:t>
            </a:fld>
            <a:endParaRPr lang="en-US" dirty="0"/>
          </a:p>
        </p:txBody>
      </p:sp>
    </p:spTree>
    <p:extLst>
      <p:ext uri="{BB962C8B-B14F-4D97-AF65-F5344CB8AC3E}">
        <p14:creationId xmlns:p14="http://schemas.microsoft.com/office/powerpoint/2010/main" val="37885819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Teaching technique </a:t>
            </a:r>
          </a:p>
        </p:txBody>
      </p:sp>
      <p:sp>
        <p:nvSpPr>
          <p:cNvPr id="3" name="Content Placeholder 2"/>
          <p:cNvSpPr>
            <a:spLocks noGrp="1"/>
          </p:cNvSpPr>
          <p:nvPr>
            <p:ph idx="1"/>
          </p:nvPr>
        </p:nvSpPr>
        <p:spPr/>
        <p:txBody>
          <a:bodyPr/>
          <a:lstStyle/>
          <a:p>
            <a:r>
              <a:rPr lang="en-US" dirty="0"/>
              <a:t>Teaching can be hard</a:t>
            </a:r>
          </a:p>
          <a:p>
            <a:endParaRPr lang="en-US" dirty="0"/>
          </a:p>
          <a:p>
            <a:r>
              <a:rPr lang="en-US" dirty="0"/>
              <a:t>The good thing is that materials already available </a:t>
            </a:r>
          </a:p>
          <a:p>
            <a:pPr lvl="1"/>
            <a:r>
              <a:rPr lang="en-US" dirty="0"/>
              <a:t>We modified ours to account for the limitation of resources and simplify the process </a:t>
            </a:r>
          </a:p>
          <a:p>
            <a:pPr lvl="1"/>
            <a:endParaRPr lang="en-US" dirty="0"/>
          </a:p>
          <a:p>
            <a:endParaRPr lang="en-US" dirty="0"/>
          </a:p>
          <a:p>
            <a:r>
              <a:rPr lang="en-US" dirty="0"/>
              <a:t> Team base approach </a:t>
            </a:r>
          </a:p>
          <a:p>
            <a:endParaRPr lang="en-US" dirty="0"/>
          </a:p>
          <a:p>
            <a:endParaRPr lang="en-US" dirty="0"/>
          </a:p>
          <a:p>
            <a:r>
              <a:rPr lang="en-US" dirty="0"/>
              <a:t>Must integrate both physician and non-physician personnel</a:t>
            </a:r>
          </a:p>
          <a:p>
            <a:endParaRPr lang="en-US" dirty="0"/>
          </a:p>
          <a:p>
            <a:pPr marL="0" indent="0">
              <a:buNone/>
            </a:pPr>
            <a:r>
              <a:rPr lang="en-US" dirty="0"/>
              <a:t> </a:t>
            </a:r>
          </a:p>
          <a:p>
            <a:endParaRPr lang="en-US" dirty="0"/>
          </a:p>
        </p:txBody>
      </p:sp>
      <p:sp>
        <p:nvSpPr>
          <p:cNvPr id="4" name="Slide Number Placeholder 3"/>
          <p:cNvSpPr>
            <a:spLocks noGrp="1"/>
          </p:cNvSpPr>
          <p:nvPr>
            <p:ph type="sldNum" sz="quarter" idx="10"/>
          </p:nvPr>
        </p:nvSpPr>
        <p:spPr/>
        <p:txBody>
          <a:bodyPr/>
          <a:lstStyle/>
          <a:p>
            <a:fld id="{B2B613A9-0196-4103-A730-64D9B0C7CDAE}" type="slidenum">
              <a:rPr lang="en-US" smtClean="0"/>
              <a:pPr/>
              <a:t>48</a:t>
            </a:fld>
            <a:endParaRPr lang="en-US" dirty="0"/>
          </a:p>
        </p:txBody>
      </p:sp>
    </p:spTree>
    <p:extLst>
      <p:ext uri="{BB962C8B-B14F-4D97-AF65-F5344CB8AC3E}">
        <p14:creationId xmlns:p14="http://schemas.microsoft.com/office/powerpoint/2010/main" val="2758505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Teaching technique </a:t>
            </a:r>
          </a:p>
        </p:txBody>
      </p:sp>
      <p:sp>
        <p:nvSpPr>
          <p:cNvPr id="3" name="Content Placeholder 2"/>
          <p:cNvSpPr>
            <a:spLocks noGrp="1"/>
          </p:cNvSpPr>
          <p:nvPr>
            <p:ph idx="1"/>
          </p:nvPr>
        </p:nvSpPr>
        <p:spPr/>
        <p:txBody>
          <a:bodyPr/>
          <a:lstStyle/>
          <a:p>
            <a:r>
              <a:rPr lang="en-US" dirty="0"/>
              <a:t>Incorporate didactic, simulation and real life practice teaching techniques</a:t>
            </a:r>
          </a:p>
          <a:p>
            <a:endParaRPr lang="en-US" dirty="0"/>
          </a:p>
          <a:p>
            <a:r>
              <a:rPr lang="en-US" dirty="0"/>
              <a:t>Use of repetition and mock scenario for adequate assimilation of materials</a:t>
            </a:r>
          </a:p>
          <a:p>
            <a:endParaRPr lang="en-US" dirty="0"/>
          </a:p>
          <a:p>
            <a:r>
              <a:rPr lang="en-US" dirty="0"/>
              <a:t>Taking advantage of local health care system structure and resources </a:t>
            </a:r>
          </a:p>
          <a:p>
            <a:endParaRPr lang="en-US" dirty="0"/>
          </a:p>
          <a:p>
            <a:r>
              <a:rPr lang="en-US" dirty="0"/>
              <a:t>Enthusiasm and marketing</a:t>
            </a:r>
          </a:p>
        </p:txBody>
      </p:sp>
      <p:sp>
        <p:nvSpPr>
          <p:cNvPr id="4" name="Slide Number Placeholder 3"/>
          <p:cNvSpPr>
            <a:spLocks noGrp="1"/>
          </p:cNvSpPr>
          <p:nvPr>
            <p:ph type="sldNum" sz="quarter" idx="10"/>
          </p:nvPr>
        </p:nvSpPr>
        <p:spPr/>
        <p:txBody>
          <a:bodyPr/>
          <a:lstStyle/>
          <a:p>
            <a:fld id="{B2B613A9-0196-4103-A730-64D9B0C7CDAE}" type="slidenum">
              <a:rPr lang="en-US" smtClean="0"/>
              <a:pPr/>
              <a:t>49</a:t>
            </a:fld>
            <a:endParaRPr lang="en-US" dirty="0"/>
          </a:p>
        </p:txBody>
      </p:sp>
    </p:spTree>
    <p:extLst>
      <p:ext uri="{BB962C8B-B14F-4D97-AF65-F5344CB8AC3E}">
        <p14:creationId xmlns:p14="http://schemas.microsoft.com/office/powerpoint/2010/main" val="12190752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B2B613A9-0196-4103-A730-64D9B0C7CDAE}" type="slidenum">
              <a:rPr lang="en-US" smtClean="0"/>
              <a:pPr/>
              <a:t>5</a:t>
            </a:fld>
            <a:endParaRPr lang="en-US" dirty="0"/>
          </a:p>
        </p:txBody>
      </p:sp>
      <p:pic>
        <p:nvPicPr>
          <p:cNvPr id="1026" name="Picture 2" descr="http://ktpress.rw/wp-content/uploads/2017/07/New-Shyira-hospit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2773" y="438151"/>
            <a:ext cx="9804853" cy="65317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74153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p:nvPr>
        </p:nvPicPr>
        <p:blipFill>
          <a:blip r:embed="rId2"/>
          <a:srcRect l="3830" r="3830"/>
          <a:stretch>
            <a:fillRect/>
          </a:stretch>
        </p:blipFill>
        <p:spPr>
          <a:xfrm>
            <a:off x="365760" y="265398"/>
            <a:ext cx="6846944" cy="3552623"/>
          </a:xfrm>
        </p:spPr>
      </p:pic>
      <p:pic>
        <p:nvPicPr>
          <p:cNvPr id="5" name="Content Placeholder 2"/>
          <p:cNvPicPr>
            <a:picLocks noChangeAspect="1"/>
          </p:cNvPicPr>
          <p:nvPr/>
        </p:nvPicPr>
        <p:blipFill>
          <a:blip r:embed="rId3"/>
          <a:srcRect t="8039" b="8039"/>
          <a:stretch>
            <a:fillRect/>
          </a:stretch>
        </p:blipFill>
        <p:spPr>
          <a:xfrm>
            <a:off x="7392202" y="265398"/>
            <a:ext cx="6846944" cy="3552623"/>
          </a:xfrm>
          <a:prstGeom prst="rect">
            <a:avLst/>
          </a:prstGeom>
        </p:spPr>
      </p:pic>
      <p:pic>
        <p:nvPicPr>
          <p:cNvPr id="6" name="Content Placeholder 2"/>
          <p:cNvPicPr>
            <a:picLocks noChangeAspect="1"/>
          </p:cNvPicPr>
          <p:nvPr/>
        </p:nvPicPr>
        <p:blipFill>
          <a:blip r:embed="rId4"/>
          <a:srcRect l="1895" r="1895"/>
          <a:stretch>
            <a:fillRect/>
          </a:stretch>
        </p:blipFill>
        <p:spPr>
          <a:xfrm>
            <a:off x="4227440" y="3818021"/>
            <a:ext cx="6771005" cy="3513221"/>
          </a:xfrm>
          <a:prstGeom prst="rect">
            <a:avLst/>
          </a:prstGeom>
        </p:spPr>
      </p:pic>
    </p:spTree>
    <p:extLst>
      <p:ext uri="{BB962C8B-B14F-4D97-AF65-F5344CB8AC3E}">
        <p14:creationId xmlns:p14="http://schemas.microsoft.com/office/powerpoint/2010/main" val="27884172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543AB522-D0C9-4EC7-8854-1D98DD2637B6}" type="slidenum">
              <a:rPr lang="en-US" smtClean="0"/>
              <a:pPr/>
              <a:t>51</a:t>
            </a:fld>
            <a:endParaRPr lang="en-US"/>
          </a:p>
        </p:txBody>
      </p:sp>
      <p:pic>
        <p:nvPicPr>
          <p:cNvPr id="1026" name="Picture 2" descr="Image result for west virginia"/>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bwMode="auto">
          <a:xfrm>
            <a:off x="469858" y="343527"/>
            <a:ext cx="5238750" cy="33051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west virgin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5620" y="344376"/>
            <a:ext cx="5231899" cy="330432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4744" y="3648702"/>
            <a:ext cx="3774741" cy="37747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84333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References</a:t>
            </a:r>
          </a:p>
        </p:txBody>
      </p:sp>
      <p:sp>
        <p:nvSpPr>
          <p:cNvPr id="5" name="Content Placeholder 4"/>
          <p:cNvSpPr>
            <a:spLocks noGrp="1"/>
          </p:cNvSpPr>
          <p:nvPr>
            <p:ph idx="1"/>
          </p:nvPr>
        </p:nvSpPr>
        <p:spPr>
          <a:xfrm>
            <a:off x="1005840" y="1607494"/>
            <a:ext cx="12618720" cy="5221606"/>
          </a:xfrm>
        </p:spPr>
        <p:txBody>
          <a:bodyPr/>
          <a:lstStyle/>
          <a:p>
            <a:pPr lvl="0"/>
            <a:r>
              <a:rPr lang="en-US" sz="2400" dirty="0"/>
              <a:t>Introducing Early Infant Male Circumcision for HIV Prevention: Considerations for Policy, Safety, Cost, Acceptability and Demand - Guest Editors: Emmanuel </a:t>
            </a:r>
            <a:r>
              <a:rPr lang="en-US" sz="2400" dirty="0" err="1"/>
              <a:t>Njeuhmeli</a:t>
            </a:r>
            <a:r>
              <a:rPr lang="en-US" sz="2400" dirty="0"/>
              <a:t>, MD, MPH; Tin Tin </a:t>
            </a:r>
            <a:r>
              <a:rPr lang="en-US" sz="2400" dirty="0" err="1"/>
              <a:t>Sint</a:t>
            </a:r>
            <a:r>
              <a:rPr lang="en-US" sz="2400" dirty="0"/>
              <a:t>, MBBS, MSc; June N. Pierre-Louis, PhD, MPH </a:t>
            </a:r>
            <a:r>
              <a:rPr lang="en-US" sz="2400" u="sng" dirty="0">
                <a:hlinkClick r:id="rId2"/>
              </a:rPr>
              <a:t>http://www.ghspjournal.org/content/ghsp/4/Supplement_1/local/complete-issue.pdf</a:t>
            </a:r>
            <a:r>
              <a:rPr lang="en-US" sz="2400" dirty="0"/>
              <a:t> </a:t>
            </a:r>
          </a:p>
          <a:p>
            <a:pPr lvl="0"/>
            <a:r>
              <a:rPr lang="en-US" sz="2400" dirty="0" err="1"/>
              <a:t>Binagwaho</a:t>
            </a:r>
            <a:r>
              <a:rPr lang="en-US" sz="2400" dirty="0"/>
              <a:t> A, </a:t>
            </a:r>
            <a:r>
              <a:rPr lang="en-US" sz="2400" dirty="0" err="1"/>
              <a:t>Pegurri</a:t>
            </a:r>
            <a:r>
              <a:rPr lang="en-US" sz="2400" dirty="0"/>
              <a:t> E, </a:t>
            </a:r>
            <a:r>
              <a:rPr lang="en-US" sz="2400" dirty="0" err="1"/>
              <a:t>Muita</a:t>
            </a:r>
            <a:r>
              <a:rPr lang="en-US" sz="2400" dirty="0"/>
              <a:t> J, </a:t>
            </a:r>
            <a:r>
              <a:rPr lang="en-US" sz="2400" dirty="0" err="1"/>
              <a:t>Bertozzi</a:t>
            </a:r>
            <a:r>
              <a:rPr lang="en-US" sz="2400" dirty="0"/>
              <a:t> S. Male Circumcision at Different Ages in Rwanda: A Cost-Effectiveness Study. </a:t>
            </a:r>
            <a:r>
              <a:rPr lang="en-US" sz="2400" dirty="0" err="1"/>
              <a:t>Kalichman</a:t>
            </a:r>
            <a:r>
              <a:rPr lang="en-US" sz="2400" dirty="0"/>
              <a:t> SC, ed. </a:t>
            </a:r>
            <a:r>
              <a:rPr lang="en-US" sz="2400" dirty="0" err="1"/>
              <a:t>PLoS</a:t>
            </a:r>
            <a:r>
              <a:rPr lang="en-US" sz="2400" dirty="0"/>
              <a:t> Medicine. 2010;7(1):e1000211. doi:10.1371/journal.pmed.1000211.</a:t>
            </a:r>
          </a:p>
          <a:p>
            <a:pPr lvl="0"/>
            <a:r>
              <a:rPr lang="en-US" sz="2400" dirty="0"/>
              <a:t>Neonatal and child male circumcision: a global review </a:t>
            </a:r>
            <a:r>
              <a:rPr lang="en-US" sz="2400" u="sng" dirty="0">
                <a:hlinkClick r:id="rId3"/>
              </a:rPr>
              <a:t>http://www.who.int/hiv/pub/malecircumcision/neonatal_mc/en/</a:t>
            </a:r>
            <a:r>
              <a:rPr lang="en-US" sz="2400" dirty="0"/>
              <a:t> </a:t>
            </a:r>
          </a:p>
          <a:p>
            <a:pPr lvl="0"/>
            <a:r>
              <a:rPr lang="en-US" sz="2400" dirty="0"/>
              <a:t>Manual for early infant male circumcision under local </a:t>
            </a:r>
            <a:r>
              <a:rPr lang="en-US" sz="2400" dirty="0" err="1"/>
              <a:t>anaesthesia</a:t>
            </a:r>
            <a:r>
              <a:rPr lang="en-US" sz="2400" dirty="0"/>
              <a:t> </a:t>
            </a:r>
            <a:r>
              <a:rPr lang="en-US" sz="2400" u="sng" dirty="0">
                <a:hlinkClick r:id="rId4"/>
              </a:rPr>
              <a:t>http://www.who.int/hiv/pub/malecircumcision/manual_infant/en/</a:t>
            </a:r>
            <a:endParaRPr lang="en-US" sz="2400" dirty="0"/>
          </a:p>
          <a:p>
            <a:r>
              <a:rPr lang="en-US" sz="2400" dirty="0"/>
              <a:t>Training Package on Early Infant Male Circumcision under Local </a:t>
            </a:r>
            <a:r>
              <a:rPr lang="en-US" sz="2400" dirty="0" err="1"/>
              <a:t>Anaesthesia</a:t>
            </a:r>
            <a:r>
              <a:rPr lang="en-US" sz="2400" dirty="0"/>
              <a:t>  </a:t>
            </a:r>
            <a:r>
              <a:rPr lang="en-US" sz="2400" u="sng" dirty="0">
                <a:hlinkClick r:id="rId5"/>
              </a:rPr>
              <a:t>https://www.malecircumcision.org/resource-bundle/training-package-early-infant-male-circumcision-under-local-anaesthesia</a:t>
            </a:r>
            <a:r>
              <a:rPr lang="en-US" sz="2400" dirty="0"/>
              <a:t> </a:t>
            </a:r>
          </a:p>
        </p:txBody>
      </p:sp>
      <p:sp>
        <p:nvSpPr>
          <p:cNvPr id="2" name="Slide Number Placeholder 1"/>
          <p:cNvSpPr>
            <a:spLocks noGrp="1"/>
          </p:cNvSpPr>
          <p:nvPr>
            <p:ph type="sldNum" sz="quarter" idx="10"/>
          </p:nvPr>
        </p:nvSpPr>
        <p:spPr/>
        <p:txBody>
          <a:bodyPr/>
          <a:lstStyle/>
          <a:p>
            <a:fld id="{B2B613A9-0196-4103-A730-64D9B0C7CDAE}" type="slidenum">
              <a:rPr lang="en-US" smtClean="0"/>
              <a:pPr/>
              <a:t>52</a:t>
            </a:fld>
            <a:endParaRPr lang="en-US" dirty="0"/>
          </a:p>
        </p:txBody>
      </p:sp>
    </p:spTree>
    <p:extLst>
      <p:ext uri="{BB962C8B-B14F-4D97-AF65-F5344CB8AC3E}">
        <p14:creationId xmlns:p14="http://schemas.microsoft.com/office/powerpoint/2010/main" val="39576893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6DE77A8-046E-4C41-894A-AF1FC00B1572}"/>
              </a:ext>
            </a:extLst>
          </p:cNvPr>
          <p:cNvSpPr>
            <a:spLocks noGrp="1"/>
          </p:cNvSpPr>
          <p:nvPr>
            <p:ph type="sldNum" sz="quarter" idx="10"/>
          </p:nvPr>
        </p:nvSpPr>
        <p:spPr>
          <a:xfrm>
            <a:off x="1636776" y="7574282"/>
            <a:ext cx="457059" cy="438150"/>
          </a:xfrm>
        </p:spPr>
        <p:txBody>
          <a:bodyPr/>
          <a:lstStyle/>
          <a:p>
            <a:fld id="{B2B613A9-0196-4103-A730-64D9B0C7CDAE}" type="slidenum">
              <a:rPr lang="en-US" smtClean="0">
                <a:solidFill>
                  <a:schemeClr val="bg1"/>
                </a:solidFill>
              </a:rPr>
              <a:pPr/>
              <a:t>53</a:t>
            </a:fld>
            <a:endParaRPr lang="en-US" dirty="0">
              <a:solidFill>
                <a:schemeClr val="bg1"/>
              </a:solidFill>
            </a:endParaRPr>
          </a:p>
        </p:txBody>
      </p:sp>
      <p:sp>
        <p:nvSpPr>
          <p:cNvPr id="3" name="Content Placeholder 2">
            <a:extLst>
              <a:ext uri="{FF2B5EF4-FFF2-40B4-BE49-F238E27FC236}">
                <a16:creationId xmlns:a16="http://schemas.microsoft.com/office/drawing/2014/main" id="{2835AF59-F0DA-44D6-8520-541501547CA1}"/>
              </a:ext>
            </a:extLst>
          </p:cNvPr>
          <p:cNvSpPr>
            <a:spLocks noGrp="1"/>
          </p:cNvSpPr>
          <p:nvPr>
            <p:ph idx="4294967295"/>
          </p:nvPr>
        </p:nvSpPr>
        <p:spPr>
          <a:xfrm>
            <a:off x="1636776" y="2186724"/>
            <a:ext cx="11356848" cy="3797374"/>
          </a:xfrm>
        </p:spPr>
        <p:txBody>
          <a:bodyPr>
            <a:noAutofit/>
          </a:bodyPr>
          <a:lstStyle/>
          <a:p>
            <a:pPr marL="0" indent="0" algn="ctr">
              <a:lnSpc>
                <a:spcPct val="150000"/>
              </a:lnSpc>
              <a:buNone/>
            </a:pPr>
            <a:r>
              <a:rPr lang="en-US" sz="1920" b="1" dirty="0">
                <a:latin typeface="Arial" charset="0"/>
                <a:ea typeface="Arial" charset="0"/>
                <a:cs typeface="Arial" charset="0"/>
              </a:rPr>
              <a:t>© 2018 American Academy of Family Physicians. All rights reserved.  </a:t>
            </a:r>
          </a:p>
          <a:p>
            <a:pPr marL="0" indent="0" algn="ctr">
              <a:lnSpc>
                <a:spcPct val="150000"/>
              </a:lnSpc>
              <a:buNone/>
            </a:pPr>
            <a:r>
              <a:rPr lang="en-US" sz="1920" dirty="0">
                <a:latin typeface="Arial" charset="0"/>
                <a:ea typeface="Arial" charset="0"/>
                <a:cs typeface="Arial" charset="0"/>
              </a:rPr>
              <a:t>All materials/content herein are protected by copyright and are for the sole, personal use of the user.  </a:t>
            </a:r>
          </a:p>
          <a:p>
            <a:pPr marL="0" indent="0" algn="ctr">
              <a:lnSpc>
                <a:spcPct val="150000"/>
              </a:lnSpc>
              <a:buNone/>
            </a:pPr>
            <a:r>
              <a:rPr lang="en-US" sz="1920" dirty="0">
                <a:latin typeface="Arial" charset="0"/>
                <a:ea typeface="Arial" charset="0"/>
                <a:cs typeface="Arial" charset="0"/>
              </a:rPr>
              <a:t>No part of the materials/content may be copied, duplicated, distributed or retransmitted </a:t>
            </a:r>
          </a:p>
          <a:p>
            <a:pPr marL="0" indent="0" algn="ctr">
              <a:lnSpc>
                <a:spcPct val="150000"/>
              </a:lnSpc>
              <a:buNone/>
            </a:pPr>
            <a:r>
              <a:rPr lang="en-US" sz="1920" dirty="0">
                <a:latin typeface="Arial" charset="0"/>
                <a:ea typeface="Arial" charset="0"/>
                <a:cs typeface="Arial" charset="0"/>
              </a:rPr>
              <a:t>in any form or medium without the prior permission of the applicable copyright owner.</a:t>
            </a:r>
          </a:p>
          <a:p>
            <a:pPr marL="0" indent="0">
              <a:buNone/>
            </a:pPr>
            <a:endParaRPr lang="en-US" dirty="0"/>
          </a:p>
        </p:txBody>
      </p:sp>
    </p:spTree>
    <p:extLst>
      <p:ext uri="{BB962C8B-B14F-4D97-AF65-F5344CB8AC3E}">
        <p14:creationId xmlns:p14="http://schemas.microsoft.com/office/powerpoint/2010/main" val="8301376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70079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BDE38-FED8-41A2-AEB5-A5C00EC5F460}"/>
              </a:ext>
            </a:extLst>
          </p:cNvPr>
          <p:cNvSpPr>
            <a:spLocks noGrp="1"/>
          </p:cNvSpPr>
          <p:nvPr>
            <p:ph type="title"/>
          </p:nvPr>
        </p:nvSpPr>
        <p:spPr/>
        <p:txBody>
          <a:bodyPr anchor="t">
            <a:noAutofit/>
          </a:bodyPr>
          <a:lstStyle/>
          <a:p>
            <a:pPr algn="ctr"/>
            <a:r>
              <a:rPr lang="en-US" dirty="0">
                <a:solidFill>
                  <a:schemeClr val="tx1"/>
                </a:solidFill>
                <a:latin typeface="Arial" panose="020B0604020202020204" pitchFamily="34" charset="0"/>
                <a:cs typeface="Arial" panose="020B0604020202020204" pitchFamily="34" charset="0"/>
              </a:rPr>
              <a:t>Background Information </a:t>
            </a:r>
          </a:p>
        </p:txBody>
      </p:sp>
      <p:sp>
        <p:nvSpPr>
          <p:cNvPr id="3" name="Content Placeholder 2">
            <a:extLst>
              <a:ext uri="{FF2B5EF4-FFF2-40B4-BE49-F238E27FC236}">
                <a16:creationId xmlns:a16="http://schemas.microsoft.com/office/drawing/2014/main" id="{4232B65C-8A13-45BE-9BA7-386084A0037E}"/>
              </a:ext>
            </a:extLst>
          </p:cNvPr>
          <p:cNvSpPr>
            <a:spLocks noGrp="1"/>
          </p:cNvSpPr>
          <p:nvPr>
            <p:ph idx="1"/>
          </p:nvPr>
        </p:nvSpPr>
        <p:spPr/>
        <p:txBody>
          <a:bodyPr>
            <a:noAutofit/>
          </a:bodyPr>
          <a:lstStyle/>
          <a:p>
            <a:r>
              <a:rPr lang="en-US" dirty="0"/>
              <a:t>Surgical removal of all parts of the foreskin tissue (prepuce) </a:t>
            </a:r>
          </a:p>
          <a:p>
            <a:r>
              <a:rPr lang="en-US" dirty="0"/>
              <a:t>Widely practiced around the world, in 2007 the WHO reported that about 30% of male world wider were circumcision </a:t>
            </a:r>
            <a:endParaRPr lang="en-US" dirty="0">
              <a:solidFill>
                <a:srgbClr val="FF0000"/>
              </a:solidFill>
            </a:endParaRPr>
          </a:p>
          <a:p>
            <a:r>
              <a:rPr lang="en-US" dirty="0"/>
              <a:t>Done for multiple reasons; religious, cultural and medical </a:t>
            </a:r>
          </a:p>
          <a:p>
            <a:r>
              <a:rPr lang="en-US" dirty="0"/>
              <a:t>Can be performed at any age or stage of life</a:t>
            </a:r>
          </a:p>
          <a:p>
            <a:r>
              <a:rPr lang="en-US" dirty="0"/>
              <a:t>Consideration must be taken to assess different risks and benefits based on the age when the procedure is performed </a:t>
            </a:r>
          </a:p>
          <a:p>
            <a:pPr lvl="1">
              <a:lnSpc>
                <a:spcPct val="100000"/>
              </a:lnSpc>
              <a:spcBef>
                <a:spcPts val="0"/>
              </a:spcBef>
            </a:pPr>
            <a:endParaRPr lang="en-US" dirty="0">
              <a:solidFill>
                <a:srgbClr val="444444"/>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3C4A1F2D-36F8-4E6E-84FD-C42F1FBEE1EB}"/>
              </a:ext>
            </a:extLst>
          </p:cNvPr>
          <p:cNvSpPr>
            <a:spLocks noGrp="1"/>
          </p:cNvSpPr>
          <p:nvPr>
            <p:ph type="sldNum" sz="quarter" idx="10"/>
          </p:nvPr>
        </p:nvSpPr>
        <p:spPr>
          <a:xfrm>
            <a:off x="1636778" y="7540517"/>
            <a:ext cx="457059" cy="504595"/>
          </a:xfrm>
        </p:spPr>
        <p:txBody>
          <a:bodyPr/>
          <a:lstStyle/>
          <a:p>
            <a:fld id="{B2B613A9-0196-4103-A730-64D9B0C7CDAE}" type="slidenum">
              <a:rPr lang="en-US" smtClean="0"/>
              <a:t>6</a:t>
            </a:fld>
            <a:endParaRPr lang="en-US" dirty="0"/>
          </a:p>
        </p:txBody>
      </p:sp>
    </p:spTree>
    <p:extLst>
      <p:ext uri="{BB962C8B-B14F-4D97-AF65-F5344CB8AC3E}">
        <p14:creationId xmlns:p14="http://schemas.microsoft.com/office/powerpoint/2010/main" val="18238365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BDE38-FED8-41A2-AEB5-A5C00EC5F460}"/>
              </a:ext>
            </a:extLst>
          </p:cNvPr>
          <p:cNvSpPr>
            <a:spLocks noGrp="1"/>
          </p:cNvSpPr>
          <p:nvPr>
            <p:ph type="title"/>
          </p:nvPr>
        </p:nvSpPr>
        <p:spPr/>
        <p:txBody>
          <a:bodyPr anchor="t">
            <a:noAutofit/>
          </a:bodyPr>
          <a:lstStyle/>
          <a:p>
            <a:r>
              <a:rPr lang="en-US" b="1" dirty="0"/>
              <a:t>Medical Benefit of Circumcision</a:t>
            </a:r>
            <a:r>
              <a:rPr lang="en-US" dirty="0"/>
              <a:t>  </a:t>
            </a:r>
            <a:br>
              <a:rPr lang="en-US" dirty="0"/>
            </a:br>
            <a:endParaRPr lang="en-US" dirty="0">
              <a:solidFill>
                <a:schemeClr val="tx1"/>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4232B65C-8A13-45BE-9BA7-386084A0037E}"/>
              </a:ext>
            </a:extLst>
          </p:cNvPr>
          <p:cNvSpPr>
            <a:spLocks noGrp="1"/>
          </p:cNvSpPr>
          <p:nvPr>
            <p:ph idx="1"/>
          </p:nvPr>
        </p:nvSpPr>
        <p:spPr>
          <a:xfrm>
            <a:off x="756458" y="1647397"/>
            <a:ext cx="12618720" cy="5221606"/>
          </a:xfrm>
        </p:spPr>
        <p:txBody>
          <a:bodyPr>
            <a:noAutofit/>
          </a:bodyPr>
          <a:lstStyle/>
          <a:p>
            <a:pPr lvl="1"/>
            <a:endParaRPr lang="en-US" sz="2800" dirty="0"/>
          </a:p>
          <a:p>
            <a:pPr lvl="1"/>
            <a:r>
              <a:rPr lang="en-US" sz="2800" dirty="0"/>
              <a:t>Decrease risk of STI (HSV, HPV)</a:t>
            </a:r>
          </a:p>
          <a:p>
            <a:pPr lvl="1"/>
            <a:endParaRPr lang="en-US" sz="2800" dirty="0"/>
          </a:p>
          <a:p>
            <a:pPr marL="370333" lvl="1" indent="0">
              <a:buNone/>
            </a:pPr>
            <a:r>
              <a:rPr lang="en-US" sz="2800" dirty="0"/>
              <a:t>-Prevention of phimosis</a:t>
            </a:r>
          </a:p>
          <a:p>
            <a:pPr marL="370333" lvl="1" indent="0">
              <a:buNone/>
            </a:pPr>
            <a:endParaRPr lang="en-US" sz="2800" dirty="0"/>
          </a:p>
          <a:p>
            <a:pPr lvl="1"/>
            <a:r>
              <a:rPr lang="en-US" sz="2800" dirty="0"/>
              <a:t>Prevention of </a:t>
            </a:r>
            <a:r>
              <a:rPr lang="en-US" sz="2800" dirty="0" err="1"/>
              <a:t>paraphimosis</a:t>
            </a:r>
            <a:r>
              <a:rPr lang="en-US" sz="2800" dirty="0"/>
              <a:t> </a:t>
            </a:r>
          </a:p>
          <a:p>
            <a:pPr lvl="1"/>
            <a:endParaRPr lang="en-US" sz="2800" b="1" dirty="0"/>
          </a:p>
          <a:p>
            <a:pPr lvl="1"/>
            <a:r>
              <a:rPr lang="en-US" sz="2800" dirty="0"/>
              <a:t>Prevention of balanitis </a:t>
            </a:r>
          </a:p>
          <a:p>
            <a:pPr lvl="1"/>
            <a:endParaRPr lang="en-US" sz="2800" dirty="0"/>
          </a:p>
          <a:p>
            <a:pPr marL="370333" lvl="1" indent="0">
              <a:buNone/>
            </a:pPr>
            <a:endParaRPr lang="en-US" sz="2800" dirty="0"/>
          </a:p>
          <a:p>
            <a:pPr lvl="1">
              <a:lnSpc>
                <a:spcPct val="100000"/>
              </a:lnSpc>
              <a:spcBef>
                <a:spcPts val="0"/>
              </a:spcBef>
            </a:pPr>
            <a:endParaRPr lang="en-US" dirty="0">
              <a:solidFill>
                <a:srgbClr val="444444"/>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3C4A1F2D-36F8-4E6E-84FD-C42F1FBEE1EB}"/>
              </a:ext>
            </a:extLst>
          </p:cNvPr>
          <p:cNvSpPr>
            <a:spLocks noGrp="1"/>
          </p:cNvSpPr>
          <p:nvPr>
            <p:ph type="sldNum" sz="quarter" idx="10"/>
          </p:nvPr>
        </p:nvSpPr>
        <p:spPr>
          <a:xfrm>
            <a:off x="1636778" y="7540517"/>
            <a:ext cx="457059" cy="504595"/>
          </a:xfrm>
        </p:spPr>
        <p:txBody>
          <a:bodyPr/>
          <a:lstStyle/>
          <a:p>
            <a:fld id="{B2B613A9-0196-4103-A730-64D9B0C7CDAE}" type="slidenum">
              <a:rPr lang="en-US" smtClean="0"/>
              <a:t>7</a:t>
            </a:fld>
            <a:endParaRPr lang="en-US" dirty="0"/>
          </a:p>
        </p:txBody>
      </p:sp>
    </p:spTree>
    <p:extLst>
      <p:ext uri="{BB962C8B-B14F-4D97-AF65-F5344CB8AC3E}">
        <p14:creationId xmlns:p14="http://schemas.microsoft.com/office/powerpoint/2010/main" val="21004580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BDE38-FED8-41A2-AEB5-A5C00EC5F460}"/>
              </a:ext>
            </a:extLst>
          </p:cNvPr>
          <p:cNvSpPr>
            <a:spLocks noGrp="1"/>
          </p:cNvSpPr>
          <p:nvPr>
            <p:ph type="title"/>
          </p:nvPr>
        </p:nvSpPr>
        <p:spPr/>
        <p:txBody>
          <a:bodyPr anchor="t">
            <a:noAutofit/>
          </a:bodyPr>
          <a:lstStyle/>
          <a:p>
            <a:r>
              <a:rPr lang="en-US" b="1" dirty="0"/>
              <a:t>Medical Benefit of Circumcision</a:t>
            </a:r>
            <a:endParaRPr lang="en-US" dirty="0">
              <a:solidFill>
                <a:schemeClr val="tx1"/>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4232B65C-8A13-45BE-9BA7-386084A0037E}"/>
              </a:ext>
            </a:extLst>
          </p:cNvPr>
          <p:cNvSpPr>
            <a:spLocks noGrp="1"/>
          </p:cNvSpPr>
          <p:nvPr>
            <p:ph idx="1"/>
          </p:nvPr>
        </p:nvSpPr>
        <p:spPr>
          <a:xfrm>
            <a:off x="645621" y="1536560"/>
            <a:ext cx="12618720" cy="5221606"/>
          </a:xfrm>
        </p:spPr>
        <p:txBody>
          <a:bodyPr>
            <a:noAutofit/>
          </a:bodyPr>
          <a:lstStyle/>
          <a:p>
            <a:pPr lvl="1"/>
            <a:endParaRPr lang="en-US" sz="2800" dirty="0"/>
          </a:p>
          <a:p>
            <a:pPr lvl="1"/>
            <a:r>
              <a:rPr lang="en-US" sz="2800" dirty="0"/>
              <a:t>Prevention of prostatitis  </a:t>
            </a:r>
          </a:p>
          <a:p>
            <a:pPr lvl="1"/>
            <a:endParaRPr lang="en-US" sz="2800" dirty="0"/>
          </a:p>
          <a:p>
            <a:pPr lvl="1"/>
            <a:r>
              <a:rPr lang="en-US" sz="2800" dirty="0"/>
              <a:t>Decrease risk for cancer of the penis (penile cancer common in uncircumcised societies) </a:t>
            </a:r>
          </a:p>
          <a:p>
            <a:pPr lvl="1"/>
            <a:endParaRPr lang="en-US" sz="2800" dirty="0"/>
          </a:p>
          <a:p>
            <a:pPr lvl="1"/>
            <a:r>
              <a:rPr lang="en-US" sz="2800" dirty="0"/>
              <a:t>Decrease risk of cervical cancer in female partners </a:t>
            </a:r>
          </a:p>
          <a:p>
            <a:pPr lvl="1"/>
            <a:endParaRPr lang="en-US" sz="2800" dirty="0"/>
          </a:p>
          <a:p>
            <a:pPr lvl="1"/>
            <a:r>
              <a:rPr lang="en-US" sz="2800" dirty="0"/>
              <a:t>Decrease vaginal infection in female partners</a:t>
            </a:r>
          </a:p>
          <a:p>
            <a:pPr lvl="1"/>
            <a:endParaRPr lang="en-US" sz="2800" dirty="0"/>
          </a:p>
        </p:txBody>
      </p:sp>
      <p:sp>
        <p:nvSpPr>
          <p:cNvPr id="4" name="Slide Number Placeholder 3">
            <a:extLst>
              <a:ext uri="{FF2B5EF4-FFF2-40B4-BE49-F238E27FC236}">
                <a16:creationId xmlns:a16="http://schemas.microsoft.com/office/drawing/2014/main" id="{3C4A1F2D-36F8-4E6E-84FD-C42F1FBEE1EB}"/>
              </a:ext>
            </a:extLst>
          </p:cNvPr>
          <p:cNvSpPr>
            <a:spLocks noGrp="1"/>
          </p:cNvSpPr>
          <p:nvPr>
            <p:ph type="sldNum" sz="quarter" idx="10"/>
          </p:nvPr>
        </p:nvSpPr>
        <p:spPr>
          <a:xfrm>
            <a:off x="1636778" y="7540517"/>
            <a:ext cx="457059" cy="504595"/>
          </a:xfrm>
        </p:spPr>
        <p:txBody>
          <a:bodyPr/>
          <a:lstStyle/>
          <a:p>
            <a:fld id="{B2B613A9-0196-4103-A730-64D9B0C7CDAE}" type="slidenum">
              <a:rPr lang="en-US" smtClean="0"/>
              <a:t>8</a:t>
            </a:fld>
            <a:endParaRPr lang="en-US" dirty="0"/>
          </a:p>
        </p:txBody>
      </p:sp>
    </p:spTree>
    <p:extLst>
      <p:ext uri="{BB962C8B-B14F-4D97-AF65-F5344CB8AC3E}">
        <p14:creationId xmlns:p14="http://schemas.microsoft.com/office/powerpoint/2010/main" val="22746025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Medical Benefit of Circumcision</a:t>
            </a:r>
            <a:endParaRPr lang="en-US" dirty="0"/>
          </a:p>
        </p:txBody>
      </p:sp>
      <p:sp>
        <p:nvSpPr>
          <p:cNvPr id="3" name="Content Placeholder 2"/>
          <p:cNvSpPr>
            <a:spLocks noGrp="1"/>
          </p:cNvSpPr>
          <p:nvPr>
            <p:ph idx="1"/>
          </p:nvPr>
        </p:nvSpPr>
        <p:spPr>
          <a:xfrm>
            <a:off x="1005840" y="1659467"/>
            <a:ext cx="12618720" cy="5736008"/>
          </a:xfrm>
        </p:spPr>
        <p:txBody>
          <a:bodyPr/>
          <a:lstStyle/>
          <a:p>
            <a:pPr marL="185166" lvl="1">
              <a:lnSpc>
                <a:spcPct val="100000"/>
              </a:lnSpc>
              <a:spcBef>
                <a:spcPts val="0"/>
              </a:spcBef>
              <a:buFont typeface="Arial" panose="020B0604020202020204" pitchFamily="34" charset="0"/>
              <a:buChar char="•"/>
            </a:pPr>
            <a:endParaRPr lang="en-US" sz="2509" dirty="0">
              <a:latin typeface="Arial" panose="020B0604020202020204" pitchFamily="34" charset="0"/>
              <a:cs typeface="Arial" panose="020B0604020202020204" pitchFamily="34" charset="0"/>
            </a:endParaRPr>
          </a:p>
          <a:p>
            <a:pPr lvl="1"/>
            <a:r>
              <a:rPr lang="en-US" sz="2800" dirty="0"/>
              <a:t>Prevent female to male HIV transmission by 55-65% in HIV prevalent regions  </a:t>
            </a:r>
          </a:p>
          <a:p>
            <a:pPr lvl="2">
              <a:lnSpc>
                <a:spcPct val="100000"/>
              </a:lnSpc>
              <a:spcBef>
                <a:spcPts val="0"/>
              </a:spcBef>
            </a:pPr>
            <a:r>
              <a:rPr lang="en-US" sz="2400" dirty="0">
                <a:latin typeface="Arial" panose="020B0604020202020204" pitchFamily="34" charset="0"/>
                <a:cs typeface="Arial" panose="020B0604020202020204" pitchFamily="34" charset="0"/>
              </a:rPr>
              <a:t>Trend emerged in the 1980’s</a:t>
            </a:r>
          </a:p>
          <a:p>
            <a:pPr lvl="2">
              <a:lnSpc>
                <a:spcPct val="100000"/>
              </a:lnSpc>
              <a:spcBef>
                <a:spcPts val="0"/>
              </a:spcBef>
            </a:pPr>
            <a:endParaRPr lang="en-US" sz="2400" dirty="0">
              <a:latin typeface="Arial" panose="020B0604020202020204" pitchFamily="34" charset="0"/>
              <a:cs typeface="Arial" panose="020B0604020202020204" pitchFamily="34" charset="0"/>
            </a:endParaRPr>
          </a:p>
          <a:p>
            <a:pPr lvl="2">
              <a:lnSpc>
                <a:spcPct val="100000"/>
              </a:lnSpc>
              <a:spcBef>
                <a:spcPts val="0"/>
              </a:spcBef>
            </a:pPr>
            <a:r>
              <a:rPr lang="en-US" sz="2400" dirty="0">
                <a:latin typeface="Arial" panose="020B0604020202020204" pitchFamily="34" charset="0"/>
                <a:cs typeface="Arial" panose="020B0604020202020204" pitchFamily="34" charset="0"/>
              </a:rPr>
              <a:t>3 large controlled trial </a:t>
            </a:r>
          </a:p>
          <a:p>
            <a:pPr lvl="2">
              <a:lnSpc>
                <a:spcPct val="100000"/>
              </a:lnSpc>
              <a:spcBef>
                <a:spcPts val="0"/>
              </a:spcBef>
            </a:pPr>
            <a:endParaRPr lang="en-US" sz="2400" dirty="0">
              <a:latin typeface="Arial" panose="020B0604020202020204" pitchFamily="34" charset="0"/>
              <a:cs typeface="Arial" panose="020B0604020202020204" pitchFamily="34" charset="0"/>
            </a:endParaRPr>
          </a:p>
          <a:p>
            <a:pPr lvl="2">
              <a:lnSpc>
                <a:spcPct val="100000"/>
              </a:lnSpc>
              <a:spcBef>
                <a:spcPts val="0"/>
              </a:spcBef>
            </a:pPr>
            <a:r>
              <a:rPr lang="en-US" sz="2400" dirty="0">
                <a:latin typeface="Arial" panose="020B0604020202020204" pitchFamily="34" charset="0"/>
                <a:cs typeface="Arial" panose="020B0604020202020204" pitchFamily="34" charset="0"/>
              </a:rPr>
              <a:t>Langerhans cell involvement </a:t>
            </a:r>
          </a:p>
          <a:p>
            <a:pPr lvl="1">
              <a:lnSpc>
                <a:spcPct val="100000"/>
              </a:lnSpc>
              <a:spcBef>
                <a:spcPts val="0"/>
              </a:spcBef>
            </a:pPr>
            <a:endParaRPr lang="en-US" sz="2618" dirty="0">
              <a:latin typeface="Arial" panose="020B0604020202020204" pitchFamily="34" charset="0"/>
              <a:cs typeface="Arial" panose="020B0604020202020204" pitchFamily="34" charset="0"/>
            </a:endParaRPr>
          </a:p>
          <a:p>
            <a:pPr lvl="1">
              <a:lnSpc>
                <a:spcPct val="100000"/>
              </a:lnSpc>
              <a:spcBef>
                <a:spcPts val="0"/>
              </a:spcBef>
            </a:pPr>
            <a:r>
              <a:rPr lang="en-US" sz="2618" dirty="0">
                <a:latin typeface="Arial" panose="020B0604020202020204" pitchFamily="34" charset="0"/>
                <a:cs typeface="Arial" panose="020B0604020202020204" pitchFamily="34" charset="0"/>
              </a:rPr>
              <a:t>Not an absolute method of prevention therefore must be used in association with other safe sex practices </a:t>
            </a:r>
          </a:p>
          <a:p>
            <a:endParaRPr lang="en-US" dirty="0"/>
          </a:p>
        </p:txBody>
      </p:sp>
      <p:sp>
        <p:nvSpPr>
          <p:cNvPr id="4" name="Slide Number Placeholder 3"/>
          <p:cNvSpPr>
            <a:spLocks noGrp="1"/>
          </p:cNvSpPr>
          <p:nvPr>
            <p:ph type="sldNum" sz="quarter" idx="10"/>
          </p:nvPr>
        </p:nvSpPr>
        <p:spPr/>
        <p:txBody>
          <a:bodyPr/>
          <a:lstStyle/>
          <a:p>
            <a:fld id="{B2B613A9-0196-4103-A730-64D9B0C7CDAE}" type="slidenum">
              <a:rPr lang="en-US" smtClean="0"/>
              <a:pPr/>
              <a:t>9</a:t>
            </a:fld>
            <a:endParaRPr lang="en-US" dirty="0"/>
          </a:p>
        </p:txBody>
      </p:sp>
    </p:spTree>
    <p:extLst>
      <p:ext uri="{BB962C8B-B14F-4D97-AF65-F5344CB8AC3E}">
        <p14:creationId xmlns:p14="http://schemas.microsoft.com/office/powerpoint/2010/main" val="40682517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564B667-7D1A-4B3D-A830-9B070311491C}" vid="{E2FD551A-2040-4896-8C5D-05C63CF3122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AAFP PowerPoint 16x9 Template 2018 v7</Template>
  <TotalTime>3834</TotalTime>
  <Words>2663</Words>
  <Application>Microsoft Office PowerPoint</Application>
  <PresentationFormat>Custom</PresentationFormat>
  <Paragraphs>477</Paragraphs>
  <Slides>54</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54</vt:i4>
      </vt:variant>
    </vt:vector>
  </HeadingPairs>
  <TitlesOfParts>
    <vt:vector size="59" baseType="lpstr">
      <vt:lpstr>Arial</vt:lpstr>
      <vt:lpstr>Calibri</vt:lpstr>
      <vt:lpstr>Mangal</vt:lpstr>
      <vt:lpstr>MyriadPro</vt:lpstr>
      <vt:lpstr>Office Theme</vt:lpstr>
      <vt:lpstr>PowerPoint Presentation</vt:lpstr>
      <vt:lpstr>Conflicts of Interest and Disclaimer None to report</vt:lpstr>
      <vt:lpstr>Abstract </vt:lpstr>
      <vt:lpstr>Objectives</vt:lpstr>
      <vt:lpstr>PowerPoint Presentation</vt:lpstr>
      <vt:lpstr>Background Information </vt:lpstr>
      <vt:lpstr>Medical Benefit of Circumcision   </vt:lpstr>
      <vt:lpstr>Medical Benefit of Circumcision</vt:lpstr>
      <vt:lpstr>Medical Benefit of Circumcision</vt:lpstr>
      <vt:lpstr>Early Infant Male Information</vt:lpstr>
      <vt:lpstr>Who is eligible </vt:lpstr>
      <vt:lpstr>Advantages of EIMC </vt:lpstr>
      <vt:lpstr>Advantages of EIMC </vt:lpstr>
      <vt:lpstr>Advantages of EIMC </vt:lpstr>
      <vt:lpstr>Background about Rwanda </vt:lpstr>
      <vt:lpstr>PowerPoint Presentation</vt:lpstr>
      <vt:lpstr>PowerPoint Presentation</vt:lpstr>
      <vt:lpstr>PowerPoint Presentation</vt:lpstr>
      <vt:lpstr>EIMC in Rwanda</vt:lpstr>
      <vt:lpstr>PowerPoint Presentation</vt:lpstr>
      <vt:lpstr>Training Method</vt:lpstr>
      <vt:lpstr>Who was trained</vt:lpstr>
      <vt:lpstr>PowerPoint Presentation</vt:lpstr>
      <vt:lpstr>PowerPoint Presentation</vt:lpstr>
      <vt:lpstr>PowerPoint Presentation</vt:lpstr>
      <vt:lpstr>PowerPoint Presentation</vt:lpstr>
      <vt:lpstr>Early Infant Male Circumcision </vt:lpstr>
      <vt:lpstr>PowerPoint Presentation</vt:lpstr>
      <vt:lpstr>Equipment</vt:lpstr>
      <vt:lpstr>Equipment (cont)</vt:lpstr>
      <vt:lpstr>Equipment (cont)</vt:lpstr>
      <vt:lpstr>Mogen Clamp</vt:lpstr>
      <vt:lpstr>PowerPoint Presentation</vt:lpstr>
      <vt:lpstr>PowerPoint Presentation</vt:lpstr>
      <vt:lpstr>PowerPoint Presentation</vt:lpstr>
      <vt:lpstr>PowerPoint Presentation</vt:lpstr>
      <vt:lpstr>PowerPoint Presentation</vt:lpstr>
      <vt:lpstr>Evaluation</vt:lpstr>
      <vt:lpstr>PowerPoint Presentation</vt:lpstr>
      <vt:lpstr>PowerPoint Presentation</vt:lpstr>
      <vt:lpstr>Additional Material </vt:lpstr>
      <vt:lpstr>PowerPoint Presentation</vt:lpstr>
      <vt:lpstr>Barriers and ways to overcome </vt:lpstr>
      <vt:lpstr>PowerPoint Presentation</vt:lpstr>
      <vt:lpstr>Barriers and ways to overcome </vt:lpstr>
      <vt:lpstr>Barriers and ways to overcome  </vt:lpstr>
      <vt:lpstr>Barriers and ways to overcome </vt:lpstr>
      <vt:lpstr>Teaching technique </vt:lpstr>
      <vt:lpstr>Teaching technique </vt:lpstr>
      <vt:lpstr>PowerPoint Presentation</vt:lpstr>
      <vt:lpstr>PowerPoint Presentation</vt:lpstr>
      <vt:lpstr>References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Camille Potchad</dc:creator>
  <cp:lastModifiedBy>Ashley Poole</cp:lastModifiedBy>
  <cp:revision>50</cp:revision>
  <dcterms:created xsi:type="dcterms:W3CDTF">2018-07-03T14:17:43Z</dcterms:created>
  <dcterms:modified xsi:type="dcterms:W3CDTF">2018-09-25T15:36:12Z</dcterms:modified>
</cp:coreProperties>
</file>