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63"/>
  </p:notesMasterIdLst>
  <p:sldIdLst>
    <p:sldId id="263" r:id="rId6"/>
    <p:sldId id="264" r:id="rId7"/>
    <p:sldId id="266" r:id="rId8"/>
    <p:sldId id="267" r:id="rId9"/>
    <p:sldId id="268" r:id="rId10"/>
    <p:sldId id="269" r:id="rId11"/>
    <p:sldId id="319" r:id="rId12"/>
    <p:sldId id="322" r:id="rId13"/>
    <p:sldId id="323" r:id="rId14"/>
    <p:sldId id="324" r:id="rId15"/>
    <p:sldId id="325" r:id="rId16"/>
    <p:sldId id="326" r:id="rId17"/>
    <p:sldId id="328" r:id="rId18"/>
    <p:sldId id="333" r:id="rId19"/>
    <p:sldId id="335" r:id="rId20"/>
    <p:sldId id="346" r:id="rId21"/>
    <p:sldId id="347" r:id="rId22"/>
    <p:sldId id="411" r:id="rId23"/>
    <p:sldId id="345" r:id="rId24"/>
    <p:sldId id="350" r:id="rId25"/>
    <p:sldId id="412" r:id="rId26"/>
    <p:sldId id="287" r:id="rId27"/>
    <p:sldId id="290" r:id="rId28"/>
    <p:sldId id="292" r:id="rId29"/>
    <p:sldId id="362" r:id="rId30"/>
    <p:sldId id="294" r:id="rId31"/>
    <p:sldId id="363" r:id="rId32"/>
    <p:sldId id="299" r:id="rId33"/>
    <p:sldId id="300" r:id="rId34"/>
    <p:sldId id="304" r:id="rId35"/>
    <p:sldId id="305" r:id="rId36"/>
    <p:sldId id="365" r:id="rId37"/>
    <p:sldId id="366" r:id="rId38"/>
    <p:sldId id="367" r:id="rId39"/>
    <p:sldId id="374" r:id="rId40"/>
    <p:sldId id="375" r:id="rId41"/>
    <p:sldId id="376" r:id="rId42"/>
    <p:sldId id="378" r:id="rId43"/>
    <p:sldId id="381" r:id="rId44"/>
    <p:sldId id="382" r:id="rId45"/>
    <p:sldId id="391" r:id="rId46"/>
    <p:sldId id="393" r:id="rId47"/>
    <p:sldId id="394" r:id="rId48"/>
    <p:sldId id="397" r:id="rId49"/>
    <p:sldId id="399" r:id="rId50"/>
    <p:sldId id="400" r:id="rId51"/>
    <p:sldId id="401" r:id="rId52"/>
    <p:sldId id="402" r:id="rId53"/>
    <p:sldId id="417" r:id="rId54"/>
    <p:sldId id="403" r:id="rId55"/>
    <p:sldId id="405" r:id="rId56"/>
    <p:sldId id="406" r:id="rId57"/>
    <p:sldId id="407" r:id="rId58"/>
    <p:sldId id="408" r:id="rId59"/>
    <p:sldId id="409" r:id="rId60"/>
    <p:sldId id="306" r:id="rId61"/>
    <p:sldId id="318"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D3D7"/>
    <a:srgbClr val="D1D1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43"/>
  </p:normalViewPr>
  <p:slideViewPr>
    <p:cSldViewPr snapToGrid="0" snapToObjects="1">
      <p:cViewPr varScale="1">
        <p:scale>
          <a:sx n="80" d="100"/>
          <a:sy n="80" d="100"/>
        </p:scale>
        <p:origin x="-144" y="-96"/>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66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29290-853E-469B-AB7B-B534C8A833C4}" type="datetimeFigureOut">
              <a:rPr lang="en-US" smtClean="0"/>
              <a:t>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0A348-7ABB-493F-9DA1-4643CB14D43A}" type="slidenum">
              <a:rPr lang="en-US" smtClean="0"/>
              <a:t>‹#›</a:t>
            </a:fld>
            <a:endParaRPr lang="en-US"/>
          </a:p>
        </p:txBody>
      </p:sp>
    </p:spTree>
    <p:extLst>
      <p:ext uri="{BB962C8B-B14F-4D97-AF65-F5344CB8AC3E}">
        <p14:creationId xmlns:p14="http://schemas.microsoft.com/office/powerpoint/2010/main" val="235851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3</a:t>
            </a:fld>
            <a:endParaRPr lang="en-US"/>
          </a:p>
        </p:txBody>
      </p:sp>
    </p:spTree>
    <p:extLst>
      <p:ext uri="{BB962C8B-B14F-4D97-AF65-F5344CB8AC3E}">
        <p14:creationId xmlns:p14="http://schemas.microsoft.com/office/powerpoint/2010/main" val="2812088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22</a:t>
            </a:fld>
            <a:endParaRPr lang="en-US"/>
          </a:p>
        </p:txBody>
      </p:sp>
    </p:spTree>
    <p:extLst>
      <p:ext uri="{BB962C8B-B14F-4D97-AF65-F5344CB8AC3E}">
        <p14:creationId xmlns:p14="http://schemas.microsoft.com/office/powerpoint/2010/main" val="337413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23</a:t>
            </a:fld>
            <a:endParaRPr lang="en-US"/>
          </a:p>
        </p:txBody>
      </p:sp>
    </p:spTree>
    <p:extLst>
      <p:ext uri="{BB962C8B-B14F-4D97-AF65-F5344CB8AC3E}">
        <p14:creationId xmlns:p14="http://schemas.microsoft.com/office/powerpoint/2010/main" val="425683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26</a:t>
            </a:fld>
            <a:endParaRPr lang="en-US"/>
          </a:p>
        </p:txBody>
      </p:sp>
    </p:spTree>
    <p:extLst>
      <p:ext uri="{BB962C8B-B14F-4D97-AF65-F5344CB8AC3E}">
        <p14:creationId xmlns:p14="http://schemas.microsoft.com/office/powerpoint/2010/main" val="290416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27</a:t>
            </a:fld>
            <a:endParaRPr lang="en-US"/>
          </a:p>
        </p:txBody>
      </p:sp>
    </p:spTree>
    <p:extLst>
      <p:ext uri="{BB962C8B-B14F-4D97-AF65-F5344CB8AC3E}">
        <p14:creationId xmlns:p14="http://schemas.microsoft.com/office/powerpoint/2010/main" val="687318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28</a:t>
            </a:fld>
            <a:endParaRPr lang="en-US"/>
          </a:p>
        </p:txBody>
      </p:sp>
    </p:spTree>
    <p:extLst>
      <p:ext uri="{BB962C8B-B14F-4D97-AF65-F5344CB8AC3E}">
        <p14:creationId xmlns:p14="http://schemas.microsoft.com/office/powerpoint/2010/main" val="271149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E6413-F7DC-4447-B375-13A5851DF315}" type="slidenum">
              <a:rPr lang="en-US" smtClean="0"/>
              <a:t>30</a:t>
            </a:fld>
            <a:endParaRPr lang="en-US"/>
          </a:p>
        </p:txBody>
      </p:sp>
    </p:spTree>
    <p:extLst>
      <p:ext uri="{BB962C8B-B14F-4D97-AF65-F5344CB8AC3E}">
        <p14:creationId xmlns:p14="http://schemas.microsoft.com/office/powerpoint/2010/main" val="268348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12"/>
          </p:nvPr>
        </p:nvSpPr>
        <p:spPr>
          <a:noFill/>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1F939D68-578B-43B2-9E7E-58595E27910A}" type="slidenum">
              <a:rPr lang="en-US" altLang="en-US" sz="1200" smtClean="0">
                <a:solidFill>
                  <a:schemeClr val="tx1"/>
                </a:solidFill>
                <a:sym typeface="Calibri" panose="020F0502020204030204" pitchFamily="34" charset="0"/>
              </a:rPr>
              <a:pPr/>
              <a:t>35</a:t>
            </a:fld>
            <a:endParaRPr lang="en-US" altLang="en-US" sz="1200">
              <a:solidFill>
                <a:schemeClr val="tx1"/>
              </a:solidFill>
              <a:sym typeface="Calibri" panose="020F0502020204030204" pitchFamily="34" charset="0"/>
            </a:endParaRPr>
          </a:p>
        </p:txBody>
      </p:sp>
      <p:sp>
        <p:nvSpPr>
          <p:cNvPr id="9219" name="Rectangle 2"/>
          <p:cNvSpPr>
            <a:spLocks noGrp="1" noRot="1" noChangeAspect="1" noChangeArrowheads="1" noTextEdit="1"/>
          </p:cNvSpPr>
          <p:nvPr>
            <p:ph type="sldImg"/>
          </p:nvPr>
        </p:nvSpPr>
        <p:spPr>
          <a:ln>
            <a:headEnd/>
            <a:tailEnd/>
          </a:ln>
        </p:spPr>
      </p:sp>
      <p:sp>
        <p:nvSpPr>
          <p:cNvPr id="9220" name="Rectangle 3"/>
          <p:cNvSpPr txBox="1">
            <a:spLocks noGrp="1" noChangeArrowheads="1"/>
          </p:cNvSpPr>
          <p:nvPr>
            <p:ph type="body" idx="1"/>
          </p:nvPr>
        </p:nvSpPr>
        <p:spPr bwMode="auto">
          <a:xfrm>
            <a:off x="934720" y="4343400"/>
            <a:ext cx="514096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solidFill>
                <a:srgbClr val="000000"/>
              </a:solidFill>
              <a:latin typeface="Arial" panose="020B0604020202020204" pitchFamily="34" charset="0"/>
              <a:ea typeface="ＭＳ Ｐゴシック" panose="020B0600070205080204" pitchFamily="34" charset="-128"/>
              <a:sym typeface="Calibri" panose="020F0502020204030204" pitchFamily="34" charset="0"/>
            </a:endParaRPr>
          </a:p>
        </p:txBody>
      </p:sp>
    </p:spTree>
    <p:extLst>
      <p:ext uri="{BB962C8B-B14F-4D97-AF65-F5344CB8AC3E}">
        <p14:creationId xmlns:p14="http://schemas.microsoft.com/office/powerpoint/2010/main" val="3938894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15789"/>
            <a:ext cx="5486399" cy="4183379"/>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132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415789"/>
            <a:ext cx="5486400" cy="4183500"/>
          </a:xfrm>
          <a:prstGeom prst="rect">
            <a:avLst/>
          </a:prstGeom>
        </p:spPr>
        <p:txBody>
          <a:bodyPr lIns="91425" tIns="91425" rIns="91425" bIns="91425" anchor="t" anchorCtr="0">
            <a:noAutofit/>
          </a:bodyPr>
          <a:lstStyle/>
          <a:p>
            <a:pPr lvl="0">
              <a:spcBef>
                <a:spcPts val="0"/>
              </a:spcBef>
              <a:buNone/>
            </a:pPr>
            <a:endParaRPr/>
          </a:p>
        </p:txBody>
      </p:sp>
      <p:sp>
        <p:nvSpPr>
          <p:cNvPr id="201" name="Shape 201"/>
          <p:cNvSpPr txBox="1">
            <a:spLocks noGrp="1"/>
          </p:cNvSpPr>
          <p:nvPr>
            <p:ph type="sldNum" idx="12"/>
          </p:nvPr>
        </p:nvSpPr>
        <p:spPr>
          <a:xfrm>
            <a:off x="3884612" y="8829967"/>
            <a:ext cx="2971800" cy="464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a:p>
        </p:txBody>
      </p:sp>
    </p:spTree>
    <p:extLst>
      <p:ext uri="{BB962C8B-B14F-4D97-AF65-F5344CB8AC3E}">
        <p14:creationId xmlns:p14="http://schemas.microsoft.com/office/powerpoint/2010/main" val="28676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93700" y="692150"/>
            <a:ext cx="6070600" cy="3416300"/>
          </a:xfrm>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As clinicians, we can enhance our young LGBTQ patients’ health, development, and resiliency to life’s challenges by providing a safe and welcoming environment where patients can discuss their concerns without being judged or questioned. (see Modules 1 and 2 for more discussion of these topics). The degree of safety, comfort, openness, and respect the LGBTQ youth patient feels often has an impact on their future access to health care, risk reduction, and help-seeking behaviors. It may even impact their access to physical and social health care as an adult.</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As with all youth, the most common health concerns of LGBTQ youth tend to be behavioral, emotional, or social, rather than physical. For LGBTQ youth, the clinical setting may be the only environment in which they feel safe seeking help with these issues. The LGBTQ adolescent may not have other adults or even peers with whom they are comfortable talking about their emerging LGBTQ identity.  These concerns can include coming out, relationship issues, peer pressure, and harassment and/or violence at home or school.  Of course, it is not possible for all clinicians to have in-depth expertise on these issues.  However, by remaining non-judgmental, and by maintaining empathy, respect, and curiosity, we can create open and honest dialogues with our patients that help them feel safe and supported, no matter the issue. Equally important is to keep local referrals and resources on hand, and to increase your knowledge of the issues through reading and continuing education (see Handout 4-A).</a:t>
            </a:r>
          </a:p>
        </p:txBody>
      </p:sp>
      <p:sp>
        <p:nvSpPr>
          <p:cNvPr id="49156"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pPr algn="r"/>
            <a:fld id="{BC0B5D92-9961-4C84-A2C1-D8E725923D84}" type="slidenum">
              <a:rPr lang="en-US" altLang="en-US" sz="1200"/>
              <a:pPr algn="r"/>
              <a:t>49</a:t>
            </a:fld>
            <a:endParaRPr lang="en-US" altLang="en-US" sz="1200"/>
          </a:p>
        </p:txBody>
      </p:sp>
    </p:spTree>
    <p:extLst>
      <p:ext uri="{BB962C8B-B14F-4D97-AF65-F5344CB8AC3E}">
        <p14:creationId xmlns:p14="http://schemas.microsoft.com/office/powerpoint/2010/main" val="122768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701041" y="4415790"/>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42" name="Shape 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087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1582A31E-3B79-4A5E-9210-954B8F6B218A}" type="slidenum">
              <a:rPr lang="en-US" smtClean="0"/>
              <a:pPr>
                <a:defRPr/>
              </a:pPr>
              <a:t>56</a:t>
            </a:fld>
            <a:endParaRPr lang="en-US" dirty="0"/>
          </a:p>
        </p:txBody>
      </p:sp>
    </p:spTree>
    <p:extLst>
      <p:ext uri="{BB962C8B-B14F-4D97-AF65-F5344CB8AC3E}">
        <p14:creationId xmlns:p14="http://schemas.microsoft.com/office/powerpoint/2010/main" val="672669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701040" y="4415789"/>
            <a:ext cx="5608320" cy="4183500"/>
          </a:xfrm>
          <a:prstGeom prst="rect">
            <a:avLst/>
          </a:prstGeom>
        </p:spPr>
        <p:txBody>
          <a:bodyPr lIns="91425" tIns="91425" rIns="91425" bIns="91425" anchor="t" anchorCtr="0">
            <a:noAutofit/>
          </a:bodyPr>
          <a:lstStyle/>
          <a:p>
            <a:pPr lvl="0">
              <a:spcBef>
                <a:spcPts val="0"/>
              </a:spcBef>
              <a:buNone/>
            </a:pPr>
            <a:endParaRPr dirty="0"/>
          </a:p>
        </p:txBody>
      </p:sp>
      <p:sp>
        <p:nvSpPr>
          <p:cNvPr id="125" name="Shape 125"/>
          <p:cNvSpPr txBox="1">
            <a:spLocks noGrp="1"/>
          </p:cNvSpPr>
          <p:nvPr>
            <p:ph type="sldNum" idx="12"/>
          </p:nvPr>
        </p:nvSpPr>
        <p:spPr>
          <a:xfrm>
            <a:off x="3970937" y="8829967"/>
            <a:ext cx="3037839" cy="464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57</a:t>
            </a:fld>
            <a:endParaRPr lang="en-US" dirty="0"/>
          </a:p>
        </p:txBody>
      </p:sp>
    </p:spTree>
    <p:extLst>
      <p:ext uri="{BB962C8B-B14F-4D97-AF65-F5344CB8AC3E}">
        <p14:creationId xmlns:p14="http://schemas.microsoft.com/office/powerpoint/2010/main" val="52608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0" y="4415789"/>
            <a:ext cx="5608320" cy="4183500"/>
          </a:xfrm>
          <a:prstGeom prst="rect">
            <a:avLst/>
          </a:prstGeom>
        </p:spPr>
        <p:txBody>
          <a:bodyPr lIns="91425" tIns="91425" rIns="91425" bIns="91425" anchor="t" anchorCtr="0">
            <a:noAutofit/>
          </a:bodyPr>
          <a:lstStyle/>
          <a:p>
            <a:pPr lvl="0">
              <a:spcBef>
                <a:spcPts val="0"/>
              </a:spcBef>
              <a:buNone/>
            </a:pPr>
            <a:endParaRPr dirty="0"/>
          </a:p>
        </p:txBody>
      </p:sp>
      <p:sp>
        <p:nvSpPr>
          <p:cNvPr id="50" name="Shape 50"/>
          <p:cNvSpPr txBox="1">
            <a:spLocks noGrp="1"/>
          </p:cNvSpPr>
          <p:nvPr>
            <p:ph type="sldNum" idx="12"/>
          </p:nvPr>
        </p:nvSpPr>
        <p:spPr>
          <a:xfrm>
            <a:off x="3970937" y="8829967"/>
            <a:ext cx="3037839" cy="464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6</a:t>
            </a:fld>
            <a:endParaRPr lang="en-US" dirty="0"/>
          </a:p>
        </p:txBody>
      </p:sp>
    </p:spTree>
    <p:extLst>
      <p:ext uri="{BB962C8B-B14F-4D97-AF65-F5344CB8AC3E}">
        <p14:creationId xmlns:p14="http://schemas.microsoft.com/office/powerpoint/2010/main" val="23713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01040" y="4415789"/>
            <a:ext cx="5608320" cy="4183500"/>
          </a:xfrm>
          <a:prstGeom prst="rect">
            <a:avLst/>
          </a:prstGeom>
        </p:spPr>
        <p:txBody>
          <a:bodyPr lIns="91425" tIns="91425" rIns="91425" bIns="91425" anchor="t" anchorCtr="0">
            <a:noAutofit/>
          </a:bodyPr>
          <a:lstStyle/>
          <a:p>
            <a:pPr lvl="0">
              <a:spcBef>
                <a:spcPts val="0"/>
              </a:spcBef>
              <a:buNone/>
            </a:pPr>
            <a:endParaRPr dirty="0"/>
          </a:p>
        </p:txBody>
      </p:sp>
      <p:sp>
        <p:nvSpPr>
          <p:cNvPr id="58" name="Shape 58"/>
          <p:cNvSpPr txBox="1">
            <a:spLocks noGrp="1"/>
          </p:cNvSpPr>
          <p:nvPr>
            <p:ph type="sldNum" idx="12"/>
          </p:nvPr>
        </p:nvSpPr>
        <p:spPr>
          <a:xfrm>
            <a:off x="3970937" y="8829967"/>
            <a:ext cx="3037839" cy="464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7</a:t>
            </a:fld>
            <a:endParaRPr lang="en-US" dirty="0"/>
          </a:p>
        </p:txBody>
      </p:sp>
    </p:spTree>
    <p:extLst>
      <p:ext uri="{BB962C8B-B14F-4D97-AF65-F5344CB8AC3E}">
        <p14:creationId xmlns:p14="http://schemas.microsoft.com/office/powerpoint/2010/main" val="357643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701040" y="4415789"/>
            <a:ext cx="5608320" cy="4183500"/>
          </a:xfrm>
          <a:prstGeom prst="rect">
            <a:avLst/>
          </a:prstGeom>
        </p:spPr>
        <p:txBody>
          <a:bodyPr lIns="91425" tIns="91425" rIns="91425" bIns="91425" anchor="t" anchorCtr="0">
            <a:noAutofit/>
          </a:bodyPr>
          <a:lstStyle/>
          <a:p>
            <a:pPr lvl="0">
              <a:spcBef>
                <a:spcPts val="0"/>
              </a:spcBef>
              <a:buNone/>
            </a:pPr>
            <a:endParaRPr dirty="0"/>
          </a:p>
        </p:txBody>
      </p:sp>
      <p:sp>
        <p:nvSpPr>
          <p:cNvPr id="66" name="Shape 66"/>
          <p:cNvSpPr txBox="1">
            <a:spLocks noGrp="1"/>
          </p:cNvSpPr>
          <p:nvPr>
            <p:ph type="sldNum" idx="12"/>
          </p:nvPr>
        </p:nvSpPr>
        <p:spPr>
          <a:xfrm>
            <a:off x="3970937" y="8829967"/>
            <a:ext cx="3037839" cy="464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9</a:t>
            </a:fld>
            <a:endParaRPr lang="en-US" dirty="0"/>
          </a:p>
        </p:txBody>
      </p:sp>
    </p:spTree>
    <p:extLst>
      <p:ext uri="{BB962C8B-B14F-4D97-AF65-F5344CB8AC3E}">
        <p14:creationId xmlns:p14="http://schemas.microsoft.com/office/powerpoint/2010/main" val="232026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01040" y="4415789"/>
            <a:ext cx="5608320" cy="4183500"/>
          </a:xfrm>
          <a:prstGeom prst="rect">
            <a:avLst/>
          </a:prstGeom>
        </p:spPr>
        <p:txBody>
          <a:bodyPr lIns="91425" tIns="91425" rIns="91425" bIns="91425" anchor="t" anchorCtr="0">
            <a:noAutofit/>
          </a:bodyPr>
          <a:lstStyle/>
          <a:p>
            <a:pPr lvl="0">
              <a:spcBef>
                <a:spcPts val="0"/>
              </a:spcBef>
              <a:buNone/>
            </a:pPr>
            <a:endParaRPr dirty="0"/>
          </a:p>
        </p:txBody>
      </p:sp>
      <p:sp>
        <p:nvSpPr>
          <p:cNvPr id="74" name="Shape 74"/>
          <p:cNvSpPr txBox="1">
            <a:spLocks noGrp="1"/>
          </p:cNvSpPr>
          <p:nvPr>
            <p:ph type="sldNum" idx="12"/>
          </p:nvPr>
        </p:nvSpPr>
        <p:spPr>
          <a:xfrm>
            <a:off x="3970937" y="8829967"/>
            <a:ext cx="3037839" cy="464700"/>
          </a:xfrm>
          <a:prstGeom prst="rect">
            <a:avLst/>
          </a:prstGeom>
        </p:spPr>
        <p:txBody>
          <a:bodyPr lIns="91425" tIns="45700" rIns="91425" bIns="45700" anchor="b" anchorCtr="0">
            <a:noAutofit/>
          </a:bodyPr>
          <a:lstStyle/>
          <a:p>
            <a:pPr lvl="0">
              <a:spcBef>
                <a:spcPts val="0"/>
              </a:spcBef>
              <a:buClr>
                <a:schemeClr val="dk1"/>
              </a:buClr>
              <a:buSzPct val="25000"/>
              <a:buFont typeface="Calibri"/>
              <a:buNone/>
            </a:pPr>
            <a:fld id="{00000000-1234-1234-1234-123412341234}" type="slidenum">
              <a:rPr lang="en-US"/>
              <a:t>10</a:t>
            </a:fld>
            <a:endParaRPr lang="en-US" dirty="0"/>
          </a:p>
        </p:txBody>
      </p:sp>
    </p:spTree>
    <p:extLst>
      <p:ext uri="{BB962C8B-B14F-4D97-AF65-F5344CB8AC3E}">
        <p14:creationId xmlns:p14="http://schemas.microsoft.com/office/powerpoint/2010/main" val="32690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701041" y="4415789"/>
            <a:ext cx="5608319" cy="41835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970937" y="8829968"/>
            <a:ext cx="3037839" cy="464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1131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1041" y="4415790"/>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100" name="Shape 10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47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041" y="4415790"/>
            <a:ext cx="5608319" cy="4183379"/>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219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1971573"/>
            <a:ext cx="6853412" cy="1102519"/>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3439660"/>
            <a:ext cx="6079746" cy="131445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81088"/>
            <a:ext cx="8229600" cy="85725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1975260"/>
            <a:ext cx="8229600" cy="29601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4200" y="133350"/>
            <a:ext cx="7924800" cy="4572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11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9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914401"/>
            <a:ext cx="2095500" cy="36802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4800" y="914401"/>
            <a:ext cx="6134100" cy="36802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15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8353"/>
            <a:ext cx="79248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8836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7"/>
            <a:ext cx="4041775" cy="288369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30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20754"/>
            <a:ext cx="8229600" cy="890899"/>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014927"/>
            <a:ext cx="8229600" cy="29671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bing.com/images/search?q=narcan+nasal+spray&amp;view=detailv2&amp;&amp;id=F16722AA53A6259E4CDD269B5F1284D59AC46F9A&amp;selectedIndex=0&amp;ccid=vPel4IHh&amp;simid=607988364466718785&amp;thid=OIP.Mbcf7a5e081e1b238533289ed51704ca6o0"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pps.ddap.pa.gov/GetHelpNow/PillDrop.aspx"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hyperlink" Target="http://www.wpath.org/"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483" y="1748290"/>
            <a:ext cx="6853412" cy="1102519"/>
          </a:xfrm>
        </p:spPr>
        <p:txBody>
          <a:bodyPr>
            <a:normAutofit fontScale="90000"/>
          </a:bodyPr>
          <a:lstStyle/>
          <a:p>
            <a:r>
              <a:rPr lang="en-US" dirty="0"/>
              <a:t>Key Health Issues In Pennsylvania</a:t>
            </a:r>
          </a:p>
        </p:txBody>
      </p:sp>
      <p:sp>
        <p:nvSpPr>
          <p:cNvPr id="3" name="Subtitle 2"/>
          <p:cNvSpPr>
            <a:spLocks noGrp="1"/>
          </p:cNvSpPr>
          <p:nvPr>
            <p:ph type="subTitle" idx="1"/>
          </p:nvPr>
        </p:nvSpPr>
        <p:spPr>
          <a:xfrm>
            <a:off x="1492316" y="3163213"/>
            <a:ext cx="6079746" cy="1314450"/>
          </a:xfrm>
        </p:spPr>
        <p:txBody>
          <a:bodyPr>
            <a:normAutofit fontScale="62500" lnSpcReduction="20000"/>
          </a:bodyPr>
          <a:lstStyle/>
          <a:p>
            <a:pPr>
              <a:spcBef>
                <a:spcPts val="0"/>
              </a:spcBef>
              <a:buSzPct val="25000"/>
            </a:pPr>
            <a:r>
              <a:rPr lang="en-US" dirty="0"/>
              <a:t>Dr. Rachel L. Levine</a:t>
            </a:r>
          </a:p>
          <a:p>
            <a:pPr>
              <a:spcBef>
                <a:spcPts val="0"/>
              </a:spcBef>
              <a:buSzPct val="25000"/>
            </a:pPr>
            <a:r>
              <a:rPr lang="en-US" dirty="0"/>
              <a:t>Acting Secretary of Health </a:t>
            </a:r>
          </a:p>
          <a:p>
            <a:pPr>
              <a:spcBef>
                <a:spcPts val="0"/>
              </a:spcBef>
              <a:buSzPct val="25000"/>
            </a:pPr>
            <a:r>
              <a:rPr lang="en-US" dirty="0"/>
              <a:t>  and Physician General</a:t>
            </a:r>
          </a:p>
          <a:p>
            <a:pPr>
              <a:spcBef>
                <a:spcPts val="0"/>
              </a:spcBef>
              <a:buSzPct val="25000"/>
            </a:pPr>
            <a:r>
              <a:rPr lang="en-US" dirty="0"/>
              <a:t>Professor of Pediatrics and Psychiatry</a:t>
            </a:r>
          </a:p>
          <a:p>
            <a:pPr>
              <a:spcBef>
                <a:spcPts val="0"/>
              </a:spcBef>
              <a:buSzPct val="25000"/>
            </a:pPr>
            <a:r>
              <a:rPr lang="en-US" dirty="0"/>
              <a:t>Penn State College of Medicine</a:t>
            </a:r>
          </a:p>
          <a:p>
            <a:endParaRPr lang="en-US" dirty="0"/>
          </a:p>
        </p:txBody>
      </p:sp>
    </p:spTree>
    <p:extLst>
      <p:ext uri="{BB962C8B-B14F-4D97-AF65-F5344CB8AC3E}">
        <p14:creationId xmlns:p14="http://schemas.microsoft.com/office/powerpoint/2010/main" val="653720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3189768" y="542813"/>
            <a:ext cx="3717890" cy="733725"/>
          </a:xfrm>
          <a:prstGeom prst="rect">
            <a:avLst/>
          </a:prstGeom>
          <a:noFill/>
          <a:ln>
            <a:noFill/>
          </a:ln>
        </p:spPr>
        <p:txBody>
          <a:bodyPr lIns="68569" tIns="34275" rIns="68569" bIns="34275" anchor="ctr" anchorCtr="0">
            <a:noAutofit/>
          </a:bodyPr>
          <a:lstStyle/>
          <a:p>
            <a:pPr>
              <a:lnSpc>
                <a:spcPct val="80000"/>
              </a:lnSpc>
              <a:buClr>
                <a:srgbClr val="000000"/>
              </a:buClr>
              <a:buSzPct val="25000"/>
            </a:pPr>
            <a:r>
              <a:rPr lang="en-US" sz="3000" b="1" dirty="0">
                <a:solidFill>
                  <a:srgbClr val="000000"/>
                </a:solidFill>
                <a:ea typeface="Verdana"/>
                <a:cs typeface="Verdana"/>
                <a:sym typeface="Verdana"/>
              </a:rPr>
              <a:t>How did we get here?</a:t>
            </a:r>
            <a:r>
              <a:rPr lang="en-US" sz="3000" b="1" dirty="0">
                <a:solidFill>
                  <a:srgbClr val="000000"/>
                </a:solidFill>
                <a:ea typeface="Calibri"/>
                <a:cs typeface="Calibri"/>
                <a:sym typeface="Calibri"/>
              </a:rPr>
              <a:t/>
            </a:r>
            <a:br>
              <a:rPr lang="en-US" sz="3000" b="1" dirty="0">
                <a:solidFill>
                  <a:srgbClr val="000000"/>
                </a:solidFill>
                <a:ea typeface="Calibri"/>
                <a:cs typeface="Calibri"/>
                <a:sym typeface="Calibri"/>
              </a:rPr>
            </a:br>
            <a:endParaRPr lang="en-US" sz="3000" b="1" dirty="0">
              <a:solidFill>
                <a:srgbClr val="000000"/>
              </a:solidFill>
              <a:ea typeface="Calibri"/>
              <a:cs typeface="Calibri"/>
              <a:sym typeface="Calibri"/>
            </a:endParaRPr>
          </a:p>
        </p:txBody>
      </p:sp>
      <p:sp>
        <p:nvSpPr>
          <p:cNvPr id="77" name="Shape 77"/>
          <p:cNvSpPr txBox="1"/>
          <p:nvPr/>
        </p:nvSpPr>
        <p:spPr>
          <a:xfrm>
            <a:off x="3104707" y="1039722"/>
            <a:ext cx="5919467" cy="3862322"/>
          </a:xfrm>
          <a:prstGeom prst="rect">
            <a:avLst/>
          </a:prstGeom>
          <a:noFill/>
          <a:ln>
            <a:noFill/>
          </a:ln>
        </p:spPr>
        <p:txBody>
          <a:bodyPr lIns="68569" tIns="68569" rIns="68569" bIns="68569" anchor="t" anchorCtr="0">
            <a:noAutofit/>
          </a:bodyPr>
          <a:lstStyle/>
          <a:p>
            <a:pPr marL="342900" indent="-257175">
              <a:buClr>
                <a:srgbClr val="000000"/>
              </a:buClr>
              <a:buSzPct val="100000"/>
              <a:buFontTx/>
              <a:buChar char="•"/>
            </a:pPr>
            <a:r>
              <a:rPr lang="en-US" sz="2400" dirty="0"/>
              <a:t>Since 1999, the amount of prescription opioids sold in the U.S. nearly quadrupled.</a:t>
            </a:r>
          </a:p>
          <a:p>
            <a:pPr marL="85725">
              <a:buClr>
                <a:srgbClr val="000000"/>
              </a:buClr>
              <a:buSzPct val="100000"/>
            </a:pPr>
            <a:endParaRPr lang="en-US" sz="2400" dirty="0"/>
          </a:p>
          <a:p>
            <a:pPr marL="342900" indent="-257175">
              <a:buClr>
                <a:srgbClr val="000000"/>
              </a:buClr>
              <a:buSzPct val="100000"/>
              <a:buFontTx/>
              <a:buChar char="•"/>
            </a:pPr>
            <a:r>
              <a:rPr lang="en-US" sz="2400" dirty="0"/>
              <a:t>Health care providers wrote 259 million prescriptions for painkillers in 2012, enough for every American adult to have a bottle of pills.</a:t>
            </a:r>
          </a:p>
          <a:p>
            <a:pPr marL="85725">
              <a:buClr>
                <a:srgbClr val="000000"/>
              </a:buClr>
              <a:buSzPct val="100000"/>
            </a:pPr>
            <a:endParaRPr lang="en-US" sz="2400" dirty="0">
              <a:ea typeface="Verdana"/>
              <a:cs typeface="Verdana"/>
              <a:sym typeface="Verdana"/>
            </a:endParaRPr>
          </a:p>
          <a:p>
            <a:pPr marL="342900" indent="-257175">
              <a:buClr>
                <a:srgbClr val="000000"/>
              </a:buClr>
              <a:buSzPct val="100000"/>
              <a:buChar char="•"/>
            </a:pPr>
            <a:r>
              <a:rPr lang="en-US" sz="2400" dirty="0">
                <a:ea typeface="Verdana"/>
                <a:cs typeface="Verdana"/>
                <a:sym typeface="Verdana"/>
              </a:rPr>
              <a:t>80 percent of heroin users report nonmedical use of prescription opioids.  </a:t>
            </a:r>
            <a:endParaRPr lang="en-US" sz="2400" dirty="0"/>
          </a:p>
          <a:p>
            <a:pPr marL="342900" indent="-257175">
              <a:buClr>
                <a:srgbClr val="000000"/>
              </a:buClr>
              <a:buSzPct val="100000"/>
              <a:buChar char="•"/>
            </a:pPr>
            <a:endParaRPr lang="en-US" sz="2400" dirty="0">
              <a:ea typeface="Verdana"/>
              <a:cs typeface="Verdana"/>
              <a:sym typeface="Verdana"/>
            </a:endParaRPr>
          </a:p>
          <a:p>
            <a:pPr marL="342900" indent="-257175">
              <a:buClr>
                <a:srgbClr val="000000"/>
              </a:buClr>
              <a:buSzPct val="100000"/>
              <a:buChar char="•"/>
            </a:pPr>
            <a:endParaRPr lang="en-US" sz="2400" dirty="0">
              <a:solidFill>
                <a:srgbClr val="000000"/>
              </a:solidFill>
              <a:ea typeface="Verdana"/>
              <a:cs typeface="Verdana"/>
              <a:sym typeface="Verdana"/>
            </a:endParaRPr>
          </a:p>
          <a:p>
            <a:pPr marL="642938" lvl="1" indent="-261938">
              <a:buClr>
                <a:srgbClr val="000000"/>
              </a:buClr>
              <a:buSzPct val="100000"/>
              <a:buChar char="–"/>
            </a:pPr>
            <a:endParaRPr lang="en-US" sz="2400" dirty="0"/>
          </a:p>
          <a:p>
            <a:pPr lvl="0"/>
            <a:endParaRPr lang="en-US" sz="2400" dirty="0"/>
          </a:p>
          <a:p>
            <a:pPr marL="642938" lvl="1" indent="-261938">
              <a:buClr>
                <a:srgbClr val="000000"/>
              </a:buClr>
              <a:buSzPct val="100000"/>
              <a:buChar char="–"/>
            </a:pPr>
            <a:endParaRPr lang="en-US" sz="2400" dirty="0">
              <a:solidFill>
                <a:srgbClr val="000000"/>
              </a:solidFill>
              <a:ea typeface="Verdana"/>
              <a:cs typeface="Verdana"/>
              <a:sym typeface="Verdana"/>
            </a:endParaRPr>
          </a:p>
          <a:p>
            <a:pPr marL="342900" indent="-171450"/>
            <a:endParaRPr sz="2400" dirty="0">
              <a:solidFill>
                <a:srgbClr val="000000"/>
              </a:solidFill>
              <a:ea typeface="Calibri"/>
              <a:cs typeface="Calibri"/>
              <a:sym typeface="Calibri"/>
            </a:endParaRPr>
          </a:p>
          <a:p>
            <a:endParaRPr sz="2400" dirty="0">
              <a:solidFill>
                <a:srgbClr val="000000"/>
              </a:solidFill>
              <a:ea typeface="Calibri"/>
              <a:cs typeface="Calibri"/>
              <a:sym typeface="Calibri"/>
            </a:endParaRPr>
          </a:p>
          <a:p>
            <a:endParaRPr sz="2400" dirty="0">
              <a:solidFill>
                <a:srgbClr val="000000"/>
              </a:solidFill>
              <a:ea typeface="Calibri"/>
              <a:cs typeface="Calibri"/>
              <a:sym typeface="Calibri"/>
            </a:endParaRPr>
          </a:p>
          <a:p>
            <a:pPr marL="257175"/>
            <a:endParaRPr sz="2400" dirty="0">
              <a:solidFill>
                <a:srgbClr val="000000"/>
              </a:solidFill>
              <a:ea typeface="Calibri"/>
              <a:cs typeface="Calibri"/>
              <a:sym typeface="Calibri"/>
            </a:endParaRPr>
          </a:p>
          <a:p>
            <a:pPr marL="257175"/>
            <a:endParaRPr sz="2400" dirty="0">
              <a:solidFill>
                <a:srgbClr val="000000"/>
              </a:solidFill>
              <a:ea typeface="Calibri"/>
              <a:cs typeface="Calibri"/>
              <a:sym typeface="Calibri"/>
            </a:endParaRPr>
          </a:p>
          <a:p>
            <a:pPr marL="257175"/>
            <a:endParaRPr sz="2400" dirty="0">
              <a:solidFill>
                <a:srgbClr val="000000"/>
              </a:solidFill>
              <a:ea typeface="Calibri"/>
              <a:cs typeface="Calibri"/>
              <a:sym typeface="Calibri"/>
            </a:endParaRPr>
          </a:p>
          <a:p>
            <a:pPr marL="257175"/>
            <a:endParaRPr sz="2400" dirty="0">
              <a:solidFill>
                <a:srgbClr val="000000"/>
              </a:solidFill>
              <a:ea typeface="Calibri"/>
              <a:cs typeface="Calibri"/>
              <a:sym typeface="Calibri"/>
            </a:endParaRPr>
          </a:p>
          <a:p>
            <a:pPr marL="257175"/>
            <a:endParaRPr sz="2400" dirty="0">
              <a:solidFill>
                <a:srgbClr val="000000"/>
              </a:solidFill>
              <a:ea typeface="Calibri"/>
              <a:cs typeface="Calibri"/>
              <a:sym typeface="Calibri"/>
            </a:endParaRPr>
          </a:p>
        </p:txBody>
      </p:sp>
      <p:pic>
        <p:nvPicPr>
          <p:cNvPr id="78" name="Shape 78"/>
          <p:cNvPicPr preferRelativeResize="0"/>
          <p:nvPr/>
        </p:nvPicPr>
        <p:blipFill rotWithShape="1">
          <a:blip r:embed="rId3">
            <a:alphaModFix/>
          </a:blip>
          <a:srcRect/>
          <a:stretch/>
        </p:blipFill>
        <p:spPr>
          <a:xfrm>
            <a:off x="149539" y="1744371"/>
            <a:ext cx="2742517" cy="2230461"/>
          </a:xfrm>
          <a:prstGeom prst="rect">
            <a:avLst/>
          </a:prstGeom>
          <a:noFill/>
          <a:ln>
            <a:noFill/>
          </a:ln>
        </p:spPr>
      </p:pic>
    </p:spTree>
    <p:extLst>
      <p:ext uri="{BB962C8B-B14F-4D97-AF65-F5344CB8AC3E}">
        <p14:creationId xmlns:p14="http://schemas.microsoft.com/office/powerpoint/2010/main" val="4066366060"/>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983" y="506440"/>
            <a:ext cx="3396663" cy="4135310"/>
          </a:xfrm>
          <a:prstGeom prst="rect">
            <a:avLst/>
          </a:prstGeom>
        </p:spPr>
      </p:pic>
      <p:sp>
        <p:nvSpPr>
          <p:cNvPr id="3" name="Rectangle 2"/>
          <p:cNvSpPr/>
          <p:nvPr/>
        </p:nvSpPr>
        <p:spPr>
          <a:xfrm>
            <a:off x="4575980" y="953917"/>
            <a:ext cx="4601908" cy="4154984"/>
          </a:xfrm>
          <a:prstGeom prst="rect">
            <a:avLst/>
          </a:prstGeom>
        </p:spPr>
        <p:txBody>
          <a:bodyPr wrap="square">
            <a:spAutoFit/>
          </a:bodyPr>
          <a:lstStyle/>
          <a:p>
            <a:pPr marL="342900" indent="-257175">
              <a:buClr>
                <a:srgbClr val="000000"/>
              </a:buClr>
              <a:buSzPct val="100000"/>
              <a:buChar char="•"/>
            </a:pPr>
            <a:r>
              <a:rPr lang="en-US" sz="2400" dirty="0"/>
              <a:t>At the same time heroin availability is increasing throughout the nation.</a:t>
            </a:r>
          </a:p>
          <a:p>
            <a:pPr marL="85725">
              <a:buClr>
                <a:srgbClr val="000000"/>
              </a:buClr>
              <a:buSzPct val="100000"/>
            </a:pPr>
            <a:endParaRPr lang="en-US" sz="2400" dirty="0"/>
          </a:p>
          <a:p>
            <a:pPr marL="342900" indent="-257175">
              <a:buClr>
                <a:srgbClr val="000000"/>
              </a:buClr>
              <a:buSzPct val="100000"/>
              <a:buChar char="•"/>
            </a:pPr>
            <a:r>
              <a:rPr lang="en-US" sz="2400" dirty="0"/>
              <a:t>Heroin seizures in the United States increased 80 percent over five years from 2011 to 2015</a:t>
            </a:r>
          </a:p>
          <a:p>
            <a:pPr marL="85725">
              <a:buClr>
                <a:srgbClr val="000000"/>
              </a:buClr>
              <a:buSzPct val="100000"/>
            </a:pPr>
            <a:endParaRPr lang="en-US" sz="2400" dirty="0"/>
          </a:p>
          <a:p>
            <a:pPr marL="342900" indent="-257175">
              <a:buClr>
                <a:srgbClr val="000000"/>
              </a:buClr>
              <a:buSzPct val="100000"/>
              <a:buChar char="•"/>
            </a:pPr>
            <a:r>
              <a:rPr lang="en-US" sz="2400" dirty="0"/>
              <a:t>Heroin today is much higher purity and lower price </a:t>
            </a:r>
          </a:p>
          <a:p>
            <a:pPr marL="85725">
              <a:buClr>
                <a:srgbClr val="000000"/>
              </a:buClr>
              <a:buSzPct val="100000"/>
            </a:pPr>
            <a:endParaRPr lang="en-US" sz="2400" dirty="0"/>
          </a:p>
        </p:txBody>
      </p:sp>
      <p:sp>
        <p:nvSpPr>
          <p:cNvPr id="4" name="Shape 76"/>
          <p:cNvSpPr txBox="1"/>
          <p:nvPr/>
        </p:nvSpPr>
        <p:spPr>
          <a:xfrm>
            <a:off x="4733646" y="587055"/>
            <a:ext cx="4144540" cy="733725"/>
          </a:xfrm>
          <a:prstGeom prst="rect">
            <a:avLst/>
          </a:prstGeom>
          <a:noFill/>
          <a:ln>
            <a:noFill/>
          </a:ln>
        </p:spPr>
        <p:txBody>
          <a:bodyPr lIns="68569" tIns="34275" rIns="68569" bIns="34275" anchor="ctr" anchorCtr="0">
            <a:noAutofit/>
          </a:bodyPr>
          <a:lstStyle/>
          <a:p>
            <a:pPr>
              <a:lnSpc>
                <a:spcPct val="80000"/>
              </a:lnSpc>
              <a:buClr>
                <a:srgbClr val="000000"/>
              </a:buClr>
              <a:buSzPct val="25000"/>
            </a:pPr>
            <a:r>
              <a:rPr lang="en-US" sz="3000" b="1" dirty="0">
                <a:solidFill>
                  <a:srgbClr val="000000"/>
                </a:solidFill>
                <a:ea typeface="Verdana"/>
                <a:cs typeface="Verdana"/>
                <a:sym typeface="Verdana"/>
              </a:rPr>
              <a:t>How did we get here?</a:t>
            </a:r>
            <a:r>
              <a:rPr lang="en-US" sz="3000" b="1" dirty="0">
                <a:solidFill>
                  <a:srgbClr val="000000"/>
                </a:solidFill>
                <a:ea typeface="Calibri"/>
                <a:cs typeface="Calibri"/>
                <a:sym typeface="Calibri"/>
              </a:rPr>
              <a:t/>
            </a:r>
            <a:br>
              <a:rPr lang="en-US" sz="3000" b="1" dirty="0">
                <a:solidFill>
                  <a:srgbClr val="000000"/>
                </a:solidFill>
                <a:ea typeface="Calibri"/>
                <a:cs typeface="Calibri"/>
                <a:sym typeface="Calibri"/>
              </a:rPr>
            </a:br>
            <a:endParaRPr lang="en-US" sz="3000" b="1" dirty="0">
              <a:solidFill>
                <a:srgbClr val="000000"/>
              </a:solidFill>
              <a:ea typeface="Calibri"/>
              <a:cs typeface="Calibri"/>
              <a:sym typeface="Calibri"/>
            </a:endParaRPr>
          </a:p>
        </p:txBody>
      </p:sp>
      <p:sp>
        <p:nvSpPr>
          <p:cNvPr id="2" name="TextBox 1"/>
          <p:cNvSpPr txBox="1"/>
          <p:nvPr/>
        </p:nvSpPr>
        <p:spPr>
          <a:xfrm>
            <a:off x="409641" y="1265580"/>
            <a:ext cx="980292" cy="369332"/>
          </a:xfrm>
          <a:prstGeom prst="rect">
            <a:avLst/>
          </a:prstGeom>
          <a:noFill/>
        </p:spPr>
        <p:txBody>
          <a:bodyPr wrap="square" rtlCol="0">
            <a:spAutoFit/>
          </a:bodyPr>
          <a:lstStyle/>
          <a:p>
            <a:r>
              <a:rPr lang="en-US" dirty="0"/>
              <a:t>Purity</a:t>
            </a:r>
          </a:p>
        </p:txBody>
      </p:sp>
      <p:sp>
        <p:nvSpPr>
          <p:cNvPr id="7" name="TextBox 6"/>
          <p:cNvSpPr txBox="1"/>
          <p:nvPr/>
        </p:nvSpPr>
        <p:spPr>
          <a:xfrm>
            <a:off x="430077" y="3135651"/>
            <a:ext cx="719546" cy="369332"/>
          </a:xfrm>
          <a:prstGeom prst="rect">
            <a:avLst/>
          </a:prstGeom>
          <a:noFill/>
        </p:spPr>
        <p:txBody>
          <a:bodyPr wrap="square" rtlCol="0">
            <a:spAutoFit/>
          </a:bodyPr>
          <a:lstStyle/>
          <a:p>
            <a:r>
              <a:rPr lang="en-US" dirty="0"/>
              <a:t>Price</a:t>
            </a:r>
          </a:p>
        </p:txBody>
      </p:sp>
      <p:sp>
        <p:nvSpPr>
          <p:cNvPr id="11" name="Right Arrow 10"/>
          <p:cNvSpPr/>
          <p:nvPr/>
        </p:nvSpPr>
        <p:spPr>
          <a:xfrm rot="16200000">
            <a:off x="471462" y="1760451"/>
            <a:ext cx="614553"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ight Arrow 11"/>
          <p:cNvSpPr/>
          <p:nvPr/>
        </p:nvSpPr>
        <p:spPr>
          <a:xfrm rot="5400000">
            <a:off x="458244" y="3718357"/>
            <a:ext cx="614553"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77115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6"/>
          <p:cNvSpPr txBox="1"/>
          <p:nvPr/>
        </p:nvSpPr>
        <p:spPr>
          <a:xfrm>
            <a:off x="192716" y="536592"/>
            <a:ext cx="6232652" cy="733725"/>
          </a:xfrm>
          <a:prstGeom prst="rect">
            <a:avLst/>
          </a:prstGeom>
          <a:noFill/>
          <a:ln>
            <a:noFill/>
          </a:ln>
        </p:spPr>
        <p:txBody>
          <a:bodyPr lIns="68569" tIns="34275" rIns="68569" bIns="34275" anchor="ctr" anchorCtr="0">
            <a:noAutofit/>
          </a:bodyPr>
          <a:lstStyle/>
          <a:p>
            <a:pPr>
              <a:lnSpc>
                <a:spcPct val="80000"/>
              </a:lnSpc>
              <a:buClr>
                <a:srgbClr val="000000"/>
              </a:buClr>
              <a:buSzPct val="25000"/>
            </a:pPr>
            <a:r>
              <a:rPr lang="en-US" sz="3000" b="1" dirty="0">
                <a:solidFill>
                  <a:srgbClr val="000000"/>
                </a:solidFill>
                <a:ea typeface="Verdana"/>
                <a:cs typeface="Verdana"/>
                <a:sym typeface="Verdana"/>
              </a:rPr>
              <a:t>How did we get here?</a:t>
            </a:r>
            <a:r>
              <a:rPr lang="en-US" sz="3000" b="1" dirty="0">
                <a:solidFill>
                  <a:srgbClr val="000000"/>
                </a:solidFill>
                <a:ea typeface="Calibri"/>
                <a:cs typeface="Calibri"/>
                <a:sym typeface="Calibri"/>
              </a:rPr>
              <a:t/>
            </a:r>
            <a:br>
              <a:rPr lang="en-US" sz="3000" b="1" dirty="0">
                <a:solidFill>
                  <a:srgbClr val="000000"/>
                </a:solidFill>
                <a:ea typeface="Calibri"/>
                <a:cs typeface="Calibri"/>
                <a:sym typeface="Calibri"/>
              </a:rPr>
            </a:br>
            <a:endParaRPr lang="en-US" sz="3000" b="1" dirty="0">
              <a:solidFill>
                <a:srgbClr val="000000"/>
              </a:solidFill>
              <a:ea typeface="Calibri"/>
              <a:cs typeface="Calibri"/>
              <a:sym typeface="Calibri"/>
            </a:endParaRPr>
          </a:p>
        </p:txBody>
      </p:sp>
      <p:sp>
        <p:nvSpPr>
          <p:cNvPr id="4" name="Rectangle 3"/>
          <p:cNvSpPr/>
          <p:nvPr/>
        </p:nvSpPr>
        <p:spPr>
          <a:xfrm>
            <a:off x="192716" y="2178130"/>
            <a:ext cx="8605042" cy="2985433"/>
          </a:xfrm>
          <a:prstGeom prst="rect">
            <a:avLst/>
          </a:prstGeom>
        </p:spPr>
        <p:txBody>
          <a:bodyPr wrap="square">
            <a:spAutoFit/>
          </a:bodyPr>
          <a:lstStyle/>
          <a:p>
            <a:pPr marL="342900" indent="-257175">
              <a:spcAft>
                <a:spcPts val="600"/>
              </a:spcAft>
              <a:buClr>
                <a:srgbClr val="000000"/>
              </a:buClr>
              <a:buSzPct val="100000"/>
              <a:buChar char="•"/>
            </a:pPr>
            <a:r>
              <a:rPr lang="en-US" sz="2400" dirty="0"/>
              <a:t>Fentanyl has played an increasing role in overdose deaths since 2013. </a:t>
            </a:r>
          </a:p>
          <a:p>
            <a:pPr marL="342900" indent="-257175">
              <a:spcAft>
                <a:spcPts val="600"/>
              </a:spcAft>
              <a:buClr>
                <a:srgbClr val="000000"/>
              </a:buClr>
              <a:buSzPct val="100000"/>
              <a:buChar char="•"/>
            </a:pPr>
            <a:r>
              <a:rPr lang="en-US" sz="2400" dirty="0"/>
              <a:t>51% of opioid overdose deaths indicated the presence of fentanyl.</a:t>
            </a:r>
          </a:p>
          <a:p>
            <a:pPr marL="342900" indent="-257175">
              <a:spcAft>
                <a:spcPts val="600"/>
              </a:spcAft>
              <a:buClr>
                <a:srgbClr val="000000"/>
              </a:buClr>
              <a:buSzPct val="100000"/>
              <a:buChar char="•"/>
            </a:pPr>
            <a:r>
              <a:rPr lang="en-US" sz="2400" dirty="0"/>
              <a:t>Fentanyl increasingly disguised as prescription pills. </a:t>
            </a:r>
          </a:p>
          <a:p>
            <a:pPr marL="342900" indent="-257175">
              <a:spcAft>
                <a:spcPts val="600"/>
              </a:spcAft>
              <a:buClr>
                <a:srgbClr val="000000"/>
              </a:buClr>
              <a:buSzPct val="100000"/>
              <a:buChar char="•"/>
            </a:pPr>
            <a:r>
              <a:rPr lang="en-US" sz="2400" dirty="0"/>
              <a:t>Carfentanil – a new emerging substance</a:t>
            </a:r>
          </a:p>
          <a:p>
            <a:pPr marL="85725">
              <a:buClr>
                <a:srgbClr val="000000"/>
              </a:buClr>
              <a:buSzPct val="100000"/>
            </a:pP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82" y="903454"/>
            <a:ext cx="5507664" cy="1179897"/>
          </a:xfrm>
          <a:prstGeom prst="rect">
            <a:avLst/>
          </a:prstGeom>
        </p:spPr>
      </p:pic>
    </p:spTree>
    <p:extLst>
      <p:ext uri="{BB962C8B-B14F-4D97-AF65-F5344CB8AC3E}">
        <p14:creationId xmlns:p14="http://schemas.microsoft.com/office/powerpoint/2010/main" val="891867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5114580" y="250141"/>
            <a:ext cx="3737025" cy="4400550"/>
          </a:xfrm>
          <a:prstGeom prst="rect">
            <a:avLst/>
          </a:prstGeom>
          <a:noFill/>
          <a:ln>
            <a:noFill/>
          </a:ln>
        </p:spPr>
        <p:txBody>
          <a:bodyPr vert="horz" lIns="68569" tIns="68569" rIns="68569" bIns="68569" rtlCol="0" anchor="t" anchorCtr="0">
            <a:noAutofit/>
          </a:bodyPr>
          <a:lstStyle/>
          <a:p>
            <a:pPr marL="0" indent="0">
              <a:lnSpc>
                <a:spcPct val="115000"/>
              </a:lnSpc>
              <a:spcBef>
                <a:spcPts val="0"/>
              </a:spcBef>
              <a:buClr>
                <a:schemeClr val="dk1"/>
              </a:buClr>
              <a:buSzPct val="25000"/>
              <a:buNone/>
            </a:pPr>
            <a:endParaRPr sz="1600" dirty="0">
              <a:solidFill>
                <a:schemeClr val="dk1"/>
              </a:solidFill>
              <a:latin typeface="+mn-lt"/>
              <a:sym typeface="Verdana"/>
            </a:endParaRPr>
          </a:p>
          <a:p>
            <a:pPr marL="447675" lvl="1" indent="0">
              <a:lnSpc>
                <a:spcPct val="120000"/>
              </a:lnSpc>
              <a:spcBef>
                <a:spcPts val="225"/>
              </a:spcBef>
              <a:buClr>
                <a:schemeClr val="dk1"/>
              </a:buClr>
              <a:buSzPct val="100000"/>
              <a:buNone/>
            </a:pPr>
            <a:r>
              <a:rPr lang="en-US" sz="2400" b="1" u="sng" dirty="0">
                <a:solidFill>
                  <a:schemeClr val="dk1"/>
                </a:solidFill>
                <a:latin typeface="+mn-lt"/>
                <a:ea typeface="Verdana" panose="020B0604030504040204" pitchFamily="34" charset="0"/>
                <a:cs typeface="Verdana" panose="020B0604030504040204" pitchFamily="34" charset="0"/>
                <a:sym typeface="Verdana"/>
              </a:rPr>
              <a:t>Opioid Stewardship</a:t>
            </a:r>
          </a:p>
          <a:p>
            <a:pPr marL="447675" lvl="1" indent="0">
              <a:lnSpc>
                <a:spcPct val="120000"/>
              </a:lnSpc>
              <a:spcBef>
                <a:spcPts val="225"/>
              </a:spcBef>
              <a:buClr>
                <a:schemeClr val="dk1"/>
              </a:buClr>
              <a:buSzPct val="100000"/>
              <a:buNone/>
            </a:pPr>
            <a:endParaRPr lang="en-US" sz="2400" dirty="0">
              <a:solidFill>
                <a:schemeClr val="dk1"/>
              </a:solidFill>
              <a:latin typeface="+mn-lt"/>
              <a:ea typeface="Verdana" panose="020B0604030504040204" pitchFamily="34" charset="0"/>
              <a:cs typeface="Verdana" panose="020B0604030504040204" pitchFamily="34" charset="0"/>
              <a:sym typeface="Verdana"/>
            </a:endParaRPr>
          </a:p>
          <a:p>
            <a:pPr marL="685800" lvl="1" indent="-238125">
              <a:lnSpc>
                <a:spcPct val="120000"/>
              </a:lnSpc>
              <a:spcBef>
                <a:spcPts val="225"/>
              </a:spcBef>
              <a:buClr>
                <a:schemeClr val="dk1"/>
              </a:buClr>
              <a:buSzPct val="100000"/>
              <a:buFont typeface="Arial"/>
              <a:buChar char="●"/>
            </a:pPr>
            <a:r>
              <a:rPr lang="en-US" sz="2400" dirty="0">
                <a:solidFill>
                  <a:schemeClr val="dk1"/>
                </a:solidFill>
                <a:latin typeface="+mn-lt"/>
                <a:ea typeface="Verdana" panose="020B0604030504040204" pitchFamily="34" charset="0"/>
                <a:cs typeface="Verdana" panose="020B0604030504040204" pitchFamily="34" charset="0"/>
                <a:sym typeface="Verdana"/>
              </a:rPr>
              <a:t>Work with medical schools on education of students</a:t>
            </a:r>
          </a:p>
          <a:p>
            <a:pPr marL="0" indent="0">
              <a:lnSpc>
                <a:spcPct val="115000"/>
              </a:lnSpc>
              <a:spcBef>
                <a:spcPts val="0"/>
              </a:spcBef>
              <a:buClr>
                <a:schemeClr val="dk1"/>
              </a:buClr>
              <a:buSzPct val="25000"/>
              <a:buNone/>
            </a:pPr>
            <a:endParaRPr sz="2400" dirty="0">
              <a:solidFill>
                <a:schemeClr val="dk1"/>
              </a:solidFill>
              <a:latin typeface="+mn-lt"/>
              <a:ea typeface="Verdana" panose="020B0604030504040204" pitchFamily="34" charset="0"/>
              <a:cs typeface="Verdana" panose="020B0604030504040204" pitchFamily="34" charset="0"/>
              <a:sym typeface="Verdana"/>
            </a:endParaRPr>
          </a:p>
          <a:p>
            <a:pPr marL="685800" lvl="1" indent="-238125">
              <a:lnSpc>
                <a:spcPct val="120000"/>
              </a:lnSpc>
              <a:spcBef>
                <a:spcPts val="225"/>
              </a:spcBef>
              <a:buClr>
                <a:schemeClr val="dk1"/>
              </a:buClr>
              <a:buSzPct val="100000"/>
              <a:buFont typeface="Arial"/>
              <a:buChar char="●"/>
            </a:pPr>
            <a:r>
              <a:rPr lang="en-US" sz="2400" dirty="0">
                <a:solidFill>
                  <a:schemeClr val="dk1"/>
                </a:solidFill>
                <a:latin typeface="+mn-lt"/>
                <a:ea typeface="Verdana" panose="020B0604030504040204" pitchFamily="34" charset="0"/>
                <a:cs typeface="Verdana" panose="020B0604030504040204" pitchFamily="34" charset="0"/>
                <a:sym typeface="Verdana"/>
              </a:rPr>
              <a:t>Provider education through continuing education credits</a:t>
            </a:r>
          </a:p>
          <a:p>
            <a:pPr marL="0" indent="0">
              <a:lnSpc>
                <a:spcPct val="115000"/>
              </a:lnSpc>
              <a:spcBef>
                <a:spcPts val="0"/>
              </a:spcBef>
              <a:buClr>
                <a:schemeClr val="dk1"/>
              </a:buClr>
              <a:buSzPct val="25000"/>
              <a:buNone/>
            </a:pPr>
            <a:endParaRPr sz="800" dirty="0">
              <a:solidFill>
                <a:schemeClr val="dk1"/>
              </a:solidFill>
              <a:latin typeface="+mn-lt"/>
              <a:sym typeface="Verdana"/>
            </a:endParaRPr>
          </a:p>
          <a:p>
            <a:pPr marL="781050" lvl="2" indent="0">
              <a:lnSpc>
                <a:spcPct val="120000"/>
              </a:lnSpc>
              <a:spcBef>
                <a:spcPts val="225"/>
              </a:spcBef>
              <a:buClr>
                <a:schemeClr val="dk1"/>
              </a:buClr>
              <a:buSzPct val="100000"/>
              <a:buNone/>
            </a:pPr>
            <a:endParaRPr lang="en-US" sz="1600" dirty="0">
              <a:solidFill>
                <a:schemeClr val="dk1"/>
              </a:solidFill>
              <a:latin typeface="+mn-lt"/>
              <a:ea typeface="Verdana"/>
              <a:cs typeface="Verdana"/>
              <a:sym typeface="Verdana"/>
            </a:endParaRPr>
          </a:p>
          <a:p>
            <a:pPr marL="0" indent="0">
              <a:lnSpc>
                <a:spcPct val="115000"/>
              </a:lnSpc>
              <a:spcBef>
                <a:spcPts val="0"/>
              </a:spcBef>
              <a:buClr>
                <a:schemeClr val="dk1"/>
              </a:buClr>
              <a:buSzPct val="25000"/>
              <a:buNone/>
            </a:pPr>
            <a:endParaRPr sz="1600" dirty="0">
              <a:solidFill>
                <a:schemeClr val="dk1"/>
              </a:solidFill>
              <a:latin typeface="+mn-lt"/>
              <a:ea typeface="Verdana"/>
              <a:cs typeface="Verdana"/>
              <a:sym typeface="Verdana"/>
            </a:endParaRPr>
          </a:p>
          <a:p>
            <a:pPr marL="257175" indent="-104775">
              <a:spcBef>
                <a:spcPts val="0"/>
              </a:spcBef>
              <a:buClr>
                <a:schemeClr val="dk1"/>
              </a:buClr>
              <a:buSzPct val="25000"/>
              <a:buNone/>
            </a:pPr>
            <a:endParaRPr sz="1600" dirty="0">
              <a:solidFill>
                <a:schemeClr val="dk1"/>
              </a:solidFill>
              <a:latin typeface="+mn-lt"/>
              <a:ea typeface="Verdana"/>
              <a:cs typeface="Verdana"/>
              <a:sym typeface="Verdana"/>
            </a:endParaRPr>
          </a:p>
        </p:txBody>
      </p:sp>
      <p:sp>
        <p:nvSpPr>
          <p:cNvPr id="97" name="Shape 97"/>
          <p:cNvSpPr txBox="1"/>
          <p:nvPr/>
        </p:nvSpPr>
        <p:spPr>
          <a:xfrm>
            <a:off x="202020" y="568405"/>
            <a:ext cx="4603896" cy="537381"/>
          </a:xfrm>
          <a:prstGeom prst="rect">
            <a:avLst/>
          </a:prstGeom>
          <a:noFill/>
          <a:ln>
            <a:noFill/>
          </a:ln>
        </p:spPr>
        <p:txBody>
          <a:bodyPr lIns="68569" tIns="34275" rIns="68569" bIns="34275" anchor="t" anchorCtr="0">
            <a:noAutofit/>
          </a:bodyPr>
          <a:lstStyle/>
          <a:p>
            <a:pPr>
              <a:buSzPct val="25000"/>
            </a:pPr>
            <a:r>
              <a:rPr lang="en-US" sz="3000" b="1" dirty="0">
                <a:solidFill>
                  <a:srgbClr val="000000"/>
                </a:solidFill>
                <a:latin typeface="Calibri"/>
                <a:ea typeface="Calibri"/>
                <a:cs typeface="Calibri"/>
                <a:sym typeface="Calibri"/>
              </a:rPr>
              <a:t>Commonwealth’s response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52" y="1190847"/>
            <a:ext cx="4307902" cy="2874739"/>
          </a:xfrm>
          <a:prstGeom prst="rect">
            <a:avLst/>
          </a:prstGeom>
        </p:spPr>
      </p:pic>
    </p:spTree>
    <p:extLst>
      <p:ext uri="{BB962C8B-B14F-4D97-AF65-F5344CB8AC3E}">
        <p14:creationId xmlns:p14="http://schemas.microsoft.com/office/powerpoint/2010/main" val="873125650"/>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5433" y="957387"/>
            <a:ext cx="5029199" cy="3931333"/>
          </a:xfrm>
          <a:prstGeom prst="rect">
            <a:avLst/>
          </a:prstGeom>
        </p:spPr>
        <p:txBody>
          <a:bodyPr wrap="square">
            <a:spAutoFit/>
          </a:bodyPr>
          <a:lstStyle/>
          <a:p>
            <a:pPr marL="447675" lvl="1">
              <a:lnSpc>
                <a:spcPct val="120000"/>
              </a:lnSpc>
              <a:spcBef>
                <a:spcPts val="225"/>
              </a:spcBef>
              <a:buClr>
                <a:schemeClr val="dk1"/>
              </a:buClr>
              <a:buSzPct val="100000"/>
            </a:pPr>
            <a:r>
              <a:rPr lang="en-US" dirty="0">
                <a:solidFill>
                  <a:schemeClr val="dk1"/>
                </a:solidFill>
                <a:sym typeface="Verdana"/>
              </a:rPr>
              <a:t>Opioid Prescribing guidelines</a:t>
            </a:r>
            <a:endParaRPr lang="en-US" sz="1600" dirty="0">
              <a:solidFill>
                <a:schemeClr val="dk1"/>
              </a:solidFill>
              <a:sym typeface="Verdana"/>
            </a:endParaRP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Pediatric and Adolescent Populations</a:t>
            </a: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Emergency departments</a:t>
            </a: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Dentists</a:t>
            </a: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Chronic non-cancer pain</a:t>
            </a: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Geriatric providers</a:t>
            </a:r>
          </a:p>
          <a:p>
            <a:pPr marL="1028700" lvl="2" indent="-247650">
              <a:lnSpc>
                <a:spcPct val="120000"/>
              </a:lnSpc>
              <a:spcBef>
                <a:spcPts val="225"/>
              </a:spcBef>
              <a:buClr>
                <a:schemeClr val="dk1"/>
              </a:buClr>
              <a:buSzPct val="100000"/>
              <a:buFont typeface="Courier New" panose="02070309020205020404" pitchFamily="49" charset="0"/>
              <a:buChar char="o"/>
            </a:pPr>
            <a:r>
              <a:rPr lang="en-US" sz="1600" dirty="0">
                <a:solidFill>
                  <a:schemeClr val="dk1"/>
                </a:solidFill>
                <a:sym typeface="Verdana"/>
              </a:rPr>
              <a:t>Pharmacists </a:t>
            </a:r>
          </a:p>
          <a:p>
            <a:pPr marL="1028700" lvl="2" indent="-247650">
              <a:lnSpc>
                <a:spcPct val="120000"/>
              </a:lnSpc>
              <a:spcBef>
                <a:spcPts val="225"/>
              </a:spcBef>
              <a:buFont typeface="Courier New" panose="02070309020205020404" pitchFamily="49" charset="0"/>
              <a:buChar char="o"/>
            </a:pPr>
            <a:r>
              <a:rPr lang="en-US" sz="1600" dirty="0"/>
              <a:t>Obstetrics and gynecology</a:t>
            </a:r>
          </a:p>
          <a:p>
            <a:pPr marL="1028700" lvl="2" indent="-247650">
              <a:lnSpc>
                <a:spcPct val="120000"/>
              </a:lnSpc>
              <a:spcBef>
                <a:spcPts val="225"/>
              </a:spcBef>
              <a:buFont typeface="Courier New" panose="02070309020205020404" pitchFamily="49" charset="0"/>
              <a:buChar char="o"/>
            </a:pPr>
            <a:r>
              <a:rPr lang="en-US" sz="1600" dirty="0"/>
              <a:t>Treatment of Substance Use Disorder in Pregnant Patients</a:t>
            </a:r>
          </a:p>
          <a:p>
            <a:pPr marL="1028700" lvl="2" indent="-247650">
              <a:lnSpc>
                <a:spcPct val="120000"/>
              </a:lnSpc>
              <a:spcBef>
                <a:spcPts val="225"/>
              </a:spcBef>
              <a:buFont typeface="Courier New" panose="02070309020205020404" pitchFamily="49" charset="0"/>
              <a:buChar char="o"/>
            </a:pPr>
            <a:r>
              <a:rPr lang="en-US" sz="1600" dirty="0"/>
              <a:t>Benzodiazepines </a:t>
            </a:r>
          </a:p>
          <a:p>
            <a:pPr marL="1028700" lvl="2" indent="-247650">
              <a:lnSpc>
                <a:spcPct val="120000"/>
              </a:lnSpc>
              <a:spcBef>
                <a:spcPts val="225"/>
              </a:spcBef>
              <a:buFont typeface="Courier New" panose="02070309020205020404" pitchFamily="49" charset="0"/>
              <a:buChar char="o"/>
            </a:pPr>
            <a:r>
              <a:rPr lang="en-US" sz="1600" dirty="0"/>
              <a:t>Orthopedics and Sports Medicine </a:t>
            </a:r>
          </a:p>
        </p:txBody>
      </p:sp>
      <p:sp>
        <p:nvSpPr>
          <p:cNvPr id="3" name="Shape 97"/>
          <p:cNvSpPr txBox="1"/>
          <p:nvPr/>
        </p:nvSpPr>
        <p:spPr>
          <a:xfrm>
            <a:off x="124437" y="461149"/>
            <a:ext cx="4862233" cy="992475"/>
          </a:xfrm>
          <a:prstGeom prst="rect">
            <a:avLst/>
          </a:prstGeom>
          <a:noFill/>
          <a:ln>
            <a:noFill/>
          </a:ln>
        </p:spPr>
        <p:txBody>
          <a:bodyPr lIns="68569" tIns="34275" rIns="68569" bIns="34275" anchor="t" anchorCtr="0">
            <a:noAutofit/>
          </a:bodyPr>
          <a:lstStyle/>
          <a:p>
            <a:pPr>
              <a:buSzPct val="25000"/>
            </a:pPr>
            <a:r>
              <a:rPr lang="en-US" sz="3000" b="1" dirty="0">
                <a:solidFill>
                  <a:srgbClr val="000000"/>
                </a:solidFill>
                <a:latin typeface="Calibri"/>
                <a:ea typeface="Calibri"/>
                <a:cs typeface="Calibri"/>
                <a:sym typeface="Calibri"/>
              </a:rPr>
              <a:t>Commonwealth’s response</a:t>
            </a:r>
          </a:p>
        </p:txBody>
      </p:sp>
      <p:pic>
        <p:nvPicPr>
          <p:cNvPr id="6" name="Picture 5">
            <a:extLst>
              <a:ext uri="{FF2B5EF4-FFF2-40B4-BE49-F238E27FC236}">
                <a16:creationId xmlns="" xmlns:a16="http://schemas.microsoft.com/office/drawing/2014/main" id="{E59F336A-204B-4C15-A76C-A89634463DFA}"/>
              </a:ext>
            </a:extLst>
          </p:cNvPr>
          <p:cNvPicPr>
            <a:picLocks noChangeAspect="1"/>
          </p:cNvPicPr>
          <p:nvPr/>
        </p:nvPicPr>
        <p:blipFill rotWithShape="1">
          <a:blip r:embed="rId2"/>
          <a:srcRect l="1" r="42" b="28087"/>
          <a:stretch/>
        </p:blipFill>
        <p:spPr>
          <a:xfrm>
            <a:off x="395740" y="1028710"/>
            <a:ext cx="3857284" cy="3585819"/>
          </a:xfrm>
          <a:prstGeom prst="rect">
            <a:avLst/>
          </a:prstGeom>
        </p:spPr>
      </p:pic>
    </p:spTree>
    <p:extLst>
      <p:ext uri="{BB962C8B-B14F-4D97-AF65-F5344CB8AC3E}">
        <p14:creationId xmlns:p14="http://schemas.microsoft.com/office/powerpoint/2010/main" val="106428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92"/>
          <p:cNvSpPr/>
          <p:nvPr/>
        </p:nvSpPr>
        <p:spPr>
          <a:xfrm>
            <a:off x="3561907" y="693849"/>
            <a:ext cx="4742121" cy="3754327"/>
          </a:xfrm>
          <a:prstGeom prst="rect">
            <a:avLst/>
          </a:prstGeom>
          <a:noFill/>
          <a:ln>
            <a:noFill/>
          </a:ln>
        </p:spPr>
        <p:txBody>
          <a:bodyPr lIns="68569" tIns="34275" rIns="68569" bIns="34275" anchor="t" anchorCtr="0">
            <a:noAutofit/>
          </a:bodyPr>
          <a:lstStyle/>
          <a:p>
            <a:pPr>
              <a:buClr>
                <a:srgbClr val="000000"/>
              </a:buClr>
              <a:buSzPct val="25000"/>
            </a:pPr>
            <a:r>
              <a:rPr lang="en-US" sz="3000" b="1" dirty="0">
                <a:solidFill>
                  <a:srgbClr val="000000"/>
                </a:solidFill>
                <a:latin typeface="Calibri"/>
                <a:ea typeface="Calibri"/>
                <a:cs typeface="Calibri"/>
                <a:sym typeface="Calibri"/>
              </a:rPr>
              <a:t>Commonwealth’s </a:t>
            </a:r>
            <a:r>
              <a:rPr lang="en-US" sz="3000" b="1" dirty="0">
                <a:latin typeface="Calibri"/>
                <a:ea typeface="Calibri"/>
                <a:cs typeface="Calibri"/>
                <a:sym typeface="Calibri"/>
              </a:rPr>
              <a:t>r</a:t>
            </a:r>
            <a:r>
              <a:rPr lang="en-US" sz="3000" b="1" dirty="0">
                <a:solidFill>
                  <a:srgbClr val="000000"/>
                </a:solidFill>
                <a:latin typeface="Calibri"/>
                <a:ea typeface="Calibri"/>
                <a:cs typeface="Calibri"/>
                <a:sym typeface="Calibri"/>
              </a:rPr>
              <a:t>esponse</a:t>
            </a:r>
          </a:p>
          <a:p>
            <a:pPr>
              <a:buClr>
                <a:srgbClr val="000000"/>
              </a:buClr>
              <a:buSzPct val="25000"/>
            </a:pPr>
            <a:endParaRPr lang="en-US" sz="600" b="1" dirty="0">
              <a:solidFill>
                <a:srgbClr val="000000"/>
              </a:solidFill>
              <a:latin typeface="Calibri"/>
              <a:ea typeface="Calibri"/>
              <a:cs typeface="Calibri"/>
              <a:sym typeface="Calibri"/>
            </a:endParaRPr>
          </a:p>
          <a:p>
            <a:pPr marL="214313" indent="-214313">
              <a:buClr>
                <a:srgbClr val="000000"/>
              </a:buClr>
              <a:buSzPct val="25000"/>
              <a:buFont typeface="Arial" panose="020B0604020202020204" pitchFamily="34" charset="0"/>
              <a:buChar char="•"/>
            </a:pPr>
            <a:r>
              <a:rPr lang="en-US" sz="2400" dirty="0">
                <a:ea typeface="Calibri"/>
                <a:cs typeface="Arial" panose="020B0604020202020204" pitchFamily="34" charset="0"/>
                <a:sym typeface="Calibri"/>
              </a:rPr>
              <a:t>Prescription Drug Monitoring Program (PDMP)</a:t>
            </a:r>
          </a:p>
          <a:p>
            <a:pPr marL="214313" indent="-214313">
              <a:buClr>
                <a:srgbClr val="000000"/>
              </a:buClr>
              <a:buSzPct val="25000"/>
              <a:buFont typeface="Arial" panose="020B0604020202020204" pitchFamily="34" charset="0"/>
              <a:buChar char="•"/>
            </a:pPr>
            <a:endParaRPr lang="en-US" sz="2400" dirty="0">
              <a:ea typeface="Calibri"/>
              <a:cs typeface="Arial" panose="020B0604020202020204" pitchFamily="34" charset="0"/>
              <a:sym typeface="Calibri"/>
            </a:endParaRPr>
          </a:p>
          <a:p>
            <a:pPr marL="214313" indent="-214313">
              <a:buClr>
                <a:srgbClr val="000000"/>
              </a:buClr>
              <a:buSzPct val="25000"/>
              <a:buFont typeface="Arial" panose="020B0604020202020204" pitchFamily="34" charset="0"/>
              <a:buChar char="•"/>
            </a:pPr>
            <a:r>
              <a:rPr lang="en-US" sz="2400" dirty="0">
                <a:highlight>
                  <a:srgbClr val="FFFFFF"/>
                </a:highlight>
              </a:rPr>
              <a:t>Critical online tool to support clinicians in identifying patients who may be struggling from the disease of addiction and help connect them with treatment services</a:t>
            </a:r>
          </a:p>
          <a:p>
            <a:pPr marL="214313" indent="-214313">
              <a:buClr>
                <a:srgbClr val="000000"/>
              </a:buClr>
              <a:buSzPct val="25000"/>
              <a:buFont typeface="Arial" panose="020B0604020202020204" pitchFamily="34" charset="0"/>
              <a:buChar char="•"/>
            </a:pPr>
            <a:endParaRPr lang="en-US" sz="1350" dirty="0">
              <a:latin typeface="Arial" panose="020B0604020202020204" pitchFamily="34" charset="0"/>
              <a:ea typeface="Calibri"/>
              <a:cs typeface="Arial" panose="020B0604020202020204" pitchFamily="34" charset="0"/>
              <a:sym typeface="Calibri"/>
            </a:endParaRPr>
          </a:p>
          <a:p>
            <a:pPr marL="214313" indent="-214313">
              <a:buClr>
                <a:srgbClr val="000000"/>
              </a:buClr>
              <a:buSzPct val="25000"/>
              <a:buFont typeface="Arial" panose="020B0604020202020204" pitchFamily="34" charset="0"/>
              <a:buChar char="•"/>
            </a:pPr>
            <a:endParaRPr lang="en-US" sz="1350" dirty="0">
              <a:solidFill>
                <a:srgbClr val="000000"/>
              </a:solidFill>
              <a:latin typeface="Arial" panose="020B0604020202020204" pitchFamily="34" charset="0"/>
              <a:ea typeface="Calibri"/>
              <a:cs typeface="Arial" panose="020B0604020202020204" pitchFamily="34" charset="0"/>
              <a:sym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57" y="693849"/>
            <a:ext cx="3045371" cy="3924300"/>
          </a:xfrm>
          <a:prstGeom prst="rect">
            <a:avLst/>
          </a:prstGeom>
        </p:spPr>
      </p:pic>
    </p:spTree>
    <p:extLst>
      <p:ext uri="{BB962C8B-B14F-4D97-AF65-F5344CB8AC3E}">
        <p14:creationId xmlns:p14="http://schemas.microsoft.com/office/powerpoint/2010/main" val="71031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3" name="Shape 103"/>
          <p:cNvPicPr preferRelativeResize="0"/>
          <p:nvPr/>
        </p:nvPicPr>
        <p:blipFill rotWithShape="1">
          <a:blip r:embed="rId3">
            <a:alphaModFix/>
          </a:blip>
          <a:srcRect t="17861" b="12193"/>
          <a:stretch/>
        </p:blipFill>
        <p:spPr>
          <a:xfrm>
            <a:off x="5454502" y="1399406"/>
            <a:ext cx="3338594" cy="2419159"/>
          </a:xfrm>
          <a:prstGeom prst="rect">
            <a:avLst/>
          </a:prstGeom>
          <a:noFill/>
          <a:ln>
            <a:noFill/>
          </a:ln>
        </p:spPr>
      </p:pic>
      <p:sp>
        <p:nvSpPr>
          <p:cNvPr id="104" name="Shape 104"/>
          <p:cNvSpPr txBox="1"/>
          <p:nvPr/>
        </p:nvSpPr>
        <p:spPr>
          <a:xfrm>
            <a:off x="283800" y="1286353"/>
            <a:ext cx="6137325" cy="2198700"/>
          </a:xfrm>
          <a:prstGeom prst="rect">
            <a:avLst/>
          </a:prstGeom>
          <a:noFill/>
          <a:ln>
            <a:noFill/>
          </a:ln>
        </p:spPr>
        <p:txBody>
          <a:bodyPr lIns="68569" tIns="34275" rIns="68569" bIns="34275" anchor="t" anchorCtr="0">
            <a:noAutofit/>
          </a:bodyPr>
          <a:lstStyle/>
          <a:p>
            <a:r>
              <a:rPr lang="en-US" sz="2400" b="1" dirty="0">
                <a:solidFill>
                  <a:srgbClr val="000000"/>
                </a:solidFill>
                <a:ea typeface="Verdana"/>
                <a:cs typeface="Verdana"/>
                <a:sym typeface="Verdana"/>
              </a:rPr>
              <a:t>Expand naloxone </a:t>
            </a:r>
            <a:r>
              <a:rPr lang="en-US" sz="2400" b="1" dirty="0">
                <a:ea typeface="Verdana"/>
                <a:cs typeface="Verdana"/>
                <a:sym typeface="Verdana"/>
              </a:rPr>
              <a:t>a</a:t>
            </a:r>
            <a:r>
              <a:rPr lang="en-US" sz="2400" b="1" dirty="0">
                <a:solidFill>
                  <a:srgbClr val="000000"/>
                </a:solidFill>
                <a:ea typeface="Verdana"/>
                <a:cs typeface="Verdana"/>
                <a:sym typeface="Verdana"/>
              </a:rPr>
              <a:t>ccess</a:t>
            </a:r>
          </a:p>
          <a:p>
            <a:pPr marL="214313" lvl="2" indent="-214313">
              <a:buClr>
                <a:srgbClr val="000000"/>
              </a:buClr>
            </a:pPr>
            <a:endParaRPr sz="2400" dirty="0">
              <a:solidFill>
                <a:srgbClr val="000000"/>
              </a:solidFill>
              <a:ea typeface="Verdana"/>
              <a:cs typeface="Verdana"/>
              <a:sym typeface="Verdana"/>
            </a:endParaRPr>
          </a:p>
          <a:p>
            <a:pPr marL="342900" indent="-257175">
              <a:buClr>
                <a:srgbClr val="000000"/>
              </a:buClr>
              <a:buSzPct val="100000"/>
              <a:buFont typeface="Verdana"/>
              <a:buChar char="●"/>
            </a:pPr>
            <a:r>
              <a:rPr lang="en-US" sz="2400" dirty="0">
                <a:solidFill>
                  <a:srgbClr val="000000"/>
                </a:solidFill>
                <a:ea typeface="Verdana"/>
                <a:cs typeface="Verdana"/>
                <a:sym typeface="Verdana"/>
              </a:rPr>
              <a:t>Naloxone - safe and effective </a:t>
            </a:r>
          </a:p>
          <a:p>
            <a:pPr marL="1371600" lvl="4">
              <a:buClr>
                <a:srgbClr val="000000"/>
              </a:buClr>
            </a:pPr>
            <a:endParaRPr sz="2400" dirty="0">
              <a:solidFill>
                <a:srgbClr val="000000"/>
              </a:solidFill>
              <a:ea typeface="Verdana"/>
              <a:cs typeface="Verdana"/>
              <a:sym typeface="Verdana"/>
            </a:endParaRPr>
          </a:p>
          <a:p>
            <a:pPr marL="342900" indent="-257175">
              <a:buClr>
                <a:srgbClr val="000000"/>
              </a:buClr>
              <a:buSzPct val="100000"/>
              <a:buFont typeface="Verdana"/>
              <a:buChar char="●"/>
            </a:pPr>
            <a:r>
              <a:rPr lang="en-US" sz="2400" dirty="0">
                <a:solidFill>
                  <a:srgbClr val="000000"/>
                </a:solidFill>
                <a:ea typeface="Verdana"/>
                <a:cs typeface="Verdana"/>
                <a:sym typeface="Verdana"/>
              </a:rPr>
              <a:t>Standing order for first </a:t>
            </a:r>
            <a:r>
              <a:rPr lang="en-US" sz="2400" dirty="0">
                <a:ea typeface="Verdana"/>
                <a:cs typeface="Verdana"/>
                <a:sym typeface="Verdana"/>
              </a:rPr>
              <a:t>r</a:t>
            </a:r>
            <a:r>
              <a:rPr lang="en-US" sz="2400" dirty="0">
                <a:solidFill>
                  <a:srgbClr val="000000"/>
                </a:solidFill>
                <a:ea typeface="Verdana"/>
                <a:cs typeface="Verdana"/>
                <a:sym typeface="Verdana"/>
              </a:rPr>
              <a:t>esponders </a:t>
            </a:r>
          </a:p>
          <a:p>
            <a:pPr marL="1371600" lvl="4">
              <a:buClr>
                <a:srgbClr val="000000"/>
              </a:buClr>
            </a:pPr>
            <a:endParaRPr sz="2400" dirty="0">
              <a:solidFill>
                <a:srgbClr val="000000"/>
              </a:solidFill>
              <a:ea typeface="Verdana"/>
              <a:cs typeface="Verdana"/>
              <a:sym typeface="Verdana"/>
            </a:endParaRPr>
          </a:p>
          <a:p>
            <a:pPr marL="342900" indent="-257175">
              <a:buClr>
                <a:srgbClr val="000000"/>
              </a:buClr>
              <a:buSzPct val="100000"/>
              <a:buFont typeface="Verdana"/>
              <a:buChar char="●"/>
            </a:pPr>
            <a:r>
              <a:rPr lang="en-US" sz="2400" dirty="0">
                <a:solidFill>
                  <a:srgbClr val="000000"/>
                </a:solidFill>
                <a:ea typeface="Verdana"/>
                <a:cs typeface="Verdana"/>
                <a:sym typeface="Verdana"/>
              </a:rPr>
              <a:t>Standing order for general </a:t>
            </a:r>
            <a:r>
              <a:rPr lang="en-US" sz="2400" dirty="0">
                <a:ea typeface="Verdana"/>
                <a:cs typeface="Verdana"/>
                <a:sym typeface="Verdana"/>
              </a:rPr>
              <a:t>p</a:t>
            </a:r>
            <a:r>
              <a:rPr lang="en-US" sz="2400" dirty="0">
                <a:solidFill>
                  <a:srgbClr val="000000"/>
                </a:solidFill>
                <a:ea typeface="Verdana"/>
                <a:cs typeface="Verdana"/>
                <a:sym typeface="Verdana"/>
              </a:rPr>
              <a:t>ublic </a:t>
            </a:r>
          </a:p>
          <a:p>
            <a:pPr marL="1371600" lvl="4">
              <a:buClr>
                <a:srgbClr val="000000"/>
              </a:buClr>
            </a:pPr>
            <a:endParaRPr sz="2400" dirty="0">
              <a:solidFill>
                <a:srgbClr val="000000"/>
              </a:solidFill>
              <a:ea typeface="Verdana"/>
              <a:cs typeface="Verdana"/>
              <a:sym typeface="Verdana"/>
            </a:endParaRPr>
          </a:p>
          <a:p>
            <a:pPr marL="342900" indent="-171450">
              <a:buClr>
                <a:srgbClr val="000000"/>
              </a:buClr>
              <a:buFont typeface="Verdana"/>
              <a:buChar char="●"/>
            </a:pPr>
            <a:r>
              <a:rPr lang="en-US" sz="2400" dirty="0">
                <a:solidFill>
                  <a:srgbClr val="000000"/>
                </a:solidFill>
                <a:ea typeface="Verdana"/>
                <a:cs typeface="Verdana"/>
                <a:sym typeface="Verdana"/>
              </a:rPr>
              <a:t>Support for schools to have naloxone on-site 	</a:t>
            </a:r>
          </a:p>
        </p:txBody>
      </p:sp>
      <p:sp>
        <p:nvSpPr>
          <p:cNvPr id="105" name="Shape 105"/>
          <p:cNvSpPr/>
          <p:nvPr/>
        </p:nvSpPr>
        <p:spPr>
          <a:xfrm>
            <a:off x="201217" y="545089"/>
            <a:ext cx="4615332" cy="992475"/>
          </a:xfrm>
          <a:prstGeom prst="rect">
            <a:avLst/>
          </a:prstGeom>
          <a:noFill/>
          <a:ln>
            <a:noFill/>
          </a:ln>
        </p:spPr>
        <p:txBody>
          <a:bodyPr lIns="68569" tIns="34275" rIns="68569" bIns="34275" anchor="t" anchorCtr="0">
            <a:noAutofit/>
          </a:bodyPr>
          <a:lstStyle/>
          <a:p>
            <a:pPr>
              <a:buSzPct val="25000"/>
            </a:pPr>
            <a:r>
              <a:rPr lang="en-US" sz="3000" b="1" dirty="0">
                <a:solidFill>
                  <a:srgbClr val="000000"/>
                </a:solidFill>
                <a:latin typeface="Calibri"/>
                <a:ea typeface="Calibri"/>
                <a:cs typeface="Calibri"/>
                <a:sym typeface="Calibri"/>
              </a:rPr>
              <a:t>Commonwealth’s response</a:t>
            </a:r>
          </a:p>
        </p:txBody>
      </p:sp>
    </p:spTree>
    <p:extLst>
      <p:ext uri="{BB962C8B-B14F-4D97-AF65-F5344CB8AC3E}">
        <p14:creationId xmlns:p14="http://schemas.microsoft.com/office/powerpoint/2010/main" val="2396314331"/>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s://tse1.mm.bing.net/th?&amp;id=OIP.Mbcf7a5e081e1b238533289ed51704ca6o0&amp;w=265&amp;h=176&amp;c=0&amp;pid=1.9&amp;rs=0&amp;p=0&amp;r=0">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3165" y="1999261"/>
            <a:ext cx="2219668" cy="1474194"/>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461527" y="1999261"/>
            <a:ext cx="1845395" cy="1076050"/>
          </a:xfrm>
          <a:prstGeom prst="rect">
            <a:avLst/>
          </a:prstGeom>
          <a:noFill/>
          <a:ln>
            <a:noFill/>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655515" y="3306434"/>
            <a:ext cx="1358046" cy="902944"/>
          </a:xfrm>
          <a:prstGeom prst="rect">
            <a:avLst/>
          </a:prstGeom>
          <a:noFill/>
          <a:ln>
            <a:noFill/>
          </a:ln>
        </p:spPr>
      </p:pic>
      <p:pic>
        <p:nvPicPr>
          <p:cNvPr id="10" name="Picture 9" descr="Dimensions: 3 3/8 inches high, 2 inches wide, 5/8 inches thick"/>
          <p:cNvPicPr/>
          <p:nvPr/>
        </p:nvPicPr>
        <p:blipFill>
          <a:blip r:embed="rId6">
            <a:extLst>
              <a:ext uri="{28A0092B-C50C-407E-A947-70E740481C1C}">
                <a14:useLocalDpi xmlns:a14="http://schemas.microsoft.com/office/drawing/2010/main" val="0"/>
              </a:ext>
            </a:extLst>
          </a:blip>
          <a:srcRect/>
          <a:stretch>
            <a:fillRect/>
          </a:stretch>
        </p:blipFill>
        <p:spPr bwMode="auto">
          <a:xfrm>
            <a:off x="6027081" y="2058696"/>
            <a:ext cx="2468995" cy="1355324"/>
          </a:xfrm>
          <a:prstGeom prst="rect">
            <a:avLst/>
          </a:prstGeom>
          <a:noFill/>
          <a:ln>
            <a:noFill/>
          </a:ln>
        </p:spPr>
      </p:pic>
      <p:cxnSp>
        <p:nvCxnSpPr>
          <p:cNvPr id="12" name="Straight Connector 11"/>
          <p:cNvCxnSpPr>
            <a:cxnSpLocks/>
          </p:cNvCxnSpPr>
          <p:nvPr/>
        </p:nvCxnSpPr>
        <p:spPr>
          <a:xfrm>
            <a:off x="3009727" y="1308755"/>
            <a:ext cx="22336" cy="3339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5736387" y="1332465"/>
            <a:ext cx="22336" cy="3339232"/>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63165" y="1315664"/>
            <a:ext cx="1997914" cy="338554"/>
          </a:xfrm>
          <a:prstGeom prst="rect">
            <a:avLst/>
          </a:prstGeom>
        </p:spPr>
        <p:txBody>
          <a:bodyPr wrap="square">
            <a:spAutoFit/>
          </a:bodyPr>
          <a:lstStyle/>
          <a:p>
            <a:r>
              <a:rPr lang="en-US" sz="1600" dirty="0">
                <a:latin typeface="+mj-lt"/>
                <a:ea typeface="Calibri" panose="020F0502020204030204" pitchFamily="34" charset="0"/>
              </a:rPr>
              <a:t>naloxone nasal spray </a:t>
            </a:r>
            <a:endParaRPr lang="en-US" sz="1600" dirty="0">
              <a:latin typeface="+mj-lt"/>
            </a:endParaRPr>
          </a:p>
        </p:txBody>
      </p:sp>
      <p:sp>
        <p:nvSpPr>
          <p:cNvPr id="15" name="Rectangle 14"/>
          <p:cNvSpPr/>
          <p:nvPr/>
        </p:nvSpPr>
        <p:spPr>
          <a:xfrm>
            <a:off x="3196800" y="1277610"/>
            <a:ext cx="2545435" cy="584775"/>
          </a:xfrm>
          <a:prstGeom prst="rect">
            <a:avLst/>
          </a:prstGeom>
        </p:spPr>
        <p:txBody>
          <a:bodyPr wrap="square">
            <a:spAutoFit/>
          </a:bodyPr>
          <a:lstStyle/>
          <a:p>
            <a:r>
              <a:rPr lang="en-US" sz="1600" dirty="0">
                <a:latin typeface="+mj-lt"/>
                <a:ea typeface="Calibri" panose="020F0502020204030204" pitchFamily="34" charset="0"/>
              </a:rPr>
              <a:t>Prefilled medication tube and an atomization device</a:t>
            </a:r>
            <a:endParaRPr lang="en-US" sz="1600" dirty="0">
              <a:latin typeface="+mj-lt"/>
            </a:endParaRPr>
          </a:p>
        </p:txBody>
      </p:sp>
      <p:sp>
        <p:nvSpPr>
          <p:cNvPr id="16" name="Rectangle 15"/>
          <p:cNvSpPr/>
          <p:nvPr/>
        </p:nvSpPr>
        <p:spPr>
          <a:xfrm>
            <a:off x="6673033" y="1315664"/>
            <a:ext cx="1370759" cy="338554"/>
          </a:xfrm>
          <a:prstGeom prst="rect">
            <a:avLst/>
          </a:prstGeom>
        </p:spPr>
        <p:txBody>
          <a:bodyPr wrap="square">
            <a:spAutoFit/>
          </a:bodyPr>
          <a:lstStyle/>
          <a:p>
            <a:r>
              <a:rPr lang="en-US" sz="1600" dirty="0">
                <a:latin typeface="+mj-lt"/>
                <a:ea typeface="Calibri" panose="020F0502020204030204" pitchFamily="34" charset="0"/>
              </a:rPr>
              <a:t>auto-injector</a:t>
            </a:r>
            <a:r>
              <a:rPr lang="en-US" sz="1600" dirty="0">
                <a:latin typeface="Times New Roman" panose="02020603050405020304" pitchFamily="18" charset="0"/>
                <a:ea typeface="Calibri" panose="020F0502020204030204" pitchFamily="34" charset="0"/>
              </a:rPr>
              <a:t> </a:t>
            </a:r>
            <a:endParaRPr lang="en-US" sz="1600" dirty="0"/>
          </a:p>
        </p:txBody>
      </p:sp>
    </p:spTree>
    <p:extLst>
      <p:ext uri="{BB962C8B-B14F-4D97-AF65-F5344CB8AC3E}">
        <p14:creationId xmlns:p14="http://schemas.microsoft.com/office/powerpoint/2010/main" val="2472041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72">
            <a:extLst>
              <a:ext uri="{FF2B5EF4-FFF2-40B4-BE49-F238E27FC236}">
                <a16:creationId xmlns="" xmlns:a16="http://schemas.microsoft.com/office/drawing/2014/main" id="{7725C0BA-BE5F-46F0-9A81-339413502443}"/>
              </a:ext>
            </a:extLst>
          </p:cNvPr>
          <p:cNvSpPr>
            <a:spLocks noChangeArrowheads="1"/>
          </p:cNvSpPr>
          <p:nvPr/>
        </p:nvSpPr>
        <p:spPr bwMode="auto">
          <a:xfrm>
            <a:off x="1774994" y="5007853"/>
            <a:ext cx="57314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600" b="1" dirty="0">
                <a:solidFill>
                  <a:srgbClr val="000000"/>
                </a:solidFill>
              </a:rPr>
              <a:t>Rev</a:t>
            </a:r>
            <a:r>
              <a:rPr lang="en-US" altLang="en-US" sz="600" dirty="0">
                <a:solidFill>
                  <a:srgbClr val="000000"/>
                </a:solidFill>
              </a:rPr>
              <a:t> 11/21/2017</a:t>
            </a:r>
            <a:endParaRPr lang="en-US" altLang="en-US" sz="1350" b="1" dirty="0"/>
          </a:p>
        </p:txBody>
      </p:sp>
      <p:sp>
        <p:nvSpPr>
          <p:cNvPr id="12" name="TextBox 11">
            <a:extLst>
              <a:ext uri="{FF2B5EF4-FFF2-40B4-BE49-F238E27FC236}">
                <a16:creationId xmlns="" xmlns:a16="http://schemas.microsoft.com/office/drawing/2014/main" id="{C81BAE89-15EC-4BFB-893F-AD7DA21D5535}"/>
              </a:ext>
            </a:extLst>
          </p:cNvPr>
          <p:cNvSpPr txBox="1"/>
          <p:nvPr/>
        </p:nvSpPr>
        <p:spPr>
          <a:xfrm>
            <a:off x="5699053" y="4743390"/>
            <a:ext cx="3476846" cy="400110"/>
          </a:xfrm>
          <a:prstGeom prst="rect">
            <a:avLst/>
          </a:prstGeom>
          <a:noFill/>
        </p:spPr>
        <p:txBody>
          <a:bodyPr wrap="square" rtlCol="0">
            <a:spAutoFit/>
          </a:bodyPr>
          <a:lstStyle/>
          <a:p>
            <a:r>
              <a:rPr lang="en-US" altLang="en-US" sz="1000" dirty="0"/>
              <a:t>Double asterisks </a:t>
            </a:r>
            <a:r>
              <a:rPr lang="en-US" altLang="en-US" sz="1000" dirty="0">
                <a:solidFill>
                  <a:srgbClr val="FF0000"/>
                </a:solidFill>
              </a:rPr>
              <a:t>**</a:t>
            </a:r>
            <a:r>
              <a:rPr lang="en-US" altLang="en-US" sz="1000" dirty="0"/>
              <a:t> signify counties that do not have municipal police departments and are only covered by the PA State Police</a:t>
            </a:r>
          </a:p>
        </p:txBody>
      </p:sp>
      <p:pic>
        <p:nvPicPr>
          <p:cNvPr id="2" name="Picture 1">
            <a:extLst>
              <a:ext uri="{FF2B5EF4-FFF2-40B4-BE49-F238E27FC236}">
                <a16:creationId xmlns="" xmlns:a16="http://schemas.microsoft.com/office/drawing/2014/main" id="{6E91EA93-13C5-4806-A871-268678E14FF1}"/>
              </a:ext>
            </a:extLst>
          </p:cNvPr>
          <p:cNvPicPr>
            <a:picLocks noChangeAspect="1"/>
          </p:cNvPicPr>
          <p:nvPr/>
        </p:nvPicPr>
        <p:blipFill>
          <a:blip r:embed="rId2"/>
          <a:stretch>
            <a:fillRect/>
          </a:stretch>
        </p:blipFill>
        <p:spPr>
          <a:xfrm>
            <a:off x="1105143" y="501656"/>
            <a:ext cx="6815470" cy="4241734"/>
          </a:xfrm>
          <a:prstGeom prst="rect">
            <a:avLst/>
          </a:prstGeom>
        </p:spPr>
      </p:pic>
    </p:spTree>
    <p:extLst>
      <p:ext uri="{BB962C8B-B14F-4D97-AF65-F5344CB8AC3E}">
        <p14:creationId xmlns:p14="http://schemas.microsoft.com/office/powerpoint/2010/main" val="203179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97"/>
          <p:cNvSpPr txBox="1"/>
          <p:nvPr/>
        </p:nvSpPr>
        <p:spPr>
          <a:xfrm>
            <a:off x="170122" y="558776"/>
            <a:ext cx="4539430" cy="744356"/>
          </a:xfrm>
          <a:prstGeom prst="rect">
            <a:avLst/>
          </a:prstGeom>
          <a:noFill/>
          <a:ln>
            <a:noFill/>
          </a:ln>
        </p:spPr>
        <p:txBody>
          <a:bodyPr lIns="51427" tIns="25706" rIns="51427" bIns="25706" anchor="t" anchorCtr="0">
            <a:noAutofit/>
          </a:bodyPr>
          <a:lstStyle/>
          <a:p>
            <a:pPr>
              <a:buSzPct val="25000"/>
            </a:pPr>
            <a:r>
              <a:rPr lang="en-US" sz="3000" b="1" dirty="0">
                <a:latin typeface="Calibri"/>
                <a:ea typeface="Calibri"/>
                <a:cs typeface="Calibri"/>
                <a:sym typeface="Calibri"/>
              </a:rPr>
              <a:t>Commonwealth’s response</a:t>
            </a:r>
          </a:p>
        </p:txBody>
      </p:sp>
      <p:sp>
        <p:nvSpPr>
          <p:cNvPr id="6" name="Rectangle 5"/>
          <p:cNvSpPr/>
          <p:nvPr/>
        </p:nvSpPr>
        <p:spPr>
          <a:xfrm>
            <a:off x="74428" y="1425715"/>
            <a:ext cx="3340608" cy="3246017"/>
          </a:xfrm>
          <a:prstGeom prst="rect">
            <a:avLst/>
          </a:prstGeom>
        </p:spPr>
        <p:txBody>
          <a:bodyPr wrap="square">
            <a:spAutoFit/>
          </a:bodyPr>
          <a:lstStyle/>
          <a:p>
            <a:pPr marL="514350" lvl="1" indent="-178594">
              <a:lnSpc>
                <a:spcPct val="120000"/>
              </a:lnSpc>
              <a:spcBef>
                <a:spcPts val="169"/>
              </a:spcBef>
              <a:buClr>
                <a:schemeClr val="dk1"/>
              </a:buClr>
              <a:buSzPct val="100000"/>
              <a:buFont typeface="Arial"/>
              <a:buChar char="●"/>
            </a:pPr>
            <a:r>
              <a:rPr lang="en-US" sz="2400" dirty="0">
                <a:solidFill>
                  <a:schemeClr val="dk1"/>
                </a:solidFill>
                <a:sym typeface="Verdana"/>
              </a:rPr>
              <a:t> 679 Prescription Drug Take Back Boxes throughout Pennsylvania</a:t>
            </a:r>
          </a:p>
          <a:p>
            <a:pPr marL="514350" lvl="1" indent="-178594">
              <a:lnSpc>
                <a:spcPct val="120000"/>
              </a:lnSpc>
              <a:spcBef>
                <a:spcPts val="169"/>
              </a:spcBef>
              <a:buClr>
                <a:schemeClr val="dk1"/>
              </a:buClr>
              <a:buSzPct val="100000"/>
              <a:buFont typeface="Arial"/>
              <a:buChar char="●"/>
            </a:pPr>
            <a:r>
              <a:rPr lang="en-US" sz="2400" dirty="0">
                <a:solidFill>
                  <a:schemeClr val="dk1"/>
                </a:solidFill>
                <a:sym typeface="Verdana"/>
              </a:rPr>
              <a:t> To find a Location: </a:t>
            </a:r>
            <a:r>
              <a:rPr lang="en-US" sz="1600" dirty="0">
                <a:hlinkClick r:id="rId2"/>
              </a:rPr>
              <a:t>https://apps.ddap.pa.gov/GetHelpNow/PillDrop.aspx</a:t>
            </a:r>
            <a:endParaRPr lang="en-US" sz="1600" dirty="0"/>
          </a:p>
          <a:p>
            <a:pPr marL="514350" lvl="1" indent="-178594">
              <a:lnSpc>
                <a:spcPct val="120000"/>
              </a:lnSpc>
              <a:spcBef>
                <a:spcPts val="169"/>
              </a:spcBef>
              <a:buClr>
                <a:schemeClr val="dk1"/>
              </a:buClr>
              <a:buSzPct val="100000"/>
              <a:buFont typeface="Arial"/>
              <a:buChar char="●"/>
            </a:pPr>
            <a:endParaRPr lang="en-US" sz="1600" dirty="0"/>
          </a:p>
        </p:txBody>
      </p:sp>
      <p:pic>
        <p:nvPicPr>
          <p:cNvPr id="7" name="Picture 6"/>
          <p:cNvPicPr>
            <a:picLocks noChangeAspect="1"/>
          </p:cNvPicPr>
          <p:nvPr/>
        </p:nvPicPr>
        <p:blipFill>
          <a:blip r:embed="rId3"/>
          <a:stretch>
            <a:fillRect/>
          </a:stretch>
        </p:blipFill>
        <p:spPr>
          <a:xfrm>
            <a:off x="3510731" y="1180214"/>
            <a:ext cx="5514199" cy="3312220"/>
          </a:xfrm>
          <a:prstGeom prst="rect">
            <a:avLst/>
          </a:prstGeom>
        </p:spPr>
      </p:pic>
    </p:spTree>
    <p:extLst>
      <p:ext uri="{BB962C8B-B14F-4D97-AF65-F5344CB8AC3E}">
        <p14:creationId xmlns:p14="http://schemas.microsoft.com/office/powerpoint/2010/main" val="368954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Disclosures</a:t>
            </a:r>
          </a:p>
        </p:txBody>
      </p:sp>
      <p:sp>
        <p:nvSpPr>
          <p:cNvPr id="3" name="Content Placeholder 2"/>
          <p:cNvSpPr>
            <a:spLocks noGrp="1"/>
          </p:cNvSpPr>
          <p:nvPr>
            <p:ph idx="1"/>
          </p:nvPr>
        </p:nvSpPr>
        <p:spPr/>
        <p:txBody>
          <a:bodyPr/>
          <a:lstStyle/>
          <a:p>
            <a:r>
              <a:rPr lang="en-US" dirty="0"/>
              <a:t>I have no disclosures</a:t>
            </a:r>
          </a:p>
        </p:txBody>
      </p:sp>
    </p:spTree>
    <p:extLst>
      <p:ext uri="{BB962C8B-B14F-4D97-AF65-F5344CB8AC3E}">
        <p14:creationId xmlns:p14="http://schemas.microsoft.com/office/powerpoint/2010/main" val="3132725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5202431" y="2198969"/>
            <a:ext cx="3053750" cy="1461984"/>
          </a:xfrm>
          <a:prstGeom prst="rect">
            <a:avLst/>
          </a:prstGeom>
          <a:noFill/>
          <a:ln>
            <a:noFill/>
          </a:ln>
        </p:spPr>
        <p:txBody>
          <a:bodyPr vert="horz" lIns="68569" tIns="68569" rIns="68569" bIns="68569" rtlCol="0" anchor="t" anchorCtr="0">
            <a:noAutofit/>
          </a:bodyPr>
          <a:lstStyle/>
          <a:p>
            <a:pPr marL="438150" lvl="1" indent="0">
              <a:lnSpc>
                <a:spcPct val="120000"/>
              </a:lnSpc>
              <a:spcBef>
                <a:spcPts val="225"/>
              </a:spcBef>
              <a:buClr>
                <a:schemeClr val="dk1"/>
              </a:buClr>
              <a:buSzPct val="100000"/>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Focus on </a:t>
            </a:r>
          </a:p>
          <a:p>
            <a:pPr marL="438150" lvl="1" indent="0">
              <a:lnSpc>
                <a:spcPct val="120000"/>
              </a:lnSpc>
              <a:spcBef>
                <a:spcPts val="225"/>
              </a:spcBef>
              <a:buClr>
                <a:schemeClr val="dk1"/>
              </a:buClr>
              <a:buSzPct val="100000"/>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‘warm hand off’ </a:t>
            </a:r>
          </a:p>
          <a:p>
            <a:pPr marL="438150" lvl="1" indent="0">
              <a:lnSpc>
                <a:spcPct val="120000"/>
              </a:lnSpc>
              <a:spcBef>
                <a:spcPts val="225"/>
              </a:spcBef>
              <a:buClr>
                <a:schemeClr val="dk1"/>
              </a:buClr>
              <a:buSzPct val="100000"/>
              <a:buNone/>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to treatment</a:t>
            </a:r>
            <a:endParaRPr sz="750" dirty="0">
              <a:solidFill>
                <a:schemeClr val="dk1"/>
              </a:solidFill>
              <a:latin typeface="Verdana"/>
              <a:ea typeface="Verdana"/>
              <a:cs typeface="Verdana"/>
              <a:sym typeface="Verdana"/>
            </a:endParaRPr>
          </a:p>
        </p:txBody>
      </p:sp>
      <p:sp>
        <p:nvSpPr>
          <p:cNvPr id="121" name="Shape 121"/>
          <p:cNvSpPr/>
          <p:nvPr/>
        </p:nvSpPr>
        <p:spPr>
          <a:xfrm>
            <a:off x="184756" y="560760"/>
            <a:ext cx="4762493" cy="992475"/>
          </a:xfrm>
          <a:prstGeom prst="rect">
            <a:avLst/>
          </a:prstGeom>
          <a:noFill/>
          <a:ln>
            <a:noFill/>
          </a:ln>
        </p:spPr>
        <p:txBody>
          <a:bodyPr lIns="68569" tIns="34275" rIns="68569" bIns="34275" anchor="t" anchorCtr="0">
            <a:noAutofit/>
          </a:bodyPr>
          <a:lstStyle/>
          <a:p>
            <a:pPr>
              <a:buSzPct val="25000"/>
            </a:pPr>
            <a:r>
              <a:rPr lang="en-US" sz="3000" b="1" dirty="0">
                <a:solidFill>
                  <a:srgbClr val="000000"/>
                </a:solidFill>
                <a:latin typeface="Calibri"/>
                <a:ea typeface="Calibri"/>
                <a:cs typeface="Calibri"/>
                <a:sym typeface="Calibri"/>
              </a:rPr>
              <a:t>Commonwealth’s Response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477"/>
          <a:stretch/>
        </p:blipFill>
        <p:spPr>
          <a:xfrm>
            <a:off x="184756" y="1056996"/>
            <a:ext cx="4762494" cy="3745931"/>
          </a:xfrm>
          <a:prstGeom prst="rect">
            <a:avLst/>
          </a:prstGeom>
        </p:spPr>
      </p:pic>
    </p:spTree>
    <p:extLst>
      <p:ext uri="{BB962C8B-B14F-4D97-AF65-F5344CB8AC3E}">
        <p14:creationId xmlns:p14="http://schemas.microsoft.com/office/powerpoint/2010/main" val="532137421"/>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A0B717DC-EDE9-44F6-AFDD-D7354FA51C8A}"/>
              </a:ext>
            </a:extLst>
          </p:cNvPr>
          <p:cNvSpPr>
            <a:spLocks noGrp="1"/>
          </p:cNvSpPr>
          <p:nvPr>
            <p:ph type="title"/>
          </p:nvPr>
        </p:nvSpPr>
        <p:spPr/>
        <p:txBody>
          <a:bodyPr/>
          <a:lstStyle/>
          <a:p>
            <a:r>
              <a:rPr lang="en-US" dirty="0"/>
              <a:t>Commonwealth’s Response</a:t>
            </a:r>
          </a:p>
        </p:txBody>
      </p:sp>
      <p:sp>
        <p:nvSpPr>
          <p:cNvPr id="9" name="Content Placeholder 8">
            <a:extLst>
              <a:ext uri="{FF2B5EF4-FFF2-40B4-BE49-F238E27FC236}">
                <a16:creationId xmlns="" xmlns:a16="http://schemas.microsoft.com/office/drawing/2014/main" id="{DC6043AD-1C76-4AAD-918A-558412C81B8D}"/>
              </a:ext>
            </a:extLst>
          </p:cNvPr>
          <p:cNvSpPr>
            <a:spLocks noGrp="1"/>
          </p:cNvSpPr>
          <p:nvPr>
            <p:ph idx="1"/>
          </p:nvPr>
        </p:nvSpPr>
        <p:spPr/>
        <p:txBody>
          <a:bodyPr>
            <a:normAutofit/>
          </a:bodyPr>
          <a:lstStyle/>
          <a:p>
            <a:r>
              <a:rPr lang="en-US" sz="2800" dirty="0"/>
              <a:t>Expanded treatment with an emphasis on medication assisted treatment</a:t>
            </a:r>
          </a:p>
          <a:p>
            <a:r>
              <a:rPr lang="en-US" sz="2800" dirty="0"/>
              <a:t>45 Centers of Excellence for patients with Medicaid</a:t>
            </a:r>
          </a:p>
          <a:p>
            <a:r>
              <a:rPr lang="en-US" sz="2800" dirty="0"/>
              <a:t>Pa Coordinated MAT or PaC/MAT programs</a:t>
            </a:r>
          </a:p>
        </p:txBody>
      </p:sp>
    </p:spTree>
    <p:extLst>
      <p:ext uri="{BB962C8B-B14F-4D97-AF65-F5344CB8AC3E}">
        <p14:creationId xmlns:p14="http://schemas.microsoft.com/office/powerpoint/2010/main" val="251595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98" y="686243"/>
            <a:ext cx="7924800" cy="457200"/>
          </a:xfrm>
        </p:spPr>
        <p:txBody>
          <a:bodyPr>
            <a:noAutofit/>
          </a:bodyPr>
          <a:lstStyle/>
          <a:p>
            <a:pPr algn="l"/>
            <a:r>
              <a:rPr lang="en-US" sz="3000" dirty="0">
                <a:latin typeface="+mn-lt"/>
              </a:rPr>
              <a:t>Medical Marijuana</a:t>
            </a:r>
          </a:p>
        </p:txBody>
      </p:sp>
      <p:sp>
        <p:nvSpPr>
          <p:cNvPr id="3" name="Content Placeholder 2"/>
          <p:cNvSpPr>
            <a:spLocks noGrp="1"/>
          </p:cNvSpPr>
          <p:nvPr>
            <p:ph idx="1"/>
          </p:nvPr>
        </p:nvSpPr>
        <p:spPr>
          <a:xfrm>
            <a:off x="158898" y="1281666"/>
            <a:ext cx="8952614" cy="3477684"/>
          </a:xfrm>
        </p:spPr>
        <p:txBody>
          <a:bodyPr>
            <a:normAutofit/>
          </a:bodyPr>
          <a:lstStyle/>
          <a:p>
            <a:r>
              <a:rPr lang="en-US" sz="2400" dirty="0"/>
              <a:t>Developed the Medical Marijuana Physician Workgroup; </a:t>
            </a:r>
          </a:p>
          <a:p>
            <a:r>
              <a:rPr lang="en-US" sz="2400" dirty="0"/>
              <a:t>Safe Harbor Program</a:t>
            </a:r>
          </a:p>
          <a:p>
            <a:r>
              <a:rPr lang="en-US" sz="2400" dirty="0"/>
              <a:t>Completed temporary regulations</a:t>
            </a:r>
          </a:p>
          <a:p>
            <a:r>
              <a:rPr lang="en-US" sz="2400" dirty="0"/>
              <a:t>Issued permits dispensaries and grower/processers </a:t>
            </a:r>
          </a:p>
          <a:p>
            <a:r>
              <a:rPr lang="en-US" sz="2400" dirty="0"/>
              <a:t>Established electronic tracking of medical marijuana</a:t>
            </a:r>
          </a:p>
          <a:p>
            <a:r>
              <a:rPr lang="en-US" sz="2400" dirty="0"/>
              <a:t>Launched registries for patients and caregivers</a:t>
            </a:r>
          </a:p>
          <a:p>
            <a:endParaRPr lang="en-US" sz="2400" dirty="0"/>
          </a:p>
          <a:p>
            <a:endParaRPr lang="en-US" sz="2400" dirty="0"/>
          </a:p>
        </p:txBody>
      </p:sp>
    </p:spTree>
    <p:extLst>
      <p:ext uri="{BB962C8B-B14F-4D97-AF65-F5344CB8AC3E}">
        <p14:creationId xmlns:p14="http://schemas.microsoft.com/office/powerpoint/2010/main" val="242608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31" y="601183"/>
            <a:ext cx="7924800" cy="457200"/>
          </a:xfrm>
        </p:spPr>
        <p:txBody>
          <a:bodyPr>
            <a:noAutofit/>
          </a:bodyPr>
          <a:lstStyle/>
          <a:p>
            <a:pPr algn="l"/>
            <a:r>
              <a:rPr lang="en-US" sz="3000" dirty="0">
                <a:latin typeface="+mn-lt"/>
              </a:rPr>
              <a:t>Physician Involvement</a:t>
            </a:r>
          </a:p>
        </p:txBody>
      </p:sp>
      <p:sp>
        <p:nvSpPr>
          <p:cNvPr id="3" name="Content Placeholder 2"/>
          <p:cNvSpPr>
            <a:spLocks noGrp="1"/>
          </p:cNvSpPr>
          <p:nvPr>
            <p:ph idx="1"/>
          </p:nvPr>
        </p:nvSpPr>
        <p:spPr>
          <a:xfrm>
            <a:off x="485384" y="1379483"/>
            <a:ext cx="4475747" cy="2640724"/>
          </a:xfrm>
        </p:spPr>
        <p:txBody>
          <a:bodyPr>
            <a:normAutofit fontScale="32500" lnSpcReduction="20000"/>
          </a:bodyPr>
          <a:lstStyle/>
          <a:p>
            <a:r>
              <a:rPr lang="en-US" sz="7400" dirty="0"/>
              <a:t>Physician registry</a:t>
            </a:r>
          </a:p>
          <a:p>
            <a:r>
              <a:rPr lang="en-US" sz="7400" dirty="0"/>
              <a:t>CME- 4 hours</a:t>
            </a:r>
          </a:p>
          <a:p>
            <a:r>
              <a:rPr lang="en-US" sz="7400" dirty="0"/>
              <a:t>Medical marijuana can be counted as one of the tools in a physicians toolbox to treat serious medical conditions</a:t>
            </a:r>
            <a:endParaRPr lang="en-US" sz="4400" dirty="0"/>
          </a:p>
          <a:p>
            <a:r>
              <a:rPr lang="en-US" sz="7200" dirty="0"/>
              <a:t>Clinical research program</a:t>
            </a:r>
          </a:p>
          <a:p>
            <a:pPr marL="0" indent="0">
              <a:buNone/>
            </a:pPr>
            <a:endParaRPr lang="en-US" sz="1800" dirty="0"/>
          </a:p>
        </p:txBody>
      </p:sp>
      <p:pic>
        <p:nvPicPr>
          <p:cNvPr id="4" name="Picture 3"/>
          <p:cNvPicPr>
            <a:picLocks noChangeAspect="1"/>
          </p:cNvPicPr>
          <p:nvPr/>
        </p:nvPicPr>
        <p:blipFill>
          <a:blip r:embed="rId3"/>
          <a:stretch>
            <a:fillRect/>
          </a:stretch>
        </p:blipFill>
        <p:spPr>
          <a:xfrm>
            <a:off x="5621755" y="1305427"/>
            <a:ext cx="2989847" cy="2989847"/>
          </a:xfrm>
          <a:prstGeom prst="rect">
            <a:avLst/>
          </a:prstGeom>
        </p:spPr>
      </p:pic>
    </p:spTree>
    <p:extLst>
      <p:ext uri="{BB962C8B-B14F-4D97-AF65-F5344CB8AC3E}">
        <p14:creationId xmlns:p14="http://schemas.microsoft.com/office/powerpoint/2010/main" val="3988236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2" y="545060"/>
            <a:ext cx="8859874" cy="457200"/>
          </a:xfrm>
        </p:spPr>
        <p:txBody>
          <a:bodyPr>
            <a:noAutofit/>
          </a:bodyPr>
          <a:lstStyle/>
          <a:p>
            <a:pPr algn="l"/>
            <a:r>
              <a:rPr lang="en-US" sz="3000" dirty="0">
                <a:latin typeface="+mn-lt"/>
              </a:rPr>
              <a:t>Who Can Receive Medical Marijuana?</a:t>
            </a:r>
          </a:p>
        </p:txBody>
      </p:sp>
      <p:sp>
        <p:nvSpPr>
          <p:cNvPr id="3" name="Content Placeholder 2"/>
          <p:cNvSpPr>
            <a:spLocks noGrp="1"/>
          </p:cNvSpPr>
          <p:nvPr>
            <p:ph idx="1"/>
          </p:nvPr>
        </p:nvSpPr>
        <p:spPr>
          <a:xfrm>
            <a:off x="131280" y="1417758"/>
            <a:ext cx="7846828" cy="3366893"/>
          </a:xfrm>
        </p:spPr>
        <p:txBody>
          <a:bodyPr numCol="2">
            <a:noAutofit/>
          </a:bodyPr>
          <a:lstStyle/>
          <a:p>
            <a:r>
              <a:rPr lang="en-US" sz="2400" dirty="0">
                <a:latin typeface="+mn-lt"/>
              </a:rPr>
              <a:t>Amyotrophic Lateral Sclerosis; </a:t>
            </a:r>
          </a:p>
          <a:p>
            <a:r>
              <a:rPr lang="en-US" sz="2400" dirty="0">
                <a:latin typeface="+mn-lt"/>
              </a:rPr>
              <a:t>Autism; </a:t>
            </a:r>
          </a:p>
          <a:p>
            <a:r>
              <a:rPr lang="en-US" sz="2400" dirty="0">
                <a:latin typeface="+mn-lt"/>
              </a:rPr>
              <a:t>Damage to the nervous tissue of the spinal cord with objective neurological indication of intractable spasticity;</a:t>
            </a:r>
          </a:p>
          <a:p>
            <a:pPr marL="0" indent="0">
              <a:buNone/>
            </a:pPr>
            <a:endParaRPr lang="en-US" sz="2400" dirty="0">
              <a:latin typeface="+mn-lt"/>
            </a:endParaRPr>
          </a:p>
          <a:p>
            <a:pPr marL="0" indent="0">
              <a:buNone/>
            </a:pPr>
            <a:endParaRPr lang="en-US" sz="2400" dirty="0">
              <a:latin typeface="+mn-lt"/>
            </a:endParaRPr>
          </a:p>
          <a:p>
            <a:r>
              <a:rPr lang="en-US" sz="2400" dirty="0">
                <a:latin typeface="+mn-lt"/>
              </a:rPr>
              <a:t>Cancer; </a:t>
            </a:r>
          </a:p>
          <a:p>
            <a:r>
              <a:rPr lang="en-US" sz="2400" dirty="0">
                <a:latin typeface="+mn-lt"/>
              </a:rPr>
              <a:t>Crohn’s Disease; </a:t>
            </a:r>
          </a:p>
          <a:p>
            <a:r>
              <a:rPr lang="en-US" sz="2400" dirty="0">
                <a:latin typeface="+mn-lt"/>
              </a:rPr>
              <a:t>Epilepsy; </a:t>
            </a:r>
          </a:p>
          <a:p>
            <a:r>
              <a:rPr lang="en-US" sz="2400" dirty="0">
                <a:latin typeface="+mn-lt"/>
              </a:rPr>
              <a:t>Glaucoma; </a:t>
            </a:r>
          </a:p>
          <a:p>
            <a:r>
              <a:rPr lang="en-US" sz="2400" dirty="0">
                <a:latin typeface="+mn-lt"/>
              </a:rPr>
              <a:t>HIV/AIDS;</a:t>
            </a:r>
          </a:p>
          <a:p>
            <a:r>
              <a:rPr lang="en-US" sz="2400" dirty="0">
                <a:latin typeface="+mn-lt"/>
              </a:rPr>
              <a:t>Huntington’s Disease; </a:t>
            </a:r>
          </a:p>
          <a:p>
            <a:r>
              <a:rPr lang="en-US" sz="2400" dirty="0">
                <a:latin typeface="+mn-lt"/>
              </a:rPr>
              <a:t>Inflammatory Bowel Disease;</a:t>
            </a:r>
          </a:p>
          <a:p>
            <a:endParaRPr lang="en-US" sz="2400" dirty="0">
              <a:latin typeface="+mn-lt"/>
            </a:endParaRPr>
          </a:p>
        </p:txBody>
      </p:sp>
      <p:sp>
        <p:nvSpPr>
          <p:cNvPr id="4" name="TextBox 3"/>
          <p:cNvSpPr txBox="1"/>
          <p:nvPr/>
        </p:nvSpPr>
        <p:spPr>
          <a:xfrm flipH="1">
            <a:off x="116662" y="1002260"/>
            <a:ext cx="8361472" cy="461665"/>
          </a:xfrm>
          <a:prstGeom prst="rect">
            <a:avLst/>
          </a:prstGeom>
          <a:noFill/>
        </p:spPr>
        <p:txBody>
          <a:bodyPr wrap="square" rtlCol="0">
            <a:spAutoFit/>
          </a:bodyPr>
          <a:lstStyle/>
          <a:p>
            <a:r>
              <a:rPr lang="en-US" sz="2400" dirty="0"/>
              <a:t>Patients with any of the following serious medical conditions:</a:t>
            </a:r>
          </a:p>
        </p:txBody>
      </p:sp>
    </p:spTree>
    <p:extLst>
      <p:ext uri="{BB962C8B-B14F-4D97-AF65-F5344CB8AC3E}">
        <p14:creationId xmlns:p14="http://schemas.microsoft.com/office/powerpoint/2010/main" val="147333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62" y="545060"/>
            <a:ext cx="8859874" cy="457200"/>
          </a:xfrm>
        </p:spPr>
        <p:txBody>
          <a:bodyPr>
            <a:noAutofit/>
          </a:bodyPr>
          <a:lstStyle/>
          <a:p>
            <a:pPr algn="l"/>
            <a:r>
              <a:rPr lang="en-US" sz="3000" dirty="0">
                <a:latin typeface="+mn-lt"/>
              </a:rPr>
              <a:t>Who Can Receive Medical Marijuana?</a:t>
            </a:r>
          </a:p>
        </p:txBody>
      </p:sp>
      <p:sp>
        <p:nvSpPr>
          <p:cNvPr id="4" name="TextBox 3"/>
          <p:cNvSpPr txBox="1"/>
          <p:nvPr/>
        </p:nvSpPr>
        <p:spPr>
          <a:xfrm flipH="1">
            <a:off x="116662" y="1002260"/>
            <a:ext cx="8361472" cy="461665"/>
          </a:xfrm>
          <a:prstGeom prst="rect">
            <a:avLst/>
          </a:prstGeom>
          <a:noFill/>
        </p:spPr>
        <p:txBody>
          <a:bodyPr wrap="square" rtlCol="0">
            <a:spAutoFit/>
          </a:bodyPr>
          <a:lstStyle/>
          <a:p>
            <a:r>
              <a:rPr lang="en-US" sz="2400" dirty="0"/>
              <a:t>Patients with any of the following serious medical conditions:</a:t>
            </a:r>
          </a:p>
        </p:txBody>
      </p:sp>
      <p:sp>
        <p:nvSpPr>
          <p:cNvPr id="7" name="Content Placeholder 2">
            <a:extLst>
              <a:ext uri="{FF2B5EF4-FFF2-40B4-BE49-F238E27FC236}">
                <a16:creationId xmlns="" xmlns:a16="http://schemas.microsoft.com/office/drawing/2014/main" id="{A1081E6E-613D-4A0F-80E4-A2799A4EDA02}"/>
              </a:ext>
            </a:extLst>
          </p:cNvPr>
          <p:cNvSpPr>
            <a:spLocks noGrp="1"/>
          </p:cNvSpPr>
          <p:nvPr>
            <p:ph idx="1"/>
          </p:nvPr>
        </p:nvSpPr>
        <p:spPr>
          <a:xfrm>
            <a:off x="191386" y="1606463"/>
            <a:ext cx="8470014" cy="2395604"/>
          </a:xfrm>
        </p:spPr>
        <p:txBody>
          <a:bodyPr numCol="2">
            <a:noAutofit/>
          </a:bodyPr>
          <a:lstStyle/>
          <a:p>
            <a:pPr lvl="0"/>
            <a:r>
              <a:rPr lang="en-US" sz="2400" dirty="0">
                <a:solidFill>
                  <a:srgbClr val="000000"/>
                </a:solidFill>
              </a:rPr>
              <a:t>Intractable Seizures; </a:t>
            </a:r>
          </a:p>
          <a:p>
            <a:pPr lvl="0"/>
            <a:r>
              <a:rPr lang="en-US" sz="2400" dirty="0">
                <a:solidFill>
                  <a:srgbClr val="000000"/>
                </a:solidFill>
              </a:rPr>
              <a:t>Multiple Sclerosis;</a:t>
            </a:r>
          </a:p>
          <a:p>
            <a:pPr lvl="0"/>
            <a:r>
              <a:rPr lang="en-US" sz="2400" dirty="0">
                <a:solidFill>
                  <a:srgbClr val="000000"/>
                </a:solidFill>
              </a:rPr>
              <a:t>Neuropathies; </a:t>
            </a:r>
          </a:p>
          <a:p>
            <a:pPr lvl="0"/>
            <a:r>
              <a:rPr lang="en-US" sz="2400" dirty="0">
                <a:solidFill>
                  <a:srgbClr val="000000"/>
                </a:solidFill>
              </a:rPr>
              <a:t>Parkinson’s Disease;</a:t>
            </a:r>
          </a:p>
          <a:p>
            <a:pPr lvl="0"/>
            <a:r>
              <a:rPr lang="en-US" sz="2400" dirty="0">
                <a:solidFill>
                  <a:srgbClr val="000000"/>
                </a:solidFill>
              </a:rPr>
              <a:t>Post-traumatic Stress Disorder; </a:t>
            </a:r>
          </a:p>
          <a:p>
            <a:r>
              <a:rPr lang="en-US" sz="2400" dirty="0">
                <a:solidFill>
                  <a:srgbClr val="000000"/>
                </a:solidFill>
              </a:rPr>
              <a:t>Sickle Cell Anemia; or </a:t>
            </a:r>
          </a:p>
          <a:p>
            <a:pPr lvl="0"/>
            <a:endParaRPr lang="en-US" sz="2400" dirty="0">
              <a:solidFill>
                <a:srgbClr val="000000"/>
              </a:solidFill>
            </a:endParaRPr>
          </a:p>
          <a:p>
            <a:pPr lvl="0"/>
            <a:endParaRPr lang="en-US" sz="2400" dirty="0">
              <a:solidFill>
                <a:srgbClr val="000000"/>
              </a:solidFill>
            </a:endParaRPr>
          </a:p>
          <a:p>
            <a:pPr marL="0" indent="0">
              <a:buNone/>
            </a:pPr>
            <a:endParaRPr lang="en-US" sz="2400" dirty="0">
              <a:solidFill>
                <a:srgbClr val="000000"/>
              </a:solidFill>
            </a:endParaRPr>
          </a:p>
          <a:p>
            <a:pPr lvl="0"/>
            <a:r>
              <a:rPr lang="en-US" sz="2400" dirty="0">
                <a:solidFill>
                  <a:srgbClr val="000000"/>
                </a:solidFill>
              </a:rPr>
              <a:t>Severe chronic or intractable pain of neuropathic origin or severe chronic or intractable pain in which conventional therapeutic intervention and opiate therapy is contraindicated or ineffective. </a:t>
            </a:r>
          </a:p>
          <a:p>
            <a:endParaRPr lang="en-US" sz="2400" dirty="0"/>
          </a:p>
        </p:txBody>
      </p:sp>
    </p:spTree>
    <p:extLst>
      <p:ext uri="{BB962C8B-B14F-4D97-AF65-F5344CB8AC3E}">
        <p14:creationId xmlns:p14="http://schemas.microsoft.com/office/powerpoint/2010/main" val="328632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2" y="526756"/>
            <a:ext cx="8623596" cy="457200"/>
          </a:xfrm>
        </p:spPr>
        <p:txBody>
          <a:bodyPr>
            <a:noAutofit/>
          </a:bodyPr>
          <a:lstStyle/>
          <a:p>
            <a:pPr algn="l"/>
            <a:r>
              <a:rPr lang="en-US" sz="3000" dirty="0">
                <a:latin typeface="+mn-lt"/>
              </a:rPr>
              <a:t>Medical Marijuana and the Opioid Epidemic</a:t>
            </a:r>
          </a:p>
        </p:txBody>
      </p:sp>
      <p:sp>
        <p:nvSpPr>
          <p:cNvPr id="3" name="Content Placeholder 2"/>
          <p:cNvSpPr>
            <a:spLocks noGrp="1"/>
          </p:cNvSpPr>
          <p:nvPr>
            <p:ph idx="1"/>
          </p:nvPr>
        </p:nvSpPr>
        <p:spPr>
          <a:xfrm>
            <a:off x="170120" y="1233377"/>
            <a:ext cx="8633637" cy="3080394"/>
          </a:xfrm>
        </p:spPr>
        <p:txBody>
          <a:bodyPr>
            <a:normAutofit fontScale="85000" lnSpcReduction="20000"/>
          </a:bodyPr>
          <a:lstStyle/>
          <a:p>
            <a:r>
              <a:rPr lang="en-US" sz="2600" dirty="0"/>
              <a:t>“Relief from chronic pain is by far the most common condition cited by patients for the medical use of cannabis.”</a:t>
            </a:r>
          </a:p>
          <a:p>
            <a:pPr marL="0" indent="0">
              <a:buNone/>
            </a:pPr>
            <a:endParaRPr lang="en-US" sz="2600" dirty="0"/>
          </a:p>
          <a:p>
            <a:r>
              <a:rPr lang="en-US" sz="2600" dirty="0"/>
              <a:t>“There is substantial evidence that cannabis is an effective treatment for chronic pain in adults.”</a:t>
            </a:r>
          </a:p>
          <a:p>
            <a:endParaRPr lang="en-US" sz="2600" dirty="0"/>
          </a:p>
          <a:p>
            <a:r>
              <a:rPr lang="en-US" sz="2600" dirty="0"/>
              <a:t>Cannabis can be used to treat chronic pain rather than opioids or along side opioids so that a lower dose is needed</a:t>
            </a:r>
          </a:p>
          <a:p>
            <a:pPr marL="0" indent="0">
              <a:buNone/>
            </a:pPr>
            <a:endParaRPr lang="en-US" sz="1050" dirty="0"/>
          </a:p>
          <a:p>
            <a:pPr marL="0" indent="0">
              <a:buNone/>
            </a:pPr>
            <a:r>
              <a:rPr lang="en-US" sz="1050" dirty="0"/>
              <a:t>SOURCE: National Academies of Sciences, Engineering, and Medicine. 2017. The Health Effects of Cannabis and Cannabinoids: The Current State of Evidence and Recommendations for Research. Washington, DC: The National Academies Press. https://doi.org/10.17226/24625</a:t>
            </a:r>
          </a:p>
        </p:txBody>
      </p:sp>
    </p:spTree>
    <p:extLst>
      <p:ext uri="{BB962C8B-B14F-4D97-AF65-F5344CB8AC3E}">
        <p14:creationId xmlns:p14="http://schemas.microsoft.com/office/powerpoint/2010/main" val="2495927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102" y="622449"/>
            <a:ext cx="8623596" cy="457200"/>
          </a:xfrm>
        </p:spPr>
        <p:txBody>
          <a:bodyPr>
            <a:noAutofit/>
          </a:bodyPr>
          <a:lstStyle/>
          <a:p>
            <a:pPr algn="l"/>
            <a:r>
              <a:rPr lang="en-US" sz="3000" dirty="0">
                <a:latin typeface="+mn-lt"/>
              </a:rPr>
              <a:t>Medical</a:t>
            </a:r>
            <a:r>
              <a:rPr lang="en-US" sz="3000" dirty="0"/>
              <a:t> </a:t>
            </a:r>
            <a:r>
              <a:rPr lang="en-US" sz="3000" dirty="0">
                <a:latin typeface="Calibri" panose="020F0502020204030204" pitchFamily="34" charset="0"/>
                <a:cs typeface="Calibri" panose="020F0502020204030204" pitchFamily="34" charset="0"/>
              </a:rPr>
              <a:t>Marijuana and the Opioid Epidemic</a:t>
            </a:r>
          </a:p>
        </p:txBody>
      </p:sp>
      <p:sp>
        <p:nvSpPr>
          <p:cNvPr id="6" name="Content Placeholder 2">
            <a:extLst>
              <a:ext uri="{FF2B5EF4-FFF2-40B4-BE49-F238E27FC236}">
                <a16:creationId xmlns="" xmlns:a16="http://schemas.microsoft.com/office/drawing/2014/main" id="{F86B3717-8A0A-4F8F-9517-1A4B6E4AAD11}"/>
              </a:ext>
            </a:extLst>
          </p:cNvPr>
          <p:cNvSpPr>
            <a:spLocks noGrp="1"/>
          </p:cNvSpPr>
          <p:nvPr>
            <p:ph idx="1"/>
          </p:nvPr>
        </p:nvSpPr>
        <p:spPr>
          <a:xfrm>
            <a:off x="123658" y="1254378"/>
            <a:ext cx="8595040" cy="3200400"/>
          </a:xfrm>
        </p:spPr>
        <p:txBody>
          <a:bodyPr>
            <a:noAutofit/>
          </a:bodyPr>
          <a:lstStyle/>
          <a:p>
            <a:pPr marL="0" indent="0">
              <a:buNone/>
            </a:pPr>
            <a:r>
              <a:rPr lang="en-US" sz="2400" dirty="0">
                <a:latin typeface="+mn-lt"/>
              </a:rPr>
              <a:t>Medically supervised marijuana use is associated with decreases in:</a:t>
            </a:r>
          </a:p>
          <a:p>
            <a:pPr marL="0" indent="0">
              <a:buNone/>
            </a:pPr>
            <a:endParaRPr lang="en-US" sz="2400" dirty="0">
              <a:latin typeface="+mn-lt"/>
            </a:endParaRPr>
          </a:p>
          <a:p>
            <a:pPr lvl="1">
              <a:buFont typeface="Arial" panose="020B0604020202020204" pitchFamily="34" charset="0"/>
              <a:buChar char="•"/>
            </a:pPr>
            <a:r>
              <a:rPr lang="en-US" sz="2400" dirty="0">
                <a:latin typeface="+mn-lt"/>
              </a:rPr>
              <a:t>Overdose deaths from prescription opioids;</a:t>
            </a:r>
          </a:p>
          <a:p>
            <a:pPr lvl="1">
              <a:buFont typeface="Arial" panose="020B0604020202020204" pitchFamily="34" charset="0"/>
              <a:buChar char="•"/>
            </a:pPr>
            <a:r>
              <a:rPr lang="en-US" sz="2400" dirty="0">
                <a:latin typeface="+mn-lt"/>
              </a:rPr>
              <a:t>Opioid prescribing;</a:t>
            </a:r>
          </a:p>
          <a:p>
            <a:pPr lvl="1">
              <a:buFont typeface="Arial" panose="020B0604020202020204" pitchFamily="34" charset="0"/>
              <a:buChar char="•"/>
            </a:pPr>
            <a:r>
              <a:rPr lang="en-US" sz="2400" dirty="0">
                <a:latin typeface="+mn-lt"/>
              </a:rPr>
              <a:t>Self-reports of opioid misuse; and</a:t>
            </a:r>
          </a:p>
          <a:p>
            <a:pPr lvl="1">
              <a:buFont typeface="Arial" panose="020B0604020202020204" pitchFamily="34" charset="0"/>
              <a:buChar char="•"/>
            </a:pPr>
            <a:r>
              <a:rPr lang="en-US" sz="2400" dirty="0">
                <a:latin typeface="+mn-lt"/>
              </a:rPr>
              <a:t>Treatment admissions for opioid addiction.</a:t>
            </a:r>
          </a:p>
          <a:p>
            <a:pPr marL="0" indent="0">
              <a:buNone/>
            </a:pPr>
            <a:endParaRPr lang="en-US" sz="900" dirty="0">
              <a:latin typeface="+mn-lt"/>
            </a:endParaRPr>
          </a:p>
          <a:p>
            <a:pPr marL="0" indent="0">
              <a:buNone/>
            </a:pPr>
            <a:r>
              <a:rPr lang="en-US" sz="900" dirty="0">
                <a:latin typeface="+mn-lt"/>
              </a:rPr>
              <a:t>SOURCE: Powell D, </a:t>
            </a:r>
            <a:r>
              <a:rPr lang="en-US" sz="900" dirty="0" err="1">
                <a:latin typeface="+mn-lt"/>
              </a:rPr>
              <a:t>Pacula</a:t>
            </a:r>
            <a:r>
              <a:rPr lang="en-US" sz="900" dirty="0">
                <a:latin typeface="+mn-lt"/>
              </a:rPr>
              <a:t> RL, Jacobson M. Do Medical Marijuana Laws Reduce Addiction and Deaths Related to Pain Killers? RAND Corporation; 2015. </a:t>
            </a:r>
          </a:p>
        </p:txBody>
      </p:sp>
    </p:spTree>
    <p:extLst>
      <p:ext uri="{BB962C8B-B14F-4D97-AF65-F5344CB8AC3E}">
        <p14:creationId xmlns:p14="http://schemas.microsoft.com/office/powerpoint/2010/main" val="3630039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33" y="575931"/>
            <a:ext cx="7924800" cy="457200"/>
          </a:xfrm>
        </p:spPr>
        <p:txBody>
          <a:bodyPr>
            <a:noAutofit/>
          </a:bodyPr>
          <a:lstStyle/>
          <a:p>
            <a:pPr algn="l"/>
            <a:r>
              <a:rPr lang="en-US" sz="3000" dirty="0">
                <a:latin typeface="+mn-lt"/>
              </a:rPr>
              <a:t>The Medical Marijuana Law</a:t>
            </a:r>
          </a:p>
        </p:txBody>
      </p:sp>
      <p:sp>
        <p:nvSpPr>
          <p:cNvPr id="3" name="Content Placeholder 2"/>
          <p:cNvSpPr>
            <a:spLocks noGrp="1"/>
          </p:cNvSpPr>
          <p:nvPr>
            <p:ph idx="1"/>
          </p:nvPr>
        </p:nvSpPr>
        <p:spPr>
          <a:xfrm>
            <a:off x="499533" y="1944866"/>
            <a:ext cx="8229600" cy="1767473"/>
          </a:xfrm>
        </p:spPr>
        <p:txBody>
          <a:bodyPr>
            <a:normAutofit/>
          </a:bodyPr>
          <a:lstStyle/>
          <a:p>
            <a:pPr marL="0" indent="0" algn="ctr">
              <a:buNone/>
            </a:pPr>
            <a:r>
              <a:rPr lang="en-US" sz="2400" dirty="0"/>
              <a:t>The Medical Marijuana Law allows patients, and registered caregivers, with patient certifications provided by a practitioner to obtain medical marijuana from a dispensary. </a:t>
            </a:r>
          </a:p>
          <a:p>
            <a:endParaRPr lang="en-US" sz="2400" dirty="0"/>
          </a:p>
        </p:txBody>
      </p:sp>
    </p:spTree>
    <p:extLst>
      <p:ext uri="{BB962C8B-B14F-4D97-AF65-F5344CB8AC3E}">
        <p14:creationId xmlns:p14="http://schemas.microsoft.com/office/powerpoint/2010/main" val="150091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507065"/>
            <a:ext cx="7924800" cy="457200"/>
          </a:xfrm>
        </p:spPr>
        <p:txBody>
          <a:bodyPr>
            <a:noAutofit/>
          </a:bodyPr>
          <a:lstStyle/>
          <a:p>
            <a:pPr algn="l"/>
            <a:r>
              <a:rPr lang="en-US" sz="3000" dirty="0">
                <a:latin typeface="+mn-lt"/>
              </a:rPr>
              <a:t>Legal Forms of Medical Marijuana</a:t>
            </a:r>
          </a:p>
        </p:txBody>
      </p:sp>
      <p:sp>
        <p:nvSpPr>
          <p:cNvPr id="3" name="Content Placeholder 2"/>
          <p:cNvSpPr>
            <a:spLocks noGrp="1"/>
          </p:cNvSpPr>
          <p:nvPr>
            <p:ph idx="1"/>
          </p:nvPr>
        </p:nvSpPr>
        <p:spPr>
          <a:xfrm>
            <a:off x="126999" y="1104880"/>
            <a:ext cx="6305699" cy="3209425"/>
          </a:xfrm>
        </p:spPr>
        <p:txBody>
          <a:bodyPr>
            <a:noAutofit/>
          </a:bodyPr>
          <a:lstStyle/>
          <a:p>
            <a:r>
              <a:rPr lang="en-US" sz="2400" dirty="0">
                <a:latin typeface="+mn-lt"/>
              </a:rPr>
              <a:t>Pills</a:t>
            </a:r>
          </a:p>
          <a:p>
            <a:r>
              <a:rPr lang="en-US" sz="2400" dirty="0">
                <a:latin typeface="+mn-lt"/>
              </a:rPr>
              <a:t>Oil</a:t>
            </a:r>
          </a:p>
          <a:p>
            <a:r>
              <a:rPr lang="en-US" sz="2400" dirty="0">
                <a:latin typeface="+mn-lt"/>
              </a:rPr>
              <a:t>Liquid</a:t>
            </a:r>
          </a:p>
          <a:p>
            <a:r>
              <a:rPr lang="en-US" sz="2400" dirty="0">
                <a:latin typeface="+mn-lt"/>
              </a:rPr>
              <a:t>Tincture</a:t>
            </a:r>
          </a:p>
          <a:p>
            <a:r>
              <a:rPr lang="en-US" sz="2400" dirty="0">
                <a:latin typeface="+mn-lt"/>
              </a:rPr>
              <a:t>Topical including cream, gel, and ointment</a:t>
            </a:r>
          </a:p>
          <a:p>
            <a:r>
              <a:rPr lang="en-US" sz="2400" dirty="0">
                <a:latin typeface="+mn-lt"/>
              </a:rPr>
              <a:t>Medically appropriate forms for administration by vaporization or nebulization</a:t>
            </a:r>
          </a:p>
          <a:p>
            <a:r>
              <a:rPr lang="en-US" sz="2400" b="1" dirty="0">
                <a:latin typeface="+mn-lt"/>
              </a:rPr>
              <a:t>No dry leaf or plant form is allowed</a:t>
            </a:r>
          </a:p>
          <a:p>
            <a:endParaRPr lang="en-US" sz="2400" dirty="0">
              <a:latin typeface="+mn-lt"/>
            </a:endParaRPr>
          </a:p>
        </p:txBody>
      </p:sp>
      <p:pic>
        <p:nvPicPr>
          <p:cNvPr id="4" name="Picture 3"/>
          <p:cNvPicPr>
            <a:picLocks noChangeAspect="1"/>
          </p:cNvPicPr>
          <p:nvPr/>
        </p:nvPicPr>
        <p:blipFill>
          <a:blip r:embed="rId2"/>
          <a:stretch>
            <a:fillRect/>
          </a:stretch>
        </p:blipFill>
        <p:spPr>
          <a:xfrm>
            <a:off x="5846659" y="964264"/>
            <a:ext cx="3165870" cy="2650805"/>
          </a:xfrm>
          <a:prstGeom prst="rect">
            <a:avLst/>
          </a:prstGeom>
        </p:spPr>
      </p:pic>
    </p:spTree>
    <p:extLst>
      <p:ext uri="{BB962C8B-B14F-4D97-AF65-F5344CB8AC3E}">
        <p14:creationId xmlns:p14="http://schemas.microsoft.com/office/powerpoint/2010/main" val="376782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605603"/>
            <a:ext cx="7924800" cy="457200"/>
          </a:xfrm>
        </p:spPr>
        <p:txBody>
          <a:bodyPr>
            <a:normAutofit fontScale="90000"/>
          </a:bodyPr>
          <a:lstStyle/>
          <a:p>
            <a:r>
              <a:rPr lang="en-US" dirty="0"/>
              <a:t>Agenda</a:t>
            </a:r>
          </a:p>
        </p:txBody>
      </p:sp>
      <p:sp>
        <p:nvSpPr>
          <p:cNvPr id="3" name="Content Placeholder 2"/>
          <p:cNvSpPr>
            <a:spLocks noGrp="1"/>
          </p:cNvSpPr>
          <p:nvPr>
            <p:ph idx="1"/>
          </p:nvPr>
        </p:nvSpPr>
        <p:spPr>
          <a:xfrm>
            <a:off x="431800" y="1349909"/>
            <a:ext cx="8229600" cy="2967164"/>
          </a:xfrm>
        </p:spPr>
        <p:txBody>
          <a:bodyPr>
            <a:normAutofit/>
          </a:bodyPr>
          <a:lstStyle/>
          <a:p>
            <a:r>
              <a:rPr lang="en-US" dirty="0"/>
              <a:t>Opioid Crisis</a:t>
            </a:r>
          </a:p>
          <a:p>
            <a:r>
              <a:rPr lang="en-US" dirty="0"/>
              <a:t>Medical Marijuana</a:t>
            </a:r>
          </a:p>
          <a:p>
            <a:r>
              <a:rPr lang="en-US" dirty="0" smtClean="0"/>
              <a:t>LGBT Health Issues</a:t>
            </a:r>
            <a:endParaRPr lang="en-US" dirty="0"/>
          </a:p>
          <a:p>
            <a:r>
              <a:rPr lang="en-US" dirty="0" smtClean="0"/>
              <a:t>Mental</a:t>
            </a:r>
            <a:r>
              <a:rPr lang="en-US" dirty="0"/>
              <a:t>, Physical, </a:t>
            </a:r>
            <a:r>
              <a:rPr lang="en-US" dirty="0" smtClean="0"/>
              <a:t>Environmental Health</a:t>
            </a:r>
            <a:endParaRPr lang="en-US" dirty="0"/>
          </a:p>
          <a:p>
            <a:r>
              <a:rPr lang="en-US" dirty="0"/>
              <a:t>Public Health 3.0</a:t>
            </a:r>
          </a:p>
          <a:p>
            <a:endParaRPr lang="en-US" dirty="0"/>
          </a:p>
        </p:txBody>
      </p:sp>
    </p:spTree>
    <p:extLst>
      <p:ext uri="{BB962C8B-B14F-4D97-AF65-F5344CB8AC3E}">
        <p14:creationId xmlns:p14="http://schemas.microsoft.com/office/powerpoint/2010/main" val="219415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4857"/>
            <a:ext cx="7924800" cy="457200"/>
          </a:xfrm>
        </p:spPr>
        <p:txBody>
          <a:bodyPr>
            <a:noAutofit/>
          </a:bodyPr>
          <a:lstStyle/>
          <a:p>
            <a:pPr algn="l"/>
            <a:r>
              <a:rPr lang="en-US" sz="3000" dirty="0">
                <a:latin typeface="+mn-lt"/>
              </a:rPr>
              <a:t>Practitioner and Dispensary Relationship</a:t>
            </a:r>
          </a:p>
        </p:txBody>
      </p:sp>
      <p:sp>
        <p:nvSpPr>
          <p:cNvPr id="3" name="Content Placeholder 2"/>
          <p:cNvSpPr>
            <a:spLocks noGrp="1"/>
          </p:cNvSpPr>
          <p:nvPr>
            <p:ph idx="1"/>
          </p:nvPr>
        </p:nvSpPr>
        <p:spPr>
          <a:xfrm>
            <a:off x="152400" y="1194442"/>
            <a:ext cx="8229600" cy="3200400"/>
          </a:xfrm>
        </p:spPr>
        <p:txBody>
          <a:bodyPr>
            <a:normAutofit fontScale="92500" lnSpcReduction="10000"/>
          </a:bodyPr>
          <a:lstStyle/>
          <a:p>
            <a:r>
              <a:rPr lang="en-US" sz="2400" dirty="0"/>
              <a:t>The primary location of a dispensary must have a pharmacist or physician on location during all hours of operation.</a:t>
            </a:r>
          </a:p>
          <a:p>
            <a:endParaRPr lang="en-US" sz="2400" dirty="0"/>
          </a:p>
          <a:p>
            <a:r>
              <a:rPr lang="en-US" sz="2400" dirty="0">
                <a:latin typeface="+mn-lt"/>
              </a:rPr>
              <a:t>The dispensary </a:t>
            </a:r>
            <a:r>
              <a:rPr lang="en-US" sz="2400" i="1" dirty="0">
                <a:latin typeface="+mn-lt"/>
              </a:rPr>
              <a:t>dispenses</a:t>
            </a:r>
            <a:r>
              <a:rPr lang="en-US" sz="2400" dirty="0">
                <a:latin typeface="+mn-lt"/>
              </a:rPr>
              <a:t> medical marijuana to patients in accordance with the patient certification issued by the practitioner.</a:t>
            </a:r>
          </a:p>
          <a:p>
            <a:endParaRPr lang="en-US" sz="2400" dirty="0">
              <a:latin typeface="+mn-lt"/>
            </a:endParaRPr>
          </a:p>
          <a:p>
            <a:r>
              <a:rPr lang="en-US" sz="2400" dirty="0">
                <a:latin typeface="+mn-lt"/>
              </a:rPr>
              <a:t>The practitioner may </a:t>
            </a:r>
            <a:r>
              <a:rPr lang="en-US" sz="2400" i="1" dirty="0">
                <a:latin typeface="+mn-lt"/>
              </a:rPr>
              <a:t>recommend</a:t>
            </a:r>
            <a:r>
              <a:rPr lang="en-US" sz="2400" dirty="0">
                <a:latin typeface="+mn-lt"/>
              </a:rPr>
              <a:t> that the patient consult with a medical professional employed by a dispensary regarding the appropriate form and dosage of medical marijuana to be dispensed.</a:t>
            </a:r>
          </a:p>
        </p:txBody>
      </p:sp>
    </p:spTree>
    <p:extLst>
      <p:ext uri="{BB962C8B-B14F-4D97-AF65-F5344CB8AC3E}">
        <p14:creationId xmlns:p14="http://schemas.microsoft.com/office/powerpoint/2010/main" val="77042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530" y="522767"/>
            <a:ext cx="7924800" cy="457200"/>
          </a:xfrm>
        </p:spPr>
        <p:txBody>
          <a:bodyPr>
            <a:noAutofit/>
          </a:bodyPr>
          <a:lstStyle/>
          <a:p>
            <a:pPr algn="l"/>
            <a:r>
              <a:rPr lang="en-US" sz="3000" dirty="0">
                <a:latin typeface="+mn-lt"/>
              </a:rPr>
              <a:t>Status of Medical Marijuana Program</a:t>
            </a:r>
          </a:p>
        </p:txBody>
      </p:sp>
      <p:sp>
        <p:nvSpPr>
          <p:cNvPr id="3" name="Content Placeholder 2"/>
          <p:cNvSpPr>
            <a:spLocks noGrp="1"/>
          </p:cNvSpPr>
          <p:nvPr>
            <p:ph idx="1"/>
          </p:nvPr>
        </p:nvSpPr>
        <p:spPr>
          <a:xfrm>
            <a:off x="524933" y="1911352"/>
            <a:ext cx="8229600" cy="1051982"/>
          </a:xfrm>
        </p:spPr>
        <p:txBody>
          <a:bodyPr>
            <a:normAutofit/>
          </a:bodyPr>
          <a:lstStyle/>
          <a:p>
            <a:pPr marL="0" indent="0" algn="ctr">
              <a:buNone/>
            </a:pPr>
            <a:r>
              <a:rPr lang="en-US" sz="3000" dirty="0">
                <a:latin typeface="+mn-lt"/>
              </a:rPr>
              <a:t>We continue to be on track to have medical marijuana available to patients in early 2018!  </a:t>
            </a:r>
          </a:p>
          <a:p>
            <a:endParaRPr lang="en-US" sz="3000" dirty="0">
              <a:latin typeface="+mn-lt"/>
            </a:endParaRPr>
          </a:p>
        </p:txBody>
      </p:sp>
    </p:spTree>
    <p:extLst>
      <p:ext uri="{BB962C8B-B14F-4D97-AF65-F5344CB8AC3E}">
        <p14:creationId xmlns:p14="http://schemas.microsoft.com/office/powerpoint/2010/main" val="73223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53729" y="1339702"/>
            <a:ext cx="6172200" cy="3157870"/>
          </a:xfrm>
        </p:spPr>
        <p:txBody>
          <a:bodyPr>
            <a:noAutofit/>
          </a:bodyPr>
          <a:lstStyle/>
          <a:p>
            <a:pPr eaLnBrk="1" hangingPunct="1">
              <a:defRPr/>
            </a:pPr>
            <a:r>
              <a:rPr lang="en-US" altLang="en-US" sz="2400" dirty="0">
                <a:latin typeface="+mn-lt"/>
                <a:cs typeface="Arial" panose="020B0604020202020204" pitchFamily="34" charset="0"/>
              </a:rPr>
              <a:t>LGBTQQIAAP….</a:t>
            </a:r>
          </a:p>
          <a:p>
            <a:pPr marL="0" indent="0" eaLnBrk="1" hangingPunct="1">
              <a:buNone/>
              <a:defRPr/>
            </a:pPr>
            <a:endParaRPr lang="en-US" altLang="en-US" sz="2400" dirty="0">
              <a:latin typeface="+mn-lt"/>
              <a:cs typeface="Arial" panose="020B0604020202020204" pitchFamily="34" charset="0"/>
            </a:endParaRPr>
          </a:p>
          <a:p>
            <a:pPr eaLnBrk="1" hangingPunct="1">
              <a:defRPr/>
            </a:pPr>
            <a:r>
              <a:rPr lang="en-US" altLang="en-US" sz="2400" dirty="0">
                <a:latin typeface="+mn-lt"/>
                <a:cs typeface="Arial" panose="020B0604020202020204" pitchFamily="34" charset="0"/>
              </a:rPr>
              <a:t>Gender Roles</a:t>
            </a:r>
          </a:p>
          <a:p>
            <a:pPr marL="0" indent="0" eaLnBrk="1" hangingPunct="1">
              <a:buNone/>
              <a:defRPr/>
            </a:pPr>
            <a:endParaRPr lang="en-US" altLang="en-US" sz="2400" dirty="0">
              <a:latin typeface="+mn-lt"/>
              <a:cs typeface="Arial" panose="020B0604020202020204" pitchFamily="34" charset="0"/>
            </a:endParaRPr>
          </a:p>
          <a:p>
            <a:pPr>
              <a:defRPr/>
            </a:pPr>
            <a:r>
              <a:rPr lang="en-US" altLang="en-US" sz="2400" dirty="0">
                <a:latin typeface="+mn-lt"/>
                <a:cs typeface="Arial" panose="020B0604020202020204" pitchFamily="34" charset="0"/>
              </a:rPr>
              <a:t>Sexual Orientation</a:t>
            </a:r>
          </a:p>
          <a:p>
            <a:pPr marL="0" indent="0">
              <a:buNone/>
              <a:defRPr/>
            </a:pPr>
            <a:endParaRPr lang="en-US" altLang="en-US" sz="2400" dirty="0">
              <a:latin typeface="+mn-lt"/>
              <a:cs typeface="Arial" panose="020B0604020202020204" pitchFamily="34" charset="0"/>
            </a:endParaRPr>
          </a:p>
          <a:p>
            <a:pPr eaLnBrk="1" hangingPunct="1">
              <a:defRPr/>
            </a:pPr>
            <a:r>
              <a:rPr lang="en-US" altLang="en-US" sz="2400" dirty="0">
                <a:latin typeface="+mn-lt"/>
                <a:cs typeface="Arial" panose="020B0604020202020204" pitchFamily="34" charset="0"/>
              </a:rPr>
              <a:t>Gender Identity and expression</a:t>
            </a:r>
          </a:p>
        </p:txBody>
      </p:sp>
      <p:sp>
        <p:nvSpPr>
          <p:cNvPr id="6147" name="Title 1"/>
          <p:cNvSpPr txBox="1">
            <a:spLocks noGrp="1"/>
          </p:cNvSpPr>
          <p:nvPr>
            <p:ph type="title"/>
          </p:nvPr>
        </p:nvSpPr>
        <p:spPr>
          <a:xfrm>
            <a:off x="153729" y="675167"/>
            <a:ext cx="5943600" cy="457200"/>
          </a:xfrm>
        </p:spPr>
        <p:txBody>
          <a:bodyPr>
            <a:noAutofit/>
          </a:bodyPr>
          <a:lstStyle/>
          <a:p>
            <a:pPr algn="l">
              <a:spcBef>
                <a:spcPct val="0"/>
              </a:spcBef>
              <a:spcAft>
                <a:spcPct val="0"/>
              </a:spcAft>
              <a:buClr>
                <a:srgbClr val="FFFFFF"/>
              </a:buClr>
              <a:buFont typeface="Verdana" panose="020B0604030504040204" pitchFamily="34" charset="0"/>
              <a:buNone/>
            </a:pPr>
            <a:r>
              <a:rPr lang="en-US" altLang="en-US" sz="3000" dirty="0">
                <a:latin typeface="+mn-lt"/>
                <a:cs typeface="Arial" panose="020B0604020202020204" pitchFamily="34" charset="0"/>
                <a:sym typeface="Verdana" panose="020B0604030504040204" pitchFamily="34" charset="0"/>
              </a:rPr>
              <a:t>Terms</a:t>
            </a:r>
          </a:p>
        </p:txBody>
      </p:sp>
    </p:spTree>
    <p:extLst>
      <p:ext uri="{BB962C8B-B14F-4D97-AF65-F5344CB8AC3E}">
        <p14:creationId xmlns:p14="http://schemas.microsoft.com/office/powerpoint/2010/main" val="171757407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98" y="473592"/>
            <a:ext cx="7924800" cy="457200"/>
          </a:xfrm>
        </p:spPr>
        <p:txBody>
          <a:bodyPr>
            <a:noAutofit/>
          </a:bodyPr>
          <a:lstStyle/>
          <a:p>
            <a:pPr algn="l"/>
            <a:r>
              <a:rPr lang="en-US" sz="3000" dirty="0">
                <a:latin typeface="+mn-lt"/>
              </a:rPr>
              <a:t>Terms</a:t>
            </a:r>
          </a:p>
        </p:txBody>
      </p:sp>
      <p:sp>
        <p:nvSpPr>
          <p:cNvPr id="3" name="Content Placeholder 2"/>
          <p:cNvSpPr>
            <a:spLocks noGrp="1"/>
          </p:cNvSpPr>
          <p:nvPr>
            <p:ph idx="1"/>
          </p:nvPr>
        </p:nvSpPr>
        <p:spPr>
          <a:xfrm>
            <a:off x="158898" y="942697"/>
            <a:ext cx="8569842" cy="2057400"/>
          </a:xfrm>
        </p:spPr>
        <p:txBody>
          <a:bodyPr>
            <a:noAutofit/>
          </a:bodyPr>
          <a:lstStyle/>
          <a:p>
            <a:pPr marL="0" indent="0">
              <a:buNone/>
            </a:pPr>
            <a:r>
              <a:rPr lang="en-US" sz="2400" b="1" dirty="0">
                <a:latin typeface="+mn-lt"/>
                <a:cs typeface="Arial" panose="020B0604020202020204" pitchFamily="34" charset="0"/>
              </a:rPr>
              <a:t>Difference between sexual orientation and gender identity</a:t>
            </a:r>
            <a:endParaRPr lang="en-US" sz="2400" dirty="0">
              <a:latin typeface="+mn-lt"/>
              <a:cs typeface="Arial" panose="020B0604020202020204" pitchFamily="34" charset="0"/>
            </a:endParaRPr>
          </a:p>
          <a:p>
            <a:pPr lvl="1">
              <a:buFont typeface="Arial" panose="020B0604020202020204" pitchFamily="34" charset="0"/>
              <a:buChar char="•"/>
            </a:pPr>
            <a:r>
              <a:rPr lang="en-US" sz="2400" dirty="0">
                <a:latin typeface="+mn-lt"/>
                <a:cs typeface="Arial" panose="020B0604020202020204" pitchFamily="34" charset="0"/>
              </a:rPr>
              <a:t>Sexual orientation and gender identity are separate concepts, and it is important to understand both.</a:t>
            </a:r>
          </a:p>
          <a:p>
            <a:pPr lvl="1">
              <a:buFont typeface="Arial" panose="020B0604020202020204" pitchFamily="34" charset="0"/>
              <a:buChar char="•"/>
            </a:pPr>
            <a:r>
              <a:rPr lang="en-US" sz="2400" dirty="0">
                <a:latin typeface="+mn-lt"/>
                <a:cs typeface="Arial" panose="020B0604020202020204" pitchFamily="34" charset="0"/>
              </a:rPr>
              <a:t>A transgender person might consider themselves straight </a:t>
            </a:r>
          </a:p>
          <a:p>
            <a:pPr marL="0" indent="0">
              <a:buNone/>
            </a:pPr>
            <a:endParaRPr lang="en-US" sz="2400" dirty="0">
              <a:latin typeface="+mn-lt"/>
              <a:cs typeface="Arial" panose="020B0604020202020204" pitchFamily="34" charset="0"/>
            </a:endParaRPr>
          </a:p>
        </p:txBody>
      </p:sp>
      <p:sp>
        <p:nvSpPr>
          <p:cNvPr id="4" name="Oval 3"/>
          <p:cNvSpPr/>
          <p:nvPr/>
        </p:nvSpPr>
        <p:spPr>
          <a:xfrm>
            <a:off x="1778508" y="2884736"/>
            <a:ext cx="2457450" cy="16573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p:cNvSpPr/>
          <p:nvPr/>
        </p:nvSpPr>
        <p:spPr>
          <a:xfrm>
            <a:off x="4764024" y="3012002"/>
            <a:ext cx="2457450" cy="15300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2118098" y="3568883"/>
            <a:ext cx="1778269" cy="338554"/>
          </a:xfrm>
          <a:prstGeom prst="rect">
            <a:avLst/>
          </a:prstGeom>
          <a:noFill/>
        </p:spPr>
        <p:txBody>
          <a:bodyPr wrap="square" rtlCol="0">
            <a:spAutoFit/>
          </a:bodyPr>
          <a:lstStyle/>
          <a:p>
            <a:r>
              <a:rPr lang="en-US" sz="1600" dirty="0"/>
              <a:t>Sexual Orientation</a:t>
            </a:r>
          </a:p>
        </p:txBody>
      </p:sp>
      <p:sp>
        <p:nvSpPr>
          <p:cNvPr id="8" name="TextBox 7"/>
          <p:cNvSpPr txBox="1"/>
          <p:nvPr/>
        </p:nvSpPr>
        <p:spPr>
          <a:xfrm>
            <a:off x="5217814" y="3544134"/>
            <a:ext cx="1549869" cy="338554"/>
          </a:xfrm>
          <a:prstGeom prst="rect">
            <a:avLst/>
          </a:prstGeom>
          <a:noFill/>
        </p:spPr>
        <p:txBody>
          <a:bodyPr wrap="square" rtlCol="0">
            <a:spAutoFit/>
          </a:bodyPr>
          <a:lstStyle/>
          <a:p>
            <a:r>
              <a:rPr lang="en-US" sz="1600" dirty="0"/>
              <a:t>Gender Identity</a:t>
            </a:r>
          </a:p>
        </p:txBody>
      </p:sp>
    </p:spTree>
    <p:extLst>
      <p:ext uri="{BB962C8B-B14F-4D97-AF65-F5344CB8AC3E}">
        <p14:creationId xmlns:p14="http://schemas.microsoft.com/office/powerpoint/2010/main" val="2402419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6" y="457200"/>
            <a:ext cx="7924800" cy="457200"/>
          </a:xfrm>
        </p:spPr>
        <p:txBody>
          <a:bodyPr>
            <a:noAutofit/>
          </a:bodyPr>
          <a:lstStyle/>
          <a:p>
            <a:pPr algn="l"/>
            <a:r>
              <a:rPr lang="en-US" sz="3000" dirty="0">
                <a:latin typeface="+mn-lt"/>
              </a:rPr>
              <a:t>Terms</a:t>
            </a:r>
          </a:p>
        </p:txBody>
      </p:sp>
      <p:sp>
        <p:nvSpPr>
          <p:cNvPr id="3" name="Content Placeholder 2"/>
          <p:cNvSpPr>
            <a:spLocks noGrp="1"/>
          </p:cNvSpPr>
          <p:nvPr>
            <p:ph idx="1"/>
          </p:nvPr>
        </p:nvSpPr>
        <p:spPr>
          <a:xfrm>
            <a:off x="106326" y="1052623"/>
            <a:ext cx="8623004" cy="3466214"/>
          </a:xfrm>
        </p:spPr>
        <p:txBody>
          <a:bodyPr>
            <a:normAutofit/>
          </a:bodyPr>
          <a:lstStyle/>
          <a:p>
            <a:pPr marL="0" indent="0">
              <a:buNone/>
            </a:pPr>
            <a:r>
              <a:rPr lang="en-US" sz="2400" b="1" dirty="0">
                <a:latin typeface="+mn-lt"/>
                <a:cs typeface="Arial" panose="020B0604020202020204" pitchFamily="34" charset="0"/>
              </a:rPr>
              <a:t>The difference between Sex and Gender</a:t>
            </a:r>
            <a:endParaRPr lang="en-US" sz="2400" dirty="0">
              <a:latin typeface="+mn-lt"/>
              <a:cs typeface="Arial" panose="020B0604020202020204" pitchFamily="34" charset="0"/>
            </a:endParaRPr>
          </a:p>
          <a:p>
            <a:pPr lvl="1">
              <a:buFont typeface="Arial" panose="020B0604020202020204" pitchFamily="34" charset="0"/>
              <a:buChar char="•"/>
            </a:pPr>
            <a:r>
              <a:rPr lang="en-US" sz="2400" u="sng" dirty="0">
                <a:latin typeface="+mn-lt"/>
                <a:cs typeface="Arial" panose="020B0604020202020204" pitchFamily="34" charset="0"/>
              </a:rPr>
              <a:t>Sex</a:t>
            </a:r>
            <a:r>
              <a:rPr lang="en-US" sz="2400" dirty="0">
                <a:latin typeface="+mn-lt"/>
                <a:cs typeface="Arial" panose="020B0604020202020204" pitchFamily="34" charset="0"/>
              </a:rPr>
              <a:t> is the physical expression of genes.</a:t>
            </a:r>
          </a:p>
          <a:p>
            <a:pPr marL="685800" lvl="1" indent="-342900">
              <a:buFont typeface="Arial" panose="020B0604020202020204" pitchFamily="34" charset="0"/>
              <a:buChar char="•"/>
            </a:pPr>
            <a:endParaRPr lang="en-US" sz="2400" dirty="0">
              <a:latin typeface="+mn-lt"/>
              <a:cs typeface="Arial" panose="020B0604020202020204" pitchFamily="34" charset="0"/>
            </a:endParaRPr>
          </a:p>
          <a:p>
            <a:pPr lvl="1">
              <a:buFont typeface="Arial" panose="020B0604020202020204" pitchFamily="34" charset="0"/>
              <a:buChar char="•"/>
            </a:pPr>
            <a:r>
              <a:rPr lang="en-US" sz="2400" u="sng" dirty="0">
                <a:latin typeface="+mn-lt"/>
                <a:cs typeface="Arial" panose="020B0604020202020204" pitchFamily="34" charset="0"/>
              </a:rPr>
              <a:t>Gender</a:t>
            </a:r>
            <a:r>
              <a:rPr lang="en-US" sz="2400" dirty="0">
                <a:latin typeface="+mn-lt"/>
                <a:cs typeface="Arial" panose="020B0604020202020204" pitchFamily="34" charset="0"/>
              </a:rPr>
              <a:t> is the concept of self perception and how one relates to another in society (masculine vs. feminine).</a:t>
            </a:r>
          </a:p>
          <a:p>
            <a:pPr marL="685800" lvl="1" indent="-342900">
              <a:buFont typeface="Arial" panose="020B0604020202020204" pitchFamily="34" charset="0"/>
              <a:buChar char="•"/>
            </a:pPr>
            <a:endParaRPr lang="en-US" sz="2400" dirty="0">
              <a:latin typeface="+mn-lt"/>
              <a:cs typeface="Arial" panose="020B0604020202020204" pitchFamily="34" charset="0"/>
            </a:endParaRPr>
          </a:p>
          <a:p>
            <a:pPr lvl="1">
              <a:buFont typeface="Arial" panose="020B0604020202020204" pitchFamily="34" charset="0"/>
              <a:buChar char="•"/>
            </a:pPr>
            <a:r>
              <a:rPr lang="en-US" sz="2400" dirty="0">
                <a:latin typeface="+mn-lt"/>
                <a:cs typeface="Arial" panose="020B0604020202020204" pitchFamily="34" charset="0"/>
              </a:rPr>
              <a:t>The organic basis of gender identity may be a reflection of neurodevelopment of the brain.</a:t>
            </a:r>
          </a:p>
          <a:p>
            <a:pPr marL="342900" lvl="1" indent="0">
              <a:buNone/>
            </a:pPr>
            <a:endParaRPr lang="en-US" sz="2400" dirty="0">
              <a:latin typeface="+mn-lt"/>
              <a:cs typeface="Arial" panose="020B0604020202020204" pitchFamily="34" charset="0"/>
            </a:endParaRPr>
          </a:p>
          <a:p>
            <a:pPr lvl="1"/>
            <a:endParaRPr lang="en-US" sz="2400" dirty="0">
              <a:latin typeface="+mn-lt"/>
            </a:endParaRPr>
          </a:p>
        </p:txBody>
      </p:sp>
    </p:spTree>
    <p:extLst>
      <p:ext uri="{BB962C8B-B14F-4D97-AF65-F5344CB8AC3E}">
        <p14:creationId xmlns:p14="http://schemas.microsoft.com/office/powerpoint/2010/main" val="2849393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noChangeArrowheads="1"/>
          </p:cNvSpPr>
          <p:nvPr>
            <p:ph type="title"/>
          </p:nvPr>
        </p:nvSpPr>
        <p:spPr>
          <a:xfrm>
            <a:off x="167463" y="534231"/>
            <a:ext cx="5429250" cy="332212"/>
          </a:xfrm>
        </p:spPr>
        <p:txBody>
          <a:bodyPr>
            <a:noAutofit/>
          </a:bodyPr>
          <a:lstStyle/>
          <a:p>
            <a:pPr algn="l" eaLnBrk="1" hangingPunct="1">
              <a:spcBef>
                <a:spcPct val="0"/>
              </a:spcBef>
              <a:spcAft>
                <a:spcPct val="0"/>
              </a:spcAft>
              <a:buClr>
                <a:srgbClr val="FFFFFF"/>
              </a:buClr>
              <a:buFont typeface="Verdana" panose="020B0604030504040204" pitchFamily="34" charset="0"/>
              <a:buNone/>
            </a:pPr>
            <a:r>
              <a:rPr lang="en-US" altLang="en-US" sz="3000" dirty="0">
                <a:latin typeface="+mn-lt"/>
                <a:cs typeface="Arial" panose="020B0604020202020204" pitchFamily="34" charset="0"/>
                <a:sym typeface="Verdana" panose="020B0604030504040204" pitchFamily="34" charset="0"/>
              </a:rPr>
              <a:t>The Variability of Nature</a:t>
            </a:r>
          </a:p>
        </p:txBody>
      </p:sp>
      <p:sp>
        <p:nvSpPr>
          <p:cNvPr id="8195" name="Rectangle 3"/>
          <p:cNvSpPr txBox="1">
            <a:spLocks noGrp="1" noChangeArrowheads="1"/>
          </p:cNvSpPr>
          <p:nvPr>
            <p:ph idx="1"/>
          </p:nvPr>
        </p:nvSpPr>
        <p:spPr>
          <a:xfrm>
            <a:off x="167463" y="1036675"/>
            <a:ext cx="8657560" cy="3200400"/>
          </a:xfrm>
        </p:spPr>
        <p:txBody>
          <a:bodyPr>
            <a:noAutofit/>
          </a:bodyPr>
          <a:lstStyle/>
          <a:p>
            <a:pPr>
              <a:spcBef>
                <a:spcPts val="479"/>
              </a:spcBef>
              <a:spcAft>
                <a:spcPct val="0"/>
              </a:spcAft>
              <a:buClr>
                <a:srgbClr val="000000"/>
              </a:buClr>
              <a:buFont typeface="Verdana" panose="020B0604030504040204" pitchFamily="34" charset="0"/>
              <a:buChar char="•"/>
            </a:pPr>
            <a:r>
              <a:rPr lang="en-US" altLang="en-US" sz="2400" dirty="0">
                <a:solidFill>
                  <a:srgbClr val="000000"/>
                </a:solidFill>
                <a:latin typeface="+mn-lt"/>
                <a:cs typeface="Arial" panose="020B0604020202020204" pitchFamily="34" charset="0"/>
                <a:sym typeface="Verdana" panose="020B0604030504040204" pitchFamily="34" charset="0"/>
              </a:rPr>
              <a:t>“In sum, gender identity is, whether consistent or inconsistent with other characteristics, much less a matter of choice and much more a matter of biology”  (Coolidge 2000)</a:t>
            </a:r>
          </a:p>
          <a:p>
            <a:pPr>
              <a:spcBef>
                <a:spcPts val="479"/>
              </a:spcBef>
              <a:spcAft>
                <a:spcPct val="0"/>
              </a:spcAft>
              <a:buClr>
                <a:srgbClr val="000000"/>
              </a:buClr>
              <a:buFont typeface="Verdana" panose="020B0604030504040204" pitchFamily="34" charset="0"/>
              <a:buChar char="•"/>
            </a:pPr>
            <a:endParaRPr lang="en-US" altLang="en-US" sz="2400" dirty="0">
              <a:solidFill>
                <a:srgbClr val="000000"/>
              </a:solidFill>
              <a:latin typeface="+mn-lt"/>
              <a:cs typeface="Arial" panose="020B0604020202020204" pitchFamily="34" charset="0"/>
              <a:sym typeface="Verdana" panose="020B0604030504040204" pitchFamily="34" charset="0"/>
            </a:endParaRPr>
          </a:p>
          <a:p>
            <a:pPr>
              <a:spcBef>
                <a:spcPts val="479"/>
              </a:spcBef>
              <a:spcAft>
                <a:spcPct val="0"/>
              </a:spcAft>
              <a:buClr>
                <a:srgbClr val="000000"/>
              </a:buClr>
              <a:buFont typeface="Verdana" panose="020B0604030504040204" pitchFamily="34" charset="0"/>
              <a:buChar char="•"/>
            </a:pPr>
            <a:r>
              <a:rPr lang="en-US" altLang="en-US" sz="2400" dirty="0">
                <a:solidFill>
                  <a:srgbClr val="000000"/>
                </a:solidFill>
                <a:latin typeface="+mn-lt"/>
                <a:cs typeface="Arial" panose="020B0604020202020204" pitchFamily="34" charset="0"/>
                <a:sym typeface="Verdana" panose="020B0604030504040204" pitchFamily="34" charset="0"/>
              </a:rPr>
              <a:t>The scientific evidence supports the paradigm that transsexualism is strongly associated with the neurodevelopment of the brain (Zhou 1995) </a:t>
            </a:r>
          </a:p>
          <a:p>
            <a:pPr>
              <a:spcBef>
                <a:spcPts val="479"/>
              </a:spcBef>
              <a:spcAft>
                <a:spcPct val="0"/>
              </a:spcAft>
              <a:buClr>
                <a:srgbClr val="000000"/>
              </a:buClr>
              <a:buFont typeface="Verdana" panose="020B0604030504040204" pitchFamily="34" charset="0"/>
              <a:buChar char="•"/>
            </a:pPr>
            <a:endParaRPr lang="en-US" altLang="en-US" sz="2400" dirty="0">
              <a:solidFill>
                <a:srgbClr val="000000"/>
              </a:solidFill>
              <a:latin typeface="+mn-lt"/>
              <a:cs typeface="Arial" panose="020B0604020202020204" pitchFamily="34" charset="0"/>
              <a:sym typeface="Verdana" panose="020B0604030504040204" pitchFamily="34" charset="0"/>
            </a:endParaRPr>
          </a:p>
          <a:p>
            <a:pPr>
              <a:spcBef>
                <a:spcPts val="479"/>
              </a:spcBef>
              <a:spcAft>
                <a:spcPct val="0"/>
              </a:spcAft>
              <a:buClr>
                <a:srgbClr val="000000"/>
              </a:buClr>
              <a:buFont typeface="Verdana" panose="020B0604030504040204" pitchFamily="34" charset="0"/>
              <a:buChar char="•"/>
            </a:pPr>
            <a:endParaRPr lang="en-US" altLang="en-US" sz="2400" dirty="0">
              <a:solidFill>
                <a:srgbClr val="000000"/>
              </a:solidFill>
              <a:latin typeface="+mn-lt"/>
              <a:cs typeface="Arial" panose="020B0604020202020204" pitchFamily="34" charset="0"/>
              <a:sym typeface="Verdana" panose="020B0604030504040204" pitchFamily="34" charset="0"/>
            </a:endParaRPr>
          </a:p>
          <a:p>
            <a:pPr>
              <a:spcBef>
                <a:spcPts val="479"/>
              </a:spcBef>
              <a:spcAft>
                <a:spcPct val="0"/>
              </a:spcAft>
              <a:buClr>
                <a:srgbClr val="000000"/>
              </a:buClr>
              <a:buNone/>
            </a:pPr>
            <a:endParaRPr lang="en-US" altLang="en-US" sz="2400" dirty="0">
              <a:solidFill>
                <a:srgbClr val="000000"/>
              </a:solidFill>
              <a:latin typeface="+mn-lt"/>
              <a:cs typeface="Arial" panose="020B0604020202020204" pitchFamily="34" charset="0"/>
              <a:sym typeface="Verdana" panose="020B0604030504040204" pitchFamily="34" charset="0"/>
            </a:endParaRPr>
          </a:p>
        </p:txBody>
      </p:sp>
    </p:spTree>
    <p:extLst>
      <p:ext uri="{BB962C8B-B14F-4D97-AF65-F5344CB8AC3E}">
        <p14:creationId xmlns:p14="http://schemas.microsoft.com/office/powerpoint/2010/main" val="37985788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255" y="857250"/>
            <a:ext cx="8739962" cy="3661587"/>
          </a:xfrm>
        </p:spPr>
        <p:txBody>
          <a:bodyPr>
            <a:noAutofit/>
          </a:bodyPr>
          <a:lstStyle/>
          <a:p>
            <a:pPr lvl="1">
              <a:buFont typeface="Arial" panose="020B0604020202020204" pitchFamily="34" charset="0"/>
              <a:buChar char="•"/>
            </a:pPr>
            <a:r>
              <a:rPr lang="en-US" sz="2400" dirty="0">
                <a:latin typeface="+mn-lt"/>
              </a:rPr>
              <a:t>Transgender spectrum</a:t>
            </a:r>
          </a:p>
          <a:p>
            <a:pPr lvl="2">
              <a:buFont typeface="Arial" panose="020B0604020202020204" pitchFamily="34" charset="0"/>
              <a:buChar char="•"/>
            </a:pPr>
            <a:r>
              <a:rPr lang="en-US" dirty="0">
                <a:latin typeface="+mn-lt"/>
              </a:rPr>
              <a:t>Crossdresser</a:t>
            </a:r>
          </a:p>
          <a:p>
            <a:pPr lvl="2">
              <a:buFont typeface="Arial" panose="020B0604020202020204" pitchFamily="34" charset="0"/>
              <a:buChar char="•"/>
            </a:pPr>
            <a:r>
              <a:rPr lang="en-US" dirty="0">
                <a:latin typeface="+mn-lt"/>
              </a:rPr>
              <a:t>Transgender</a:t>
            </a:r>
          </a:p>
          <a:p>
            <a:pPr lvl="2">
              <a:buFont typeface="Arial" panose="020B0604020202020204" pitchFamily="34" charset="0"/>
              <a:buChar char="•"/>
            </a:pPr>
            <a:r>
              <a:rPr lang="en-US" dirty="0">
                <a:latin typeface="+mn-lt"/>
              </a:rPr>
              <a:t>Transsexual</a:t>
            </a:r>
          </a:p>
          <a:p>
            <a:pPr lvl="1">
              <a:buFont typeface="Arial" panose="020B0604020202020204" pitchFamily="34" charset="0"/>
              <a:buChar char="•"/>
            </a:pPr>
            <a:endParaRPr lang="en-US" sz="2400" dirty="0">
              <a:latin typeface="+mn-lt"/>
            </a:endParaRPr>
          </a:p>
          <a:p>
            <a:pPr lvl="1">
              <a:buFont typeface="Arial" panose="020B0604020202020204" pitchFamily="34" charset="0"/>
              <a:buChar char="•"/>
            </a:pPr>
            <a:r>
              <a:rPr lang="en-US" sz="2400" dirty="0">
                <a:latin typeface="+mn-lt"/>
              </a:rPr>
              <a:t>Male-to-female - MTF - transgender women</a:t>
            </a:r>
          </a:p>
          <a:p>
            <a:pPr lvl="1">
              <a:buFont typeface="Arial" panose="020B0604020202020204" pitchFamily="34" charset="0"/>
              <a:buChar char="•"/>
            </a:pPr>
            <a:r>
              <a:rPr lang="en-US" sz="2400" dirty="0">
                <a:latin typeface="+mn-lt"/>
              </a:rPr>
              <a:t>Female-to-male - FTM - transgender man</a:t>
            </a:r>
          </a:p>
          <a:p>
            <a:pPr lvl="1">
              <a:buFont typeface="Arial" panose="020B0604020202020204" pitchFamily="34" charset="0"/>
              <a:buChar char="•"/>
            </a:pPr>
            <a:r>
              <a:rPr lang="en-US" sz="2400" dirty="0">
                <a:latin typeface="+mn-lt"/>
              </a:rPr>
              <a:t>Other terms – genderqueer, gender fluid, etc. </a:t>
            </a:r>
          </a:p>
        </p:txBody>
      </p:sp>
      <p:sp>
        <p:nvSpPr>
          <p:cNvPr id="6" name="Title 1">
            <a:extLst>
              <a:ext uri="{FF2B5EF4-FFF2-40B4-BE49-F238E27FC236}">
                <a16:creationId xmlns="" xmlns:a16="http://schemas.microsoft.com/office/drawing/2014/main" id="{B8F51AF3-E566-4B08-8421-5B62126B6448}"/>
              </a:ext>
            </a:extLst>
          </p:cNvPr>
          <p:cNvSpPr>
            <a:spLocks noGrp="1"/>
          </p:cNvSpPr>
          <p:nvPr>
            <p:ph type="title"/>
          </p:nvPr>
        </p:nvSpPr>
        <p:spPr>
          <a:xfrm>
            <a:off x="106326" y="457200"/>
            <a:ext cx="7924800" cy="457200"/>
          </a:xfrm>
        </p:spPr>
        <p:txBody>
          <a:bodyPr>
            <a:noAutofit/>
          </a:bodyPr>
          <a:lstStyle/>
          <a:p>
            <a:pPr algn="l"/>
            <a:r>
              <a:rPr lang="en-US" sz="3000" dirty="0">
                <a:latin typeface="+mn-lt"/>
              </a:rPr>
              <a:t>Terms</a:t>
            </a:r>
          </a:p>
        </p:txBody>
      </p:sp>
    </p:spTree>
    <p:extLst>
      <p:ext uri="{BB962C8B-B14F-4D97-AF65-F5344CB8AC3E}">
        <p14:creationId xmlns:p14="http://schemas.microsoft.com/office/powerpoint/2010/main" val="130903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a:xfrm>
            <a:off x="177652" y="1005881"/>
            <a:ext cx="8509148" cy="3140817"/>
          </a:xfrm>
        </p:spPr>
        <p:txBody>
          <a:bodyPr>
            <a:noAutofit/>
          </a:bodyPr>
          <a:lstStyle/>
          <a:p>
            <a:r>
              <a:rPr lang="en-US" altLang="en-US" sz="2400" dirty="0">
                <a:latin typeface="+mn-lt"/>
                <a:cs typeface="Arial" panose="020B0604020202020204" pitchFamily="34" charset="0"/>
              </a:rPr>
              <a:t>In the </a:t>
            </a:r>
            <a:r>
              <a:rPr lang="en-US" altLang="en-US" sz="2400" i="1" dirty="0">
                <a:latin typeface="+mn-lt"/>
                <a:cs typeface="Arial" panose="020B0604020202020204" pitchFamily="34" charset="0"/>
              </a:rPr>
              <a:t>Diagnostic and Statistical Manual of Mental Disorders </a:t>
            </a:r>
            <a:r>
              <a:rPr lang="en-US" altLang="en-US" sz="2400" dirty="0">
                <a:latin typeface="+mn-lt"/>
                <a:cs typeface="Arial" panose="020B0604020202020204" pitchFamily="34" charset="0"/>
              </a:rPr>
              <a:t>(DSM-5), people whose gender at birth is contrary to the one they identify with will be diagnosed with Gender dysphoria. </a:t>
            </a:r>
          </a:p>
          <a:p>
            <a:pPr marL="0" indent="0">
              <a:buNone/>
            </a:pPr>
            <a:endParaRPr lang="en-US" altLang="en-US" sz="1600" dirty="0">
              <a:latin typeface="+mn-lt"/>
              <a:cs typeface="Arial" panose="020B0604020202020204" pitchFamily="34" charset="0"/>
            </a:endParaRPr>
          </a:p>
          <a:p>
            <a:r>
              <a:rPr lang="en-US" altLang="en-US" sz="2400" dirty="0">
                <a:latin typeface="+mn-lt"/>
                <a:cs typeface="Arial" panose="020B0604020202020204" pitchFamily="34" charset="0"/>
              </a:rPr>
              <a:t>This diagnosis is a revision of DSM-IV’s criteria for Gender identity disorder.</a:t>
            </a:r>
          </a:p>
          <a:p>
            <a:pPr marL="0" indent="0">
              <a:buNone/>
            </a:pPr>
            <a:endParaRPr lang="en-US" altLang="en-US" sz="1600" dirty="0">
              <a:latin typeface="+mn-lt"/>
              <a:cs typeface="Arial" panose="020B0604020202020204" pitchFamily="34" charset="0"/>
            </a:endParaRPr>
          </a:p>
          <a:p>
            <a:r>
              <a:rPr lang="en-US" altLang="en-US" sz="2400" dirty="0">
                <a:latin typeface="+mn-lt"/>
                <a:cs typeface="Arial" panose="020B0604020202020204" pitchFamily="34" charset="0"/>
              </a:rPr>
              <a:t>Marked difference between the individual’s expressed/experienced gender and the gender others would assign him or her, and it must continue for at least six months. </a:t>
            </a:r>
          </a:p>
          <a:p>
            <a:endParaRPr lang="en-US" altLang="en-US" sz="2400" dirty="0">
              <a:latin typeface="+mn-lt"/>
            </a:endParaRPr>
          </a:p>
        </p:txBody>
      </p:sp>
      <p:sp>
        <p:nvSpPr>
          <p:cNvPr id="4" name="Title 1"/>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1411306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1" y="1068347"/>
            <a:ext cx="8774963" cy="4343400"/>
          </a:xfrm>
        </p:spPr>
        <p:txBody>
          <a:bodyPr>
            <a:noAutofit/>
          </a:bodyPr>
          <a:lstStyle/>
          <a:p>
            <a:pPr>
              <a:buFont typeface="Arial" panose="020B0604020202020204" pitchFamily="34" charset="0"/>
              <a:buChar char="•"/>
            </a:pPr>
            <a:r>
              <a:rPr lang="en-US" sz="2400" dirty="0">
                <a:latin typeface="+mn-lt"/>
                <a:cs typeface="Arial" panose="020B0604020202020204" pitchFamily="34" charset="0"/>
              </a:rPr>
              <a:t>The World Professional Association for Transgender Health, INC</a:t>
            </a:r>
          </a:p>
          <a:p>
            <a:pPr>
              <a:buFont typeface="Arial" panose="020B0604020202020204" pitchFamily="34" charset="0"/>
              <a:buChar char="•"/>
            </a:pPr>
            <a:r>
              <a:rPr lang="en-US" sz="2400" dirty="0">
                <a:latin typeface="+mn-lt"/>
                <a:cs typeface="Arial" panose="020B0604020202020204" pitchFamily="34" charset="0"/>
                <a:hlinkClick r:id="rId2"/>
              </a:rPr>
              <a:t>www.wpath.org</a:t>
            </a:r>
            <a:endParaRPr lang="en-US" sz="2400" dirty="0">
              <a:latin typeface="+mn-lt"/>
              <a:cs typeface="Arial" panose="020B0604020202020204" pitchFamily="34" charset="0"/>
            </a:endParaRPr>
          </a:p>
          <a:p>
            <a:pPr>
              <a:buFont typeface="Arial" panose="020B0604020202020204" pitchFamily="34" charset="0"/>
              <a:buChar char="•"/>
            </a:pPr>
            <a:r>
              <a:rPr lang="en-US" sz="2400" dirty="0">
                <a:latin typeface="+mn-lt"/>
                <a:cs typeface="Arial" panose="020B0604020202020204" pitchFamily="34" charset="0"/>
              </a:rPr>
              <a:t>New revision pending</a:t>
            </a:r>
          </a:p>
          <a:p>
            <a:pPr>
              <a:buFont typeface="Arial" panose="020B0604020202020204" pitchFamily="34" charset="0"/>
              <a:buChar char="•"/>
            </a:pPr>
            <a:r>
              <a:rPr lang="en-US" sz="2400" dirty="0">
                <a:latin typeface="+mn-lt"/>
                <a:cs typeface="Arial" panose="020B0604020202020204" pitchFamily="34" charset="0"/>
              </a:rPr>
              <a:t>Evaluation and treatment of transsexual patients</a:t>
            </a:r>
          </a:p>
          <a:p>
            <a:pPr>
              <a:buFont typeface="Arial" panose="020B0604020202020204" pitchFamily="34" charset="0"/>
              <a:buChar char="•"/>
            </a:pPr>
            <a:r>
              <a:rPr lang="en-US" sz="2400" dirty="0">
                <a:latin typeface="+mn-lt"/>
                <a:cs typeface="Arial" panose="020B0604020202020204" pitchFamily="34" charset="0"/>
              </a:rPr>
              <a:t>Psychological evaluation – treatment</a:t>
            </a:r>
          </a:p>
          <a:p>
            <a:pPr>
              <a:buFont typeface="Arial" panose="020B0604020202020204" pitchFamily="34" charset="0"/>
              <a:buChar char="•"/>
            </a:pPr>
            <a:r>
              <a:rPr lang="en-US" sz="2400" dirty="0">
                <a:latin typeface="+mn-lt"/>
                <a:cs typeface="Arial" panose="020B0604020202020204" pitchFamily="34" charset="0"/>
              </a:rPr>
              <a:t>Medical evaluation</a:t>
            </a:r>
          </a:p>
          <a:p>
            <a:pPr lvl="1">
              <a:buFont typeface="Arial" panose="020B0604020202020204" pitchFamily="34" charset="0"/>
              <a:buChar char="•"/>
            </a:pPr>
            <a:r>
              <a:rPr lang="en-US" sz="2400" dirty="0">
                <a:latin typeface="+mn-lt"/>
                <a:cs typeface="Arial" panose="020B0604020202020204" pitchFamily="34" charset="0"/>
              </a:rPr>
              <a:t>Hormonal therapy</a:t>
            </a:r>
          </a:p>
          <a:p>
            <a:pPr lvl="1">
              <a:buFont typeface="Arial" panose="020B0604020202020204" pitchFamily="34" charset="0"/>
              <a:buChar char="•"/>
            </a:pPr>
            <a:r>
              <a:rPr lang="en-US" sz="2400" dirty="0">
                <a:latin typeface="+mn-lt"/>
                <a:cs typeface="Arial" panose="020B0604020202020204" pitchFamily="34" charset="0"/>
              </a:rPr>
              <a:t>Surgical therapy</a:t>
            </a:r>
          </a:p>
        </p:txBody>
      </p:sp>
      <p:sp>
        <p:nvSpPr>
          <p:cNvPr id="4" name="Title 1">
            <a:extLst>
              <a:ext uri="{FF2B5EF4-FFF2-40B4-BE49-F238E27FC236}">
                <a16:creationId xmlns="" xmlns:a16="http://schemas.microsoft.com/office/drawing/2014/main" id="{7F8C2E65-7F4E-4AB5-9D0A-776545A7C9ED}"/>
              </a:ext>
            </a:extLst>
          </p:cNvPr>
          <p:cNvSpPr txBox="1">
            <a:spLocks/>
          </p:cNvSpPr>
          <p:nvPr/>
        </p:nvSpPr>
        <p:spPr>
          <a:xfrm>
            <a:off x="177651" y="596303"/>
            <a:ext cx="7158813"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 – Standard of Care</a:t>
            </a:r>
          </a:p>
        </p:txBody>
      </p:sp>
    </p:spTree>
    <p:extLst>
      <p:ext uri="{BB962C8B-B14F-4D97-AF65-F5344CB8AC3E}">
        <p14:creationId xmlns:p14="http://schemas.microsoft.com/office/powerpoint/2010/main" val="859404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2" y="1112431"/>
            <a:ext cx="8722244" cy="3771900"/>
          </a:xfrm>
        </p:spPr>
        <p:txBody>
          <a:bodyPr>
            <a:noAutofit/>
          </a:bodyPr>
          <a:lstStyle/>
          <a:p>
            <a:pPr>
              <a:spcAft>
                <a:spcPts val="1200"/>
              </a:spcAft>
            </a:pPr>
            <a:r>
              <a:rPr lang="en-US" sz="2400" i="1" dirty="0">
                <a:latin typeface="+mn-lt"/>
                <a:cs typeface="Arial" panose="020B0604020202020204" pitchFamily="34" charset="0"/>
              </a:rPr>
              <a:t>Endocrine Treatment of Gender-Dysphoric/Gender-Incongruent Persons: An Endocrine Society Clinical Practice Guideline</a:t>
            </a:r>
            <a:r>
              <a:rPr lang="en-US" altLang="en-US" sz="2400" dirty="0">
                <a:latin typeface="+mn-lt"/>
                <a:cs typeface="Arial" panose="020B0604020202020204" pitchFamily="34" charset="0"/>
              </a:rPr>
              <a:t>, </a:t>
            </a:r>
            <a:r>
              <a:rPr lang="en-US" altLang="en-US" sz="2400" dirty="0" err="1">
                <a:latin typeface="+mn-lt"/>
                <a:cs typeface="Arial" panose="020B0604020202020204" pitchFamily="34" charset="0"/>
              </a:rPr>
              <a:t>Hembree</a:t>
            </a:r>
            <a:r>
              <a:rPr lang="en-US" altLang="en-US" sz="2400" dirty="0">
                <a:latin typeface="+mn-lt"/>
                <a:cs typeface="Arial" panose="020B0604020202020204" pitchFamily="34" charset="0"/>
              </a:rPr>
              <a:t> et al, </a:t>
            </a:r>
            <a:r>
              <a:rPr lang="en-US" altLang="en-US" sz="2400" dirty="0" err="1">
                <a:latin typeface="+mn-lt"/>
                <a:cs typeface="Arial" panose="020B0604020202020204" pitchFamily="34" charset="0"/>
              </a:rPr>
              <a:t>J.Clinical</a:t>
            </a:r>
            <a:r>
              <a:rPr lang="en-US" altLang="en-US" sz="2400" dirty="0">
                <a:latin typeface="+mn-lt"/>
                <a:cs typeface="Arial" panose="020B0604020202020204" pitchFamily="34" charset="0"/>
              </a:rPr>
              <a:t> Endocrinology and Metabolism, 9/2017</a:t>
            </a:r>
          </a:p>
          <a:p>
            <a:pPr>
              <a:spcAft>
                <a:spcPts val="1200"/>
              </a:spcAft>
            </a:pPr>
            <a:r>
              <a:rPr lang="en-US" altLang="en-US" sz="2400" dirty="0">
                <a:latin typeface="+mn-lt"/>
                <a:cs typeface="Arial" panose="020B0604020202020204" pitchFamily="34" charset="0"/>
              </a:rPr>
              <a:t>Establishes clinical guidelines for medical evaluation, hormonal treatment and follow-up of transsexual adolescents and adults.</a:t>
            </a:r>
          </a:p>
          <a:p>
            <a:pPr>
              <a:spcAft>
                <a:spcPts val="1200"/>
              </a:spcAft>
            </a:pPr>
            <a:r>
              <a:rPr lang="en-US" altLang="en-US" sz="2400" dirty="0">
                <a:latin typeface="+mn-lt"/>
                <a:cs typeface="Arial" panose="020B0604020202020204" pitchFamily="34" charset="0"/>
              </a:rPr>
              <a:t>Accepted by the </a:t>
            </a:r>
            <a:r>
              <a:rPr lang="en-US" sz="2400" dirty="0">
                <a:latin typeface="+mn-lt"/>
                <a:cs typeface="Arial" panose="020B0604020202020204" pitchFamily="34" charset="0"/>
              </a:rPr>
              <a:t>American Association of Clinical Endocrinologists, Pediatric Endocrine Society, World Professional Association for Transgender Health, and others.</a:t>
            </a:r>
            <a:endParaRPr lang="en-US" altLang="en-US" sz="2400" dirty="0">
              <a:latin typeface="+mn-lt"/>
              <a:cs typeface="Arial" panose="020B0604020202020204" pitchFamily="34" charset="0"/>
            </a:endParaRPr>
          </a:p>
          <a:p>
            <a:pPr marL="0" indent="0">
              <a:buNone/>
            </a:pPr>
            <a:endParaRPr lang="en-US" sz="2400" dirty="0">
              <a:latin typeface="+mn-lt"/>
            </a:endParaRPr>
          </a:p>
        </p:txBody>
      </p:sp>
      <p:sp>
        <p:nvSpPr>
          <p:cNvPr id="6" name="Title 1">
            <a:extLst>
              <a:ext uri="{FF2B5EF4-FFF2-40B4-BE49-F238E27FC236}">
                <a16:creationId xmlns="" xmlns:a16="http://schemas.microsoft.com/office/drawing/2014/main" id="{9B6FC7B0-6DC5-4AE5-A9FB-7A3D3679E5E9}"/>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406951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04801" y="793799"/>
            <a:ext cx="4748842" cy="4636585"/>
          </a:xfrm>
          <a:prstGeom prst="rect">
            <a:avLst/>
          </a:prstGeom>
          <a:noFill/>
          <a:ln>
            <a:noFill/>
          </a:ln>
        </p:spPr>
        <p:txBody>
          <a:bodyPr vert="horz" wrap="square" lIns="68569" tIns="68569" rIns="68569" bIns="68569" numCol="1" rtlCol="0" anchor="t" anchorCtr="0" compatLnSpc="1">
            <a:prstTxWarp prst="textNoShape">
              <a:avLst/>
            </a:prstTxWarp>
            <a:noAutofit/>
          </a:bodyPr>
          <a:lstStyle/>
          <a:p>
            <a:pPr marL="152400" indent="0">
              <a:spcBef>
                <a:spcPts val="480"/>
              </a:spcBef>
              <a:buClr>
                <a:schemeClr val="dk1"/>
              </a:buClr>
              <a:buSzPct val="25000"/>
              <a:buNone/>
            </a:pPr>
            <a:endParaRPr sz="1100" b="1" dirty="0">
              <a:solidFill>
                <a:schemeClr val="dk1"/>
              </a:solidFill>
              <a:latin typeface="Verdana"/>
              <a:ea typeface="Verdana"/>
              <a:cs typeface="Verdana"/>
              <a:sym typeface="Verdana"/>
            </a:endParaRPr>
          </a:p>
          <a:p>
            <a:pPr indent="-104775">
              <a:spcBef>
                <a:spcPts val="480"/>
              </a:spcBef>
              <a:buClr>
                <a:schemeClr val="dk1"/>
              </a:buClr>
              <a:buSzPct val="100000"/>
              <a:buFont typeface="Verdana"/>
              <a:buChar char="•"/>
            </a:pPr>
            <a:r>
              <a:rPr lang="en-US" sz="2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Overdose deaths from heroin and prescription drug abuse </a:t>
            </a:r>
            <a:r>
              <a:rPr lang="en-US" sz="2400" dirty="0">
                <a:latin typeface="Verdana" panose="020B0604030504040204" pitchFamily="34" charset="0"/>
                <a:ea typeface="Verdana" panose="020B0604030504040204" pitchFamily="34" charset="0"/>
                <a:cs typeface="Verdana" panose="020B0604030504040204" pitchFamily="34" charset="0"/>
              </a:rPr>
              <a:t>pose</a:t>
            </a:r>
            <a:r>
              <a:rPr lang="en-US" sz="2400" b="0" i="0" u="none" strike="noStrike" cap="none"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a public health crisis.</a:t>
            </a:r>
          </a:p>
          <a:p>
            <a:pPr indent="-104775">
              <a:spcBef>
                <a:spcPts val="480"/>
              </a:spcBef>
              <a:buClr>
                <a:schemeClr val="dk1"/>
              </a:buClr>
              <a:buSzPct val="100000"/>
              <a:buFont typeface="Verdana"/>
              <a:buChar char="•"/>
            </a:pPr>
            <a:endParaRPr lang="en-US" sz="400" dirty="0">
              <a:latin typeface="Verdana" panose="020B0604030504040204" pitchFamily="34" charset="0"/>
              <a:ea typeface="Verdana" panose="020B0604030504040204" pitchFamily="34" charset="0"/>
              <a:cs typeface="Verdana" panose="020B0604030504040204" pitchFamily="34" charset="0"/>
            </a:endParaRPr>
          </a:p>
          <a:p>
            <a:pPr indent="-104775"/>
            <a:r>
              <a:rPr lang="en-US" sz="2400" dirty="0">
                <a:latin typeface="Verdana" panose="020B0604030504040204" pitchFamily="34" charset="0"/>
                <a:ea typeface="Verdana" panose="020B0604030504040204" pitchFamily="34" charset="0"/>
                <a:cs typeface="Verdana" panose="020B0604030504040204" pitchFamily="34" charset="0"/>
              </a:rPr>
              <a:t>In 2016, 4,642 drug-related overdose deaths were reported in Pennsylvania - an increase of 37% from 2015</a:t>
            </a:r>
          </a:p>
          <a:p>
            <a:pPr indent="-104775">
              <a:spcBef>
                <a:spcPts val="480"/>
              </a:spcBef>
              <a:buClr>
                <a:schemeClr val="dk1"/>
              </a:buClr>
              <a:buSzPct val="100000"/>
              <a:buNone/>
            </a:pPr>
            <a:endParaRPr sz="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152400" indent="0">
              <a:spcBef>
                <a:spcPts val="480"/>
              </a:spcBef>
              <a:buClr>
                <a:schemeClr val="dk1"/>
              </a:buClr>
              <a:buSzPct val="25000"/>
              <a:buNone/>
            </a:pPr>
            <a:endParaRPr sz="1100" dirty="0">
              <a:solidFill>
                <a:schemeClr val="dk1"/>
              </a:solidFill>
              <a:latin typeface="Verdana"/>
              <a:ea typeface="Verdana"/>
              <a:cs typeface="Verdana"/>
              <a:sym typeface="Verdana"/>
            </a:endParaRPr>
          </a:p>
          <a:p>
            <a:pPr marL="0" indent="0">
              <a:spcBef>
                <a:spcPts val="480"/>
              </a:spcBef>
              <a:buNone/>
            </a:pPr>
            <a:endParaRPr sz="1400" dirty="0">
              <a:solidFill>
                <a:schemeClr val="dk1"/>
              </a:solidFill>
              <a:latin typeface="Verdana"/>
              <a:ea typeface="Verdana"/>
              <a:cs typeface="Verdana"/>
              <a:sym typeface="Verdana"/>
            </a:endParaRPr>
          </a:p>
          <a:p>
            <a:pPr indent="-104775">
              <a:spcBef>
                <a:spcPts val="480"/>
              </a:spcBef>
              <a:buClr>
                <a:schemeClr val="dk1"/>
              </a:buClr>
              <a:buSzPct val="100000"/>
              <a:buNone/>
            </a:pPr>
            <a:endParaRPr sz="1200" dirty="0">
              <a:solidFill>
                <a:schemeClr val="dk1"/>
              </a:solidFill>
              <a:latin typeface="Verdana"/>
              <a:ea typeface="Verdana"/>
              <a:cs typeface="Verdana"/>
              <a:sym typeface="Verdana"/>
            </a:endParaRPr>
          </a:p>
          <a:p>
            <a:pPr marL="0" indent="0">
              <a:spcBef>
                <a:spcPts val="480"/>
              </a:spcBef>
              <a:buClr>
                <a:schemeClr val="dk1"/>
              </a:buClr>
              <a:buSzPct val="25000"/>
              <a:buNone/>
            </a:pPr>
            <a:endParaRPr sz="1200" dirty="0">
              <a:solidFill>
                <a:schemeClr val="dk1"/>
              </a:solidFill>
              <a:latin typeface="Verdana"/>
              <a:ea typeface="Verdana"/>
              <a:cs typeface="Verdana"/>
              <a:sym typeface="Verdana"/>
            </a:endParaRPr>
          </a:p>
        </p:txBody>
      </p:sp>
      <p:pic>
        <p:nvPicPr>
          <p:cNvPr id="46" name="Shape 46"/>
          <p:cNvPicPr preferRelativeResize="0"/>
          <p:nvPr/>
        </p:nvPicPr>
        <p:blipFill>
          <a:blip r:embed="rId3">
            <a:alphaModFix/>
          </a:blip>
          <a:stretch>
            <a:fillRect/>
          </a:stretch>
        </p:blipFill>
        <p:spPr>
          <a:xfrm>
            <a:off x="5461000" y="1189179"/>
            <a:ext cx="3075531" cy="3216566"/>
          </a:xfrm>
          <a:prstGeom prst="rect">
            <a:avLst/>
          </a:prstGeom>
          <a:noFill/>
          <a:ln>
            <a:noFill/>
          </a:ln>
        </p:spPr>
      </p:pic>
    </p:spTree>
    <p:extLst>
      <p:ext uri="{BB962C8B-B14F-4D97-AF65-F5344CB8AC3E}">
        <p14:creationId xmlns:p14="http://schemas.microsoft.com/office/powerpoint/2010/main" val="560026021"/>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77652" y="1065465"/>
            <a:ext cx="8434720" cy="3215020"/>
          </a:xfrm>
        </p:spPr>
        <p:txBody>
          <a:bodyPr>
            <a:noAutofit/>
          </a:bodyPr>
          <a:lstStyle/>
          <a:p>
            <a:pPr eaLnBrk="1" hangingPunct="1">
              <a:spcAft>
                <a:spcPts val="600"/>
              </a:spcAft>
              <a:buFont typeface="Arial" panose="020B0604020202020204" pitchFamily="34" charset="0"/>
              <a:buChar char="•"/>
            </a:pPr>
            <a:r>
              <a:rPr lang="en-US" altLang="en-US" sz="2400" b="1" dirty="0">
                <a:latin typeface="+mn-lt"/>
                <a:cs typeface="Arial" panose="020B0604020202020204" pitchFamily="34" charset="0"/>
              </a:rPr>
              <a:t>Hormone replacement therapy- HRT</a:t>
            </a:r>
          </a:p>
          <a:p>
            <a:pPr lvl="1" eaLnBrk="1" hangingPunct="1">
              <a:spcAft>
                <a:spcPts val="600"/>
              </a:spcAft>
              <a:buFont typeface="Arial" panose="020B0604020202020204" pitchFamily="34" charset="0"/>
              <a:buChar char="•"/>
            </a:pPr>
            <a:r>
              <a:rPr lang="en-US" altLang="en-US" sz="2400" dirty="0">
                <a:latin typeface="+mn-lt"/>
                <a:cs typeface="Arial" panose="020B0604020202020204" pitchFamily="34" charset="0"/>
              </a:rPr>
              <a:t>Male-to-Female (MTF)</a:t>
            </a:r>
          </a:p>
          <a:p>
            <a:pPr lvl="2" eaLnBrk="1" hangingPunct="1">
              <a:spcAft>
                <a:spcPts val="600"/>
              </a:spcAft>
              <a:buFont typeface="Arial" panose="020B0604020202020204" pitchFamily="34" charset="0"/>
              <a:buChar char="•"/>
            </a:pPr>
            <a:r>
              <a:rPr lang="en-US" altLang="en-US" dirty="0">
                <a:latin typeface="+mn-lt"/>
                <a:cs typeface="Arial" panose="020B0604020202020204" pitchFamily="34" charset="0"/>
              </a:rPr>
              <a:t>Anti-androgens</a:t>
            </a:r>
          </a:p>
          <a:p>
            <a:pPr lvl="2" eaLnBrk="1" hangingPunct="1">
              <a:spcAft>
                <a:spcPts val="600"/>
              </a:spcAft>
              <a:buFont typeface="Arial" panose="020B0604020202020204" pitchFamily="34" charset="0"/>
              <a:buChar char="•"/>
            </a:pPr>
            <a:r>
              <a:rPr lang="en-US" altLang="en-US" dirty="0">
                <a:latin typeface="+mn-lt"/>
                <a:cs typeface="Arial" panose="020B0604020202020204" pitchFamily="34" charset="0"/>
              </a:rPr>
              <a:t>Estrogens</a:t>
            </a:r>
          </a:p>
          <a:p>
            <a:pPr lvl="1" eaLnBrk="1" hangingPunct="1">
              <a:spcAft>
                <a:spcPts val="600"/>
              </a:spcAft>
              <a:buFont typeface="Arial" panose="020B0604020202020204" pitchFamily="34" charset="0"/>
              <a:buChar char="•"/>
            </a:pPr>
            <a:r>
              <a:rPr lang="en-US" altLang="en-US" sz="2400" dirty="0">
                <a:latin typeface="+mn-lt"/>
                <a:cs typeface="Arial" panose="020B0604020202020204" pitchFamily="34" charset="0"/>
              </a:rPr>
              <a:t>Female-to-Male (FTM)</a:t>
            </a:r>
          </a:p>
          <a:p>
            <a:pPr lvl="2" eaLnBrk="1" hangingPunct="1">
              <a:spcAft>
                <a:spcPts val="600"/>
              </a:spcAft>
              <a:buFont typeface="Arial" panose="020B0604020202020204" pitchFamily="34" charset="0"/>
              <a:buChar char="•"/>
            </a:pPr>
            <a:r>
              <a:rPr lang="en-US" altLang="en-US" dirty="0">
                <a:latin typeface="+mn-lt"/>
                <a:cs typeface="Arial" panose="020B0604020202020204" pitchFamily="34" charset="0"/>
              </a:rPr>
              <a:t>Androgens</a:t>
            </a:r>
          </a:p>
          <a:p>
            <a:pPr lvl="1" eaLnBrk="1" hangingPunct="1">
              <a:spcAft>
                <a:spcPts val="600"/>
              </a:spcAft>
              <a:buFont typeface="Arial" panose="020B0604020202020204" pitchFamily="34" charset="0"/>
              <a:buChar char="•"/>
            </a:pPr>
            <a:r>
              <a:rPr lang="en-US" altLang="en-US" sz="2400" dirty="0">
                <a:latin typeface="+mn-lt"/>
                <a:cs typeface="Arial" panose="020B0604020202020204" pitchFamily="34" charset="0"/>
              </a:rPr>
              <a:t>Benefits and side effects</a:t>
            </a:r>
          </a:p>
        </p:txBody>
      </p:sp>
      <p:sp>
        <p:nvSpPr>
          <p:cNvPr id="4" name="Title 1">
            <a:extLst>
              <a:ext uri="{FF2B5EF4-FFF2-40B4-BE49-F238E27FC236}">
                <a16:creationId xmlns="" xmlns:a16="http://schemas.microsoft.com/office/drawing/2014/main" id="{E190494E-E8C1-43EB-988C-40B43ADB0FE6}"/>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2316913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2" y="897773"/>
            <a:ext cx="8806860" cy="4047247"/>
          </a:xfrm>
        </p:spPr>
        <p:txBody>
          <a:bodyPr>
            <a:noAutofit/>
          </a:bodyPr>
          <a:lstStyle/>
          <a:p>
            <a:pPr marL="0" indent="0">
              <a:buNone/>
            </a:pPr>
            <a:r>
              <a:rPr lang="en-US" sz="2400" b="1" dirty="0">
                <a:latin typeface="+mn-lt"/>
                <a:cs typeface="Arial" panose="020B0604020202020204" pitchFamily="34" charset="0"/>
              </a:rPr>
              <a:t>Standards of care (age less than 18)</a:t>
            </a:r>
          </a:p>
          <a:p>
            <a:pPr marL="0" indent="0">
              <a:lnSpc>
                <a:spcPct val="60000"/>
              </a:lnSpc>
              <a:buClr>
                <a:srgbClr val="B32C16"/>
              </a:buClr>
              <a:buNone/>
            </a:pPr>
            <a:endParaRPr lang="en-US" altLang="en-US" sz="2400" b="1" dirty="0">
              <a:latin typeface="+mn-lt"/>
              <a:ea typeface="Verdana" panose="020B0604030504040204" pitchFamily="34" charset="0"/>
              <a:cs typeface="Arial" panose="020B0604020202020204" pitchFamily="34" charset="0"/>
            </a:endParaRPr>
          </a:p>
          <a:p>
            <a:pPr marL="532210" lvl="1" indent="-257175">
              <a:lnSpc>
                <a:spcPct val="60000"/>
              </a:lnSpc>
              <a:buFont typeface="Arial" panose="020B0604020202020204" pitchFamily="34" charset="0"/>
              <a:buChar char="•"/>
            </a:pPr>
            <a:r>
              <a:rPr lang="en-US" altLang="en-US" sz="2400" dirty="0">
                <a:latin typeface="+mn-lt"/>
                <a:ea typeface="Verdana" panose="020B0604030504040204" pitchFamily="34" charset="0"/>
                <a:cs typeface="Arial" panose="020B0604020202020204" pitchFamily="34" charset="0"/>
              </a:rPr>
              <a:t>Protocol developed in the Netherlands</a:t>
            </a:r>
          </a:p>
          <a:p>
            <a:pPr marL="275035" lvl="1" indent="0">
              <a:lnSpc>
                <a:spcPct val="60000"/>
              </a:lnSpc>
              <a:buNone/>
            </a:pPr>
            <a:endParaRPr lang="en-US" altLang="en-US" sz="2400" dirty="0">
              <a:latin typeface="+mn-lt"/>
              <a:ea typeface="Verdana" panose="020B0604030504040204" pitchFamily="34" charset="0"/>
              <a:cs typeface="Arial" panose="020B0604020202020204" pitchFamily="34" charset="0"/>
            </a:endParaRPr>
          </a:p>
          <a:p>
            <a:pPr marL="532210" lvl="1" indent="-257175">
              <a:lnSpc>
                <a:spcPct val="60000"/>
              </a:lnSpc>
              <a:buFont typeface="Arial" panose="020B0604020202020204" pitchFamily="34" charset="0"/>
              <a:buChar char="•"/>
            </a:pPr>
            <a:r>
              <a:rPr lang="en-US" altLang="en-US" sz="2400" dirty="0">
                <a:latin typeface="+mn-lt"/>
                <a:ea typeface="Verdana" panose="020B0604030504040204" pitchFamily="34" charset="0"/>
                <a:cs typeface="Arial" panose="020B0604020202020204" pitchFamily="34" charset="0"/>
              </a:rPr>
              <a:t>Hormonal treatment should be conducted in two phases:</a:t>
            </a:r>
          </a:p>
          <a:p>
            <a:pPr marL="532210" lvl="1" indent="-257175">
              <a:lnSpc>
                <a:spcPct val="60000"/>
              </a:lnSpc>
              <a:buFont typeface="Arial" panose="020B0604020202020204" pitchFamily="34" charset="0"/>
              <a:buChar char="•"/>
            </a:pPr>
            <a:endParaRPr lang="en-US" altLang="en-US" sz="2400" dirty="0">
              <a:latin typeface="+mn-lt"/>
              <a:ea typeface="Verdana" panose="020B0604030504040204" pitchFamily="34" charset="0"/>
              <a:cs typeface="Arial" panose="020B0604020202020204" pitchFamily="34" charset="0"/>
            </a:endParaRPr>
          </a:p>
          <a:p>
            <a:pPr marL="532210" lvl="1" indent="-257175">
              <a:lnSpc>
                <a:spcPct val="60000"/>
              </a:lnSpc>
              <a:buFont typeface="Arial" panose="020B0604020202020204" pitchFamily="34" charset="0"/>
              <a:buChar char="•"/>
            </a:pPr>
            <a:r>
              <a:rPr lang="en-US" altLang="en-US" sz="2400" dirty="0">
                <a:latin typeface="+mn-lt"/>
                <a:ea typeface="Verdana" panose="020B0604030504040204" pitchFamily="34" charset="0"/>
                <a:cs typeface="Arial" panose="020B0604020202020204" pitchFamily="34" charset="0"/>
              </a:rPr>
              <a:t>Initial Phase</a:t>
            </a:r>
          </a:p>
          <a:p>
            <a:pPr marL="832247" lvl="2" indent="-257175">
              <a:lnSpc>
                <a:spcPct val="60000"/>
              </a:lnSpc>
              <a:buFont typeface="Arial" panose="020B0604020202020204" pitchFamily="34" charset="0"/>
              <a:buChar char="•"/>
            </a:pPr>
            <a:r>
              <a:rPr lang="en-US" altLang="en-US" dirty="0">
                <a:latin typeface="+mn-lt"/>
                <a:ea typeface="Verdana" panose="020B0604030504040204" pitchFamily="34" charset="0"/>
                <a:cs typeface="Arial" panose="020B0604020202020204" pitchFamily="34" charset="0"/>
              </a:rPr>
              <a:t>MTF – Pubertal Blocker-GnRH agonist</a:t>
            </a:r>
          </a:p>
          <a:p>
            <a:pPr marL="832247" lvl="2" indent="-257175">
              <a:lnSpc>
                <a:spcPct val="60000"/>
              </a:lnSpc>
              <a:buFont typeface="Arial" panose="020B0604020202020204" pitchFamily="34" charset="0"/>
              <a:buChar char="•"/>
            </a:pPr>
            <a:r>
              <a:rPr lang="en-US" altLang="en-US" dirty="0">
                <a:latin typeface="+mn-lt"/>
                <a:ea typeface="Verdana" panose="020B0604030504040204" pitchFamily="34" charset="0"/>
                <a:cs typeface="Arial" panose="020B0604020202020204" pitchFamily="34" charset="0"/>
              </a:rPr>
              <a:t>FTM – Pubertal Blocker-GnRH agonist</a:t>
            </a:r>
          </a:p>
          <a:p>
            <a:pPr marL="832247" lvl="2" indent="-257175">
              <a:lnSpc>
                <a:spcPct val="60000"/>
              </a:lnSpc>
              <a:buFont typeface="Arial" panose="020B0604020202020204" pitchFamily="34" charset="0"/>
              <a:buChar char="•"/>
            </a:pPr>
            <a:endParaRPr lang="en-US" altLang="en-US" dirty="0">
              <a:latin typeface="+mn-lt"/>
              <a:ea typeface="Verdana" panose="020B0604030504040204" pitchFamily="34" charset="0"/>
              <a:cs typeface="Arial" panose="020B0604020202020204" pitchFamily="34" charset="0"/>
            </a:endParaRPr>
          </a:p>
          <a:p>
            <a:pPr marL="532210" lvl="1" indent="-257175">
              <a:lnSpc>
                <a:spcPct val="60000"/>
              </a:lnSpc>
              <a:buFont typeface="Arial" panose="020B0604020202020204" pitchFamily="34" charset="0"/>
              <a:buChar char="•"/>
            </a:pPr>
            <a:r>
              <a:rPr lang="en-US" altLang="en-US" sz="2400" dirty="0">
                <a:latin typeface="+mn-lt"/>
                <a:ea typeface="Verdana" panose="020B0604030504040204" pitchFamily="34" charset="0"/>
                <a:cs typeface="Arial" panose="020B0604020202020204" pitchFamily="34" charset="0"/>
              </a:rPr>
              <a:t>Second Phase</a:t>
            </a:r>
          </a:p>
          <a:p>
            <a:pPr marL="832247" lvl="2" indent="-257175">
              <a:lnSpc>
                <a:spcPct val="60000"/>
              </a:lnSpc>
              <a:buFont typeface="Arial" panose="020B0604020202020204" pitchFamily="34" charset="0"/>
              <a:buChar char="•"/>
            </a:pPr>
            <a:r>
              <a:rPr lang="en-US" altLang="en-US" dirty="0">
                <a:latin typeface="+mn-lt"/>
                <a:ea typeface="Verdana" panose="020B0604030504040204" pitchFamily="34" charset="0"/>
                <a:cs typeface="Arial" panose="020B0604020202020204" pitchFamily="34" charset="0"/>
              </a:rPr>
              <a:t>MTF may be given estrogenic agents</a:t>
            </a:r>
          </a:p>
          <a:p>
            <a:pPr marL="832247" lvl="2" indent="-257175">
              <a:lnSpc>
                <a:spcPct val="60000"/>
              </a:lnSpc>
              <a:buFont typeface="Arial" panose="020B0604020202020204" pitchFamily="34" charset="0"/>
              <a:buChar char="•"/>
            </a:pPr>
            <a:r>
              <a:rPr lang="en-US" altLang="en-US" dirty="0">
                <a:latin typeface="+mn-lt"/>
                <a:ea typeface="Verdana" panose="020B0604030504040204" pitchFamily="34" charset="0"/>
                <a:cs typeface="Arial" panose="020B0604020202020204" pitchFamily="34" charset="0"/>
              </a:rPr>
              <a:t>FTM may be given masculinizing doses of androgens</a:t>
            </a:r>
          </a:p>
          <a:p>
            <a:pPr marL="0" indent="0">
              <a:buNone/>
            </a:pPr>
            <a:endParaRPr lang="en-US" sz="2400" dirty="0">
              <a:latin typeface="+mn-lt"/>
            </a:endParaRPr>
          </a:p>
        </p:txBody>
      </p:sp>
      <p:sp>
        <p:nvSpPr>
          <p:cNvPr id="5" name="Title 1">
            <a:extLst>
              <a:ext uri="{FF2B5EF4-FFF2-40B4-BE49-F238E27FC236}">
                <a16:creationId xmlns="" xmlns:a16="http://schemas.microsoft.com/office/drawing/2014/main" id="{6A5EDC8E-3F6B-4B43-B2C5-178D7E46710C}"/>
              </a:ext>
            </a:extLst>
          </p:cNvPr>
          <p:cNvSpPr txBox="1">
            <a:spLocks/>
          </p:cNvSpPr>
          <p:nvPr/>
        </p:nvSpPr>
        <p:spPr>
          <a:xfrm>
            <a:off x="177652" y="464047"/>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2477407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77652" y="1001669"/>
            <a:ext cx="8721799" cy="3200400"/>
          </a:xfrm>
        </p:spPr>
        <p:txBody>
          <a:bodyPr>
            <a:noAutofit/>
          </a:bodyPr>
          <a:lstStyle/>
          <a:p>
            <a:pPr marL="373856">
              <a:lnSpc>
                <a:spcPct val="60000"/>
              </a:lnSpc>
              <a:buFont typeface="Arial" panose="020B0604020202020204" pitchFamily="34" charset="0"/>
              <a:buChar char="•"/>
            </a:pPr>
            <a:r>
              <a:rPr lang="en-US" altLang="en-US" sz="2200" b="1" dirty="0">
                <a:latin typeface="+mn-lt"/>
                <a:cs typeface="Arial" panose="020B0604020202020204" pitchFamily="34" charset="0"/>
              </a:rPr>
              <a:t>Gender Confirmation Surgery</a:t>
            </a:r>
          </a:p>
          <a:p>
            <a:pPr marL="116681" indent="0">
              <a:lnSpc>
                <a:spcPct val="60000"/>
              </a:lnSpc>
              <a:buNone/>
            </a:pPr>
            <a:endParaRPr lang="en-US" altLang="en-US" sz="2200" dirty="0">
              <a:latin typeface="+mn-lt"/>
              <a:cs typeface="Arial" panose="020B0604020202020204" pitchFamily="34" charset="0"/>
            </a:endParaRPr>
          </a:p>
          <a:p>
            <a:pPr marL="673894" lvl="1">
              <a:lnSpc>
                <a:spcPct val="60000"/>
              </a:lnSpc>
              <a:buFont typeface="Arial" panose="020B0604020202020204" pitchFamily="34" charset="0"/>
              <a:buChar char="•"/>
            </a:pPr>
            <a:r>
              <a:rPr lang="en-US" altLang="en-US" sz="2200" dirty="0">
                <a:latin typeface="+mn-lt"/>
                <a:cs typeface="Arial" panose="020B0604020202020204" pitchFamily="34" charset="0"/>
              </a:rPr>
              <a:t>Previously called Sexual reassignment surgery </a:t>
            </a:r>
          </a:p>
          <a:p>
            <a:pPr marL="459581" lvl="1" indent="0">
              <a:lnSpc>
                <a:spcPct val="60000"/>
              </a:lnSpc>
              <a:buNone/>
            </a:pPr>
            <a:endParaRPr lang="en-US" altLang="en-US" sz="2200" dirty="0">
              <a:latin typeface="+mn-lt"/>
              <a:cs typeface="Arial" panose="020B0604020202020204" pitchFamily="34" charset="0"/>
            </a:endParaRPr>
          </a:p>
          <a:p>
            <a:pPr marL="673894" lvl="1">
              <a:lnSpc>
                <a:spcPct val="60000"/>
              </a:lnSpc>
              <a:buFont typeface="Arial" panose="020B0604020202020204" pitchFamily="34" charset="0"/>
              <a:buChar char="•"/>
            </a:pPr>
            <a:r>
              <a:rPr lang="en-US" altLang="en-US" sz="2200" dirty="0">
                <a:latin typeface="+mn-lt"/>
                <a:cs typeface="Arial" panose="020B0604020202020204" pitchFamily="34" charset="0"/>
              </a:rPr>
              <a:t>MTF</a:t>
            </a:r>
          </a:p>
          <a:p>
            <a:pPr marL="973931" lvl="2">
              <a:lnSpc>
                <a:spcPct val="60000"/>
              </a:lnSpc>
              <a:buFont typeface="Arial" panose="020B0604020202020204" pitchFamily="34" charset="0"/>
              <a:buChar char="•"/>
            </a:pPr>
            <a:r>
              <a:rPr lang="en-US" altLang="en-US" sz="2200" dirty="0">
                <a:latin typeface="+mn-lt"/>
                <a:cs typeface="Arial" panose="020B0604020202020204" pitchFamily="34" charset="0"/>
              </a:rPr>
              <a:t>FFS- Facial Feminization surgery</a:t>
            </a:r>
          </a:p>
          <a:p>
            <a:pPr marL="973931" lvl="2">
              <a:lnSpc>
                <a:spcPct val="60000"/>
              </a:lnSpc>
              <a:buFont typeface="Arial" panose="020B0604020202020204" pitchFamily="34" charset="0"/>
              <a:buChar char="•"/>
            </a:pPr>
            <a:r>
              <a:rPr lang="en-US" altLang="en-US" sz="2200" dirty="0">
                <a:latin typeface="+mn-lt"/>
                <a:cs typeface="Arial" panose="020B0604020202020204" pitchFamily="34" charset="0"/>
              </a:rPr>
              <a:t>Breast surgery</a:t>
            </a:r>
          </a:p>
          <a:p>
            <a:pPr marL="973931" lvl="2">
              <a:lnSpc>
                <a:spcPct val="60000"/>
              </a:lnSpc>
              <a:buFont typeface="Arial" panose="020B0604020202020204" pitchFamily="34" charset="0"/>
              <a:buChar char="•"/>
            </a:pPr>
            <a:r>
              <a:rPr lang="en-US" altLang="en-US" sz="2200" dirty="0">
                <a:latin typeface="+mn-lt"/>
                <a:cs typeface="Arial" panose="020B0604020202020204" pitchFamily="34" charset="0"/>
              </a:rPr>
              <a:t>Genital surgery</a:t>
            </a:r>
          </a:p>
          <a:p>
            <a:pPr marL="459581" lvl="1" indent="0">
              <a:lnSpc>
                <a:spcPct val="60000"/>
              </a:lnSpc>
              <a:buNone/>
            </a:pPr>
            <a:endParaRPr lang="en-US" altLang="en-US" sz="2200" dirty="0">
              <a:latin typeface="+mn-lt"/>
              <a:cs typeface="Arial" panose="020B0604020202020204" pitchFamily="34" charset="0"/>
            </a:endParaRPr>
          </a:p>
          <a:p>
            <a:pPr marL="673894" lvl="1">
              <a:lnSpc>
                <a:spcPct val="60000"/>
              </a:lnSpc>
              <a:buFont typeface="Arial" panose="020B0604020202020204" pitchFamily="34" charset="0"/>
              <a:buChar char="•"/>
            </a:pPr>
            <a:r>
              <a:rPr lang="en-US" altLang="en-US" sz="2200" dirty="0">
                <a:latin typeface="+mn-lt"/>
                <a:cs typeface="Arial" panose="020B0604020202020204" pitchFamily="34" charset="0"/>
              </a:rPr>
              <a:t>FTM</a:t>
            </a:r>
          </a:p>
          <a:p>
            <a:pPr marL="973931" lvl="2">
              <a:lnSpc>
                <a:spcPct val="60000"/>
              </a:lnSpc>
              <a:buFont typeface="Arial" panose="020B0604020202020204" pitchFamily="34" charset="0"/>
              <a:buChar char="•"/>
            </a:pPr>
            <a:r>
              <a:rPr lang="en-US" altLang="en-US" sz="2200" dirty="0">
                <a:latin typeface="+mn-lt"/>
                <a:cs typeface="Arial" panose="020B0604020202020204" pitchFamily="34" charset="0"/>
              </a:rPr>
              <a:t>Breast surgery</a:t>
            </a:r>
          </a:p>
          <a:p>
            <a:pPr marL="973931" lvl="2">
              <a:lnSpc>
                <a:spcPct val="60000"/>
              </a:lnSpc>
              <a:buFont typeface="Arial" panose="020B0604020202020204" pitchFamily="34" charset="0"/>
              <a:buChar char="•"/>
            </a:pPr>
            <a:r>
              <a:rPr lang="en-US" altLang="en-US" sz="2200" dirty="0">
                <a:latin typeface="+mn-lt"/>
                <a:cs typeface="Arial" panose="020B0604020202020204" pitchFamily="34" charset="0"/>
              </a:rPr>
              <a:t>Genital surgery</a:t>
            </a:r>
          </a:p>
          <a:p>
            <a:pPr marL="459581" lvl="1" indent="0">
              <a:lnSpc>
                <a:spcPct val="60000"/>
              </a:lnSpc>
              <a:buNone/>
            </a:pPr>
            <a:endParaRPr lang="en-US" altLang="en-US" sz="2200" dirty="0">
              <a:latin typeface="+mn-lt"/>
              <a:cs typeface="Arial" panose="020B0604020202020204" pitchFamily="34" charset="0"/>
            </a:endParaRPr>
          </a:p>
          <a:p>
            <a:pPr marL="459581">
              <a:lnSpc>
                <a:spcPct val="60000"/>
              </a:lnSpc>
              <a:buClr>
                <a:srgbClr val="B32C16"/>
              </a:buClr>
            </a:pPr>
            <a:r>
              <a:rPr lang="en-US" altLang="en-US" sz="2200" b="1" dirty="0">
                <a:latin typeface="+mn-lt"/>
                <a:cs typeface="Arial" panose="020B0604020202020204" pitchFamily="34" charset="0"/>
              </a:rPr>
              <a:t>Don’</a:t>
            </a:r>
            <a:r>
              <a:rPr lang="en-US" altLang="ja-JP" sz="2200" b="1" dirty="0">
                <a:latin typeface="+mn-lt"/>
                <a:cs typeface="Arial" panose="020B0604020202020204" pitchFamily="34" charset="0"/>
              </a:rPr>
              <a:t>t Assume all patients want surgery!</a:t>
            </a:r>
          </a:p>
          <a:p>
            <a:pPr marL="308372" indent="-191691">
              <a:lnSpc>
                <a:spcPct val="60000"/>
              </a:lnSpc>
              <a:buClr>
                <a:srgbClr val="B32C16"/>
              </a:buClr>
              <a:buFont typeface="Wingdings" panose="05000000000000000000" pitchFamily="2" charset="2"/>
              <a:buChar char=""/>
            </a:pPr>
            <a:endParaRPr lang="en-US" altLang="en-US" sz="2200" dirty="0">
              <a:solidFill>
                <a:srgbClr val="E4E5E6"/>
              </a:solidFill>
              <a:latin typeface="+mn-lt"/>
            </a:endParaRPr>
          </a:p>
          <a:p>
            <a:pPr marL="308372" indent="-191691">
              <a:lnSpc>
                <a:spcPct val="60000"/>
              </a:lnSpc>
              <a:buClr>
                <a:srgbClr val="B32C16"/>
              </a:buClr>
              <a:buFont typeface="Wingdings" panose="05000000000000000000" pitchFamily="2" charset="2"/>
              <a:buChar char=""/>
            </a:pPr>
            <a:endParaRPr lang="en-US" altLang="en-US" sz="2200" dirty="0">
              <a:latin typeface="+mn-lt"/>
            </a:endParaRPr>
          </a:p>
          <a:p>
            <a:pPr marL="554831" lvl="1" indent="-184547">
              <a:lnSpc>
                <a:spcPct val="60000"/>
              </a:lnSpc>
              <a:buNone/>
            </a:pPr>
            <a:endParaRPr lang="en-US" altLang="en-US" sz="2200" dirty="0">
              <a:latin typeface="+mn-lt"/>
            </a:endParaRPr>
          </a:p>
          <a:p>
            <a:pPr marL="554831" lvl="1" indent="-184547">
              <a:lnSpc>
                <a:spcPct val="60000"/>
              </a:lnSpc>
              <a:buFont typeface="Wingdings" panose="05000000000000000000" pitchFamily="2" charset="2"/>
              <a:buChar char=""/>
            </a:pPr>
            <a:endParaRPr lang="en-US" altLang="en-US" sz="2200" dirty="0">
              <a:latin typeface="+mn-lt"/>
            </a:endParaRPr>
          </a:p>
          <a:p>
            <a:pPr marL="554831" lvl="1" indent="-184547">
              <a:lnSpc>
                <a:spcPct val="60000"/>
              </a:lnSpc>
              <a:buNone/>
            </a:pPr>
            <a:endParaRPr lang="en-US" altLang="en-US" sz="2200" dirty="0">
              <a:latin typeface="+mn-lt"/>
            </a:endParaRPr>
          </a:p>
          <a:p>
            <a:pPr marL="308372" indent="-191691">
              <a:lnSpc>
                <a:spcPct val="60000"/>
              </a:lnSpc>
              <a:buClr>
                <a:srgbClr val="B32C16"/>
              </a:buClr>
              <a:buFont typeface="Wingdings" panose="05000000000000000000" pitchFamily="2" charset="2"/>
              <a:buChar char=""/>
            </a:pPr>
            <a:endParaRPr lang="en-US" altLang="en-US" sz="2200" dirty="0">
              <a:latin typeface="+mn-lt"/>
            </a:endParaRPr>
          </a:p>
        </p:txBody>
      </p:sp>
      <p:sp>
        <p:nvSpPr>
          <p:cNvPr id="4" name="Title 1">
            <a:extLst>
              <a:ext uri="{FF2B5EF4-FFF2-40B4-BE49-F238E27FC236}">
                <a16:creationId xmlns="" xmlns:a16="http://schemas.microsoft.com/office/drawing/2014/main" id="{B322DA8F-875E-409D-9FF7-43320AF81554}"/>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1401793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2" y="1121735"/>
            <a:ext cx="8828125" cy="3200400"/>
          </a:xfrm>
        </p:spPr>
        <p:txBody>
          <a:bodyPr>
            <a:noAutofit/>
          </a:bodyPr>
          <a:lstStyle/>
          <a:p>
            <a:pPr marL="0" indent="0">
              <a:buNone/>
            </a:pPr>
            <a:r>
              <a:rPr lang="en-US" sz="2400" b="1" u="sng" dirty="0">
                <a:latin typeface="+mn-lt"/>
                <a:cs typeface="Arial" panose="020B0604020202020204" pitchFamily="34" charset="0"/>
              </a:rPr>
              <a:t>Challenges for the Future</a:t>
            </a:r>
            <a:endParaRPr lang="en-US" sz="2400" dirty="0">
              <a:latin typeface="+mn-lt"/>
              <a:cs typeface="Arial" panose="020B0604020202020204" pitchFamily="34" charset="0"/>
            </a:endParaRPr>
          </a:p>
          <a:p>
            <a:r>
              <a:rPr lang="en-US" sz="2400" dirty="0">
                <a:latin typeface="+mn-lt"/>
                <a:cs typeface="Arial" panose="020B0604020202020204" pitchFamily="34" charset="0"/>
              </a:rPr>
              <a:t>Creating access for treatment.</a:t>
            </a:r>
          </a:p>
          <a:p>
            <a:pPr lvl="1"/>
            <a:r>
              <a:rPr lang="en-US" sz="2400" dirty="0">
                <a:latin typeface="+mn-lt"/>
                <a:cs typeface="Arial" panose="020B0604020202020204" pitchFamily="34" charset="0"/>
              </a:rPr>
              <a:t>Need for training programs for psychological, medical and surgical evaluation and treatment</a:t>
            </a:r>
          </a:p>
          <a:p>
            <a:pPr marL="342900" lvl="1" indent="0">
              <a:buNone/>
            </a:pPr>
            <a:endParaRPr lang="en-US" sz="2400" dirty="0">
              <a:latin typeface="+mn-lt"/>
              <a:cs typeface="Arial" panose="020B0604020202020204" pitchFamily="34" charset="0"/>
            </a:endParaRPr>
          </a:p>
          <a:p>
            <a:r>
              <a:rPr lang="en-US" sz="2400" dirty="0">
                <a:latin typeface="+mn-lt"/>
                <a:cs typeface="Arial" panose="020B0604020202020204" pitchFamily="34" charset="0"/>
              </a:rPr>
              <a:t>Newer treatment guidelines for gender non-binary individuals</a:t>
            </a:r>
          </a:p>
          <a:p>
            <a:pPr marL="0" indent="0">
              <a:buNone/>
            </a:pPr>
            <a:endParaRPr lang="en-US" sz="2400" dirty="0">
              <a:latin typeface="+mn-lt"/>
              <a:cs typeface="Arial" panose="020B0604020202020204" pitchFamily="34" charset="0"/>
            </a:endParaRPr>
          </a:p>
          <a:p>
            <a:r>
              <a:rPr lang="en-US" sz="2400" dirty="0">
                <a:latin typeface="+mn-lt"/>
                <a:cs typeface="Arial" panose="020B0604020202020204" pitchFamily="34" charset="0"/>
              </a:rPr>
              <a:t>Improved reproductive options</a:t>
            </a:r>
          </a:p>
          <a:p>
            <a:pPr marL="0" indent="0">
              <a:buNone/>
            </a:pPr>
            <a:endParaRPr lang="en-US" sz="2400" dirty="0">
              <a:latin typeface="+mn-lt"/>
              <a:cs typeface="Arial" panose="020B0604020202020204" pitchFamily="34" charset="0"/>
            </a:endParaRPr>
          </a:p>
        </p:txBody>
      </p:sp>
      <p:sp>
        <p:nvSpPr>
          <p:cNvPr id="6" name="Title 1">
            <a:extLst>
              <a:ext uri="{FF2B5EF4-FFF2-40B4-BE49-F238E27FC236}">
                <a16:creationId xmlns="" xmlns:a16="http://schemas.microsoft.com/office/drawing/2014/main" id="{303318CB-B5A2-440A-9603-6CC0456CB0E5}"/>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1254275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652" y="1012302"/>
            <a:ext cx="8817492" cy="3371850"/>
          </a:xfrm>
        </p:spPr>
        <p:txBody>
          <a:bodyPr>
            <a:noAutofit/>
          </a:bodyPr>
          <a:lstStyle/>
          <a:p>
            <a:pPr marL="0" indent="0">
              <a:buNone/>
            </a:pPr>
            <a:r>
              <a:rPr lang="en-US" sz="2100" b="1" dirty="0">
                <a:latin typeface="+mn-lt"/>
                <a:cs typeface="Arial" panose="020B0604020202020204" pitchFamily="34" charset="0"/>
              </a:rPr>
              <a:t>Sexual and Gender Minority Individuals</a:t>
            </a:r>
          </a:p>
          <a:p>
            <a:pPr indent="-257175"/>
            <a:r>
              <a:rPr lang="en-US" altLang="en-US" sz="2100" dirty="0">
                <a:latin typeface="+mn-lt"/>
                <a:cs typeface="Arial" panose="020B0604020202020204" pitchFamily="34" charset="0"/>
              </a:rPr>
              <a:t>Increased risk for negative health outcomes</a:t>
            </a:r>
          </a:p>
          <a:p>
            <a:pPr lvl="2"/>
            <a:r>
              <a:rPr lang="en-US" altLang="en-US" sz="2100" dirty="0">
                <a:latin typeface="+mn-lt"/>
                <a:cs typeface="Arial" panose="020B0604020202020204" pitchFamily="34" charset="0"/>
              </a:rPr>
              <a:t>Substance abuse</a:t>
            </a:r>
          </a:p>
          <a:p>
            <a:pPr lvl="2"/>
            <a:r>
              <a:rPr lang="en-US" altLang="en-US" sz="2100" dirty="0">
                <a:latin typeface="+mn-lt"/>
                <a:cs typeface="Arial" panose="020B0604020202020204" pitchFamily="34" charset="0"/>
              </a:rPr>
              <a:t>Depression</a:t>
            </a:r>
          </a:p>
          <a:p>
            <a:pPr lvl="2"/>
            <a:r>
              <a:rPr lang="en-US" altLang="en-US" sz="2100" dirty="0">
                <a:latin typeface="+mn-lt"/>
                <a:cs typeface="Arial" panose="020B0604020202020204" pitchFamily="34" charset="0"/>
              </a:rPr>
              <a:t>Anxiety</a:t>
            </a:r>
          </a:p>
          <a:p>
            <a:pPr lvl="2"/>
            <a:r>
              <a:rPr lang="en-US" altLang="en-US" sz="2100" dirty="0">
                <a:latin typeface="+mn-lt"/>
                <a:cs typeface="Arial" panose="020B0604020202020204" pitchFamily="34" charset="0"/>
              </a:rPr>
              <a:t>Suicide attempts</a:t>
            </a:r>
          </a:p>
          <a:p>
            <a:r>
              <a:rPr lang="en-US" altLang="en-US" sz="2100" dirty="0">
                <a:latin typeface="+mn-lt"/>
                <a:cs typeface="Arial" panose="020B0604020202020204" pitchFamily="34" charset="0"/>
              </a:rPr>
              <a:t>Many sexual and gender minority youth and adults have experienced victimization</a:t>
            </a:r>
          </a:p>
          <a:p>
            <a:r>
              <a:rPr lang="en-US" altLang="en-US" sz="2100" u="sng" dirty="0">
                <a:latin typeface="+mn-lt"/>
                <a:cs typeface="Arial" panose="020B0604020202020204" pitchFamily="34" charset="0"/>
              </a:rPr>
              <a:t>Victimization due to sexual orientation and gender identity predicts these outcomes</a:t>
            </a:r>
          </a:p>
          <a:p>
            <a:pPr indent="-257175"/>
            <a:endParaRPr lang="en-US" altLang="en-US" sz="2100" u="sng" dirty="0">
              <a:latin typeface="+mn-lt"/>
              <a:cs typeface="Arial" panose="020B0604020202020204" pitchFamily="34" charset="0"/>
            </a:endParaRPr>
          </a:p>
          <a:p>
            <a:pPr marL="0" indent="0">
              <a:buNone/>
            </a:pPr>
            <a:endParaRPr lang="en-US" sz="2100" b="1" dirty="0">
              <a:latin typeface="+mn-lt"/>
              <a:cs typeface="Arial" panose="020B0604020202020204" pitchFamily="34" charset="0"/>
            </a:endParaRPr>
          </a:p>
        </p:txBody>
      </p:sp>
      <p:sp>
        <p:nvSpPr>
          <p:cNvPr id="5" name="Title 1">
            <a:extLst>
              <a:ext uri="{FF2B5EF4-FFF2-40B4-BE49-F238E27FC236}">
                <a16:creationId xmlns="" xmlns:a16="http://schemas.microsoft.com/office/drawing/2014/main" id="{EEC04E61-67CD-4832-8A3B-02D7D7B42DA3}"/>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Transgender Medicine</a:t>
            </a:r>
          </a:p>
        </p:txBody>
      </p:sp>
    </p:spTree>
    <p:extLst>
      <p:ext uri="{BB962C8B-B14F-4D97-AF65-F5344CB8AC3E}">
        <p14:creationId xmlns:p14="http://schemas.microsoft.com/office/powerpoint/2010/main" val="2538591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57800" y="1657350"/>
            <a:ext cx="1828800" cy="300082"/>
          </a:xfrm>
          <a:prstGeom prst="rect">
            <a:avLst/>
          </a:prstGeom>
          <a:noFill/>
        </p:spPr>
        <p:txBody>
          <a:bodyPr wrap="square" rtlCol="0">
            <a:spAutoFit/>
          </a:bodyPr>
          <a:lstStyle/>
          <a:p>
            <a:endParaRPr lang="en-US" sz="1350" dirty="0"/>
          </a:p>
        </p:txBody>
      </p:sp>
      <p:sp>
        <p:nvSpPr>
          <p:cNvPr id="10" name="Content Placeholder 9"/>
          <p:cNvSpPr>
            <a:spLocks noGrp="1"/>
          </p:cNvSpPr>
          <p:nvPr>
            <p:ph sz="half" idx="2"/>
          </p:nvPr>
        </p:nvSpPr>
        <p:spPr>
          <a:xfrm>
            <a:off x="177652" y="1098033"/>
            <a:ext cx="8870655" cy="2879215"/>
          </a:xfrm>
        </p:spPr>
        <p:txBody>
          <a:bodyPr>
            <a:noAutofit/>
          </a:bodyPr>
          <a:lstStyle/>
          <a:p>
            <a:r>
              <a:rPr lang="en-US" sz="2400" dirty="0">
                <a:latin typeface="+mn-lt"/>
                <a:cs typeface="Arial" panose="020B0604020202020204" pitchFamily="34" charset="0"/>
              </a:rPr>
              <a:t>Lesbians are less likely to get preventive services for cancer.</a:t>
            </a:r>
          </a:p>
          <a:p>
            <a:r>
              <a:rPr lang="en-US" sz="2400" dirty="0">
                <a:latin typeface="+mn-lt"/>
                <a:cs typeface="Arial" panose="020B0604020202020204" pitchFamily="34" charset="0"/>
              </a:rPr>
              <a:t>Gay men still represent 2/3 of new HIV infections</a:t>
            </a:r>
          </a:p>
          <a:p>
            <a:r>
              <a:rPr lang="en-US" sz="2400" dirty="0">
                <a:latin typeface="+mn-lt"/>
                <a:cs typeface="Arial" panose="020B0604020202020204" pitchFamily="34" charset="0"/>
              </a:rPr>
              <a:t>Lesbians and bisexual females are more likely to be overweight or obese.</a:t>
            </a:r>
          </a:p>
          <a:p>
            <a:r>
              <a:rPr lang="en-US" sz="2400" dirty="0">
                <a:latin typeface="+mn-lt"/>
                <a:cs typeface="Arial" panose="020B0604020202020204" pitchFamily="34" charset="0"/>
              </a:rPr>
              <a:t>LGBT populations have the highest rates of tobacco, alcohol, and other drug use.</a:t>
            </a:r>
            <a:endParaRPr lang="en-US" sz="2400" dirty="0">
              <a:latin typeface="+mn-lt"/>
            </a:endParaRPr>
          </a:p>
        </p:txBody>
      </p:sp>
      <p:sp>
        <p:nvSpPr>
          <p:cNvPr id="11" name="TextBox 10"/>
          <p:cNvSpPr txBox="1"/>
          <p:nvPr/>
        </p:nvSpPr>
        <p:spPr>
          <a:xfrm>
            <a:off x="177652" y="4494256"/>
            <a:ext cx="3143250" cy="246221"/>
          </a:xfrm>
          <a:prstGeom prst="rect">
            <a:avLst/>
          </a:prstGeom>
          <a:noFill/>
        </p:spPr>
        <p:txBody>
          <a:bodyPr wrap="square" rtlCol="0">
            <a:spAutoFit/>
          </a:bodyPr>
          <a:lstStyle/>
          <a:p>
            <a:r>
              <a:rPr lang="en-US" sz="1000" dirty="0"/>
              <a:t>Healthy People 2020</a:t>
            </a:r>
          </a:p>
        </p:txBody>
      </p:sp>
      <p:sp>
        <p:nvSpPr>
          <p:cNvPr id="6" name="Title 1">
            <a:extLst>
              <a:ext uri="{FF2B5EF4-FFF2-40B4-BE49-F238E27FC236}">
                <a16:creationId xmlns="" xmlns:a16="http://schemas.microsoft.com/office/drawing/2014/main" id="{FB9A1FAB-0F1C-4660-81FD-7F283386D77B}"/>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Health Disparities</a:t>
            </a:r>
          </a:p>
        </p:txBody>
      </p:sp>
    </p:spTree>
    <p:extLst>
      <p:ext uri="{BB962C8B-B14F-4D97-AF65-F5344CB8AC3E}">
        <p14:creationId xmlns:p14="http://schemas.microsoft.com/office/powerpoint/2010/main" val="10520880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7652" y="993695"/>
            <a:ext cx="8966348" cy="3693319"/>
          </a:xfrm>
          <a:prstGeom prst="rect">
            <a:avLst/>
          </a:prstGeom>
        </p:spPr>
        <p:txBody>
          <a:bodyPr wrap="square">
            <a:spAutoFit/>
          </a:bodyPr>
          <a:lstStyle/>
          <a:p>
            <a:pPr>
              <a:defRPr/>
            </a:pPr>
            <a:r>
              <a:rPr lang="en-US" dirty="0">
                <a:cs typeface="Arial" panose="020B0604020202020204" pitchFamily="34" charset="0"/>
              </a:rPr>
              <a:t>Transgender individuals face particular disparities</a:t>
            </a:r>
          </a:p>
          <a:p>
            <a:pPr>
              <a:defRPr/>
            </a:pPr>
            <a:endParaRPr lang="en-US" dirty="0">
              <a:cs typeface="Arial" panose="020B0604020202020204" pitchFamily="34" charset="0"/>
            </a:endParaRPr>
          </a:p>
          <a:p>
            <a:pPr marL="257175" indent="-257175">
              <a:buFont typeface="Arial" panose="020B0604020202020204" pitchFamily="34" charset="0"/>
              <a:buChar char="•"/>
              <a:defRPr/>
            </a:pPr>
            <a:r>
              <a:rPr lang="en-US" dirty="0">
                <a:cs typeface="Arial" panose="020B0604020202020204" pitchFamily="34" charset="0"/>
              </a:rPr>
              <a:t>The recent US Transgender Survey from the National Center for Transgender Equality found: </a:t>
            </a:r>
          </a:p>
          <a:p>
            <a:pPr marL="600075" lvl="1" indent="-257175">
              <a:buFont typeface="Arial" panose="020B0604020202020204" pitchFamily="34" charset="0"/>
              <a:buChar char="•"/>
              <a:defRPr/>
            </a:pPr>
            <a:r>
              <a:rPr lang="en-US" dirty="0">
                <a:cs typeface="Arial" panose="020B0604020202020204" pitchFamily="34" charset="0"/>
              </a:rPr>
              <a:t>1/3 experienced a negative reaction from a health care provider in the past year.  </a:t>
            </a:r>
          </a:p>
          <a:p>
            <a:pPr marL="600075" lvl="1" indent="-257175">
              <a:buFont typeface="Arial" panose="020B0604020202020204" pitchFamily="34" charset="0"/>
              <a:buChar char="•"/>
              <a:defRPr/>
            </a:pPr>
            <a:endParaRPr lang="en-US" dirty="0">
              <a:cs typeface="Arial" panose="020B0604020202020204" pitchFamily="34" charset="0"/>
            </a:endParaRPr>
          </a:p>
          <a:p>
            <a:pPr marL="600075" lvl="1" indent="-257175">
              <a:buFont typeface="Arial" panose="020B0604020202020204" pitchFamily="34" charset="0"/>
              <a:buChar char="•"/>
              <a:defRPr/>
            </a:pPr>
            <a:r>
              <a:rPr lang="en-US" dirty="0">
                <a:cs typeface="Arial" panose="020B0604020202020204" pitchFamily="34" charset="0"/>
              </a:rPr>
              <a:t>40% have attempted suicide in their lifetime, nearly nine times the rate in the U.S. population of 4.6%</a:t>
            </a:r>
          </a:p>
          <a:p>
            <a:pPr marL="600075" lvl="1" indent="-257175">
              <a:buFont typeface="Arial" panose="020B0604020202020204" pitchFamily="34" charset="0"/>
              <a:buChar char="•"/>
              <a:defRPr/>
            </a:pPr>
            <a:endParaRPr lang="en-US" dirty="0">
              <a:cs typeface="Arial" panose="020B0604020202020204" pitchFamily="34" charset="0"/>
            </a:endParaRPr>
          </a:p>
          <a:p>
            <a:pPr marL="600075" lvl="1" indent="-257175">
              <a:buFont typeface="Arial" panose="020B0604020202020204" pitchFamily="34" charset="0"/>
              <a:buChar char="•"/>
              <a:defRPr/>
            </a:pPr>
            <a:r>
              <a:rPr lang="en-US" dirty="0">
                <a:cs typeface="Arial" panose="020B0604020202020204" pitchFamily="34" charset="0"/>
              </a:rPr>
              <a:t>HIV+ in transgender community is nearly five times the rate (1.4%) of the U.S. population (0.3%)</a:t>
            </a:r>
          </a:p>
          <a:p>
            <a:pPr marL="600075" lvl="1" indent="-257175">
              <a:buFont typeface="Arial" panose="020B0604020202020204" pitchFamily="34" charset="0"/>
              <a:buChar char="•"/>
              <a:defRPr/>
            </a:pPr>
            <a:endParaRPr lang="en-US" dirty="0">
              <a:cs typeface="Arial" panose="020B0604020202020204" pitchFamily="34" charset="0"/>
            </a:endParaRPr>
          </a:p>
          <a:p>
            <a:pPr marL="600075" lvl="1" indent="-257175">
              <a:buFont typeface="Arial" panose="020B0604020202020204" pitchFamily="34" charset="0"/>
              <a:buChar char="•"/>
              <a:defRPr/>
            </a:pPr>
            <a:r>
              <a:rPr lang="en-US" dirty="0">
                <a:cs typeface="Arial" panose="020B0604020202020204" pitchFamily="34" charset="0"/>
              </a:rPr>
              <a:t>More than half (59%) of respondents avoided using a public restroom in the past year</a:t>
            </a:r>
            <a:endParaRPr lang="en-US" dirty="0"/>
          </a:p>
          <a:p>
            <a:pPr>
              <a:defRPr/>
            </a:pPr>
            <a:endParaRPr lang="en-US" dirty="0"/>
          </a:p>
        </p:txBody>
      </p:sp>
      <p:sp>
        <p:nvSpPr>
          <p:cNvPr id="10244" name="TextBox 7"/>
          <p:cNvSpPr txBox="1">
            <a:spLocks noChangeArrowheads="1"/>
          </p:cNvSpPr>
          <p:nvPr/>
        </p:nvSpPr>
        <p:spPr bwMode="auto">
          <a:xfrm>
            <a:off x="177652" y="4571597"/>
            <a:ext cx="31432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900" dirty="0"/>
              <a:t>Healthy People 2020</a:t>
            </a:r>
          </a:p>
        </p:txBody>
      </p:sp>
      <p:sp>
        <p:nvSpPr>
          <p:cNvPr id="8" name="Title 1">
            <a:extLst>
              <a:ext uri="{FF2B5EF4-FFF2-40B4-BE49-F238E27FC236}">
                <a16:creationId xmlns="" xmlns:a16="http://schemas.microsoft.com/office/drawing/2014/main" id="{3195D7F8-C040-4478-8348-764945FD4B39}"/>
              </a:ext>
            </a:extLst>
          </p:cNvPr>
          <p:cNvSpPr txBox="1">
            <a:spLocks/>
          </p:cNvSpPr>
          <p:nvPr/>
        </p:nvSpPr>
        <p:spPr>
          <a:xfrm>
            <a:off x="177652" y="544469"/>
            <a:ext cx="5943600" cy="457200"/>
          </a:xfrm>
          <a:prstGeom prst="rect">
            <a:avLst/>
          </a:prstGeom>
          <a:noFill/>
          <a:ln>
            <a:noFill/>
          </a:ln>
        </p:spPr>
        <p:txBody>
          <a:bodyPr lIns="68569" tIns="68569" rIns="68569" bIns="68569"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800" b="0" i="0" u="none" strike="noStrike" cap="none">
                <a:solidFill>
                  <a:schemeClr val="lt1"/>
                </a:solidFill>
                <a:latin typeface="Verdana"/>
                <a:ea typeface="Verdana"/>
                <a:cs typeface="Verdana"/>
                <a:sym typeface="Verdana"/>
              </a:defRPr>
            </a:lvl1pPr>
            <a:lvl2pPr marL="0" marR="0" lvl="1" indent="0" algn="l" rtl="0">
              <a:spcBef>
                <a:spcPts val="0"/>
              </a:spcBef>
              <a:spcAft>
                <a:spcPts val="0"/>
              </a:spcAft>
              <a:defRPr sz="3800" b="0" i="0" u="none" strike="noStrike" cap="none">
                <a:solidFill>
                  <a:schemeClr val="lt1"/>
                </a:solidFill>
                <a:latin typeface="Verdana"/>
                <a:ea typeface="Verdana"/>
                <a:cs typeface="Verdana"/>
                <a:sym typeface="Verdana"/>
              </a:defRPr>
            </a:lvl2pPr>
            <a:lvl3pPr marL="0" marR="0" lvl="2" indent="0" algn="l" rtl="0">
              <a:spcBef>
                <a:spcPts val="0"/>
              </a:spcBef>
              <a:spcAft>
                <a:spcPts val="0"/>
              </a:spcAft>
              <a:defRPr sz="3800" b="0" i="0" u="none" strike="noStrike" cap="none">
                <a:solidFill>
                  <a:schemeClr val="lt1"/>
                </a:solidFill>
                <a:latin typeface="Verdana"/>
                <a:ea typeface="Verdana"/>
                <a:cs typeface="Verdana"/>
                <a:sym typeface="Verdana"/>
              </a:defRPr>
            </a:lvl3pPr>
            <a:lvl4pPr marL="0" marR="0" lvl="3" indent="0" algn="l" rtl="0">
              <a:spcBef>
                <a:spcPts val="0"/>
              </a:spcBef>
              <a:spcAft>
                <a:spcPts val="0"/>
              </a:spcAft>
              <a:defRPr sz="3800" b="0" i="0" u="none" strike="noStrike" cap="none">
                <a:solidFill>
                  <a:schemeClr val="lt1"/>
                </a:solidFill>
                <a:latin typeface="Verdana"/>
                <a:ea typeface="Verdana"/>
                <a:cs typeface="Verdana"/>
                <a:sym typeface="Verdana"/>
              </a:defRPr>
            </a:lvl4pPr>
            <a:lvl5pPr marL="0" marR="0" lvl="4" indent="0" algn="l" rtl="0">
              <a:spcBef>
                <a:spcPts val="0"/>
              </a:spcBef>
              <a:spcAft>
                <a:spcPts val="0"/>
              </a:spcAft>
              <a:defRPr sz="3800" b="0" i="0" u="none" strike="noStrike" cap="none">
                <a:solidFill>
                  <a:schemeClr val="lt1"/>
                </a:solidFill>
                <a:latin typeface="Verdana"/>
                <a:ea typeface="Verdana"/>
                <a:cs typeface="Verdana"/>
                <a:sym typeface="Verdana"/>
              </a:defRPr>
            </a:lvl5pPr>
            <a:lvl6pPr marL="457200" marR="0" lvl="5" indent="0" algn="l" rtl="0">
              <a:spcBef>
                <a:spcPts val="0"/>
              </a:spcBef>
              <a:spcAft>
                <a:spcPts val="0"/>
              </a:spcAft>
              <a:defRPr sz="3800" b="0" i="0" u="none" strike="noStrike" cap="none">
                <a:solidFill>
                  <a:schemeClr val="lt1"/>
                </a:solidFill>
                <a:latin typeface="Verdana"/>
                <a:ea typeface="Verdana"/>
                <a:cs typeface="Verdana"/>
                <a:sym typeface="Verdana"/>
              </a:defRPr>
            </a:lvl6pPr>
            <a:lvl7pPr marL="914400" marR="0" lvl="6" indent="0" algn="l" rtl="0">
              <a:spcBef>
                <a:spcPts val="0"/>
              </a:spcBef>
              <a:spcAft>
                <a:spcPts val="0"/>
              </a:spcAft>
              <a:defRPr sz="3800" b="0" i="0" u="none" strike="noStrike" cap="none">
                <a:solidFill>
                  <a:schemeClr val="lt1"/>
                </a:solidFill>
                <a:latin typeface="Verdana"/>
                <a:ea typeface="Verdana"/>
                <a:cs typeface="Verdana"/>
                <a:sym typeface="Verdana"/>
              </a:defRPr>
            </a:lvl7pPr>
            <a:lvl8pPr marL="1371600" marR="0" lvl="7" indent="0" algn="l" rtl="0">
              <a:spcBef>
                <a:spcPts val="0"/>
              </a:spcBef>
              <a:spcAft>
                <a:spcPts val="0"/>
              </a:spcAft>
              <a:defRPr sz="3800" b="0" i="0" u="none" strike="noStrike" cap="none">
                <a:solidFill>
                  <a:schemeClr val="lt1"/>
                </a:solidFill>
                <a:latin typeface="Verdana"/>
                <a:ea typeface="Verdana"/>
                <a:cs typeface="Verdana"/>
                <a:sym typeface="Verdana"/>
              </a:defRPr>
            </a:lvl8pPr>
            <a:lvl9pPr marL="1828800" marR="0" lvl="8" indent="0" algn="l" rtl="0">
              <a:spcBef>
                <a:spcPts val="0"/>
              </a:spcBef>
              <a:spcAft>
                <a:spcPts val="0"/>
              </a:spcAft>
              <a:defRPr sz="3800" b="0" i="0" u="none" strike="noStrike" cap="none">
                <a:solidFill>
                  <a:schemeClr val="lt1"/>
                </a:solidFill>
                <a:latin typeface="Verdana"/>
                <a:ea typeface="Verdana"/>
                <a:cs typeface="Verdana"/>
                <a:sym typeface="Verdana"/>
              </a:defRPr>
            </a:lvl9pPr>
          </a:lstStyle>
          <a:p>
            <a:r>
              <a:rPr lang="en-US" sz="3000" b="1" dirty="0">
                <a:solidFill>
                  <a:schemeClr val="tx1"/>
                </a:solidFill>
                <a:latin typeface="+mn-lt"/>
                <a:ea typeface="SimSun-ExtB" panose="02010609060101010101" pitchFamily="49" charset="-122"/>
              </a:rPr>
              <a:t>Health Disparities</a:t>
            </a:r>
          </a:p>
        </p:txBody>
      </p:sp>
    </p:spTree>
    <p:extLst>
      <p:ext uri="{BB962C8B-B14F-4D97-AF65-F5344CB8AC3E}">
        <p14:creationId xmlns:p14="http://schemas.microsoft.com/office/powerpoint/2010/main" val="3167559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Shape 225"/>
          <p:cNvSpPr txBox="1">
            <a:spLocks noGrp="1"/>
          </p:cNvSpPr>
          <p:nvPr>
            <p:ph type="body" idx="1"/>
          </p:nvPr>
        </p:nvSpPr>
        <p:spPr>
          <a:xfrm>
            <a:off x="217967" y="538274"/>
            <a:ext cx="8548577" cy="3757280"/>
          </a:xfrm>
          <a:prstGeom prst="rect">
            <a:avLst/>
          </a:prstGeom>
          <a:noFill/>
          <a:ln>
            <a:noFill/>
          </a:ln>
        </p:spPr>
        <p:txBody>
          <a:bodyPr vert="horz" lIns="68569" tIns="34275" rIns="68569" bIns="34275" rtlCol="0" anchor="t" anchorCtr="0">
            <a:noAutofit/>
          </a:bodyPr>
          <a:lstStyle/>
          <a:p>
            <a:pPr marL="0" indent="0">
              <a:spcBef>
                <a:spcPts val="0"/>
              </a:spcBef>
              <a:buNone/>
            </a:pPr>
            <a:r>
              <a:rPr lang="en-US" sz="2400" b="1" dirty="0">
                <a:latin typeface="+mn-lt"/>
                <a:cs typeface="Arial" panose="020B0604020202020204" pitchFamily="34" charset="0"/>
              </a:rPr>
              <a:t> </a:t>
            </a:r>
          </a:p>
          <a:p>
            <a:pPr marL="257175" indent="-257175">
              <a:spcBef>
                <a:spcPts val="0"/>
              </a:spcBef>
              <a:buClr>
                <a:schemeClr val="dk1"/>
              </a:buClr>
              <a:buSzPct val="100000"/>
              <a:buFont typeface="Verdana"/>
              <a:buChar char="•"/>
            </a:pPr>
            <a:r>
              <a:rPr lang="en-US" sz="2400" dirty="0">
                <a:solidFill>
                  <a:schemeClr val="dk1"/>
                </a:solidFill>
                <a:latin typeface="+mn-lt"/>
                <a:ea typeface="Verdana"/>
                <a:cs typeface="Arial" panose="020B0604020202020204" pitchFamily="34" charset="0"/>
                <a:sym typeface="Verdana"/>
              </a:rPr>
              <a:t>According to Healthy People 2020, the social determinants that affect the health of LGBT individuals are largely related to oppression and discrimination</a:t>
            </a:r>
            <a:endParaRPr sz="2400" dirty="0">
              <a:solidFill>
                <a:schemeClr val="dk1"/>
              </a:solidFill>
              <a:latin typeface="+mn-lt"/>
              <a:ea typeface="Verdana"/>
              <a:cs typeface="Arial" panose="020B0604020202020204" pitchFamily="34" charset="0"/>
              <a:sym typeface="Verdana"/>
            </a:endParaRPr>
          </a:p>
          <a:p>
            <a:pPr marL="557213" lvl="1" indent="-233363">
              <a:spcBef>
                <a:spcPts val="300"/>
              </a:spcBef>
              <a:buClr>
                <a:schemeClr val="dk1"/>
              </a:buClr>
              <a:buSzPct val="100000"/>
              <a:buFont typeface="Verdana"/>
              <a:buChar char="•"/>
            </a:pPr>
            <a:r>
              <a:rPr lang="en-US" sz="2400" dirty="0">
                <a:solidFill>
                  <a:schemeClr val="dk1"/>
                </a:solidFill>
                <a:latin typeface="+mn-lt"/>
                <a:ea typeface="Verdana"/>
                <a:cs typeface="Arial" panose="020B0604020202020204" pitchFamily="34" charset="0"/>
                <a:sym typeface="Verdana"/>
              </a:rPr>
              <a:t>Legal discrimination in access to health insurance, employment, housing, adoption, and retirement benefits</a:t>
            </a:r>
          </a:p>
          <a:p>
            <a:pPr marL="557213" lvl="1" indent="-214313">
              <a:spcBef>
                <a:spcPts val="120"/>
              </a:spcBef>
              <a:buClr>
                <a:schemeClr val="dk1"/>
              </a:buClr>
              <a:buSzPct val="133333"/>
              <a:buNone/>
            </a:pPr>
            <a:endParaRPr sz="1400" dirty="0">
              <a:solidFill>
                <a:schemeClr val="dk1"/>
              </a:solidFill>
              <a:latin typeface="+mn-lt"/>
              <a:ea typeface="Verdana"/>
              <a:cs typeface="Arial" panose="020B0604020202020204" pitchFamily="34" charset="0"/>
              <a:sym typeface="Verdana"/>
            </a:endParaRPr>
          </a:p>
          <a:p>
            <a:pPr marL="557213" lvl="1" indent="-233363">
              <a:spcBef>
                <a:spcPts val="300"/>
              </a:spcBef>
              <a:buClr>
                <a:schemeClr val="dk1"/>
              </a:buClr>
              <a:buSzPct val="100000"/>
              <a:buFont typeface="Verdana"/>
              <a:buChar char="•"/>
            </a:pPr>
            <a:r>
              <a:rPr lang="en-US" sz="2400" dirty="0">
                <a:solidFill>
                  <a:schemeClr val="dk1"/>
                </a:solidFill>
                <a:latin typeface="+mn-lt"/>
                <a:ea typeface="Verdana"/>
                <a:cs typeface="Arial" panose="020B0604020202020204" pitchFamily="34" charset="0"/>
                <a:sym typeface="Verdana"/>
              </a:rPr>
              <a:t>Lack of laws protecting against bullying in schools</a:t>
            </a:r>
          </a:p>
          <a:p>
            <a:pPr marL="557213" lvl="1" indent="-214313">
              <a:spcBef>
                <a:spcPts val="120"/>
              </a:spcBef>
              <a:buClr>
                <a:schemeClr val="dk1"/>
              </a:buClr>
              <a:buSzPct val="133333"/>
              <a:buNone/>
            </a:pPr>
            <a:endParaRPr sz="1600" dirty="0">
              <a:solidFill>
                <a:schemeClr val="dk1"/>
              </a:solidFill>
              <a:latin typeface="+mn-lt"/>
              <a:ea typeface="Verdana"/>
              <a:cs typeface="Arial" panose="020B0604020202020204" pitchFamily="34" charset="0"/>
              <a:sym typeface="Verdana"/>
            </a:endParaRPr>
          </a:p>
          <a:p>
            <a:pPr marL="557213" lvl="1" indent="-233363">
              <a:spcBef>
                <a:spcPts val="300"/>
              </a:spcBef>
              <a:buClr>
                <a:schemeClr val="dk1"/>
              </a:buClr>
              <a:buSzPct val="100000"/>
              <a:buFont typeface="Verdana"/>
              <a:buChar char="•"/>
            </a:pPr>
            <a:r>
              <a:rPr lang="en-US" sz="2400" dirty="0">
                <a:solidFill>
                  <a:schemeClr val="dk1"/>
                </a:solidFill>
                <a:latin typeface="+mn-lt"/>
                <a:ea typeface="Verdana"/>
                <a:cs typeface="Arial" panose="020B0604020202020204" pitchFamily="34" charset="0"/>
                <a:sym typeface="Verdana"/>
              </a:rPr>
              <a:t>Lack of social programs targeted to and/or appropriate for LGBT youth, adults, and elders</a:t>
            </a:r>
          </a:p>
          <a:p>
            <a:pPr marL="557213" lvl="1" indent="-214313">
              <a:spcBef>
                <a:spcPts val="120"/>
              </a:spcBef>
              <a:buClr>
                <a:schemeClr val="dk1"/>
              </a:buClr>
              <a:buSzPct val="33333"/>
              <a:buNone/>
            </a:pPr>
            <a:endParaRPr sz="2400" dirty="0">
              <a:solidFill>
                <a:schemeClr val="dk1"/>
              </a:solidFill>
              <a:latin typeface="+mn-lt"/>
              <a:ea typeface="Verdana"/>
              <a:cs typeface="Verdana"/>
              <a:sym typeface="Verdana"/>
            </a:endParaRPr>
          </a:p>
          <a:p>
            <a:pPr marL="0" indent="0">
              <a:spcBef>
                <a:spcPts val="360"/>
              </a:spcBef>
              <a:buClr>
                <a:schemeClr val="dk1"/>
              </a:buClr>
              <a:buSzPct val="25000"/>
              <a:buNone/>
            </a:pPr>
            <a:endParaRPr sz="2400" dirty="0">
              <a:solidFill>
                <a:schemeClr val="dk1"/>
              </a:solidFill>
              <a:latin typeface="+mn-lt"/>
              <a:ea typeface="Verdana"/>
              <a:cs typeface="Verdana"/>
              <a:sym typeface="Verdana"/>
            </a:endParaRPr>
          </a:p>
        </p:txBody>
      </p:sp>
      <p:sp>
        <p:nvSpPr>
          <p:cNvPr id="5" name="Title 1"/>
          <p:cNvSpPr>
            <a:spLocks noGrp="1"/>
          </p:cNvSpPr>
          <p:nvPr>
            <p:ph type="title"/>
          </p:nvPr>
        </p:nvSpPr>
        <p:spPr>
          <a:xfrm>
            <a:off x="132907" y="449143"/>
            <a:ext cx="5943600" cy="422672"/>
          </a:xfrm>
        </p:spPr>
        <p:txBody>
          <a:bodyPr>
            <a:noAutofit/>
          </a:bodyPr>
          <a:lstStyle/>
          <a:p>
            <a:pPr algn="l"/>
            <a:r>
              <a:rPr lang="en-US" sz="3000" dirty="0">
                <a:latin typeface="+mn-lt"/>
              </a:rPr>
              <a:t>Contributing causes of disparity</a:t>
            </a:r>
          </a:p>
        </p:txBody>
      </p:sp>
    </p:spTree>
    <p:extLst>
      <p:ext uri="{BB962C8B-B14F-4D97-AF65-F5344CB8AC3E}">
        <p14:creationId xmlns:p14="http://schemas.microsoft.com/office/powerpoint/2010/main" val="2235409395"/>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Shape 204"/>
          <p:cNvSpPr txBox="1">
            <a:spLocks noGrp="1"/>
          </p:cNvSpPr>
          <p:nvPr>
            <p:ph type="body" idx="1"/>
          </p:nvPr>
        </p:nvSpPr>
        <p:spPr>
          <a:xfrm>
            <a:off x="225498" y="1006690"/>
            <a:ext cx="8578259" cy="3200400"/>
          </a:xfrm>
          <a:prstGeom prst="rect">
            <a:avLst/>
          </a:prstGeom>
        </p:spPr>
        <p:txBody>
          <a:bodyPr vert="horz" lIns="68569" tIns="68569" rIns="68569" bIns="68569" rtlCol="0" anchor="t" anchorCtr="0">
            <a:noAutofit/>
          </a:bodyPr>
          <a:lstStyle/>
          <a:p>
            <a:pPr>
              <a:spcBef>
                <a:spcPts val="0"/>
              </a:spcBef>
              <a:buNone/>
            </a:pPr>
            <a:r>
              <a:rPr lang="en-US" sz="2400" b="1" dirty="0">
                <a:latin typeface="+mn-lt"/>
                <a:cs typeface="Arial" panose="020B0604020202020204" pitchFamily="34" charset="0"/>
              </a:rPr>
              <a:t>Barriers to accessing health care </a:t>
            </a:r>
          </a:p>
          <a:p>
            <a:pPr>
              <a:spcBef>
                <a:spcPts val="0"/>
              </a:spcBef>
              <a:buNone/>
            </a:pPr>
            <a:endParaRPr sz="2400" b="1" dirty="0">
              <a:latin typeface="+mn-lt"/>
              <a:cs typeface="Arial" panose="020B0604020202020204" pitchFamily="34" charset="0"/>
            </a:endParaRPr>
          </a:p>
          <a:p>
            <a:pPr indent="-285750">
              <a:spcBef>
                <a:spcPts val="0"/>
              </a:spcBef>
              <a:buSzPct val="100000"/>
            </a:pPr>
            <a:r>
              <a:rPr lang="en-US" sz="2400" dirty="0">
                <a:latin typeface="+mn-lt"/>
                <a:cs typeface="Arial" panose="020B0604020202020204" pitchFamily="34" charset="0"/>
              </a:rPr>
              <a:t>Stigma, including outright refusal of care or inadequate care. </a:t>
            </a:r>
          </a:p>
          <a:p>
            <a:pPr marL="0" indent="0">
              <a:spcBef>
                <a:spcPts val="0"/>
              </a:spcBef>
              <a:buNone/>
            </a:pPr>
            <a:endParaRPr sz="2400" dirty="0">
              <a:latin typeface="+mn-lt"/>
              <a:cs typeface="Arial" panose="020B0604020202020204" pitchFamily="34" charset="0"/>
            </a:endParaRPr>
          </a:p>
          <a:p>
            <a:pPr indent="-285750">
              <a:spcBef>
                <a:spcPts val="0"/>
              </a:spcBef>
              <a:buSzPct val="100000"/>
            </a:pPr>
            <a:r>
              <a:rPr lang="en-US" sz="2400" dirty="0">
                <a:latin typeface="+mn-lt"/>
                <a:cs typeface="Arial" panose="020B0604020202020204" pitchFamily="34" charset="0"/>
              </a:rPr>
              <a:t>Provider knowledge and training.</a:t>
            </a:r>
          </a:p>
          <a:p>
            <a:pPr marL="0" indent="0">
              <a:spcBef>
                <a:spcPts val="0"/>
              </a:spcBef>
              <a:buNone/>
            </a:pPr>
            <a:endParaRPr sz="2400" dirty="0">
              <a:latin typeface="+mn-lt"/>
              <a:cs typeface="Arial" panose="020B0604020202020204" pitchFamily="34" charset="0"/>
            </a:endParaRPr>
          </a:p>
          <a:p>
            <a:pPr indent="-285750">
              <a:spcBef>
                <a:spcPts val="0"/>
              </a:spcBef>
              <a:buSzPct val="100000"/>
            </a:pPr>
            <a:r>
              <a:rPr lang="en-US" sz="2400" dirty="0">
                <a:latin typeface="+mn-lt"/>
                <a:cs typeface="Arial" panose="020B0604020202020204" pitchFamily="34" charset="0"/>
              </a:rPr>
              <a:t>Lack of health insurance. </a:t>
            </a:r>
          </a:p>
          <a:p>
            <a:pPr marL="57150" indent="0">
              <a:spcBef>
                <a:spcPts val="0"/>
              </a:spcBef>
              <a:buSzPct val="100000"/>
              <a:buNone/>
            </a:pPr>
            <a:endParaRPr lang="en-US" sz="2400" dirty="0">
              <a:latin typeface="+mn-lt"/>
              <a:cs typeface="Arial" panose="020B0604020202020204" pitchFamily="34" charset="0"/>
            </a:endParaRPr>
          </a:p>
          <a:p>
            <a:pPr indent="-285750">
              <a:spcBef>
                <a:spcPts val="0"/>
              </a:spcBef>
              <a:buSzPct val="100000"/>
            </a:pPr>
            <a:r>
              <a:rPr lang="en-US" sz="2400" dirty="0">
                <a:latin typeface="+mn-lt"/>
                <a:cs typeface="Arial" panose="020B0604020202020204" pitchFamily="34" charset="0"/>
              </a:rPr>
              <a:t>Fear of talking with a doctor about sexuality or sexual health</a:t>
            </a:r>
            <a:r>
              <a:rPr lang="en-US" sz="2400" dirty="0">
                <a:latin typeface="+mn-lt"/>
              </a:rPr>
              <a:t>.</a:t>
            </a:r>
          </a:p>
        </p:txBody>
      </p:sp>
      <p:sp>
        <p:nvSpPr>
          <p:cNvPr id="4" name="Title 1">
            <a:extLst>
              <a:ext uri="{FF2B5EF4-FFF2-40B4-BE49-F238E27FC236}">
                <a16:creationId xmlns="" xmlns:a16="http://schemas.microsoft.com/office/drawing/2014/main" id="{DED1E811-2993-495F-92A7-55DA2AC56952}"/>
              </a:ext>
            </a:extLst>
          </p:cNvPr>
          <p:cNvSpPr txBox="1">
            <a:spLocks/>
          </p:cNvSpPr>
          <p:nvPr/>
        </p:nvSpPr>
        <p:spPr>
          <a:xfrm>
            <a:off x="132907" y="449143"/>
            <a:ext cx="5943600" cy="4226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pPr algn="l"/>
            <a:r>
              <a:rPr lang="en-US" sz="3000">
                <a:latin typeface="+mn-lt"/>
              </a:rPr>
              <a:t>Contributing causes of disparity</a:t>
            </a:r>
            <a:endParaRPr lang="en-US" sz="3000" dirty="0">
              <a:latin typeface="+mn-lt"/>
            </a:endParaRPr>
          </a:p>
        </p:txBody>
      </p:sp>
    </p:spTree>
    <p:extLst>
      <p:ext uri="{BB962C8B-B14F-4D97-AF65-F5344CB8AC3E}">
        <p14:creationId xmlns:p14="http://schemas.microsoft.com/office/powerpoint/2010/main" val="2167256908"/>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noGrp="1"/>
          </p:cNvSpPr>
          <p:nvPr/>
        </p:nvSpPr>
        <p:spPr bwMode="auto">
          <a:xfrm>
            <a:off x="1314450" y="4857750"/>
            <a:ext cx="14287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man Old Style" panose="02050604050505020204" pitchFamily="18" charset="0"/>
              </a:defRPr>
            </a:lvl1pPr>
            <a:lvl2pPr marL="742950" indent="-285750">
              <a:defRPr>
                <a:solidFill>
                  <a:schemeClr val="tx1"/>
                </a:solidFill>
                <a:latin typeface="Bookman Old Style" panose="02050604050505020204" pitchFamily="18" charset="0"/>
              </a:defRPr>
            </a:lvl2pPr>
            <a:lvl3pPr marL="1143000" indent="-228600">
              <a:defRPr>
                <a:solidFill>
                  <a:schemeClr val="tx1"/>
                </a:solidFill>
                <a:latin typeface="Bookman Old Style" panose="02050604050505020204" pitchFamily="18" charset="0"/>
              </a:defRPr>
            </a:lvl3pPr>
            <a:lvl4pPr marL="1600200" indent="-228600">
              <a:defRPr>
                <a:solidFill>
                  <a:schemeClr val="tx1"/>
                </a:solidFill>
                <a:latin typeface="Bookman Old Style" panose="02050604050505020204" pitchFamily="18" charset="0"/>
              </a:defRPr>
            </a:lvl4pPr>
            <a:lvl5pPr marL="2057400" indent="-228600">
              <a:defRPr>
                <a:solidFill>
                  <a:schemeClr val="tx1"/>
                </a:solidFill>
                <a:latin typeface="Bookman Old Style" panose="02050604050505020204" pitchFamily="18" charset="0"/>
              </a:defRPr>
            </a:lvl5pPr>
            <a:lvl6pPr marL="2514600" indent="-228600" eaLnBrk="0" fontAlgn="base" hangingPunct="0">
              <a:spcBef>
                <a:spcPct val="0"/>
              </a:spcBef>
              <a:spcAft>
                <a:spcPct val="0"/>
              </a:spcAft>
              <a:defRPr>
                <a:solidFill>
                  <a:schemeClr val="tx1"/>
                </a:solidFill>
                <a:latin typeface="Bookman Old Style" panose="02050604050505020204" pitchFamily="18" charset="0"/>
              </a:defRPr>
            </a:lvl6pPr>
            <a:lvl7pPr marL="2971800" indent="-228600" eaLnBrk="0" fontAlgn="base" hangingPunct="0">
              <a:spcBef>
                <a:spcPct val="0"/>
              </a:spcBef>
              <a:spcAft>
                <a:spcPct val="0"/>
              </a:spcAft>
              <a:defRPr>
                <a:solidFill>
                  <a:schemeClr val="tx1"/>
                </a:solidFill>
                <a:latin typeface="Bookman Old Style" panose="02050604050505020204" pitchFamily="18" charset="0"/>
              </a:defRPr>
            </a:lvl7pPr>
            <a:lvl8pPr marL="3429000" indent="-228600" eaLnBrk="0" fontAlgn="base" hangingPunct="0">
              <a:spcBef>
                <a:spcPct val="0"/>
              </a:spcBef>
              <a:spcAft>
                <a:spcPct val="0"/>
              </a:spcAft>
              <a:defRPr>
                <a:solidFill>
                  <a:schemeClr val="tx1"/>
                </a:solidFill>
                <a:latin typeface="Bookman Old Style" panose="02050604050505020204" pitchFamily="18" charset="0"/>
              </a:defRPr>
            </a:lvl8pPr>
            <a:lvl9pPr marL="3886200" indent="-228600" eaLnBrk="0" fontAlgn="base" hangingPunct="0">
              <a:spcBef>
                <a:spcPct val="0"/>
              </a:spcBef>
              <a:spcAft>
                <a:spcPct val="0"/>
              </a:spcAft>
              <a:defRPr>
                <a:solidFill>
                  <a:schemeClr val="tx1"/>
                </a:solidFill>
                <a:latin typeface="Bookman Old Style" panose="02050604050505020204" pitchFamily="18" charset="0"/>
              </a:defRPr>
            </a:lvl9pPr>
          </a:lstStyle>
          <a:p>
            <a:fld id="{3E791B18-4BF6-44AB-B552-26562EEEC1F4}" type="slidenum">
              <a:rPr lang="en-US" altLang="en-US" sz="600">
                <a:solidFill>
                  <a:schemeClr val="bg1"/>
                </a:solidFill>
              </a:rPr>
              <a:pPr/>
              <a:t>49</a:t>
            </a:fld>
            <a:endParaRPr lang="en-US" altLang="en-US" sz="600"/>
          </a:p>
        </p:txBody>
      </p:sp>
      <p:pic>
        <p:nvPicPr>
          <p:cNvPr id="40963" name="Picture 2" descr="Slide6.PNG"/>
          <p:cNvPicPr>
            <a:picLocks noChangeAspect="1"/>
          </p:cNvPicPr>
          <p:nvPr/>
        </p:nvPicPr>
        <p:blipFill rotWithShape="1">
          <a:blip r:embed="rId3">
            <a:extLst>
              <a:ext uri="{28A0092B-C50C-407E-A947-70E740481C1C}">
                <a14:useLocalDpi xmlns:a14="http://schemas.microsoft.com/office/drawing/2010/main" val="0"/>
              </a:ext>
            </a:extLst>
          </a:blip>
          <a:srcRect t="8062"/>
          <a:stretch/>
        </p:blipFill>
        <p:spPr bwMode="auto">
          <a:xfrm>
            <a:off x="1531088" y="601803"/>
            <a:ext cx="6172200" cy="425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58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6692" y="1005266"/>
            <a:ext cx="4140680" cy="3544560"/>
          </a:xfrm>
          <a:prstGeom prst="rect">
            <a:avLst/>
          </a:prstGeom>
        </p:spPr>
        <p:txBody>
          <a:bodyPr wrap="square">
            <a:spAutoFit/>
          </a:bodyPr>
          <a:lstStyle/>
          <a:p>
            <a:pPr marL="257175" indent="-104775">
              <a:spcBef>
                <a:spcPts val="480"/>
              </a:spcBef>
              <a:buClr>
                <a:schemeClr val="dk1"/>
              </a:buClr>
              <a:buSzPct val="100000"/>
              <a:buFont typeface="Verdana"/>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 Up to 13 Pennsylvanians a day die of drug overdose</a:t>
            </a:r>
          </a:p>
          <a:p>
            <a:pPr marL="257175" indent="-104775">
              <a:spcBef>
                <a:spcPts val="480"/>
              </a:spcBef>
              <a:buClr>
                <a:schemeClr val="dk1"/>
              </a:buClr>
              <a:buSzPct val="100000"/>
              <a:buFont typeface="Verdana"/>
              <a:buChar char="•"/>
            </a:pPr>
            <a:endPar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endParaRPr>
          </a:p>
          <a:p>
            <a:pPr marL="257175" indent="-104775">
              <a:spcBef>
                <a:spcPts val="480"/>
              </a:spcBef>
              <a:buClr>
                <a:schemeClr val="dk1"/>
              </a:buClr>
              <a:buSzPct val="100000"/>
              <a:buFont typeface="Verdana"/>
              <a:buChar char="•"/>
            </a:pPr>
            <a:r>
              <a:rPr lang="en-US" sz="2400" dirty="0">
                <a:solidFill>
                  <a:schemeClr val="dk1"/>
                </a:solidFill>
                <a:latin typeface="Verdana" panose="020B0604030504040204" pitchFamily="34" charset="0"/>
                <a:ea typeface="Verdana" panose="020B0604030504040204" pitchFamily="34" charset="0"/>
                <a:cs typeface="Verdana" panose="020B0604030504040204" pitchFamily="34" charset="0"/>
                <a:sym typeface="Verdana"/>
              </a:rPr>
              <a:t>More Americans now die every year from drug overdoses than they do from motor vehicle crashes. </a:t>
            </a:r>
          </a:p>
        </p:txBody>
      </p:sp>
      <p:pic>
        <p:nvPicPr>
          <p:cNvPr id="3" name="Shape 95"/>
          <p:cNvPicPr preferRelativeResize="0"/>
          <p:nvPr/>
        </p:nvPicPr>
        <p:blipFill rotWithShape="1">
          <a:blip r:embed="rId2">
            <a:alphaModFix/>
          </a:blip>
          <a:srcRect/>
          <a:stretch/>
        </p:blipFill>
        <p:spPr>
          <a:xfrm>
            <a:off x="340582" y="1406769"/>
            <a:ext cx="4205839" cy="2070677"/>
          </a:xfrm>
          <a:prstGeom prst="rect">
            <a:avLst/>
          </a:prstGeom>
          <a:noFill/>
          <a:ln>
            <a:noFill/>
          </a:ln>
        </p:spPr>
      </p:pic>
    </p:spTree>
    <p:extLst>
      <p:ext uri="{BB962C8B-B14F-4D97-AF65-F5344CB8AC3E}">
        <p14:creationId xmlns:p14="http://schemas.microsoft.com/office/powerpoint/2010/main" val="39682121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38" y="608687"/>
            <a:ext cx="7924800" cy="422672"/>
          </a:xfrm>
        </p:spPr>
        <p:txBody>
          <a:bodyPr>
            <a:normAutofit fontScale="90000"/>
          </a:bodyPr>
          <a:lstStyle/>
          <a:p>
            <a:pPr algn="l"/>
            <a:r>
              <a:rPr lang="en-US" dirty="0">
                <a:latin typeface="+mn-lt"/>
              </a:rPr>
              <a:t>Lack of discrimination law </a:t>
            </a:r>
          </a:p>
        </p:txBody>
      </p:sp>
      <p:sp>
        <p:nvSpPr>
          <p:cNvPr id="4" name="Content Placeholder 3"/>
          <p:cNvSpPr>
            <a:spLocks noGrp="1"/>
          </p:cNvSpPr>
          <p:nvPr>
            <p:ph sz="half" idx="2"/>
          </p:nvPr>
        </p:nvSpPr>
        <p:spPr>
          <a:xfrm>
            <a:off x="194931" y="1127052"/>
            <a:ext cx="8608827" cy="3657600"/>
          </a:xfrm>
        </p:spPr>
        <p:txBody>
          <a:bodyPr>
            <a:normAutofit/>
          </a:bodyPr>
          <a:lstStyle/>
          <a:p>
            <a:pPr>
              <a:spcAft>
                <a:spcPts val="1200"/>
              </a:spcAft>
              <a:buFont typeface="Arial" panose="020B0604020202020204" pitchFamily="34" charset="0"/>
              <a:buChar char="•"/>
            </a:pPr>
            <a:r>
              <a:rPr lang="en-US" sz="2400" dirty="0">
                <a:latin typeface="+mn-lt"/>
                <a:cs typeface="Arial" panose="020B0604020202020204" pitchFamily="34" charset="0"/>
              </a:rPr>
              <a:t>In Pennsylvania no statewide anti-discrimination protections for LGBTQ people</a:t>
            </a:r>
          </a:p>
          <a:p>
            <a:pPr lvl="1">
              <a:spcAft>
                <a:spcPts val="1200"/>
              </a:spcAft>
              <a:buFont typeface="Arial" panose="020B0604020202020204" pitchFamily="34" charset="0"/>
              <a:buChar char="•"/>
            </a:pPr>
            <a:r>
              <a:rPr lang="en-US" sz="2400" dirty="0">
                <a:latin typeface="+mn-lt"/>
                <a:cs typeface="Arial" panose="020B0604020202020204" pitchFamily="34" charset="0"/>
              </a:rPr>
              <a:t>That includes protections for employment, housing and public accommodations.</a:t>
            </a:r>
          </a:p>
          <a:p>
            <a:pPr lvl="1">
              <a:spcAft>
                <a:spcPts val="1200"/>
              </a:spcAft>
              <a:buFont typeface="Arial" panose="020B0604020202020204" pitchFamily="34" charset="0"/>
              <a:buChar char="•"/>
            </a:pPr>
            <a:r>
              <a:rPr lang="en-US" sz="2400" dirty="0">
                <a:latin typeface="+mn-lt"/>
                <a:cs typeface="Arial" panose="020B0604020202020204" pitchFamily="34" charset="0"/>
              </a:rPr>
              <a:t>Pennsylvanians can get married on Sunday, then fired on Monday</a:t>
            </a:r>
          </a:p>
          <a:p>
            <a:pPr>
              <a:buFont typeface="Arial" panose="020B0604020202020204" pitchFamily="34" charset="0"/>
              <a:buChar char="•"/>
            </a:pPr>
            <a:endParaRPr lang="en-US" sz="2400" dirty="0">
              <a:latin typeface="+mn-lt"/>
              <a:cs typeface="Arial" panose="020B0604020202020204" pitchFamily="34" charset="0"/>
            </a:endParaRPr>
          </a:p>
          <a:p>
            <a:pPr>
              <a:buFont typeface="Arial" panose="020B0604020202020204" pitchFamily="34" charset="0"/>
              <a:buChar char="•"/>
            </a:pPr>
            <a:endParaRPr lang="en-US" sz="2400" dirty="0">
              <a:latin typeface="+mn-lt"/>
              <a:cs typeface="Arial" panose="020B0604020202020204" pitchFamily="34" charset="0"/>
            </a:endParaRPr>
          </a:p>
          <a:p>
            <a:pPr>
              <a:buFont typeface="Arial" panose="020B0604020202020204" pitchFamily="34" charset="0"/>
              <a:buChar char="•"/>
            </a:pPr>
            <a:endParaRPr lang="en-US" sz="2400" dirty="0">
              <a:latin typeface="+mn-lt"/>
            </a:endParaRPr>
          </a:p>
        </p:txBody>
      </p:sp>
    </p:spTree>
    <p:extLst>
      <p:ext uri="{BB962C8B-B14F-4D97-AF65-F5344CB8AC3E}">
        <p14:creationId xmlns:p14="http://schemas.microsoft.com/office/powerpoint/2010/main" val="1564098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529" y="906233"/>
            <a:ext cx="8804349" cy="3200400"/>
          </a:xfrm>
        </p:spPr>
        <p:txBody>
          <a:bodyPr>
            <a:normAutofit/>
          </a:bodyPr>
          <a:lstStyle/>
          <a:p>
            <a:pPr marL="0" indent="0">
              <a:buNone/>
            </a:pPr>
            <a:r>
              <a:rPr lang="en-US" sz="2400" dirty="0">
                <a:latin typeface="Arial" panose="020B0604020202020204" pitchFamily="34" charset="0"/>
                <a:cs typeface="Arial" panose="020B0604020202020204" pitchFamily="34" charset="0"/>
              </a:rPr>
              <a:t>Governor’s Office LGBTQ Workgroup</a:t>
            </a:r>
          </a:p>
        </p:txBody>
      </p:sp>
      <p:sp>
        <p:nvSpPr>
          <p:cNvPr id="4" name="Shape 117"/>
          <p:cNvSpPr txBox="1">
            <a:spLocks noGrp="1"/>
          </p:cNvSpPr>
          <p:nvPr>
            <p:ph type="title"/>
          </p:nvPr>
        </p:nvSpPr>
        <p:spPr>
          <a:xfrm>
            <a:off x="169530" y="455544"/>
            <a:ext cx="7924800" cy="457200"/>
          </a:xfrm>
          <a:prstGeom prst="rect">
            <a:avLst/>
          </a:prstGeom>
        </p:spPr>
        <p:txBody>
          <a:bodyPr vert="horz" lIns="68569" tIns="68569" rIns="68569" bIns="68569" rtlCol="0" anchor="ctr" anchorCtr="0">
            <a:noAutofit/>
          </a:bodyPr>
          <a:lstStyle/>
          <a:p>
            <a:pPr algn="l">
              <a:spcBef>
                <a:spcPts val="0"/>
              </a:spcBef>
            </a:pPr>
            <a:r>
              <a:rPr lang="en-US" sz="3000" dirty="0">
                <a:latin typeface="+mn-lt"/>
              </a:rPr>
              <a:t>Pennsylvania programs </a:t>
            </a:r>
          </a:p>
        </p:txBody>
      </p:sp>
      <p:sp>
        <p:nvSpPr>
          <p:cNvPr id="7" name="TextBox 6"/>
          <p:cNvSpPr txBox="1"/>
          <p:nvPr/>
        </p:nvSpPr>
        <p:spPr>
          <a:xfrm>
            <a:off x="169530" y="1268950"/>
            <a:ext cx="2167711" cy="3785652"/>
          </a:xfrm>
          <a:prstGeom prst="rect">
            <a:avLst/>
          </a:prstGeom>
          <a:noFill/>
        </p:spPr>
        <p:txBody>
          <a:bodyPr wrap="square" rtlCol="0">
            <a:spAutoFit/>
          </a:bodyPr>
          <a:lstStyle/>
          <a:p>
            <a:pPr marL="214313" indent="-214313">
              <a:buFont typeface="Arial" panose="020B0604020202020204" pitchFamily="34" charset="0"/>
              <a:buChar char="•"/>
            </a:pPr>
            <a:r>
              <a:rPr lang="en-US" sz="1500" dirty="0">
                <a:cs typeface="Arial" panose="020B0604020202020204" pitchFamily="34" charset="0"/>
              </a:rPr>
              <a:t>DOH</a:t>
            </a:r>
          </a:p>
          <a:p>
            <a:pPr marL="214313" indent="-214313">
              <a:buFont typeface="Arial" panose="020B0604020202020204" pitchFamily="34" charset="0"/>
              <a:buChar char="•"/>
            </a:pPr>
            <a:r>
              <a:rPr lang="en-US" sz="1500" dirty="0">
                <a:cs typeface="Arial" panose="020B0604020202020204" pitchFamily="34" charset="0"/>
              </a:rPr>
              <a:t>DHS</a:t>
            </a:r>
          </a:p>
          <a:p>
            <a:pPr marL="214313" indent="-214313">
              <a:buFont typeface="Arial" panose="020B0604020202020204" pitchFamily="34" charset="0"/>
              <a:buChar char="•"/>
            </a:pPr>
            <a:r>
              <a:rPr lang="en-US" sz="1500" dirty="0">
                <a:cs typeface="Arial" panose="020B0604020202020204" pitchFamily="34" charset="0"/>
              </a:rPr>
              <a:t>PDA</a:t>
            </a:r>
          </a:p>
          <a:p>
            <a:pPr marL="214313" indent="-214313">
              <a:buFont typeface="Arial" panose="020B0604020202020204" pitchFamily="34" charset="0"/>
              <a:buChar char="•"/>
            </a:pPr>
            <a:r>
              <a:rPr lang="en-US" sz="1500" dirty="0">
                <a:cs typeface="Arial" panose="020B0604020202020204" pitchFamily="34" charset="0"/>
              </a:rPr>
              <a:t>OA</a:t>
            </a:r>
          </a:p>
          <a:p>
            <a:pPr marL="214313" indent="-214313">
              <a:buFont typeface="Arial" panose="020B0604020202020204" pitchFamily="34" charset="0"/>
              <a:buChar char="•"/>
            </a:pPr>
            <a:r>
              <a:rPr lang="en-US" sz="1500" dirty="0">
                <a:cs typeface="Arial" panose="020B0604020202020204" pitchFamily="34" charset="0"/>
              </a:rPr>
              <a:t>PDE</a:t>
            </a:r>
          </a:p>
          <a:p>
            <a:pPr marL="214313" indent="-214313">
              <a:buFont typeface="Arial" panose="020B0604020202020204" pitchFamily="34" charset="0"/>
              <a:buChar char="•"/>
            </a:pPr>
            <a:r>
              <a:rPr lang="en-US" sz="1500" dirty="0">
                <a:cs typeface="Arial" panose="020B0604020202020204" pitchFamily="34" charset="0"/>
              </a:rPr>
              <a:t>DMVA</a:t>
            </a:r>
          </a:p>
          <a:p>
            <a:pPr marL="214313" indent="-214313">
              <a:buFont typeface="Arial" panose="020B0604020202020204" pitchFamily="34" charset="0"/>
              <a:buChar char="•"/>
            </a:pPr>
            <a:r>
              <a:rPr lang="en-US" sz="1500" dirty="0">
                <a:cs typeface="Arial" panose="020B0604020202020204" pitchFamily="34" charset="0"/>
              </a:rPr>
              <a:t>DOC</a:t>
            </a:r>
          </a:p>
          <a:p>
            <a:pPr marL="214313" indent="-214313">
              <a:buFont typeface="Arial" panose="020B0604020202020204" pitchFamily="34" charset="0"/>
              <a:buChar char="•"/>
            </a:pPr>
            <a:r>
              <a:rPr lang="en-US" sz="1500" dirty="0">
                <a:cs typeface="Arial" panose="020B0604020202020204" pitchFamily="34" charset="0"/>
              </a:rPr>
              <a:t>PSP</a:t>
            </a:r>
          </a:p>
          <a:p>
            <a:pPr marL="214313" indent="-214313">
              <a:buFont typeface="Arial" panose="020B0604020202020204" pitchFamily="34" charset="0"/>
              <a:buChar char="•"/>
            </a:pPr>
            <a:r>
              <a:rPr lang="en-US" sz="1500" dirty="0">
                <a:cs typeface="Arial" panose="020B0604020202020204" pitchFamily="34" charset="0"/>
              </a:rPr>
              <a:t>DGS</a:t>
            </a:r>
          </a:p>
          <a:p>
            <a:pPr marL="214313" indent="-214313">
              <a:buFont typeface="Arial" panose="020B0604020202020204" pitchFamily="34" charset="0"/>
              <a:buChar char="•"/>
            </a:pPr>
            <a:r>
              <a:rPr lang="en-US" sz="1500" dirty="0">
                <a:cs typeface="Arial" panose="020B0604020202020204" pitchFamily="34" charset="0"/>
              </a:rPr>
              <a:t>DDAP</a:t>
            </a:r>
          </a:p>
          <a:p>
            <a:pPr marL="214313" indent="-214313">
              <a:buFont typeface="Arial" panose="020B0604020202020204" pitchFamily="34" charset="0"/>
              <a:buChar char="•"/>
            </a:pPr>
            <a:r>
              <a:rPr lang="en-US" sz="1500" dirty="0">
                <a:cs typeface="Arial" panose="020B0604020202020204" pitchFamily="34" charset="0"/>
              </a:rPr>
              <a:t>DCED</a:t>
            </a:r>
          </a:p>
          <a:p>
            <a:pPr marL="214313" indent="-214313">
              <a:buFont typeface="Arial" panose="020B0604020202020204" pitchFamily="34" charset="0"/>
              <a:buChar char="•"/>
            </a:pPr>
            <a:r>
              <a:rPr lang="en-US" sz="1500" dirty="0">
                <a:cs typeface="Arial" panose="020B0604020202020204" pitchFamily="34" charset="0"/>
              </a:rPr>
              <a:t>PHRC</a:t>
            </a:r>
          </a:p>
          <a:p>
            <a:endParaRPr lang="en-US" sz="600" dirty="0">
              <a:cs typeface="Arial" panose="020B0604020202020204" pitchFamily="34" charset="0"/>
            </a:endParaRPr>
          </a:p>
          <a:p>
            <a:pPr marL="214313" indent="-214313">
              <a:buFont typeface="Arial" panose="020B0604020202020204" pitchFamily="34" charset="0"/>
              <a:buChar char="•"/>
            </a:pPr>
            <a:r>
              <a:rPr lang="en-US" sz="1500" dirty="0">
                <a:cs typeface="Arial" panose="020B0604020202020204" pitchFamily="34" charset="0"/>
              </a:rPr>
              <a:t>Equality PA</a:t>
            </a:r>
          </a:p>
          <a:p>
            <a:pPr marL="214313" indent="-214313">
              <a:buFont typeface="Arial" panose="020B0604020202020204" pitchFamily="34" charset="0"/>
              <a:buChar char="•"/>
            </a:pPr>
            <a:r>
              <a:rPr lang="en-US" sz="1500" dirty="0" err="1">
                <a:cs typeface="Arial" panose="020B0604020202020204" pitchFamily="34" charset="0"/>
              </a:rPr>
              <a:t>TransCentral</a:t>
            </a:r>
            <a:r>
              <a:rPr lang="en-US" sz="1500" dirty="0">
                <a:cs typeface="Arial" panose="020B0604020202020204" pitchFamily="34" charset="0"/>
              </a:rPr>
              <a:t> PA</a:t>
            </a:r>
          </a:p>
          <a:p>
            <a:pPr marL="214313" indent="-214313">
              <a:buFont typeface="Arial" panose="020B0604020202020204" pitchFamily="34" charset="0"/>
              <a:buChar char="•"/>
            </a:pPr>
            <a:r>
              <a:rPr lang="en-US" sz="1500" dirty="0">
                <a:cs typeface="Arial" panose="020B0604020202020204" pitchFamily="34" charset="0"/>
              </a:rPr>
              <a:t>PA Youth Congress</a:t>
            </a:r>
          </a:p>
        </p:txBody>
      </p:sp>
      <p:pic>
        <p:nvPicPr>
          <p:cNvPr id="1026" name="Picture 7" descr="image003">
            <a:extLst>
              <a:ext uri="{FF2B5EF4-FFF2-40B4-BE49-F238E27FC236}">
                <a16:creationId xmlns="" xmlns:a16="http://schemas.microsoft.com/office/drawing/2014/main" id="{B6A5770C-9985-43B0-9B13-A736896D8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46" r="577"/>
          <a:stretch/>
        </p:blipFill>
        <p:spPr bwMode="auto">
          <a:xfrm>
            <a:off x="1639135" y="1373236"/>
            <a:ext cx="7178208" cy="26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637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7E596CB-E0AD-4DF2-B710-613F3C678BC3}"/>
              </a:ext>
            </a:extLst>
          </p:cNvPr>
          <p:cNvSpPr>
            <a:spLocks noGrp="1"/>
          </p:cNvSpPr>
          <p:nvPr>
            <p:ph idx="1"/>
          </p:nvPr>
        </p:nvSpPr>
        <p:spPr>
          <a:xfrm>
            <a:off x="723014" y="1217485"/>
            <a:ext cx="8229600" cy="2967164"/>
          </a:xfrm>
        </p:spPr>
        <p:txBody>
          <a:bodyPr/>
          <a:lstStyle/>
          <a:p>
            <a:pPr marL="0" indent="0">
              <a:buNone/>
            </a:pPr>
            <a:r>
              <a:rPr lang="en-US" b="1" dirty="0"/>
              <a:t>Health</a:t>
            </a:r>
            <a:r>
              <a:rPr lang="en-US" dirty="0"/>
              <a:t>: A state of complete physical, social and mental well-being, and not merely the absence of disease or infirmity.</a:t>
            </a:r>
          </a:p>
          <a:p>
            <a:pPr marL="0" indent="0">
              <a:buNone/>
            </a:pPr>
            <a:endParaRPr lang="en-US" dirty="0"/>
          </a:p>
          <a:p>
            <a:pPr marL="0" indent="0">
              <a:buNone/>
            </a:pPr>
            <a:r>
              <a:rPr lang="en-US" i="1" dirty="0"/>
              <a:t>- World Health Organization</a:t>
            </a:r>
          </a:p>
        </p:txBody>
      </p:sp>
    </p:spTree>
    <p:extLst>
      <p:ext uri="{BB962C8B-B14F-4D97-AF65-F5344CB8AC3E}">
        <p14:creationId xmlns:p14="http://schemas.microsoft.com/office/powerpoint/2010/main" val="517085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ACBEE-453E-4A9B-9C0B-630A2F356AFF}"/>
              </a:ext>
            </a:extLst>
          </p:cNvPr>
          <p:cNvSpPr>
            <a:spLocks noGrp="1"/>
          </p:cNvSpPr>
          <p:nvPr>
            <p:ph type="title"/>
          </p:nvPr>
        </p:nvSpPr>
        <p:spPr>
          <a:xfrm>
            <a:off x="155944" y="540991"/>
            <a:ext cx="7924800" cy="457200"/>
          </a:xfrm>
        </p:spPr>
        <p:txBody>
          <a:bodyPr>
            <a:normAutofit fontScale="90000"/>
          </a:bodyPr>
          <a:lstStyle/>
          <a:p>
            <a:pPr algn="l"/>
            <a:r>
              <a:rPr lang="en-US" dirty="0">
                <a:latin typeface="+mn-lt"/>
              </a:rPr>
              <a:t>Physical Health </a:t>
            </a:r>
          </a:p>
        </p:txBody>
      </p:sp>
      <p:sp>
        <p:nvSpPr>
          <p:cNvPr id="3" name="Content Placeholder 2">
            <a:extLst>
              <a:ext uri="{FF2B5EF4-FFF2-40B4-BE49-F238E27FC236}">
                <a16:creationId xmlns="" xmlns:a16="http://schemas.microsoft.com/office/drawing/2014/main" id="{1661E506-F0F8-493A-8215-0F8E6A809332}"/>
              </a:ext>
            </a:extLst>
          </p:cNvPr>
          <p:cNvSpPr>
            <a:spLocks noGrp="1"/>
          </p:cNvSpPr>
          <p:nvPr>
            <p:ph idx="1"/>
          </p:nvPr>
        </p:nvSpPr>
        <p:spPr>
          <a:xfrm>
            <a:off x="5718829" y="972761"/>
            <a:ext cx="3314063" cy="748651"/>
          </a:xfrm>
        </p:spPr>
        <p:txBody>
          <a:bodyPr>
            <a:normAutofit/>
          </a:bodyPr>
          <a:lstStyle/>
          <a:p>
            <a:pPr marL="0" indent="0" algn="ctr">
              <a:buNone/>
            </a:pPr>
            <a:r>
              <a:rPr lang="en-US" sz="2000" dirty="0">
                <a:latin typeface="+mn-lt"/>
              </a:rPr>
              <a:t>Reported Cases of Lyme Disease – United States </a:t>
            </a:r>
          </a:p>
          <a:p>
            <a:pPr lvl="1" algn="ctr"/>
            <a:endParaRPr lang="en-US" sz="1800" dirty="0">
              <a:latin typeface="+mn-lt"/>
            </a:endParaRPr>
          </a:p>
          <a:p>
            <a:pPr algn="ctr"/>
            <a:endParaRPr lang="en-US" sz="2000" dirty="0">
              <a:latin typeface="+mn-lt"/>
            </a:endParaRPr>
          </a:p>
        </p:txBody>
      </p:sp>
      <p:pic>
        <p:nvPicPr>
          <p:cNvPr id="14" name="Picture 13">
            <a:extLst>
              <a:ext uri="{FF2B5EF4-FFF2-40B4-BE49-F238E27FC236}">
                <a16:creationId xmlns="" xmlns:a16="http://schemas.microsoft.com/office/drawing/2014/main" id="{54A7ADBE-43A2-42CE-87E0-D095D25A6B4B}"/>
              </a:ext>
            </a:extLst>
          </p:cNvPr>
          <p:cNvPicPr>
            <a:picLocks noChangeAspect="1"/>
          </p:cNvPicPr>
          <p:nvPr/>
        </p:nvPicPr>
        <p:blipFill rotWithShape="1">
          <a:blip r:embed="rId2"/>
          <a:srcRect l="73359" t="12934" r="3931" b="44570"/>
          <a:stretch/>
        </p:blipFill>
        <p:spPr>
          <a:xfrm>
            <a:off x="5718831" y="1683026"/>
            <a:ext cx="1702695" cy="2459702"/>
          </a:xfrm>
          <a:prstGeom prst="rect">
            <a:avLst/>
          </a:prstGeom>
        </p:spPr>
      </p:pic>
      <p:pic>
        <p:nvPicPr>
          <p:cNvPr id="16" name="Picture 15">
            <a:extLst>
              <a:ext uri="{FF2B5EF4-FFF2-40B4-BE49-F238E27FC236}">
                <a16:creationId xmlns="" xmlns:a16="http://schemas.microsoft.com/office/drawing/2014/main" id="{8E922613-9A4F-4148-9343-11F2721A7B81}"/>
              </a:ext>
            </a:extLst>
          </p:cNvPr>
          <p:cNvPicPr>
            <a:picLocks noChangeAspect="1"/>
          </p:cNvPicPr>
          <p:nvPr/>
        </p:nvPicPr>
        <p:blipFill rotWithShape="1">
          <a:blip r:embed="rId3"/>
          <a:srcRect l="72708" t="14359" r="5751" b="43603"/>
          <a:stretch/>
        </p:blipFill>
        <p:spPr>
          <a:xfrm>
            <a:off x="7421526" y="1721412"/>
            <a:ext cx="1611368" cy="2427720"/>
          </a:xfrm>
          <a:prstGeom prst="rect">
            <a:avLst/>
          </a:prstGeom>
        </p:spPr>
      </p:pic>
      <p:sp>
        <p:nvSpPr>
          <p:cNvPr id="17" name="Rectangle 16">
            <a:extLst>
              <a:ext uri="{FF2B5EF4-FFF2-40B4-BE49-F238E27FC236}">
                <a16:creationId xmlns="" xmlns:a16="http://schemas.microsoft.com/office/drawing/2014/main" id="{349332FF-EF35-4C54-BA2E-D877FA006B10}"/>
              </a:ext>
            </a:extLst>
          </p:cNvPr>
          <p:cNvSpPr/>
          <p:nvPr/>
        </p:nvSpPr>
        <p:spPr>
          <a:xfrm>
            <a:off x="5718830" y="4142728"/>
            <a:ext cx="3314063" cy="2910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      2008                        2016</a:t>
            </a:r>
          </a:p>
        </p:txBody>
      </p:sp>
      <p:sp>
        <p:nvSpPr>
          <p:cNvPr id="18" name="Content Placeholder 2">
            <a:extLst>
              <a:ext uri="{FF2B5EF4-FFF2-40B4-BE49-F238E27FC236}">
                <a16:creationId xmlns="" xmlns:a16="http://schemas.microsoft.com/office/drawing/2014/main" id="{B46E47CC-C74A-4E56-9157-1FB0D646D001}"/>
              </a:ext>
            </a:extLst>
          </p:cNvPr>
          <p:cNvSpPr txBox="1">
            <a:spLocks/>
          </p:cNvSpPr>
          <p:nvPr/>
        </p:nvSpPr>
        <p:spPr>
          <a:xfrm>
            <a:off x="155944" y="1066389"/>
            <a:ext cx="5562883" cy="338112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latin typeface="+mn-lt"/>
              </a:rPr>
              <a:t>Lyme Disease</a:t>
            </a:r>
          </a:p>
          <a:p>
            <a:r>
              <a:rPr lang="en-US" sz="2400" dirty="0">
                <a:latin typeface="+mn-lt"/>
              </a:rPr>
              <a:t>Most Commonly reported vector borne illness in the US</a:t>
            </a:r>
          </a:p>
          <a:p>
            <a:r>
              <a:rPr lang="en-US" sz="2400" dirty="0">
                <a:latin typeface="+mn-lt"/>
              </a:rPr>
              <a:t>95% of Lyme cases in 2015 were in 14 states</a:t>
            </a:r>
          </a:p>
          <a:p>
            <a:r>
              <a:rPr lang="en-US" sz="2400" dirty="0">
                <a:latin typeface="+mn-lt"/>
              </a:rPr>
              <a:t>Education Campaign</a:t>
            </a:r>
          </a:p>
          <a:p>
            <a:pPr lvl="1"/>
            <a:r>
              <a:rPr lang="en-US" sz="2400" dirty="0">
                <a:latin typeface="+mn-lt"/>
              </a:rPr>
              <a:t>Don’t Let a Tick Make You Sick!</a:t>
            </a:r>
          </a:p>
          <a:p>
            <a:pPr lvl="1"/>
            <a:endParaRPr lang="en-US" sz="2400" dirty="0">
              <a:latin typeface="+mn-lt"/>
            </a:endParaRPr>
          </a:p>
        </p:txBody>
      </p:sp>
    </p:spTree>
    <p:extLst>
      <p:ext uri="{BB962C8B-B14F-4D97-AF65-F5344CB8AC3E}">
        <p14:creationId xmlns:p14="http://schemas.microsoft.com/office/powerpoint/2010/main" val="349553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262E7C87-B66A-4453-9A7F-B3D5F15FD942}"/>
              </a:ext>
            </a:extLst>
          </p:cNvPr>
          <p:cNvSpPr txBox="1">
            <a:spLocks/>
          </p:cNvSpPr>
          <p:nvPr/>
        </p:nvSpPr>
        <p:spPr>
          <a:xfrm>
            <a:off x="138222" y="914425"/>
            <a:ext cx="9005778" cy="37320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latin typeface="+mn-lt"/>
              </a:rPr>
              <a:t>1 in 5 (or 43.8 million) American adults experience mental illness in a given year.</a:t>
            </a:r>
          </a:p>
          <a:p>
            <a:r>
              <a:rPr lang="en-US" sz="2000" dirty="0">
                <a:latin typeface="+mn-lt"/>
              </a:rPr>
              <a:t>Depression</a:t>
            </a:r>
          </a:p>
          <a:p>
            <a:pPr lvl="1"/>
            <a:r>
              <a:rPr lang="en-US" sz="2000" dirty="0">
                <a:latin typeface="+mn-lt"/>
              </a:rPr>
              <a:t>The </a:t>
            </a:r>
            <a:r>
              <a:rPr lang="en-US" sz="2000" b="1" dirty="0">
                <a:latin typeface="+mn-lt"/>
              </a:rPr>
              <a:t>leading cause of disability worldwide</a:t>
            </a:r>
            <a:r>
              <a:rPr lang="en-US" sz="2000" dirty="0">
                <a:latin typeface="+mn-lt"/>
              </a:rPr>
              <a:t>, and is a major contributor to the overall global burden of disease.</a:t>
            </a:r>
          </a:p>
          <a:p>
            <a:pPr lvl="1"/>
            <a:r>
              <a:rPr lang="en-US" sz="2000" dirty="0">
                <a:latin typeface="+mn-lt"/>
              </a:rPr>
              <a:t>6.9% (or 16 million) of Americans suffer from severe depression.</a:t>
            </a:r>
          </a:p>
          <a:p>
            <a:r>
              <a:rPr lang="en-US" sz="2000" dirty="0">
                <a:latin typeface="+mn-lt"/>
              </a:rPr>
              <a:t>Eating Disorders</a:t>
            </a:r>
          </a:p>
          <a:p>
            <a:pPr lvl="1"/>
            <a:r>
              <a:rPr lang="en-US" sz="2000" dirty="0">
                <a:latin typeface="+mn-lt"/>
              </a:rPr>
              <a:t>Anorexia nervosa, bulimia nervosa, and binge eating disorders</a:t>
            </a:r>
          </a:p>
          <a:p>
            <a:pPr lvl="1"/>
            <a:r>
              <a:rPr lang="en-US" sz="2000" dirty="0">
                <a:latin typeface="+mn-lt"/>
              </a:rPr>
              <a:t>At some time in their life 30 million Americans will suffer from a clinically significant eating disorder</a:t>
            </a:r>
          </a:p>
          <a:p>
            <a:pPr lvl="1"/>
            <a:r>
              <a:rPr lang="en-US" sz="2000" b="1" dirty="0">
                <a:latin typeface="+mn-lt"/>
              </a:rPr>
              <a:t>Anorexia has the highest mortality rate of any mental illness</a:t>
            </a:r>
          </a:p>
          <a:p>
            <a:pPr lvl="1"/>
            <a:endParaRPr lang="en-US" sz="2000" dirty="0">
              <a:latin typeface="+mn-lt"/>
            </a:endParaRPr>
          </a:p>
          <a:p>
            <a:pPr lvl="1"/>
            <a:endParaRPr lang="en-US" sz="2000" dirty="0">
              <a:latin typeface="+mn-lt"/>
            </a:endParaRPr>
          </a:p>
        </p:txBody>
      </p:sp>
      <p:sp>
        <p:nvSpPr>
          <p:cNvPr id="5" name="Title 1">
            <a:extLst>
              <a:ext uri="{FF2B5EF4-FFF2-40B4-BE49-F238E27FC236}">
                <a16:creationId xmlns="" xmlns:a16="http://schemas.microsoft.com/office/drawing/2014/main" id="{83C6F647-5739-4763-BA00-F89B8CBE8024}"/>
              </a:ext>
            </a:extLst>
          </p:cNvPr>
          <p:cNvSpPr txBox="1">
            <a:spLocks/>
          </p:cNvSpPr>
          <p:nvPr/>
        </p:nvSpPr>
        <p:spPr>
          <a:xfrm>
            <a:off x="138223" y="533214"/>
            <a:ext cx="7924800" cy="4572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pPr algn="l"/>
            <a:r>
              <a:rPr lang="en-US" dirty="0">
                <a:latin typeface="+mn-lt"/>
              </a:rPr>
              <a:t>Mental Health </a:t>
            </a:r>
          </a:p>
        </p:txBody>
      </p:sp>
    </p:spTree>
    <p:extLst>
      <p:ext uri="{BB962C8B-B14F-4D97-AF65-F5344CB8AC3E}">
        <p14:creationId xmlns:p14="http://schemas.microsoft.com/office/powerpoint/2010/main" val="1739186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40D4F97E-873C-4226-9694-C7776206E7A1}"/>
              </a:ext>
            </a:extLst>
          </p:cNvPr>
          <p:cNvSpPr txBox="1">
            <a:spLocks/>
          </p:cNvSpPr>
          <p:nvPr/>
        </p:nvSpPr>
        <p:spPr>
          <a:xfrm>
            <a:off x="127591" y="473058"/>
            <a:ext cx="7924800" cy="457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000" b="1" i="0" kern="1200">
                <a:solidFill>
                  <a:schemeClr val="tx1"/>
                </a:solidFill>
                <a:latin typeface="Helvetica"/>
                <a:ea typeface="+mj-ea"/>
                <a:cs typeface="Helvetica"/>
              </a:defRPr>
            </a:lvl1pPr>
          </a:lstStyle>
          <a:p>
            <a:pPr algn="l"/>
            <a:r>
              <a:rPr lang="en-US" sz="3000" dirty="0">
                <a:latin typeface="+mn-lt"/>
              </a:rPr>
              <a:t>Environmental Health </a:t>
            </a:r>
          </a:p>
        </p:txBody>
      </p:sp>
      <p:sp>
        <p:nvSpPr>
          <p:cNvPr id="5" name="Content Placeholder 2">
            <a:extLst>
              <a:ext uri="{FF2B5EF4-FFF2-40B4-BE49-F238E27FC236}">
                <a16:creationId xmlns="" xmlns:a16="http://schemas.microsoft.com/office/drawing/2014/main" id="{8A4C422F-9E4E-41F4-AB29-8D41EFA8B8BA}"/>
              </a:ext>
            </a:extLst>
          </p:cNvPr>
          <p:cNvSpPr txBox="1">
            <a:spLocks/>
          </p:cNvSpPr>
          <p:nvPr/>
        </p:nvSpPr>
        <p:spPr>
          <a:xfrm>
            <a:off x="202019" y="910733"/>
            <a:ext cx="8229600" cy="369316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mn-lt"/>
              </a:rPr>
              <a:t>Lead</a:t>
            </a:r>
          </a:p>
          <a:p>
            <a:pPr lvl="1"/>
            <a:r>
              <a:rPr lang="en-US" sz="2000" dirty="0">
                <a:latin typeface="+mn-lt"/>
              </a:rPr>
              <a:t>PA ranks </a:t>
            </a:r>
            <a:r>
              <a:rPr lang="en-US" sz="2000" b="1" dirty="0">
                <a:latin typeface="+mn-lt"/>
              </a:rPr>
              <a:t>3rd in the nation for number of housing units built before 1950</a:t>
            </a:r>
            <a:r>
              <a:rPr lang="en-US" sz="2000" dirty="0">
                <a:latin typeface="+mn-lt"/>
              </a:rPr>
              <a:t>, when lead was most prevalent in paint and plumbing. – 2010 Census data </a:t>
            </a:r>
          </a:p>
          <a:p>
            <a:pPr lvl="1"/>
            <a:r>
              <a:rPr lang="en-US" sz="2000" dirty="0">
                <a:latin typeface="+mn-lt"/>
              </a:rPr>
              <a:t>Support for </a:t>
            </a:r>
            <a:r>
              <a:rPr lang="en-US" sz="2000" b="1" dirty="0">
                <a:latin typeface="+mn-lt"/>
              </a:rPr>
              <a:t>universal testing of blood lead-levels </a:t>
            </a:r>
            <a:r>
              <a:rPr lang="en-US" sz="2000" dirty="0">
                <a:latin typeface="+mn-lt"/>
              </a:rPr>
              <a:t>for children under 2 years of age</a:t>
            </a:r>
          </a:p>
          <a:p>
            <a:pPr lvl="1"/>
            <a:r>
              <a:rPr lang="en-US" sz="2000" dirty="0">
                <a:latin typeface="+mn-lt"/>
              </a:rPr>
              <a:t>Establishing </a:t>
            </a:r>
            <a:r>
              <a:rPr lang="en-US" sz="2000" b="1" dirty="0">
                <a:latin typeface="+mn-lt"/>
              </a:rPr>
              <a:t>Bi-partisan Lead Taskforce</a:t>
            </a:r>
          </a:p>
          <a:p>
            <a:pPr lvl="1"/>
            <a:r>
              <a:rPr lang="en-US" sz="2000" dirty="0">
                <a:latin typeface="+mn-lt"/>
              </a:rPr>
              <a:t>PA recently received a CDC grant to reduce lead exposure, strengthen blood lead testing, and strengthen surveillance, population-based interventions, and the processes to identify lead-exposed children and link them to services. </a:t>
            </a:r>
          </a:p>
        </p:txBody>
      </p:sp>
    </p:spTree>
    <p:extLst>
      <p:ext uri="{BB962C8B-B14F-4D97-AF65-F5344CB8AC3E}">
        <p14:creationId xmlns:p14="http://schemas.microsoft.com/office/powerpoint/2010/main" val="3353940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297712" y="903769"/>
            <a:ext cx="3880055"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Blip>
                <a:blip r:embed="rId3"/>
              </a:buBlip>
              <a:defRPr sz="2800">
                <a:solidFill>
                  <a:schemeClr val="tx1"/>
                </a:solidFill>
                <a:latin typeface="Verdana" pitchFamily="34" charset="0"/>
              </a:defRPr>
            </a:lvl2pPr>
            <a:lvl3pPr marL="1143000" indent="-228600" eaLnBrk="0" hangingPunct="0">
              <a:spcBef>
                <a:spcPct val="20000"/>
              </a:spcBef>
              <a:buBlip>
                <a:blip r:embed="rId3"/>
              </a:buBlip>
              <a:defRPr sz="2400">
                <a:solidFill>
                  <a:schemeClr val="tx1"/>
                </a:solidFill>
                <a:latin typeface="Verdana" pitchFamily="34" charset="0"/>
              </a:defRPr>
            </a:lvl3pPr>
            <a:lvl4pPr marL="1600200" indent="-228600" eaLnBrk="0" hangingPunct="0">
              <a:spcBef>
                <a:spcPct val="20000"/>
              </a:spcBef>
              <a:buBlip>
                <a:blip r:embed="rId3"/>
              </a:buBlip>
              <a:defRPr sz="2000">
                <a:solidFill>
                  <a:schemeClr val="tx1"/>
                </a:solidFill>
                <a:latin typeface="Verdana" pitchFamily="34" charset="0"/>
              </a:defRPr>
            </a:lvl4pPr>
            <a:lvl5pPr marL="2057400" indent="-228600" eaLnBrk="0" hangingPunct="0">
              <a:spcBef>
                <a:spcPct val="20000"/>
              </a:spcBef>
              <a:buBlip>
                <a:blip r:embed="rId3"/>
              </a:buBlip>
              <a:defRPr sz="2000">
                <a:solidFill>
                  <a:schemeClr val="tx1"/>
                </a:solidFill>
                <a:latin typeface="Verdana" pitchFamily="34" charset="0"/>
              </a:defRPr>
            </a:lvl5pPr>
            <a:lvl6pPr marL="2514600" indent="-228600" eaLnBrk="0" fontAlgn="base" hangingPunct="0">
              <a:spcBef>
                <a:spcPct val="20000"/>
              </a:spcBef>
              <a:spcAft>
                <a:spcPct val="0"/>
              </a:spcAft>
              <a:buBlip>
                <a:blip r:embed="rId3"/>
              </a:buBlip>
              <a:defRPr sz="2000">
                <a:solidFill>
                  <a:schemeClr val="tx1"/>
                </a:solidFill>
                <a:latin typeface="Verdana" pitchFamily="34" charset="0"/>
              </a:defRPr>
            </a:lvl6pPr>
            <a:lvl7pPr marL="2971800" indent="-228600" eaLnBrk="0" fontAlgn="base" hangingPunct="0">
              <a:spcBef>
                <a:spcPct val="20000"/>
              </a:spcBef>
              <a:spcAft>
                <a:spcPct val="0"/>
              </a:spcAft>
              <a:buBlip>
                <a:blip r:embed="rId3"/>
              </a:buBlip>
              <a:defRPr sz="2000">
                <a:solidFill>
                  <a:schemeClr val="tx1"/>
                </a:solidFill>
                <a:latin typeface="Verdana" pitchFamily="34" charset="0"/>
              </a:defRPr>
            </a:lvl7pPr>
            <a:lvl8pPr marL="3429000" indent="-228600" eaLnBrk="0" fontAlgn="base" hangingPunct="0">
              <a:spcBef>
                <a:spcPct val="20000"/>
              </a:spcBef>
              <a:spcAft>
                <a:spcPct val="0"/>
              </a:spcAft>
              <a:buBlip>
                <a:blip r:embed="rId3"/>
              </a:buBlip>
              <a:defRPr sz="2000">
                <a:solidFill>
                  <a:schemeClr val="tx1"/>
                </a:solidFill>
                <a:latin typeface="Verdana" pitchFamily="34" charset="0"/>
              </a:defRPr>
            </a:lvl8pPr>
            <a:lvl9pPr marL="3886200" indent="-228600" eaLnBrk="0" fontAlgn="base" hangingPunct="0">
              <a:spcBef>
                <a:spcPct val="20000"/>
              </a:spcBef>
              <a:spcAft>
                <a:spcPct val="0"/>
              </a:spcAft>
              <a:buBlip>
                <a:blip r:embed="rId3"/>
              </a:buBlip>
              <a:defRPr sz="2000">
                <a:solidFill>
                  <a:schemeClr val="tx1"/>
                </a:solidFill>
                <a:latin typeface="Verdana" pitchFamily="34" charset="0"/>
              </a:defRPr>
            </a:lvl9pPr>
          </a:lstStyle>
          <a:p>
            <a:r>
              <a:rPr lang="en-US" sz="2400" dirty="0">
                <a:latin typeface="+mn-lt"/>
              </a:rPr>
              <a:t>PH 1.0- Clean Water and Immunizations</a:t>
            </a:r>
          </a:p>
          <a:p>
            <a:pPr marL="0" indent="0">
              <a:buNone/>
            </a:pPr>
            <a:endParaRPr lang="en-US" sz="2400" dirty="0">
              <a:latin typeface="+mn-lt"/>
            </a:endParaRPr>
          </a:p>
          <a:p>
            <a:r>
              <a:rPr lang="en-US" sz="2400" dirty="0">
                <a:latin typeface="+mn-lt"/>
              </a:rPr>
              <a:t>PH 2.0- Chronic Disease Management</a:t>
            </a:r>
          </a:p>
          <a:p>
            <a:pPr marL="0" indent="0">
              <a:buNone/>
            </a:pPr>
            <a:endParaRPr lang="en-US" sz="2400" dirty="0">
              <a:latin typeface="+mn-lt"/>
            </a:endParaRPr>
          </a:p>
          <a:p>
            <a:r>
              <a:rPr lang="en-US" sz="2400" b="1" dirty="0">
                <a:latin typeface="+mn-lt"/>
              </a:rPr>
              <a:t>PH 3.0- Social Determinants of Health</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0371" y="651552"/>
            <a:ext cx="4884924" cy="3846885"/>
          </a:xfrm>
          <a:prstGeom prst="rect">
            <a:avLst/>
          </a:prstGeom>
        </p:spPr>
      </p:pic>
    </p:spTree>
    <p:extLst>
      <p:ext uri="{BB962C8B-B14F-4D97-AF65-F5344CB8AC3E}">
        <p14:creationId xmlns:p14="http://schemas.microsoft.com/office/powerpoint/2010/main" val="3421257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body" idx="1"/>
          </p:nvPr>
        </p:nvSpPr>
        <p:spPr>
          <a:xfrm>
            <a:off x="1466850" y="1517944"/>
            <a:ext cx="6172200" cy="3200400"/>
          </a:xfrm>
          <a:prstGeom prst="rect">
            <a:avLst/>
          </a:prstGeom>
        </p:spPr>
        <p:txBody>
          <a:bodyPr vert="horz" wrap="square" lIns="68569" tIns="68569" rIns="68569" bIns="68569" numCol="1" rtlCol="0" anchor="t" anchorCtr="0" compatLnSpc="1">
            <a:prstTxWarp prst="textNoShape">
              <a:avLst/>
            </a:prstTxWarp>
            <a:noAutofit/>
          </a:bodyPr>
          <a:lstStyle/>
          <a:p>
            <a:pPr algn="ctr">
              <a:spcBef>
                <a:spcPts val="0"/>
              </a:spcBef>
              <a:buNone/>
            </a:pPr>
            <a:r>
              <a:rPr lang="en-US" sz="3600" dirty="0"/>
              <a:t>Questions? </a:t>
            </a:r>
          </a:p>
          <a:p>
            <a:pPr algn="ctr">
              <a:spcBef>
                <a:spcPts val="0"/>
              </a:spcBef>
              <a:buNone/>
            </a:pPr>
            <a:endParaRPr lang="en-US" sz="3600" dirty="0"/>
          </a:p>
          <a:p>
            <a:pPr algn="ctr">
              <a:spcBef>
                <a:spcPts val="0"/>
              </a:spcBef>
              <a:buNone/>
            </a:pPr>
            <a:r>
              <a:rPr lang="en-US" sz="3600" dirty="0"/>
              <a:t>@PhysGenLevine</a:t>
            </a:r>
          </a:p>
          <a:p>
            <a:pPr algn="ctr">
              <a:spcBef>
                <a:spcPts val="0"/>
              </a:spcBef>
              <a:buNone/>
            </a:pPr>
            <a:endParaRPr dirty="0"/>
          </a:p>
          <a:p>
            <a:pPr algn="ctr">
              <a:spcBef>
                <a:spcPts val="0"/>
              </a:spcBef>
              <a:buNone/>
            </a:pPr>
            <a:endParaRPr dirty="0"/>
          </a:p>
        </p:txBody>
      </p:sp>
    </p:spTree>
    <p:extLst>
      <p:ext uri="{BB962C8B-B14F-4D97-AF65-F5344CB8AC3E}">
        <p14:creationId xmlns:p14="http://schemas.microsoft.com/office/powerpoint/2010/main" val="621546131"/>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4" name="Shape 54"/>
          <p:cNvSpPr txBox="1"/>
          <p:nvPr/>
        </p:nvSpPr>
        <p:spPr>
          <a:xfrm>
            <a:off x="1534663" y="877798"/>
            <a:ext cx="6000750" cy="552150"/>
          </a:xfrm>
          <a:prstGeom prst="rect">
            <a:avLst/>
          </a:prstGeom>
          <a:noFill/>
          <a:ln>
            <a:noFill/>
          </a:ln>
        </p:spPr>
        <p:txBody>
          <a:bodyPr lIns="68569" tIns="34275" rIns="68569" bIns="34275" anchor="t" anchorCtr="0">
            <a:noAutofit/>
          </a:bodyPr>
          <a:lstStyle/>
          <a:p>
            <a:pPr algn="ctr">
              <a:buSzPct val="25000"/>
            </a:pPr>
            <a:r>
              <a:rPr lang="en-US" dirty="0">
                <a:solidFill>
                  <a:srgbClr val="000000"/>
                </a:solidFill>
                <a:ea typeface="Verdana"/>
                <a:cs typeface="Verdana"/>
                <a:sym typeface="Verdana"/>
              </a:rPr>
              <a:t>Drug overdose deaths* involving opioids, by type of opioid — United States, 2000–2015</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9867" y="1544275"/>
            <a:ext cx="4597912" cy="3051863"/>
          </a:xfrm>
          <a:prstGeom prst="rect">
            <a:avLst/>
          </a:prstGeom>
        </p:spPr>
      </p:pic>
      <p:sp>
        <p:nvSpPr>
          <p:cNvPr id="3" name="TextBox 2"/>
          <p:cNvSpPr txBox="1"/>
          <p:nvPr/>
        </p:nvSpPr>
        <p:spPr>
          <a:xfrm>
            <a:off x="6830736" y="1856064"/>
            <a:ext cx="1170265" cy="323165"/>
          </a:xfrm>
          <a:prstGeom prst="rect">
            <a:avLst/>
          </a:prstGeom>
          <a:noFill/>
        </p:spPr>
        <p:txBody>
          <a:bodyPr wrap="square" rtlCol="0">
            <a:spAutoFit/>
          </a:bodyPr>
          <a:lstStyle/>
          <a:p>
            <a:r>
              <a:rPr lang="en-US" sz="1500" dirty="0"/>
              <a:t>Any Opioid</a:t>
            </a:r>
          </a:p>
        </p:txBody>
      </p:sp>
      <p:sp>
        <p:nvSpPr>
          <p:cNvPr id="6" name="TextBox 5"/>
          <p:cNvSpPr txBox="1"/>
          <p:nvPr/>
        </p:nvSpPr>
        <p:spPr>
          <a:xfrm>
            <a:off x="6943991" y="3495526"/>
            <a:ext cx="1057010" cy="784830"/>
          </a:xfrm>
          <a:prstGeom prst="rect">
            <a:avLst/>
          </a:prstGeom>
          <a:noFill/>
        </p:spPr>
        <p:txBody>
          <a:bodyPr wrap="square" rtlCol="0">
            <a:spAutoFit/>
          </a:bodyPr>
          <a:lstStyle/>
          <a:p>
            <a:r>
              <a:rPr lang="en-US" sz="1500" dirty="0">
                <a:solidFill>
                  <a:srgbClr val="0070C0"/>
                </a:solidFill>
              </a:rPr>
              <a:t>Other Synthetic opioids </a:t>
            </a:r>
          </a:p>
        </p:txBody>
      </p:sp>
      <p:sp>
        <p:nvSpPr>
          <p:cNvPr id="7" name="TextBox 6"/>
          <p:cNvSpPr txBox="1"/>
          <p:nvPr/>
        </p:nvSpPr>
        <p:spPr>
          <a:xfrm>
            <a:off x="7153710" y="3195444"/>
            <a:ext cx="1170265" cy="323165"/>
          </a:xfrm>
          <a:prstGeom prst="rect">
            <a:avLst/>
          </a:prstGeom>
          <a:noFill/>
        </p:spPr>
        <p:txBody>
          <a:bodyPr wrap="square" rtlCol="0">
            <a:spAutoFit/>
          </a:bodyPr>
          <a:lstStyle/>
          <a:p>
            <a:r>
              <a:rPr lang="en-US" sz="1500" dirty="0"/>
              <a:t>Heroin</a:t>
            </a:r>
          </a:p>
        </p:txBody>
      </p:sp>
      <p:sp>
        <p:nvSpPr>
          <p:cNvPr id="8" name="TextBox 7"/>
          <p:cNvSpPr txBox="1"/>
          <p:nvPr/>
        </p:nvSpPr>
        <p:spPr>
          <a:xfrm>
            <a:off x="6950281" y="2380282"/>
            <a:ext cx="1170264" cy="784830"/>
          </a:xfrm>
          <a:prstGeom prst="rect">
            <a:avLst/>
          </a:prstGeom>
          <a:noFill/>
        </p:spPr>
        <p:txBody>
          <a:bodyPr wrap="square" rtlCol="0">
            <a:spAutoFit/>
          </a:bodyPr>
          <a:lstStyle/>
          <a:p>
            <a:r>
              <a:rPr lang="en-US" sz="1500" dirty="0">
                <a:solidFill>
                  <a:srgbClr val="0070C0"/>
                </a:solidFill>
              </a:rPr>
              <a:t>Commonly prescribed opioids</a:t>
            </a:r>
          </a:p>
        </p:txBody>
      </p:sp>
      <p:sp>
        <p:nvSpPr>
          <p:cNvPr id="4" name="Left Arrow 3"/>
          <p:cNvSpPr/>
          <p:nvPr/>
        </p:nvSpPr>
        <p:spPr>
          <a:xfrm>
            <a:off x="6275354" y="1930066"/>
            <a:ext cx="471881" cy="1154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Left Arrow 9"/>
          <p:cNvSpPr/>
          <p:nvPr/>
        </p:nvSpPr>
        <p:spPr>
          <a:xfrm>
            <a:off x="6530103" y="3255403"/>
            <a:ext cx="471881" cy="1154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Left Arrow 10"/>
          <p:cNvSpPr/>
          <p:nvPr/>
        </p:nvSpPr>
        <p:spPr>
          <a:xfrm>
            <a:off x="6352428" y="3520916"/>
            <a:ext cx="471881" cy="1154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Left Arrow 11"/>
          <p:cNvSpPr/>
          <p:nvPr/>
        </p:nvSpPr>
        <p:spPr>
          <a:xfrm>
            <a:off x="6600133" y="2992484"/>
            <a:ext cx="294206" cy="1128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03255411"/>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Picture 2">
            <a:extLst>
              <a:ext uri="{FF2B5EF4-FFF2-40B4-BE49-F238E27FC236}">
                <a16:creationId xmlns="" xmlns:a16="http://schemas.microsoft.com/office/drawing/2014/main" id="{DF6FDBF4-0D14-468A-9459-7F4036F27312}"/>
              </a:ext>
            </a:extLst>
          </p:cNvPr>
          <p:cNvPicPr>
            <a:picLocks noChangeAspect="1"/>
          </p:cNvPicPr>
          <p:nvPr/>
        </p:nvPicPr>
        <p:blipFill>
          <a:blip r:embed="rId3"/>
          <a:stretch>
            <a:fillRect/>
          </a:stretch>
        </p:blipFill>
        <p:spPr>
          <a:xfrm>
            <a:off x="2055215" y="855604"/>
            <a:ext cx="4831783" cy="3453952"/>
          </a:xfrm>
          <a:prstGeom prst="rect">
            <a:avLst/>
          </a:prstGeom>
        </p:spPr>
      </p:pic>
      <p:sp>
        <p:nvSpPr>
          <p:cNvPr id="4" name="Left Arrow 3"/>
          <p:cNvSpPr/>
          <p:nvPr/>
        </p:nvSpPr>
        <p:spPr>
          <a:xfrm>
            <a:off x="6459971" y="3263948"/>
            <a:ext cx="1117400" cy="282902"/>
          </a:xfrm>
          <a:prstGeom prst="leftArrow">
            <a:avLst/>
          </a:prstGeom>
          <a:solidFill>
            <a:srgbClr val="527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TextBox 4"/>
          <p:cNvSpPr txBox="1"/>
          <p:nvPr/>
        </p:nvSpPr>
        <p:spPr>
          <a:xfrm>
            <a:off x="7682261" y="2702541"/>
            <a:ext cx="1234915" cy="1246495"/>
          </a:xfrm>
          <a:prstGeom prst="rect">
            <a:avLst/>
          </a:prstGeom>
          <a:noFill/>
        </p:spPr>
        <p:txBody>
          <a:bodyPr wrap="square" rtlCol="0">
            <a:spAutoFit/>
          </a:bodyPr>
          <a:lstStyle/>
          <a:p>
            <a:r>
              <a:rPr lang="en-US" sz="1500" dirty="0"/>
              <a:t>Rate in urban county of Philadelphia is 59.4 per 100,000</a:t>
            </a:r>
          </a:p>
        </p:txBody>
      </p:sp>
      <p:sp>
        <p:nvSpPr>
          <p:cNvPr id="6" name="Up Arrow 5"/>
          <p:cNvSpPr/>
          <p:nvPr/>
        </p:nvSpPr>
        <p:spPr>
          <a:xfrm>
            <a:off x="3983904" y="3565081"/>
            <a:ext cx="290535" cy="829689"/>
          </a:xfrm>
          <a:prstGeom prst="upArrow">
            <a:avLst/>
          </a:prstGeom>
          <a:solidFill>
            <a:srgbClr val="527A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Box 8"/>
          <p:cNvSpPr txBox="1"/>
          <p:nvPr/>
        </p:nvSpPr>
        <p:spPr>
          <a:xfrm>
            <a:off x="4200948" y="4281530"/>
            <a:ext cx="1672136" cy="784830"/>
          </a:xfrm>
          <a:prstGeom prst="rect">
            <a:avLst/>
          </a:prstGeom>
          <a:noFill/>
        </p:spPr>
        <p:txBody>
          <a:bodyPr wrap="square" rtlCol="0">
            <a:spAutoFit/>
          </a:bodyPr>
          <a:lstStyle/>
          <a:p>
            <a:r>
              <a:rPr lang="en-US" sz="1500" dirty="0"/>
              <a:t>Rate in rural Fulton county is 74.1 per 100,000</a:t>
            </a:r>
          </a:p>
        </p:txBody>
      </p:sp>
    </p:spTree>
    <p:extLst>
      <p:ext uri="{BB962C8B-B14F-4D97-AF65-F5344CB8AC3E}">
        <p14:creationId xmlns:p14="http://schemas.microsoft.com/office/powerpoint/2010/main" val="4064248243"/>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65" y="471047"/>
            <a:ext cx="7924800" cy="457200"/>
          </a:xfrm>
        </p:spPr>
        <p:txBody>
          <a:bodyPr>
            <a:noAutofit/>
          </a:bodyPr>
          <a:lstStyle/>
          <a:p>
            <a:pPr algn="l"/>
            <a:r>
              <a:rPr lang="en-US" sz="3000" dirty="0">
                <a:latin typeface="+mn-lt"/>
              </a:rPr>
              <a:t>Surgeon General’s Report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150" y="1002899"/>
            <a:ext cx="2908626" cy="3783074"/>
          </a:xfrm>
          <a:prstGeom prst="rect">
            <a:avLst/>
          </a:prstGeom>
        </p:spPr>
      </p:pic>
      <p:sp>
        <p:nvSpPr>
          <p:cNvPr id="5" name="Rectangle 4"/>
          <p:cNvSpPr/>
          <p:nvPr/>
        </p:nvSpPr>
        <p:spPr>
          <a:xfrm>
            <a:off x="4552950" y="1002899"/>
            <a:ext cx="3183622" cy="3670236"/>
          </a:xfrm>
          <a:prstGeom prst="rect">
            <a:avLst/>
          </a:prstGeom>
        </p:spPr>
        <p:txBody>
          <a:bodyPr wrap="square">
            <a:spAutoFit/>
          </a:bodyPr>
          <a:lstStyle/>
          <a:p>
            <a:pPr marL="342900" indent="-257175">
              <a:buClr>
                <a:srgbClr val="000000"/>
              </a:buClr>
              <a:buSzPct val="100000"/>
              <a:buChar char="•"/>
            </a:pPr>
            <a:endParaRPr lang="en-US" sz="1350" dirty="0"/>
          </a:p>
          <a:p>
            <a:pPr marL="342900" indent="-257175">
              <a:buClr>
                <a:srgbClr val="000000"/>
              </a:buClr>
              <a:buSzPct val="100000"/>
              <a:buChar char="•"/>
            </a:pPr>
            <a:endParaRPr lang="en-US" sz="2400" dirty="0"/>
          </a:p>
          <a:p>
            <a:pPr marL="342900" indent="-257175">
              <a:buClr>
                <a:srgbClr val="000000"/>
              </a:buClr>
              <a:buSzPct val="100000"/>
              <a:buChar char="•"/>
            </a:pPr>
            <a:r>
              <a:rPr lang="en-US" sz="2400" dirty="0"/>
              <a:t>Released November 17, 2016</a:t>
            </a:r>
          </a:p>
          <a:p>
            <a:pPr marL="85725">
              <a:buClr>
                <a:srgbClr val="000000"/>
              </a:buClr>
              <a:buSzPct val="100000"/>
            </a:pPr>
            <a:endParaRPr lang="en-US" sz="2400" dirty="0"/>
          </a:p>
          <a:p>
            <a:pPr marL="85725">
              <a:buClr>
                <a:srgbClr val="000000"/>
              </a:buClr>
              <a:buSzPct val="100000"/>
            </a:pPr>
            <a:endParaRPr lang="en-US" sz="2400" dirty="0"/>
          </a:p>
          <a:p>
            <a:pPr marL="342900" indent="-257175">
              <a:buClr>
                <a:srgbClr val="000000"/>
              </a:buClr>
              <a:buSzPct val="100000"/>
              <a:buChar char="•"/>
            </a:pPr>
            <a:r>
              <a:rPr lang="en-US" sz="2400" dirty="0"/>
              <a:t>The first ever Surgeon General’s Report on Addiction</a:t>
            </a:r>
          </a:p>
          <a:p>
            <a:pPr marL="85725">
              <a:buClr>
                <a:srgbClr val="000000"/>
              </a:buClr>
              <a:buSzPct val="100000"/>
            </a:pPr>
            <a:endParaRPr lang="en-US" sz="1350" dirty="0"/>
          </a:p>
          <a:p>
            <a:pPr marL="85725">
              <a:buClr>
                <a:srgbClr val="000000"/>
              </a:buClr>
              <a:buSzPct val="100000"/>
            </a:pPr>
            <a:endParaRPr lang="en-US" sz="1350" dirty="0"/>
          </a:p>
        </p:txBody>
      </p:sp>
    </p:spTree>
    <p:extLst>
      <p:ext uri="{BB962C8B-B14F-4D97-AF65-F5344CB8AC3E}">
        <p14:creationId xmlns:p14="http://schemas.microsoft.com/office/powerpoint/2010/main" val="1350314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218190" y="590726"/>
            <a:ext cx="7596740" cy="3200400"/>
          </a:xfrm>
          <a:prstGeom prst="rect">
            <a:avLst/>
          </a:prstGeom>
        </p:spPr>
        <p:txBody>
          <a:bodyPr vert="horz" lIns="68569" tIns="68569" rIns="68569" bIns="68569" rtlCol="0" anchor="t" anchorCtr="0">
            <a:noAutofit/>
          </a:bodyPr>
          <a:lstStyle/>
          <a:p>
            <a:pPr marL="0" indent="0">
              <a:spcBef>
                <a:spcPts val="0"/>
              </a:spcBef>
              <a:buNone/>
            </a:pPr>
            <a:r>
              <a:rPr lang="en-US" sz="3000" b="1" dirty="0">
                <a:latin typeface="+mn-lt"/>
              </a:rPr>
              <a:t>How did we get here?</a:t>
            </a:r>
          </a:p>
          <a:p>
            <a:pPr>
              <a:spcBef>
                <a:spcPts val="0"/>
              </a:spcBef>
              <a:buNone/>
            </a:pPr>
            <a:endParaRPr sz="1350" dirty="0">
              <a:latin typeface="+mn-lt"/>
            </a:endParaRPr>
          </a:p>
          <a:p>
            <a:pPr indent="-257175">
              <a:spcBef>
                <a:spcPts val="0"/>
              </a:spcBef>
              <a:buSzPct val="100000"/>
            </a:pPr>
            <a:r>
              <a:rPr lang="en-US" sz="2400" dirty="0">
                <a:latin typeface="+mn-lt"/>
              </a:rPr>
              <a:t>1990s - increased emphasis on the identification of pain</a:t>
            </a:r>
          </a:p>
          <a:p>
            <a:pPr marL="0" indent="0">
              <a:spcBef>
                <a:spcPts val="0"/>
              </a:spcBef>
              <a:buNone/>
            </a:pPr>
            <a:endParaRPr sz="1350" dirty="0">
              <a:latin typeface="+mn-lt"/>
            </a:endParaRPr>
          </a:p>
          <a:p>
            <a:pPr marL="0" indent="0">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a:p>
            <a:pPr>
              <a:spcBef>
                <a:spcPts val="0"/>
              </a:spcBef>
              <a:buNone/>
            </a:pPr>
            <a:endParaRPr sz="1350" dirty="0">
              <a:latin typeface="+mn-lt"/>
            </a:endParaRPr>
          </a:p>
        </p:txBody>
      </p:sp>
      <p:pic>
        <p:nvPicPr>
          <p:cNvPr id="70" name="Shape 70"/>
          <p:cNvPicPr preferRelativeResize="0"/>
          <p:nvPr/>
        </p:nvPicPr>
        <p:blipFill>
          <a:blip r:embed="rId3">
            <a:alphaModFix/>
          </a:blip>
          <a:stretch>
            <a:fillRect/>
          </a:stretch>
        </p:blipFill>
        <p:spPr>
          <a:xfrm>
            <a:off x="2552700" y="1914525"/>
            <a:ext cx="4267200" cy="2574619"/>
          </a:xfrm>
          <a:prstGeom prst="rect">
            <a:avLst/>
          </a:prstGeom>
          <a:noFill/>
          <a:ln>
            <a:noFill/>
          </a:ln>
        </p:spPr>
      </p:pic>
    </p:spTree>
    <p:extLst>
      <p:ext uri="{BB962C8B-B14F-4D97-AF65-F5344CB8AC3E}">
        <p14:creationId xmlns:p14="http://schemas.microsoft.com/office/powerpoint/2010/main" val="2436011256"/>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906a5e43-ae57-4088-b6bd-ad0d184b1ed5">PADOH-1071438646-482</_dlc_DocId>
    <_dlc_DocIdUrl xmlns="906a5e43-ae57-4088-b6bd-ad0d184b1ed5">
      <Url>https://pagov.sharepoint.com/sites/DOH-Intranet/TS/SecOff/_layouts/15/DocIdRedir.aspx?ID=PADOH-1071438646-482</Url>
      <Description>PADOH-1071438646-482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7ED621CB01F8149A4593CB731E00295" ma:contentTypeVersion="23" ma:contentTypeDescription="Create a new document." ma:contentTypeScope="" ma:versionID="24ad24f6911fba20d0a55404f07ce8b3">
  <xsd:schema xmlns:xsd="http://www.w3.org/2001/XMLSchema" xmlns:xs="http://www.w3.org/2001/XMLSchema" xmlns:p="http://schemas.microsoft.com/office/2006/metadata/properties" xmlns:ns2="906a5e43-ae57-4088-b6bd-ad0d184b1ed5" xmlns:ns3="bf5446ee-d714-4774-9bfe-8639be6c776d" targetNamespace="http://schemas.microsoft.com/office/2006/metadata/properties" ma:root="true" ma:fieldsID="a151f031cbc5382e178e941c89728326" ns2:_="" ns3:_="">
    <xsd:import namespace="906a5e43-ae57-4088-b6bd-ad0d184b1ed5"/>
    <xsd:import namespace="bf5446ee-d714-4774-9bfe-8639be6c776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6a5e43-ae57-4088-b6bd-ad0d184b1e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5446ee-d714-4774-9bfe-8639be6c776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150A07-2960-454D-9BFD-9C8E9ADCD513}">
  <ds:schemaRefs>
    <ds:schemaRef ds:uri="http://schemas.microsoft.com/sharepoint/events"/>
  </ds:schemaRefs>
</ds:datastoreItem>
</file>

<file path=customXml/itemProps2.xml><?xml version="1.0" encoding="utf-8"?>
<ds:datastoreItem xmlns:ds="http://schemas.openxmlformats.org/officeDocument/2006/customXml" ds:itemID="{BDB53E7A-2F7B-4B30-9F3E-606C5FEC8A90}">
  <ds:schemaRefs>
    <ds:schemaRef ds:uri="http://schemas.microsoft.com/sharepoint/v3/contenttype/forms"/>
  </ds:schemaRefs>
</ds:datastoreItem>
</file>

<file path=customXml/itemProps3.xml><?xml version="1.0" encoding="utf-8"?>
<ds:datastoreItem xmlns:ds="http://schemas.openxmlformats.org/officeDocument/2006/customXml" ds:itemID="{C0E532EB-F1B6-4AB9-8265-0FE75F8A2B11}">
  <ds:schemaRefs>
    <ds:schemaRef ds:uri="http://www.w3.org/XML/1998/namespac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06a5e43-ae57-4088-b6bd-ad0d184b1ed5"/>
    <ds:schemaRef ds:uri="http://purl.org/dc/elements/1.1/"/>
    <ds:schemaRef ds:uri="bf5446ee-d714-4774-9bfe-8639be6c776d"/>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923BDBC7-DB59-4F53-9D79-87818FA1D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6a5e43-ae57-4088-b6bd-ad0d184b1ed5"/>
    <ds:schemaRef ds:uri="bf5446ee-d714-4774-9bfe-8639be6c77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2469</TotalTime>
  <Words>2492</Words>
  <Application>Microsoft Office PowerPoint</Application>
  <PresentationFormat>On-screen Show (16:9)</PresentationFormat>
  <Paragraphs>429</Paragraphs>
  <Slides>57</Slides>
  <Notes>21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Key Health Issues In Pennsylvania</vt:lpstr>
      <vt:lpstr>Disclosures</vt:lpstr>
      <vt:lpstr>Agenda</vt:lpstr>
      <vt:lpstr>PowerPoint Presentation</vt:lpstr>
      <vt:lpstr>PowerPoint Presentation</vt:lpstr>
      <vt:lpstr>PowerPoint Presentation</vt:lpstr>
      <vt:lpstr>PowerPoint Presentation</vt:lpstr>
      <vt:lpstr>Surgeon General’s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Commonwealth’s Response</vt:lpstr>
      <vt:lpstr>Medical Marijuana</vt:lpstr>
      <vt:lpstr>Physician Involvement</vt:lpstr>
      <vt:lpstr>Who Can Receive Medical Marijuana?</vt:lpstr>
      <vt:lpstr>Who Can Receive Medical Marijuana?</vt:lpstr>
      <vt:lpstr>Medical Marijuana and the Opioid Epidemic</vt:lpstr>
      <vt:lpstr>Medical Marijuana and the Opioid Epidemic</vt:lpstr>
      <vt:lpstr>The Medical Marijuana Law</vt:lpstr>
      <vt:lpstr>Legal Forms of Medical Marijuana</vt:lpstr>
      <vt:lpstr>Practitioner and Dispensary Relationship</vt:lpstr>
      <vt:lpstr>Status of Medical Marijuana Program</vt:lpstr>
      <vt:lpstr>Terms</vt:lpstr>
      <vt:lpstr>Terms</vt:lpstr>
      <vt:lpstr>Terms</vt:lpstr>
      <vt:lpstr>The Variability of Nature</vt:lpstr>
      <vt:lpstr>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Contributing causes of disparity</vt:lpstr>
      <vt:lpstr>PowerPoint Presentation</vt:lpstr>
      <vt:lpstr>PowerPoint Presentation</vt:lpstr>
      <vt:lpstr>Lack of discrimination law </vt:lpstr>
      <vt:lpstr>Pennsylvania programs </vt:lpstr>
      <vt:lpstr>PowerPoint Presentation</vt:lpstr>
      <vt:lpstr>Physical Health </vt:lpstr>
      <vt:lpstr>PowerPoint Presentation</vt:lpstr>
      <vt:lpstr>PowerPoint Presentation</vt:lpstr>
      <vt:lpstr>PowerPoint Presentation</vt:lpstr>
      <vt:lpstr>PowerPoint Presentation</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STFM-414</cp:lastModifiedBy>
  <cp:revision>68</cp:revision>
  <dcterms:created xsi:type="dcterms:W3CDTF">2013-07-17T19:19:39Z</dcterms:created>
  <dcterms:modified xsi:type="dcterms:W3CDTF">2018-02-02T13:41:03Z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0x01010057ED621CB01F8149A4593CB731E00295</vt:lpwstr>
  </property>
  <property fmtid="{D5CDD505-2E9C-101B-9397-08002B2CF9AE}" pid="3" name="_dlc_DocIdItemGuid">
    <vt:lpwstr>d94b5b15-e34c-4542-be71-40ca75683cb8</vt:lpwstr>
  </property>
</Properties>
</file>