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64" r:id="rId2"/>
    <p:sldId id="262" r:id="rId3"/>
    <p:sldId id="275" r:id="rId4"/>
    <p:sldId id="274" r:id="rId5"/>
    <p:sldId id="272" r:id="rId6"/>
    <p:sldId id="276" r:id="rId7"/>
    <p:sldId id="281" r:id="rId8"/>
    <p:sldId id="277" r:id="rId9"/>
    <p:sldId id="293" r:id="rId10"/>
    <p:sldId id="278" r:id="rId11"/>
    <p:sldId id="294" r:id="rId12"/>
    <p:sldId id="286" r:id="rId13"/>
    <p:sldId id="295" r:id="rId14"/>
    <p:sldId id="282" r:id="rId15"/>
    <p:sldId id="283" r:id="rId16"/>
    <p:sldId id="296" r:id="rId17"/>
    <p:sldId id="289" r:id="rId18"/>
    <p:sldId id="290" r:id="rId19"/>
    <p:sldId id="292" r:id="rId20"/>
    <p:sldId id="297" r:id="rId21"/>
    <p:sldId id="285" r:id="rId22"/>
    <p:sldId id="291" r:id="rId23"/>
    <p:sldId id="284" r:id="rId24"/>
    <p:sldId id="263" r:id="rId2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912" autoAdjust="0"/>
  </p:normalViewPr>
  <p:slideViewPr>
    <p:cSldViewPr snapToGrid="0" snapToObjects="1">
      <p:cViewPr varScale="1">
        <p:scale>
          <a:sx n="52" d="100"/>
          <a:sy n="52" d="100"/>
        </p:scale>
        <p:origin x="2112"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4FC528B-EB4C-4AEA-A6D6-30CD884D4AF7}" type="datetimeFigureOut">
              <a:rPr lang="en-US" smtClean="0"/>
              <a:t>1/29/2018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17AC428-9468-4D7F-8B71-010AAF17C5AE}" type="slidenum">
              <a:rPr lang="en-US" smtClean="0"/>
              <a:t>‹#›</a:t>
            </a:fld>
            <a:endParaRPr lang="en-US"/>
          </a:p>
        </p:txBody>
      </p:sp>
    </p:spTree>
    <p:extLst>
      <p:ext uri="{BB962C8B-B14F-4D97-AF65-F5344CB8AC3E}">
        <p14:creationId xmlns:p14="http://schemas.microsoft.com/office/powerpoint/2010/main" val="4212579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Sydney</a:t>
            </a:r>
          </a:p>
          <a:p>
            <a:endParaRPr lang="en-US" dirty="0" smtClean="0"/>
          </a:p>
          <a:p>
            <a:r>
              <a:rPr lang="en-US" dirty="0" smtClean="0"/>
              <a:t>Introduce us and ask by show of hands how many people</a:t>
            </a:r>
            <a:r>
              <a:rPr lang="en-US" baseline="0" dirty="0" smtClean="0"/>
              <a:t> are </a:t>
            </a:r>
            <a:r>
              <a:rPr lang="en-US" dirty="0" smtClean="0"/>
              <a:t>…</a:t>
            </a:r>
          </a:p>
          <a:p>
            <a:pPr marL="171450" indent="-171450">
              <a:buFont typeface="Arial" panose="020B0604020202020204" pitchFamily="34" charset="0"/>
              <a:buChar char="•"/>
            </a:pPr>
            <a:r>
              <a:rPr lang="en-US" dirty="0" smtClean="0"/>
              <a:t>med </a:t>
            </a:r>
            <a:r>
              <a:rPr lang="en-US" dirty="0" err="1" smtClean="0"/>
              <a:t>ed</a:t>
            </a:r>
            <a:r>
              <a:rPr lang="en-US" dirty="0" smtClean="0"/>
              <a:t> faculty /staff </a:t>
            </a:r>
          </a:p>
          <a:p>
            <a:pPr marL="171450" indent="-171450">
              <a:buFont typeface="Arial" panose="020B0604020202020204" pitchFamily="34" charset="0"/>
              <a:buChar char="•"/>
            </a:pPr>
            <a:r>
              <a:rPr lang="en-US" dirty="0" smtClean="0"/>
              <a:t>Residency faculty</a:t>
            </a:r>
          </a:p>
          <a:p>
            <a:pPr marL="171450" indent="-171450">
              <a:buFont typeface="Arial" panose="020B0604020202020204" pitchFamily="34" charset="0"/>
              <a:buChar char="•"/>
            </a:pPr>
            <a:r>
              <a:rPr lang="en-US" dirty="0" smtClean="0"/>
              <a:t>Students</a:t>
            </a:r>
          </a:p>
          <a:p>
            <a:pPr marL="171450" indent="-171450">
              <a:buFont typeface="Arial" panose="020B0604020202020204" pitchFamily="34" charset="0"/>
              <a:buChar char="•"/>
            </a:pPr>
            <a:r>
              <a:rPr lang="en-US" dirty="0" smtClean="0"/>
              <a:t>Other</a:t>
            </a:r>
            <a:r>
              <a:rPr lang="en-US" baseline="0" dirty="0" smtClean="0"/>
              <a:t>, if so… what?</a:t>
            </a:r>
            <a:endParaRPr lang="en-US" dirty="0" smtClean="0"/>
          </a:p>
        </p:txBody>
      </p:sp>
      <p:sp>
        <p:nvSpPr>
          <p:cNvPr id="4" name="Slide Number Placeholder 3"/>
          <p:cNvSpPr>
            <a:spLocks noGrp="1"/>
          </p:cNvSpPr>
          <p:nvPr>
            <p:ph type="sldNum" sz="quarter" idx="10"/>
          </p:nvPr>
        </p:nvSpPr>
        <p:spPr/>
        <p:txBody>
          <a:bodyPr/>
          <a:lstStyle/>
          <a:p>
            <a:fld id="{C17AC428-9468-4D7F-8B71-010AAF17C5AE}" type="slidenum">
              <a:rPr lang="en-US" smtClean="0"/>
              <a:t>1</a:t>
            </a:fld>
            <a:endParaRPr lang="en-US"/>
          </a:p>
        </p:txBody>
      </p:sp>
    </p:spTree>
    <p:extLst>
      <p:ext uri="{BB962C8B-B14F-4D97-AF65-F5344CB8AC3E}">
        <p14:creationId xmlns:p14="http://schemas.microsoft.com/office/powerpoint/2010/main" val="3366755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Sydney</a:t>
            </a:r>
          </a:p>
          <a:p>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fmSTAT learning activities and events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purposefully</a:t>
            </a:r>
            <a:r>
              <a:rPr lang="en-US" sz="1200" kern="1200" baseline="0" dirty="0" smtClean="0">
                <a:solidFill>
                  <a:schemeClr val="tx1"/>
                </a:solidFill>
                <a:effectLst/>
                <a:latin typeface="+mn-lt"/>
                <a:ea typeface="+mn-ea"/>
                <a:cs typeface="+mn-cs"/>
              </a:rPr>
              <a:t> bring </a:t>
            </a:r>
            <a:r>
              <a:rPr lang="en-US" sz="1200" kern="1200" dirty="0" err="1" smtClean="0">
                <a:solidFill>
                  <a:schemeClr val="tx1"/>
                </a:solidFill>
                <a:effectLst/>
                <a:latin typeface="+mn-lt"/>
                <a:ea typeface="+mn-ea"/>
                <a:cs typeface="+mn-cs"/>
              </a:rPr>
              <a:t>fmscholars</a:t>
            </a:r>
            <a:r>
              <a:rPr lang="en-US" sz="1200" kern="1200" dirty="0" smtClean="0">
                <a:solidFill>
                  <a:schemeClr val="tx1"/>
                </a:solidFill>
                <a:effectLst/>
                <a:latin typeface="+mn-lt"/>
                <a:ea typeface="+mn-ea"/>
                <a:cs typeface="+mn-cs"/>
              </a:rPr>
              <a:t> from all four years together which facilitates socialization, support, resources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Events include welcome dinner, retreats, seminars, optional socials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HEART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comprised of </a:t>
            </a:r>
            <a:r>
              <a:rPr lang="en-US" sz="1200" kern="1200" dirty="0" err="1" smtClean="0">
                <a:solidFill>
                  <a:schemeClr val="tx1"/>
                </a:solidFill>
                <a:effectLst/>
                <a:latin typeface="+mn-lt"/>
                <a:ea typeface="+mn-ea"/>
                <a:cs typeface="+mn-cs"/>
              </a:rPr>
              <a:t>fmscholars</a:t>
            </a:r>
            <a:r>
              <a:rPr lang="en-US" sz="1200" kern="1200" dirty="0" smtClean="0">
                <a:solidFill>
                  <a:schemeClr val="tx1"/>
                </a:solidFill>
                <a:effectLst/>
                <a:latin typeface="+mn-lt"/>
                <a:ea typeface="+mn-ea"/>
                <a:cs typeface="+mn-cs"/>
              </a:rPr>
              <a:t> in each class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Vice Chair of FM as the faculty facilitator and academic advisor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FM faculty engagement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Judy &amp; Carolyn provide program support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Presence of faculty in FM department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Study and coffee space for students</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Intentional matching with family physician preceptors</a:t>
            </a:r>
            <a:r>
              <a:rPr lang="en-US" sz="1200" b="1" kern="1200" baseline="0" dirty="0" smtClean="0">
                <a:solidFill>
                  <a:schemeClr val="tx1"/>
                </a:solidFill>
                <a:effectLst/>
                <a:latin typeface="+mn-lt"/>
                <a:ea typeface="+mn-ea"/>
                <a:cs typeface="+mn-cs"/>
              </a:rPr>
              <a:t> for clerkships and preceptorships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Designated FM mentor for each </a:t>
            </a:r>
            <a:r>
              <a:rPr lang="en-US" sz="1200" kern="1200" dirty="0" err="1" smtClean="0">
                <a:solidFill>
                  <a:schemeClr val="tx1"/>
                </a:solidFill>
                <a:effectLst/>
                <a:latin typeface="+mn-lt"/>
                <a:ea typeface="+mn-ea"/>
                <a:cs typeface="+mn-cs"/>
              </a:rPr>
              <a:t>fmScholar</a:t>
            </a:r>
            <a:endParaRPr lang="en-US" dirty="0"/>
          </a:p>
        </p:txBody>
      </p:sp>
      <p:sp>
        <p:nvSpPr>
          <p:cNvPr id="4" name="Slide Number Placeholder 3"/>
          <p:cNvSpPr>
            <a:spLocks noGrp="1"/>
          </p:cNvSpPr>
          <p:nvPr>
            <p:ph type="sldNum" sz="quarter" idx="10"/>
          </p:nvPr>
        </p:nvSpPr>
        <p:spPr/>
        <p:txBody>
          <a:bodyPr/>
          <a:lstStyle/>
          <a:p>
            <a:fld id="{C17AC428-9468-4D7F-8B71-010AAF17C5AE}" type="slidenum">
              <a:rPr lang="en-US" smtClean="0"/>
              <a:t>10</a:t>
            </a:fld>
            <a:endParaRPr lang="en-US"/>
          </a:p>
        </p:txBody>
      </p:sp>
    </p:spTree>
    <p:extLst>
      <p:ext uri="{BB962C8B-B14F-4D97-AF65-F5344CB8AC3E}">
        <p14:creationId xmlns:p14="http://schemas.microsoft.com/office/powerpoint/2010/main" val="1333264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Carolyn</a:t>
            </a:r>
          </a:p>
          <a:p>
            <a:endParaRPr lang="en-US" baseline="0" dirty="0" smtClean="0"/>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Advanced FM curriculum</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17AC428-9468-4D7F-8B71-010AAF17C5AE}" type="slidenum">
              <a:rPr lang="en-US" smtClean="0"/>
              <a:t>11</a:t>
            </a:fld>
            <a:endParaRPr lang="en-US"/>
          </a:p>
        </p:txBody>
      </p:sp>
    </p:spTree>
    <p:extLst>
      <p:ext uri="{BB962C8B-B14F-4D97-AF65-F5344CB8AC3E}">
        <p14:creationId xmlns:p14="http://schemas.microsoft.com/office/powerpoint/2010/main" val="2124424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Carolyn</a:t>
            </a:r>
          </a:p>
          <a:p>
            <a:endParaRPr lang="en-US" dirty="0" smtClean="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Presented on a rotating 4 year basis so each class exposed once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Themes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Patient safety and quality improvement in an outpatient setting, models of care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Patient centered care and partnering with patients for improved health</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FM research, policy, and advocacy</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Care coordination and team-based care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 lectures – EXPERIENTIAL</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bring in guest facilitators with expertise to provide exposure to the students (and students to them) and prevent them from getting fatigued with us.</a:t>
            </a:r>
          </a:p>
          <a:p>
            <a:endParaRPr lang="en-US" dirty="0"/>
          </a:p>
        </p:txBody>
      </p:sp>
      <p:sp>
        <p:nvSpPr>
          <p:cNvPr id="4" name="Slide Number Placeholder 3"/>
          <p:cNvSpPr>
            <a:spLocks noGrp="1"/>
          </p:cNvSpPr>
          <p:nvPr>
            <p:ph type="sldNum" sz="quarter" idx="10"/>
          </p:nvPr>
        </p:nvSpPr>
        <p:spPr/>
        <p:txBody>
          <a:bodyPr/>
          <a:lstStyle/>
          <a:p>
            <a:fld id="{C17AC428-9468-4D7F-8B71-010AAF17C5AE}" type="slidenum">
              <a:rPr lang="en-US" smtClean="0"/>
              <a:t>12</a:t>
            </a:fld>
            <a:endParaRPr lang="en-US"/>
          </a:p>
        </p:txBody>
      </p:sp>
    </p:spTree>
    <p:extLst>
      <p:ext uri="{BB962C8B-B14F-4D97-AF65-F5344CB8AC3E}">
        <p14:creationId xmlns:p14="http://schemas.microsoft.com/office/powerpoint/2010/main" val="2280453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Judy</a:t>
            </a:r>
            <a:endParaRPr lang="en-US" sz="1200" kern="1200" dirty="0" smtClean="0">
              <a:solidFill>
                <a:schemeClr val="tx1"/>
              </a:solidFill>
              <a:effectLst/>
              <a:latin typeface="+mn-lt"/>
              <a:ea typeface="+mn-ea"/>
              <a:cs typeface="+mn-cs"/>
            </a:endParaRPr>
          </a:p>
          <a:p>
            <a:endParaRPr lang="en-US" baseline="0" dirty="0" smtClean="0"/>
          </a:p>
          <a:p>
            <a:r>
              <a:rPr lang="en-US" dirty="0" smtClean="0"/>
              <a:t>I’m going to</a:t>
            </a:r>
            <a:r>
              <a:rPr lang="en-US" baseline="0" dirty="0" smtClean="0"/>
              <a:t> tell you about last two ingredients.</a:t>
            </a:r>
            <a:endParaRPr lang="en-US" dirty="0"/>
          </a:p>
        </p:txBody>
      </p:sp>
      <p:sp>
        <p:nvSpPr>
          <p:cNvPr id="4" name="Slide Number Placeholder 3"/>
          <p:cNvSpPr>
            <a:spLocks noGrp="1"/>
          </p:cNvSpPr>
          <p:nvPr>
            <p:ph type="sldNum" sz="quarter" idx="10"/>
          </p:nvPr>
        </p:nvSpPr>
        <p:spPr/>
        <p:txBody>
          <a:bodyPr/>
          <a:lstStyle/>
          <a:p>
            <a:fld id="{C17AC428-9468-4D7F-8B71-010AAF17C5AE}" type="slidenum">
              <a:rPr lang="en-US" smtClean="0"/>
              <a:t>13</a:t>
            </a:fld>
            <a:endParaRPr lang="en-US"/>
          </a:p>
        </p:txBody>
      </p:sp>
    </p:spTree>
    <p:extLst>
      <p:ext uri="{BB962C8B-B14F-4D97-AF65-F5344CB8AC3E}">
        <p14:creationId xmlns:p14="http://schemas.microsoft.com/office/powerpoint/2010/main" val="1616708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Judy</a:t>
            </a:r>
          </a:p>
          <a:p>
            <a:endParaRPr lang="en-US" dirty="0" smtClean="0"/>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Personalized experiences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Sydney already mentioned  the first one. Intentional placement in preceptorships and clerkships that we feel will best meet each student’s needs and special interests.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Summer research</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2</a:t>
            </a:r>
            <a:r>
              <a:rPr lang="en-US" sz="1200" kern="1200" baseline="0" dirty="0" smtClean="0">
                <a:solidFill>
                  <a:schemeClr val="tx1"/>
                </a:solidFill>
                <a:effectLst/>
                <a:latin typeface="+mn-lt"/>
                <a:ea typeface="+mn-ea"/>
                <a:cs typeface="+mn-cs"/>
              </a:rPr>
              <a:t> fourth year electives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Scholars project to be presented at the end of the fourth year which we work with scholars individually to shape</a:t>
            </a:r>
          </a:p>
          <a:p>
            <a:endParaRPr lang="en-US" dirty="0"/>
          </a:p>
        </p:txBody>
      </p:sp>
      <p:sp>
        <p:nvSpPr>
          <p:cNvPr id="4" name="Slide Number Placeholder 3"/>
          <p:cNvSpPr>
            <a:spLocks noGrp="1"/>
          </p:cNvSpPr>
          <p:nvPr>
            <p:ph type="sldNum" sz="quarter" idx="10"/>
          </p:nvPr>
        </p:nvSpPr>
        <p:spPr/>
        <p:txBody>
          <a:bodyPr/>
          <a:lstStyle/>
          <a:p>
            <a:fld id="{C17AC428-9468-4D7F-8B71-010AAF17C5AE}" type="slidenum">
              <a:rPr lang="en-US" smtClean="0"/>
              <a:t>14</a:t>
            </a:fld>
            <a:endParaRPr lang="en-US"/>
          </a:p>
        </p:txBody>
      </p:sp>
    </p:spTree>
    <p:extLst>
      <p:ext uri="{BB962C8B-B14F-4D97-AF65-F5344CB8AC3E}">
        <p14:creationId xmlns:p14="http://schemas.microsoft.com/office/powerpoint/2010/main" val="4200864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Judy</a:t>
            </a:r>
          </a:p>
          <a:p>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Professional development </a:t>
            </a:r>
            <a:r>
              <a:rPr lang="en-US" sz="1200" kern="1200" dirty="0" err="1" smtClean="0">
                <a:solidFill>
                  <a:schemeClr val="tx1"/>
                </a:solidFill>
                <a:effectLst/>
                <a:latin typeface="+mn-lt"/>
                <a:ea typeface="+mn-ea"/>
                <a:cs typeface="+mn-cs"/>
              </a:rPr>
              <a:t>e.g</a:t>
            </a:r>
            <a:r>
              <a:rPr lang="en-US" sz="1200" kern="1200" dirty="0" smtClean="0">
                <a:solidFill>
                  <a:schemeClr val="tx1"/>
                </a:solidFill>
                <a:effectLst/>
                <a:latin typeface="+mn-lt"/>
                <a:ea typeface="+mn-ea"/>
                <a:cs typeface="+mn-cs"/>
              </a:rPr>
              <a:t> networking, recommendations for research projects, community and national experiences</a:t>
            </a:r>
          </a:p>
          <a:p>
            <a:endParaRPr lang="en-US" dirty="0"/>
          </a:p>
        </p:txBody>
      </p:sp>
      <p:sp>
        <p:nvSpPr>
          <p:cNvPr id="4" name="Slide Number Placeholder 3"/>
          <p:cNvSpPr>
            <a:spLocks noGrp="1"/>
          </p:cNvSpPr>
          <p:nvPr>
            <p:ph type="sldNum" sz="quarter" idx="10"/>
          </p:nvPr>
        </p:nvSpPr>
        <p:spPr/>
        <p:txBody>
          <a:bodyPr/>
          <a:lstStyle/>
          <a:p>
            <a:fld id="{C17AC428-9468-4D7F-8B71-010AAF17C5AE}" type="slidenum">
              <a:rPr lang="en-US" smtClean="0"/>
              <a:t>15</a:t>
            </a:fld>
            <a:endParaRPr lang="en-US"/>
          </a:p>
        </p:txBody>
      </p:sp>
    </p:spTree>
    <p:extLst>
      <p:ext uri="{BB962C8B-B14F-4D97-AF65-F5344CB8AC3E}">
        <p14:creationId xmlns:p14="http://schemas.microsoft.com/office/powerpoint/2010/main" val="499306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Judy</a:t>
            </a:r>
          </a:p>
          <a:p>
            <a:endParaRPr lang="en-US" dirty="0" smtClean="0"/>
          </a:p>
          <a:p>
            <a:pPr marL="171450" indent="-171450">
              <a:buFont typeface="Arial" panose="020B0604020202020204" pitchFamily="34" charset="0"/>
              <a:buChar char="•"/>
            </a:pPr>
            <a:r>
              <a:rPr lang="en-US" dirty="0" smtClean="0"/>
              <a:t>Scholarship support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Currently working with DAR to establish an endowment for scholarships;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far from the $10,000 per year support that we envision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Some support from SOM too and great relationship with Financial Aid Dean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This year, all graduating scholars will get a few thousand dollars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17AC428-9468-4D7F-8B71-010AAF17C5AE}" type="slidenum">
              <a:rPr lang="en-US" smtClean="0"/>
              <a:t>16</a:t>
            </a:fld>
            <a:endParaRPr lang="en-US"/>
          </a:p>
        </p:txBody>
      </p:sp>
    </p:spTree>
    <p:extLst>
      <p:ext uri="{BB962C8B-B14F-4D97-AF65-F5344CB8AC3E}">
        <p14:creationId xmlns:p14="http://schemas.microsoft.com/office/powerpoint/2010/main" val="427188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Judy</a:t>
            </a:r>
          </a:p>
          <a:p>
            <a:endParaRPr lang="en-US" dirty="0" smtClean="0"/>
          </a:p>
          <a:p>
            <a:r>
              <a:rPr lang="en-US" dirty="0" smtClean="0"/>
              <a:t>Put</a:t>
            </a:r>
            <a:r>
              <a:rPr lang="en-US" baseline="0" dirty="0" smtClean="0"/>
              <a:t> all of those ingredients together to create something special.</a:t>
            </a:r>
            <a:endParaRPr lang="en-US" dirty="0"/>
          </a:p>
        </p:txBody>
      </p:sp>
      <p:sp>
        <p:nvSpPr>
          <p:cNvPr id="4" name="Slide Number Placeholder 3"/>
          <p:cNvSpPr>
            <a:spLocks noGrp="1"/>
          </p:cNvSpPr>
          <p:nvPr>
            <p:ph type="sldNum" sz="quarter" idx="10"/>
          </p:nvPr>
        </p:nvSpPr>
        <p:spPr/>
        <p:txBody>
          <a:bodyPr/>
          <a:lstStyle/>
          <a:p>
            <a:fld id="{C17AC428-9468-4D7F-8B71-010AAF17C5AE}" type="slidenum">
              <a:rPr lang="en-US" smtClean="0"/>
              <a:t>17</a:t>
            </a:fld>
            <a:endParaRPr lang="en-US"/>
          </a:p>
        </p:txBody>
      </p:sp>
    </p:spTree>
    <p:extLst>
      <p:ext uri="{BB962C8B-B14F-4D97-AF65-F5344CB8AC3E}">
        <p14:creationId xmlns:p14="http://schemas.microsoft.com/office/powerpoint/2010/main" val="1782773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Carolyn</a:t>
            </a:r>
          </a:p>
          <a:p>
            <a:r>
              <a:rPr lang="en-US" smtClean="0"/>
              <a:t>All </a:t>
            </a:r>
            <a:r>
              <a:rPr lang="en-US" dirty="0" smtClean="0"/>
              <a:t>that sounds good, but would do the reviews say</a:t>
            </a:r>
            <a:r>
              <a:rPr lang="en-US" dirty="0" smtClean="0"/>
              <a:t>?   We’ll </a:t>
            </a:r>
            <a:r>
              <a:rPr lang="en-US" dirty="0" smtClean="0"/>
              <a:t>consider</a:t>
            </a:r>
            <a:r>
              <a:rPr lang="en-US" baseline="0" dirty="0" smtClean="0"/>
              <a:t> that in a few ways…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Recruitment</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We have learned a lot over the 7+ years we have been doing this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Our school is 50% in-state and 50% out-of-state.  Out-of- state students who interview here are less likely to come compared with similar cohort of in-state students due to financial and personal pressures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Competition with other in state institutions with more money for primary care scholarships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General lack of scholarship money</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We know that we need to interview approximately </a:t>
            </a:r>
            <a:r>
              <a:rPr lang="en-US" sz="1200" kern="1200" dirty="0" smtClean="0">
                <a:solidFill>
                  <a:schemeClr val="tx1"/>
                </a:solidFill>
                <a:effectLst/>
                <a:latin typeface="+mn-lt"/>
                <a:ea typeface="+mn-ea"/>
                <a:cs typeface="+mn-cs"/>
              </a:rPr>
              <a:t>50 </a:t>
            </a:r>
            <a:r>
              <a:rPr lang="en-US" sz="1200" kern="1200" dirty="0" smtClean="0">
                <a:solidFill>
                  <a:schemeClr val="tx1"/>
                </a:solidFill>
                <a:effectLst/>
                <a:latin typeface="+mn-lt"/>
                <a:ea typeface="+mn-ea"/>
                <a:cs typeface="+mn-cs"/>
              </a:rPr>
              <a:t>applicants to fill a class of 10</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We know that there will be a lot of movement in the spring when students have to narrow their choices.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We want to get applicants in and excited about being </a:t>
            </a:r>
            <a:r>
              <a:rPr lang="en-US" sz="1200" kern="1200" dirty="0" err="1" smtClean="0">
                <a:solidFill>
                  <a:schemeClr val="tx1"/>
                </a:solidFill>
                <a:effectLst/>
                <a:latin typeface="+mn-lt"/>
                <a:ea typeface="+mn-ea"/>
                <a:cs typeface="+mn-cs"/>
              </a:rPr>
              <a:t>fmscholars</a:t>
            </a:r>
            <a:r>
              <a:rPr lang="en-US" sz="1200" kern="1200" dirty="0" smtClean="0">
                <a:solidFill>
                  <a:schemeClr val="tx1"/>
                </a:solidFill>
                <a:effectLst/>
                <a:latin typeface="+mn-lt"/>
                <a:ea typeface="+mn-ea"/>
                <a:cs typeface="+mn-cs"/>
              </a:rPr>
              <a:t> as early as we can in the process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We have fine-tuned the interview process based on each year’s experience</a:t>
            </a:r>
          </a:p>
          <a:p>
            <a:endParaRPr lang="en-US" dirty="0"/>
          </a:p>
        </p:txBody>
      </p:sp>
      <p:sp>
        <p:nvSpPr>
          <p:cNvPr id="4" name="Slide Number Placeholder 3"/>
          <p:cNvSpPr>
            <a:spLocks noGrp="1"/>
          </p:cNvSpPr>
          <p:nvPr>
            <p:ph type="sldNum" sz="quarter" idx="10"/>
          </p:nvPr>
        </p:nvSpPr>
        <p:spPr/>
        <p:txBody>
          <a:bodyPr/>
          <a:lstStyle/>
          <a:p>
            <a:fld id="{C17AC428-9468-4D7F-8B71-010AAF17C5AE}" type="slidenum">
              <a:rPr lang="en-US" smtClean="0"/>
              <a:t>18</a:t>
            </a:fld>
            <a:endParaRPr lang="en-US"/>
          </a:p>
        </p:txBody>
      </p:sp>
    </p:spTree>
    <p:extLst>
      <p:ext uri="{BB962C8B-B14F-4D97-AF65-F5344CB8AC3E}">
        <p14:creationId xmlns:p14="http://schemas.microsoft.com/office/powerpoint/2010/main" val="1296216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Carolyn</a:t>
            </a:r>
          </a:p>
          <a:p>
            <a:endParaRPr lang="en-US" dirty="0" smtClean="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Retention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Withdrawal hurts at a personal and program level because we love these students and want to</a:t>
            </a:r>
            <a:r>
              <a:rPr lang="en-US" sz="1200" kern="1200" baseline="0" dirty="0" smtClean="0">
                <a:solidFill>
                  <a:schemeClr val="tx1"/>
                </a:solidFill>
                <a:effectLst/>
                <a:latin typeface="+mn-lt"/>
                <a:ea typeface="+mn-ea"/>
                <a:cs typeface="+mn-cs"/>
              </a:rPr>
              <a:t> see them in family medicine</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84% of the fmSTAT </a:t>
            </a:r>
            <a:r>
              <a:rPr lang="en-US" sz="1200" kern="1200" dirty="0" err="1" smtClean="0">
                <a:solidFill>
                  <a:schemeClr val="tx1"/>
                </a:solidFill>
                <a:effectLst/>
                <a:latin typeface="+mn-lt"/>
                <a:ea typeface="+mn-ea"/>
                <a:cs typeface="+mn-cs"/>
              </a:rPr>
              <a:t>matriculants</a:t>
            </a:r>
            <a:r>
              <a:rPr lang="en-US" sz="1200" kern="1200" dirty="0" smtClean="0">
                <a:solidFill>
                  <a:schemeClr val="tx1"/>
                </a:solidFill>
                <a:effectLst/>
                <a:latin typeface="+mn-lt"/>
                <a:ea typeface="+mn-ea"/>
                <a:cs typeface="+mn-cs"/>
              </a:rPr>
              <a:t> are either currently in the program or have completed fmSTAT and graduated</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2 program completers dually applied and matched in other PC specialties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Of the 8 program non-completers</a:t>
            </a:r>
          </a:p>
          <a:p>
            <a:pPr marL="1543050" lvl="3" indent="-171450">
              <a:buFont typeface="Arial" panose="020B0604020202020204" pitchFamily="34" charset="0"/>
              <a:buChar char="•"/>
            </a:pPr>
            <a:r>
              <a:rPr lang="en-US" sz="1200" kern="1200" dirty="0" smtClean="0">
                <a:solidFill>
                  <a:schemeClr val="tx1"/>
                </a:solidFill>
                <a:effectLst/>
                <a:latin typeface="+mn-lt"/>
                <a:ea typeface="+mn-ea"/>
                <a:cs typeface="+mn-cs"/>
              </a:rPr>
              <a:t>1 withdrew from SOM</a:t>
            </a:r>
          </a:p>
          <a:p>
            <a:pPr marL="1543050" lvl="3" indent="-171450">
              <a:buFont typeface="Arial" panose="020B0604020202020204" pitchFamily="34" charset="0"/>
              <a:buChar char="•"/>
            </a:pPr>
            <a:r>
              <a:rPr lang="en-US" sz="1200" kern="1200" dirty="0" smtClean="0">
                <a:solidFill>
                  <a:schemeClr val="tx1"/>
                </a:solidFill>
                <a:effectLst/>
                <a:latin typeface="+mn-lt"/>
                <a:ea typeface="+mn-ea"/>
                <a:cs typeface="+mn-cs"/>
              </a:rPr>
              <a:t>1 transferred to FM track in home state</a:t>
            </a:r>
          </a:p>
          <a:p>
            <a:pPr marL="1543050" lvl="3" indent="-171450">
              <a:buFont typeface="Arial" panose="020B0604020202020204" pitchFamily="34" charset="0"/>
              <a:buChar char="•"/>
            </a:pPr>
            <a:r>
              <a:rPr lang="en-US" sz="1200" kern="1200" dirty="0" smtClean="0">
                <a:solidFill>
                  <a:schemeClr val="tx1"/>
                </a:solidFill>
                <a:effectLst/>
                <a:latin typeface="+mn-lt"/>
                <a:ea typeface="+mn-ea"/>
                <a:cs typeface="+mn-cs"/>
              </a:rPr>
              <a:t>5 chose another specialty (1? “gamer”)</a:t>
            </a:r>
          </a:p>
          <a:p>
            <a:pPr marL="1543050" lvl="3" indent="-171450">
              <a:buFont typeface="Arial" panose="020B0604020202020204" pitchFamily="34" charset="0"/>
              <a:buChar char="•"/>
            </a:pPr>
            <a:r>
              <a:rPr lang="en-US" sz="1200" kern="1200" dirty="0" smtClean="0">
                <a:solidFill>
                  <a:schemeClr val="tx1"/>
                </a:solidFill>
                <a:effectLst/>
                <a:latin typeface="+mn-lt"/>
                <a:ea typeface="+mn-ea"/>
                <a:cs typeface="+mn-cs"/>
              </a:rPr>
              <a:t>1 withdrew from program for personal reasons</a:t>
            </a:r>
          </a:p>
          <a:p>
            <a:endParaRPr lang="en-US" dirty="0"/>
          </a:p>
        </p:txBody>
      </p:sp>
      <p:sp>
        <p:nvSpPr>
          <p:cNvPr id="4" name="Slide Number Placeholder 3"/>
          <p:cNvSpPr>
            <a:spLocks noGrp="1"/>
          </p:cNvSpPr>
          <p:nvPr>
            <p:ph type="sldNum" sz="quarter" idx="10"/>
          </p:nvPr>
        </p:nvSpPr>
        <p:spPr/>
        <p:txBody>
          <a:bodyPr/>
          <a:lstStyle/>
          <a:p>
            <a:fld id="{C17AC428-9468-4D7F-8B71-010AAF17C5AE}" type="slidenum">
              <a:rPr lang="en-US" smtClean="0"/>
              <a:t>19</a:t>
            </a:fld>
            <a:endParaRPr lang="en-US"/>
          </a:p>
        </p:txBody>
      </p:sp>
    </p:spTree>
    <p:extLst>
      <p:ext uri="{BB962C8B-B14F-4D97-AF65-F5344CB8AC3E}">
        <p14:creationId xmlns:p14="http://schemas.microsoft.com/office/powerpoint/2010/main" val="228775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7AC428-9468-4D7F-8B71-010AAF17C5AE}" type="slidenum">
              <a:rPr lang="en-US" smtClean="0"/>
              <a:t>2</a:t>
            </a:fld>
            <a:endParaRPr lang="en-US"/>
          </a:p>
        </p:txBody>
      </p:sp>
    </p:spTree>
    <p:extLst>
      <p:ext uri="{BB962C8B-B14F-4D97-AF65-F5344CB8AC3E}">
        <p14:creationId xmlns:p14="http://schemas.microsoft.com/office/powerpoint/2010/main" val="2632886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Carolyn</a:t>
            </a:r>
          </a:p>
          <a:p>
            <a:endParaRPr lang="en-US" dirty="0" smtClean="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Program Evaluation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We evaluate every seminar/retreat/ event/ mentor match/ clerkship</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Also</a:t>
            </a:r>
            <a:r>
              <a:rPr lang="en-US" sz="1200" kern="1200" baseline="0" dirty="0" smtClean="0">
                <a:solidFill>
                  <a:schemeClr val="tx1"/>
                </a:solidFill>
                <a:effectLst/>
                <a:latin typeface="+mn-lt"/>
                <a:ea typeface="+mn-ea"/>
                <a:cs typeface="+mn-cs"/>
              </a:rPr>
              <a:t> at year-end</a:t>
            </a:r>
            <a:r>
              <a:rPr lang="en-US" sz="1200" kern="1200" dirty="0" smtClean="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Favorable evaluations</a:t>
            </a:r>
          </a:p>
          <a:p>
            <a:endParaRPr lang="en-US" dirty="0"/>
          </a:p>
        </p:txBody>
      </p:sp>
      <p:sp>
        <p:nvSpPr>
          <p:cNvPr id="4" name="Slide Number Placeholder 3"/>
          <p:cNvSpPr>
            <a:spLocks noGrp="1"/>
          </p:cNvSpPr>
          <p:nvPr>
            <p:ph type="sldNum" sz="quarter" idx="10"/>
          </p:nvPr>
        </p:nvSpPr>
        <p:spPr/>
        <p:txBody>
          <a:bodyPr/>
          <a:lstStyle/>
          <a:p>
            <a:fld id="{C17AC428-9468-4D7F-8B71-010AAF17C5AE}" type="slidenum">
              <a:rPr lang="en-US" smtClean="0"/>
              <a:t>20</a:t>
            </a:fld>
            <a:endParaRPr lang="en-US"/>
          </a:p>
        </p:txBody>
      </p:sp>
    </p:spTree>
    <p:extLst>
      <p:ext uri="{BB962C8B-B14F-4D97-AF65-F5344CB8AC3E}">
        <p14:creationId xmlns:p14="http://schemas.microsoft.com/office/powerpoint/2010/main" val="3665359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Carolyn</a:t>
            </a:r>
          </a:p>
          <a:p>
            <a:endParaRPr lang="en-US" dirty="0" smtClean="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Secondary Gains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Match rate:  Our first cohort of students graduated in 2016.  The average number of students from VCU SOM matching in family medicine from 2006-2015 was 20.7.  In 2016 we matched 24 and in 2017—33.  We are looking forward to another strong match in 2018 based on our knowledge of current students.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Each year starts with a visible group of Family medicine identified students; a</a:t>
            </a:r>
            <a:r>
              <a:rPr lang="en-US" sz="1200" kern="1200" dirty="0" smtClean="0">
                <a:solidFill>
                  <a:schemeClr val="tx1"/>
                </a:solidFill>
                <a:effectLst/>
                <a:latin typeface="+mn-lt"/>
                <a:ea typeface="+mn-ea"/>
                <a:cs typeface="+mn-cs"/>
              </a:rPr>
              <a:t>necdotally, the profile of family medicine within the SOM class seems enhanced through students in the program.  We think this may be enriching non-fmSTAT student interest in FM.</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More FP’s participating</a:t>
            </a:r>
            <a:r>
              <a:rPr lang="en-US" sz="1200" kern="1200" baseline="0" dirty="0" smtClean="0">
                <a:solidFill>
                  <a:schemeClr val="tx1"/>
                </a:solidFill>
                <a:effectLst/>
                <a:latin typeface="+mn-lt"/>
                <a:ea typeface="+mn-ea"/>
                <a:cs typeface="+mn-cs"/>
              </a:rPr>
              <a:t> in the admissions process; valuing applicants inclined toward primary care – hope to impact “bottom line.”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Students tell us that they value being in the </a:t>
            </a:r>
            <a:r>
              <a:rPr lang="en-US" sz="1200" kern="1200" dirty="0" smtClean="0">
                <a:solidFill>
                  <a:schemeClr val="tx1"/>
                </a:solidFill>
                <a:effectLst/>
                <a:latin typeface="+mn-lt"/>
                <a:ea typeface="+mn-ea"/>
                <a:cs typeface="+mn-cs"/>
              </a:rPr>
              <a:t>program</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Have Sydney tell you a little about her personal experience</a:t>
            </a:r>
            <a:r>
              <a:rPr lang="en-US" sz="1200" kern="1200" dirty="0" smtClean="0">
                <a:solidFill>
                  <a:schemeClr val="tx1"/>
                </a:solidFill>
                <a:effectLst/>
                <a:latin typeface="+mn-lt"/>
                <a:ea typeface="+mn-ea"/>
                <a:cs typeface="+mn-cs"/>
              </a:rPr>
              <a:t>.</a:t>
            </a:r>
            <a:endParaRPr lang="en-US" sz="1200" kern="1200" baseline="0" dirty="0" smtClean="0">
              <a:solidFill>
                <a:schemeClr val="tx1"/>
              </a:solidFill>
              <a:effectLst/>
              <a:latin typeface="+mn-lt"/>
              <a:ea typeface="+mn-ea"/>
              <a:cs typeface="+mn-cs"/>
            </a:endParaRPr>
          </a:p>
          <a:p>
            <a:pPr marL="457200" lvl="1" indent="0">
              <a:buFont typeface="Arial" panose="020B0604020202020204" pitchFamily="34" charset="0"/>
              <a:buNone/>
            </a:pPr>
            <a:r>
              <a:rPr lang="en-US" sz="1200" kern="1200" baseline="0" dirty="0" smtClean="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baseline="0" dirty="0" smtClean="0">
                <a:solidFill>
                  <a:schemeClr val="tx1"/>
                </a:solidFill>
                <a:effectLst/>
                <a:latin typeface="+mn-lt"/>
                <a:ea typeface="+mn-ea"/>
                <a:cs typeface="+mn-cs"/>
              </a:rPr>
              <a:t>Small Numbers</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Like patient care focusing value v volume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17AC428-9468-4D7F-8B71-010AAF17C5AE}" type="slidenum">
              <a:rPr lang="en-US" smtClean="0"/>
              <a:t>21</a:t>
            </a:fld>
            <a:endParaRPr lang="en-US"/>
          </a:p>
        </p:txBody>
      </p:sp>
    </p:spTree>
    <p:extLst>
      <p:ext uri="{BB962C8B-B14F-4D97-AF65-F5344CB8AC3E}">
        <p14:creationId xmlns:p14="http://schemas.microsoft.com/office/powerpoint/2010/main" val="2131040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Sydney</a:t>
            </a:r>
          </a:p>
          <a:p>
            <a:endParaRPr lang="en-US" dirty="0" smtClean="0"/>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Personal experience as an fmScholars – (whatever is meaningful to you; a few thoughts…)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Admission to the program</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Connection with Susan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Connection with scholars of different levels e.g. staying with Suzanne during residency interviews, working with Paulius on telemedicine, etc.</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Applying for STFM </a:t>
            </a:r>
          </a:p>
          <a:p>
            <a:pPr lvl="1"/>
            <a:endParaRPr lang="en-US" dirty="0"/>
          </a:p>
        </p:txBody>
      </p:sp>
      <p:sp>
        <p:nvSpPr>
          <p:cNvPr id="4" name="Slide Number Placeholder 3"/>
          <p:cNvSpPr>
            <a:spLocks noGrp="1"/>
          </p:cNvSpPr>
          <p:nvPr>
            <p:ph type="sldNum" sz="quarter" idx="10"/>
          </p:nvPr>
        </p:nvSpPr>
        <p:spPr/>
        <p:txBody>
          <a:bodyPr/>
          <a:lstStyle/>
          <a:p>
            <a:fld id="{C17AC428-9468-4D7F-8B71-010AAF17C5AE}" type="slidenum">
              <a:rPr lang="en-US" smtClean="0"/>
              <a:t>22</a:t>
            </a:fld>
            <a:endParaRPr lang="en-US"/>
          </a:p>
        </p:txBody>
      </p:sp>
    </p:spTree>
    <p:extLst>
      <p:ext uri="{BB962C8B-B14F-4D97-AF65-F5344CB8AC3E}">
        <p14:creationId xmlns:p14="http://schemas.microsoft.com/office/powerpoint/2010/main" val="3551525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Judy</a:t>
            </a:r>
          </a:p>
          <a:p>
            <a:endParaRPr lang="en-US" dirty="0" smtClean="0"/>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Your pantry (group discussion)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What ingredients do you have (or can you get) in your pantry?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Anticipating and addressing challenges</a:t>
            </a:r>
          </a:p>
          <a:p>
            <a:endParaRPr lang="en-US" dirty="0" smtClean="0"/>
          </a:p>
          <a:p>
            <a:r>
              <a:rPr lang="en-US" smtClean="0"/>
              <a:t>-------------</a:t>
            </a:r>
            <a:endParaRPr lang="en-US" dirty="0" smtClean="0"/>
          </a:p>
          <a:p>
            <a:r>
              <a:rPr lang="en-US" dirty="0" smtClean="0"/>
              <a:t>Post Assessment?</a:t>
            </a:r>
            <a:endParaRPr lang="en-US" dirty="0"/>
          </a:p>
        </p:txBody>
      </p:sp>
      <p:sp>
        <p:nvSpPr>
          <p:cNvPr id="4" name="Slide Number Placeholder 3"/>
          <p:cNvSpPr>
            <a:spLocks noGrp="1"/>
          </p:cNvSpPr>
          <p:nvPr>
            <p:ph type="sldNum" sz="quarter" idx="10"/>
          </p:nvPr>
        </p:nvSpPr>
        <p:spPr/>
        <p:txBody>
          <a:bodyPr/>
          <a:lstStyle/>
          <a:p>
            <a:fld id="{C17AC428-9468-4D7F-8B71-010AAF17C5AE}" type="slidenum">
              <a:rPr lang="en-US" smtClean="0"/>
              <a:t>23</a:t>
            </a:fld>
            <a:endParaRPr lang="en-US"/>
          </a:p>
        </p:txBody>
      </p:sp>
    </p:spTree>
    <p:extLst>
      <p:ext uri="{BB962C8B-B14F-4D97-AF65-F5344CB8AC3E}">
        <p14:creationId xmlns:p14="http://schemas.microsoft.com/office/powerpoint/2010/main" val="487245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7AC428-9468-4D7F-8B71-010AAF17C5AE}" type="slidenum">
              <a:rPr lang="en-US" smtClean="0"/>
              <a:t>24</a:t>
            </a:fld>
            <a:endParaRPr lang="en-US"/>
          </a:p>
        </p:txBody>
      </p:sp>
    </p:spTree>
    <p:extLst>
      <p:ext uri="{BB962C8B-B14F-4D97-AF65-F5344CB8AC3E}">
        <p14:creationId xmlns:p14="http://schemas.microsoft.com/office/powerpoint/2010/main" val="3231708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Judy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Topic overview and session objectives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Our common goal</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“What’s </a:t>
            </a:r>
            <a:r>
              <a:rPr lang="en-US" sz="1200" kern="1200" dirty="0" err="1" smtClean="0">
                <a:solidFill>
                  <a:schemeClr val="tx1"/>
                </a:solidFill>
                <a:effectLst/>
                <a:latin typeface="+mn-lt"/>
                <a:ea typeface="+mn-ea"/>
                <a:cs typeface="+mn-cs"/>
              </a:rPr>
              <a:t>cookin</a:t>
            </a:r>
            <a:r>
              <a:rPr lang="en-US" sz="1200" kern="1200" dirty="0" smtClean="0">
                <a:solidFill>
                  <a:schemeClr val="tx1"/>
                </a:solidFill>
                <a:effectLst/>
                <a:latin typeface="+mn-lt"/>
                <a:ea typeface="+mn-ea"/>
                <a:cs typeface="+mn-cs"/>
              </a:rPr>
              <a:t>’ in your department?” (Worksheet) - Group discussion /share</a:t>
            </a:r>
          </a:p>
          <a:p>
            <a:endParaRPr lang="en-US" dirty="0"/>
          </a:p>
        </p:txBody>
      </p:sp>
      <p:sp>
        <p:nvSpPr>
          <p:cNvPr id="4" name="Slide Number Placeholder 3"/>
          <p:cNvSpPr>
            <a:spLocks noGrp="1"/>
          </p:cNvSpPr>
          <p:nvPr>
            <p:ph type="sldNum" sz="quarter" idx="10"/>
          </p:nvPr>
        </p:nvSpPr>
        <p:spPr/>
        <p:txBody>
          <a:bodyPr/>
          <a:lstStyle/>
          <a:p>
            <a:fld id="{C17AC428-9468-4D7F-8B71-010AAF17C5AE}" type="slidenum">
              <a:rPr lang="en-US" smtClean="0"/>
              <a:t>3</a:t>
            </a:fld>
            <a:endParaRPr lang="en-US"/>
          </a:p>
        </p:txBody>
      </p:sp>
    </p:spTree>
    <p:extLst>
      <p:ext uri="{BB962C8B-B14F-4D97-AF65-F5344CB8AC3E}">
        <p14:creationId xmlns:p14="http://schemas.microsoft.com/office/powerpoint/2010/main" val="326780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ln/>
        </p:spPr>
        <p:txBody>
          <a:bodyPr/>
          <a:lstStyle/>
          <a:p>
            <a:r>
              <a:rPr lang="en-US" sz="1200" kern="1200" dirty="0" smtClean="0">
                <a:solidFill>
                  <a:schemeClr val="tx1"/>
                </a:solidFill>
                <a:effectLst/>
                <a:latin typeface="+mn-lt"/>
                <a:ea typeface="+mn-ea"/>
                <a:cs typeface="+mn-cs"/>
              </a:rPr>
              <a:t>Judy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Brief program background </a:t>
            </a:r>
          </a:p>
          <a:p>
            <a:r>
              <a:rPr lang="en-US" sz="1200" kern="1200" dirty="0" smtClean="0">
                <a:solidFill>
                  <a:schemeClr val="tx1"/>
                </a:solidFill>
                <a:effectLst/>
                <a:latin typeface="+mn-lt"/>
                <a:ea typeface="+mn-ea"/>
                <a:cs typeface="+mn-cs"/>
              </a:rPr>
              <a:t>What we already had – leverage what we’re good at (what we were already </a:t>
            </a:r>
            <a:r>
              <a:rPr lang="en-US" sz="1200" kern="1200" dirty="0" err="1" smtClean="0">
                <a:solidFill>
                  <a:schemeClr val="tx1"/>
                </a:solidFill>
                <a:effectLst/>
                <a:latin typeface="+mn-lt"/>
                <a:ea typeface="+mn-ea"/>
                <a:cs typeface="+mn-cs"/>
              </a:rPr>
              <a:t>cookin</a:t>
            </a:r>
            <a:r>
              <a:rPr lang="en-US" sz="1200" kern="1200" dirty="0" smtClean="0">
                <a:solidFill>
                  <a:schemeClr val="tx1"/>
                </a:solidFill>
                <a:effectLst/>
                <a:latin typeface="+mn-lt"/>
                <a:ea typeface="+mn-ea"/>
                <a:cs typeface="+mn-cs"/>
              </a:rPr>
              <a:t>’)</a:t>
            </a:r>
          </a:p>
          <a:p>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40685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Judy</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Mission driven </a:t>
            </a:r>
          </a:p>
          <a:p>
            <a:pPr lvl="0"/>
            <a:r>
              <a:rPr lang="en-US" sz="1200" kern="1200" dirty="0" smtClean="0">
                <a:solidFill>
                  <a:schemeClr val="tx1"/>
                </a:solidFill>
                <a:effectLst/>
                <a:latin typeface="+mn-lt"/>
                <a:ea typeface="+mn-ea"/>
                <a:cs typeface="+mn-cs"/>
              </a:rPr>
              <a:t>Focus on what we can influence</a:t>
            </a:r>
          </a:p>
          <a:p>
            <a:endParaRPr lang="en-US" dirty="0"/>
          </a:p>
        </p:txBody>
      </p:sp>
      <p:sp>
        <p:nvSpPr>
          <p:cNvPr id="4" name="Slide Number Placeholder 3"/>
          <p:cNvSpPr>
            <a:spLocks noGrp="1"/>
          </p:cNvSpPr>
          <p:nvPr>
            <p:ph type="sldNum" sz="quarter" idx="10"/>
          </p:nvPr>
        </p:nvSpPr>
        <p:spPr/>
        <p:txBody>
          <a:bodyPr/>
          <a:lstStyle/>
          <a:p>
            <a:fld id="{C17AC428-9468-4D7F-8B71-010AAF17C5AE}" type="slidenum">
              <a:rPr lang="en-US" smtClean="0"/>
              <a:t>5</a:t>
            </a:fld>
            <a:endParaRPr lang="en-US"/>
          </a:p>
        </p:txBody>
      </p:sp>
    </p:spTree>
    <p:extLst>
      <p:ext uri="{BB962C8B-B14F-4D97-AF65-F5344CB8AC3E}">
        <p14:creationId xmlns:p14="http://schemas.microsoft.com/office/powerpoint/2010/main" val="2769475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Judy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fmSTAT: Cooking something new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baseline="0" dirty="0" smtClean="0">
                <a:solidFill>
                  <a:schemeClr val="tx1"/>
                </a:solidFill>
                <a:effectLst/>
                <a:latin typeface="+mn-lt"/>
                <a:ea typeface="+mn-ea"/>
                <a:cs typeface="+mn-cs"/>
              </a:rPr>
              <a:t>FOCUS ON WHAT WE CAN INFLUENCE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Work </a:t>
            </a:r>
            <a:r>
              <a:rPr lang="en-US" sz="1200" kern="1200" baseline="0" dirty="0" smtClean="0">
                <a:solidFill>
                  <a:schemeClr val="tx1"/>
                </a:solidFill>
                <a:effectLst/>
                <a:latin typeface="+mn-lt"/>
                <a:ea typeface="+mn-ea"/>
                <a:cs typeface="+mn-cs"/>
              </a:rPr>
              <a:t>with a subset of people who, upon matriculation have an intent to become family physicians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Now six cohorts and recruiting our 7</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17AC428-9468-4D7F-8B71-010AAF17C5AE}" type="slidenum">
              <a:rPr lang="en-US" smtClean="0"/>
              <a:t>6</a:t>
            </a:fld>
            <a:endParaRPr lang="en-US"/>
          </a:p>
        </p:txBody>
      </p:sp>
    </p:spTree>
    <p:extLst>
      <p:ext uri="{BB962C8B-B14F-4D97-AF65-F5344CB8AC3E}">
        <p14:creationId xmlns:p14="http://schemas.microsoft.com/office/powerpoint/2010/main" val="1968321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Carolyn</a:t>
            </a:r>
          </a:p>
          <a:p>
            <a:endParaRPr lang="en-US" dirty="0" smtClean="0"/>
          </a:p>
          <a:p>
            <a:r>
              <a:rPr lang="en-US" dirty="0" smtClean="0"/>
              <a:t>“Birds</a:t>
            </a:r>
            <a:r>
              <a:rPr lang="en-US" baseline="0" dirty="0" smtClean="0"/>
              <a:t>-eye view” of the key ingredients to our fmSTAT Program</a:t>
            </a:r>
          </a:p>
          <a:p>
            <a:endParaRPr lang="en-US" baseline="0" dirty="0" smtClean="0"/>
          </a:p>
          <a:p>
            <a:r>
              <a:rPr lang="en-US" baseline="0" dirty="0" smtClean="0"/>
              <a:t>I’m going to tell you about the first ingredient…. Then we’ll tag team to tell you about the others</a:t>
            </a:r>
          </a:p>
          <a:p>
            <a:endParaRPr lang="en-US" baseline="0" dirty="0" smtClean="0"/>
          </a:p>
          <a:p>
            <a:r>
              <a:rPr lang="en-US" sz="1200" kern="1200" dirty="0" smtClean="0">
                <a:solidFill>
                  <a:schemeClr val="tx1"/>
                </a:solidFill>
                <a:effectLst/>
                <a:latin typeface="+mn-lt"/>
                <a:ea typeface="+mn-ea"/>
                <a:cs typeface="+mn-cs"/>
              </a:rPr>
              <a:t>Dual Admission</a:t>
            </a:r>
          </a:p>
          <a:p>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Worked with Admissions Office from beginning</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Joined Admissions committee (three members of our program committee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Worked with IT to identify, invite and manage candidates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Worked out extra application and interview process that would be acceptable to Admissions office and committee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Present fmSTAT applicants at committee meetings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17AC428-9468-4D7F-8B71-010AAF17C5AE}" type="slidenum">
              <a:rPr lang="en-US" smtClean="0"/>
              <a:t>7</a:t>
            </a:fld>
            <a:endParaRPr lang="en-US"/>
          </a:p>
        </p:txBody>
      </p:sp>
    </p:spTree>
    <p:extLst>
      <p:ext uri="{BB962C8B-B14F-4D97-AF65-F5344CB8AC3E}">
        <p14:creationId xmlns:p14="http://schemas.microsoft.com/office/powerpoint/2010/main" val="3887600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Carolyn</a:t>
            </a:r>
          </a:p>
          <a:p>
            <a:endParaRPr lang="en-US" dirty="0" smtClean="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Applicants interview for school of medicine and fmSTAT on same day</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Information session about program</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Two interviews with structured questions designed to assess knowledge of and commitment to/likelihood of pursuing family medicine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Ability to meet and socialize with current scholars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Group discussion centered on fitness for program and school followed by a ranking system</a:t>
            </a:r>
          </a:p>
          <a:p>
            <a:pPr marL="628650" lvl="1" indent="-171450">
              <a:buFont typeface="Arial" panose="020B0604020202020204" pitchFamily="34" charset="0"/>
              <a:buChar char="•"/>
            </a:pPr>
            <a:r>
              <a:rPr lang="en-US" sz="1200" b="1" kern="1200" dirty="0" smtClean="0">
                <a:solidFill>
                  <a:schemeClr val="tx1"/>
                </a:solidFill>
                <a:effectLst/>
                <a:latin typeface="+mn-lt"/>
                <a:ea typeface="+mn-ea"/>
                <a:cs typeface="+mn-cs"/>
              </a:rPr>
              <a:t>Applicants must turn in a letter of intent to pursue fmSTAT sometime after their interview if we are to consider them for our program further.</a:t>
            </a:r>
          </a:p>
          <a:p>
            <a:pPr marL="457200" lvl="1"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SOM decisions are made separate from our ranking system but once the Admissions Office communicates that an fmSTAT applicant has been offered admission to the SOM, we contact the applicant and either accept them to  our program, let them know that we are currently full but they are on our waitlist if there is space, or let them know that they were not selected for the program but we would love to help them in their pursuit of family medicine and invite them to make connections from the beginning.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Why did we intentionally</a:t>
            </a:r>
            <a:r>
              <a:rPr lang="en-US" sz="1200" kern="1200" baseline="0" dirty="0" smtClean="0">
                <a:solidFill>
                  <a:schemeClr val="tx1"/>
                </a:solidFill>
                <a:effectLst/>
                <a:latin typeface="+mn-lt"/>
                <a:ea typeface="+mn-ea"/>
                <a:cs typeface="+mn-cs"/>
              </a:rPr>
              <a:t> design this with a dual admissions process?</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We can have more influence over the process of helping qualified candidates with a high likelihood of becoming family physicians through a sometimes spurious system</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We hope to attract FM bound people to our school over another school that may not support their FM interest as much because we have this program</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And have the opportunity to begin</a:t>
            </a:r>
            <a:r>
              <a:rPr lang="en-US" sz="1200" kern="1200" baseline="0" dirty="0" smtClean="0">
                <a:solidFill>
                  <a:schemeClr val="tx1"/>
                </a:solidFill>
                <a:effectLst/>
                <a:latin typeface="+mn-lt"/>
                <a:ea typeface="+mn-ea"/>
                <a:cs typeface="+mn-cs"/>
              </a:rPr>
              <a:t> working with them “day 1”</a:t>
            </a:r>
          </a:p>
          <a:p>
            <a:pPr marL="628650" lvl="1"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a:p>
            <a:pPr marL="628650" lvl="1" indent="-171450">
              <a:buFont typeface="Arial" panose="020B0604020202020204" pitchFamily="34" charset="0"/>
              <a:buChar cha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C428-9468-4D7F-8B71-010AAF17C5AE}" type="slidenum">
              <a:rPr lang="en-US" smtClean="0"/>
              <a:t>8</a:t>
            </a:fld>
            <a:endParaRPr lang="en-US"/>
          </a:p>
        </p:txBody>
      </p:sp>
    </p:spTree>
    <p:extLst>
      <p:ext uri="{BB962C8B-B14F-4D97-AF65-F5344CB8AC3E}">
        <p14:creationId xmlns:p14="http://schemas.microsoft.com/office/powerpoint/2010/main" val="2669163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Sydney</a:t>
            </a:r>
          </a:p>
          <a:p>
            <a:endParaRPr lang="en-US" dirty="0" smtClean="0"/>
          </a:p>
          <a:p>
            <a:r>
              <a:rPr lang="en-US" dirty="0" smtClean="0"/>
              <a:t>The 2</a:t>
            </a:r>
            <a:r>
              <a:rPr lang="en-US" baseline="30000" dirty="0" smtClean="0"/>
              <a:t>nd</a:t>
            </a:r>
            <a:r>
              <a:rPr lang="en-US" dirty="0" smtClean="0"/>
              <a:t> ingredient is unquestioningly</a:t>
            </a:r>
            <a:r>
              <a:rPr lang="en-US" baseline="0" dirty="0" smtClean="0"/>
              <a:t> the most valuable part of fmSTAT – more than was envisioned</a:t>
            </a:r>
            <a:endParaRPr lang="en-US"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17AC428-9468-4D7F-8B71-010AAF17C5AE}" type="slidenum">
              <a:rPr lang="en-US" smtClean="0"/>
              <a:t>9</a:t>
            </a:fld>
            <a:endParaRPr lang="en-US"/>
          </a:p>
        </p:txBody>
      </p:sp>
    </p:spTree>
    <p:extLst>
      <p:ext uri="{BB962C8B-B14F-4D97-AF65-F5344CB8AC3E}">
        <p14:creationId xmlns:p14="http://schemas.microsoft.com/office/powerpoint/2010/main" val="15086477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06099" y="2106259"/>
            <a:ext cx="6853412" cy="1470025"/>
          </a:xfrm>
        </p:spPr>
        <p:txBody>
          <a:bodyPr>
            <a:normAutofit/>
          </a:bodyPr>
          <a:lstStyle>
            <a:lvl1pPr algn="ctr">
              <a:defRPr sz="3800" b="1" i="0">
                <a:solidFill>
                  <a:schemeClr val="tx1"/>
                </a:solidFill>
                <a:latin typeface="Helvetica"/>
                <a:cs typeface="Helvetica"/>
              </a:defRPr>
            </a:lvl1pPr>
          </a:lstStyle>
          <a:p>
            <a:r>
              <a:rPr lang="en-US" dirty="0" smtClean="0"/>
              <a:t>Click to edit Master title style</a:t>
            </a:r>
            <a:br>
              <a:rPr lang="en-US" dirty="0" smtClean="0"/>
            </a:br>
            <a:r>
              <a:rPr lang="en-US" dirty="0" smtClean="0"/>
              <a:t>Click to edit Master title style Click to edit Master title style</a:t>
            </a:r>
            <a:endParaRPr lang="en-US" dirty="0"/>
          </a:p>
        </p:txBody>
      </p:sp>
      <p:sp>
        <p:nvSpPr>
          <p:cNvPr id="3" name="Subtitle 2"/>
          <p:cNvSpPr>
            <a:spLocks noGrp="1"/>
          </p:cNvSpPr>
          <p:nvPr>
            <p:ph type="subTitle" idx="1" hasCustomPrompt="1"/>
          </p:nvPr>
        </p:nvSpPr>
        <p:spPr>
          <a:xfrm>
            <a:off x="1492316" y="4063709"/>
            <a:ext cx="6079746" cy="1752600"/>
          </a:xfr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3000" b="0" i="1">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br>
              <a:rPr lang="en-US" dirty="0" smtClean="0"/>
            </a:br>
            <a:r>
              <a:rPr lang="en-US" dirty="0" smtClean="0"/>
              <a:t>Click to edit Master subtitle style</a:t>
            </a:r>
          </a:p>
          <a:p>
            <a:endParaRPr lang="en-US" dirty="0"/>
          </a:p>
        </p:txBody>
      </p:sp>
    </p:spTree>
    <p:extLst>
      <p:ext uri="{BB962C8B-B14F-4D97-AF65-F5344CB8AC3E}">
        <p14:creationId xmlns:p14="http://schemas.microsoft.com/office/powerpoint/2010/main" val="3174556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944047"/>
            <a:ext cx="8229600" cy="1143000"/>
          </a:xfrm>
          <a:prstGeom prst="rect">
            <a:avLst/>
          </a:prstGeom>
        </p:spPr>
        <p:txBody>
          <a:bodyPr vert="horz" lIns="91440" tIns="45720" rIns="91440" bIns="45720" rtlCol="0" anchor="ctr">
            <a:normAutofit/>
          </a:bodyPr>
          <a:lstStyle/>
          <a:p>
            <a:r>
              <a:rPr lang="en-US" dirty="0" smtClean="0"/>
              <a:t>Click to edit Master title style</a:t>
            </a:r>
            <a:br>
              <a:rPr lang="en-US" dirty="0" smtClean="0"/>
            </a:br>
            <a:r>
              <a:rPr lang="en-US" dirty="0" smtClean="0"/>
              <a:t>Click to edit Master title style</a:t>
            </a:r>
            <a:endParaRPr lang="en-US" dirty="0"/>
          </a:p>
        </p:txBody>
      </p:sp>
      <p:sp>
        <p:nvSpPr>
          <p:cNvPr id="4" name="Text Placeholder 2"/>
          <p:cNvSpPr>
            <a:spLocks noGrp="1"/>
          </p:cNvSpPr>
          <p:nvPr>
            <p:ph idx="1"/>
          </p:nvPr>
        </p:nvSpPr>
        <p:spPr>
          <a:xfrm>
            <a:off x="457200" y="2269609"/>
            <a:ext cx="8229600" cy="394687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7955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982308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40601"/>
            <a:ext cx="8229600" cy="1187865"/>
          </a:xfrm>
          <a:prstGeom prst="rect">
            <a:avLst/>
          </a:prstGeom>
        </p:spPr>
        <p:txBody>
          <a:bodyPr vert="horz" lIns="91440" tIns="45720" rIns="91440" bIns="45720" rtlCol="0" anchor="ctr">
            <a:normAutofit/>
          </a:bodyPr>
          <a:lstStyle/>
          <a:p>
            <a:r>
              <a:rPr lang="en-US" dirty="0" smtClean="0"/>
              <a:t>Click to edit Master title style</a:t>
            </a:r>
            <a:br>
              <a:rPr lang="en-US" dirty="0" smtClean="0"/>
            </a:br>
            <a:r>
              <a:rPr lang="en-US" dirty="0" smtClean="0"/>
              <a:t>Click to edit Master title style</a:t>
            </a:r>
            <a:endParaRPr lang="en-US" dirty="0"/>
          </a:p>
        </p:txBody>
      </p:sp>
      <p:sp>
        <p:nvSpPr>
          <p:cNvPr id="3" name="Text Placeholder 2"/>
          <p:cNvSpPr>
            <a:spLocks noGrp="1"/>
          </p:cNvSpPr>
          <p:nvPr>
            <p:ph type="body" idx="1"/>
          </p:nvPr>
        </p:nvSpPr>
        <p:spPr>
          <a:xfrm>
            <a:off x="457200" y="2266165"/>
            <a:ext cx="8229600" cy="395621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8395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457200" rtl="0" eaLnBrk="1" latinLnBrk="0" hangingPunct="1">
        <a:spcBef>
          <a:spcPct val="0"/>
        </a:spcBef>
        <a:buNone/>
        <a:defRPr sz="4000" b="1" i="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b="0"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JPG"/><Relationship Id="rId13"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1.JPG"/><Relationship Id="rId12"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microsoft.com/office/2007/relationships/hdphoto" Target="../media/hdphoto1.wdp"/><Relationship Id="rId9" Type="http://schemas.openxmlformats.org/officeDocument/2006/relationships/image" Target="../media/image13.JPG"/><Relationship Id="rId1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familymedicine.vcu.edu/education/student-programs/fmsta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1.JPG"/><Relationship Id="rId12"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image" Target="../media/image14.jpg"/><Relationship Id="rId5" Type="http://schemas.openxmlformats.org/officeDocument/2006/relationships/image" Target="../media/image9.jpg"/><Relationship Id="rId10" Type="http://schemas.openxmlformats.org/officeDocument/2006/relationships/image" Target="../media/image29.JPG"/><Relationship Id="rId4" Type="http://schemas.microsoft.com/office/2007/relationships/hdphoto" Target="../media/hdphoto1.wdp"/><Relationship Id="rId9" Type="http://schemas.openxmlformats.org/officeDocument/2006/relationships/image" Target="../media/image13.JPG"/><Relationship Id="rId1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"Our Recipe to Attract and Retain Family Medicine Bound Students"</a:t>
            </a:r>
          </a:p>
        </p:txBody>
      </p:sp>
      <p:sp>
        <p:nvSpPr>
          <p:cNvPr id="3" name="Subtitle 2"/>
          <p:cNvSpPr>
            <a:spLocks noGrp="1"/>
          </p:cNvSpPr>
          <p:nvPr>
            <p:ph type="subTitle" idx="1"/>
          </p:nvPr>
        </p:nvSpPr>
        <p:spPr/>
        <p:txBody>
          <a:bodyPr/>
          <a:lstStyle/>
          <a:p>
            <a:r>
              <a:rPr lang="en-US" dirty="0" smtClean="0"/>
              <a:t>Judy Gary, MEd</a:t>
            </a:r>
          </a:p>
          <a:p>
            <a:r>
              <a:rPr lang="en-US" dirty="0" smtClean="0"/>
              <a:t>Carolyn Peel, MD</a:t>
            </a:r>
          </a:p>
          <a:p>
            <a:r>
              <a:rPr lang="en-US" dirty="0" smtClean="0"/>
              <a:t>Sydney Davis, M4</a:t>
            </a:r>
            <a:endParaRPr lang="en-US" dirty="0"/>
          </a:p>
        </p:txBody>
      </p:sp>
    </p:spTree>
    <p:extLst>
      <p:ext uri="{BB962C8B-B14F-4D97-AF65-F5344CB8AC3E}">
        <p14:creationId xmlns:p14="http://schemas.microsoft.com/office/powerpoint/2010/main" val="15699257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28333" t="14259" r="19861" b="20185"/>
          <a:stretch/>
        </p:blipFill>
        <p:spPr>
          <a:xfrm rot="5400000">
            <a:off x="3274348" y="603080"/>
            <a:ext cx="2361843" cy="2241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3714" t="12956" r="14286" b="28800"/>
          <a:stretch/>
        </p:blipFill>
        <p:spPr>
          <a:xfrm>
            <a:off x="542438" y="542926"/>
            <a:ext cx="2066925"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6158399" y="271399"/>
            <a:ext cx="2729793" cy="20473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5695" y="4212445"/>
            <a:ext cx="3390900" cy="2543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8368" t="43508" r="8576" b="5103"/>
          <a:stretch/>
        </p:blipFill>
        <p:spPr>
          <a:xfrm>
            <a:off x="250337" y="4435826"/>
            <a:ext cx="3000327" cy="18563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75008" y="4553407"/>
            <a:ext cx="19050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9570" y="2252924"/>
            <a:ext cx="2641860" cy="1981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rotWithShape="1">
          <a:blip r:embed="rId11">
            <a:extLst>
              <a:ext uri="{28A0092B-C50C-407E-A947-70E740481C1C}">
                <a14:useLocalDpi xmlns:a14="http://schemas.microsoft.com/office/drawing/2010/main" val="0"/>
              </a:ext>
            </a:extLst>
          </a:blip>
          <a:srcRect r="18206"/>
          <a:stretch/>
        </p:blipFill>
        <p:spPr>
          <a:xfrm>
            <a:off x="5880532" y="2721749"/>
            <a:ext cx="1558188" cy="1428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l="19000"/>
          <a:stretch/>
        </p:blipFill>
        <p:spPr>
          <a:xfrm>
            <a:off x="7301145" y="2318842"/>
            <a:ext cx="1543050" cy="1428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38720" y="3217046"/>
            <a:ext cx="2466975" cy="962025"/>
          </a:xfrm>
          <a:prstGeom prst="rect">
            <a:avLst/>
          </a:prstGeom>
        </p:spPr>
      </p:pic>
    </p:spTree>
    <p:extLst>
      <p:ext uri="{BB962C8B-B14F-4D97-AF65-F5344CB8AC3E}">
        <p14:creationId xmlns:p14="http://schemas.microsoft.com/office/powerpoint/2010/main" val="1767491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666" y="616808"/>
            <a:ext cx="8229600" cy="1143000"/>
          </a:xfrm>
        </p:spPr>
        <p:txBody>
          <a:bodyPr/>
          <a:lstStyle/>
          <a:p>
            <a:r>
              <a:rPr lang="en-US" dirty="0" smtClean="0"/>
              <a:t>Ingredients</a:t>
            </a:r>
            <a:endParaRPr lang="en-US" dirty="0"/>
          </a:p>
        </p:txBody>
      </p:sp>
      <p:sp>
        <p:nvSpPr>
          <p:cNvPr id="3" name="Content Placeholder 2"/>
          <p:cNvSpPr>
            <a:spLocks noGrp="1"/>
          </p:cNvSpPr>
          <p:nvPr>
            <p:ph idx="1"/>
          </p:nvPr>
        </p:nvSpPr>
        <p:spPr>
          <a:xfrm>
            <a:off x="3647636" y="2133176"/>
            <a:ext cx="5322627" cy="3882431"/>
          </a:xfrm>
        </p:spPr>
        <p:txBody>
          <a:bodyPr>
            <a:normAutofit/>
          </a:bodyPr>
          <a:lstStyle/>
          <a:p>
            <a:pPr>
              <a:buFont typeface="Wingdings" panose="05000000000000000000" pitchFamily="2" charset="2"/>
              <a:buChar char="§"/>
            </a:pPr>
            <a:r>
              <a:rPr lang="en-US" dirty="0" smtClean="0"/>
              <a:t>Dual admission</a:t>
            </a:r>
            <a:r>
              <a:rPr lang="en-US" dirty="0" smtClean="0">
                <a:solidFill>
                  <a:schemeClr val="accent2"/>
                </a:solidFill>
              </a:rPr>
              <a:t>	</a:t>
            </a:r>
          </a:p>
          <a:p>
            <a:pPr>
              <a:buFont typeface="Wingdings" panose="05000000000000000000" pitchFamily="2" charset="2"/>
              <a:buChar char="§"/>
            </a:pPr>
            <a:r>
              <a:rPr lang="en-US" dirty="0" smtClean="0"/>
              <a:t>Support</a:t>
            </a:r>
          </a:p>
          <a:p>
            <a:pPr>
              <a:buFont typeface="Wingdings" panose="05000000000000000000" pitchFamily="2" charset="2"/>
              <a:buChar char="§"/>
            </a:pPr>
            <a:r>
              <a:rPr lang="en-US" dirty="0" smtClean="0">
                <a:solidFill>
                  <a:schemeClr val="accent2"/>
                </a:solidFill>
              </a:rPr>
              <a:t>Curriculum</a:t>
            </a:r>
          </a:p>
          <a:p>
            <a:pPr>
              <a:buFont typeface="Wingdings" panose="05000000000000000000" pitchFamily="2" charset="2"/>
              <a:buChar char="§"/>
            </a:pPr>
            <a:r>
              <a:rPr lang="en-US" dirty="0" smtClean="0"/>
              <a:t>Personalized experiences</a:t>
            </a:r>
          </a:p>
          <a:p>
            <a:pPr>
              <a:buFont typeface="Wingdings" panose="05000000000000000000" pitchFamily="2" charset="2"/>
              <a:buChar char="§"/>
            </a:pPr>
            <a:r>
              <a:rPr lang="en-US" dirty="0" smtClean="0"/>
              <a:t>Scholarships</a:t>
            </a:r>
            <a:endParaRPr lang="en-US" dirty="0"/>
          </a:p>
          <a:p>
            <a:pPr marL="0" indent="0">
              <a:buNone/>
            </a:pPr>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84" y="2874370"/>
            <a:ext cx="3300761" cy="1828800"/>
          </a:xfrm>
          <a:prstGeom prst="rect">
            <a:avLst/>
          </a:prstGeom>
        </p:spPr>
      </p:pic>
    </p:spTree>
    <p:extLst>
      <p:ext uri="{BB962C8B-B14F-4D97-AF65-F5344CB8AC3E}">
        <p14:creationId xmlns:p14="http://schemas.microsoft.com/office/powerpoint/2010/main" val="3713121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Curriculum</a:t>
            </a:r>
            <a:endParaRPr lang="en-US" dirty="0"/>
          </a:p>
        </p:txBody>
      </p:sp>
      <p:sp>
        <p:nvSpPr>
          <p:cNvPr id="8" name="Rectangle 7"/>
          <p:cNvSpPr/>
          <p:nvPr/>
        </p:nvSpPr>
        <p:spPr>
          <a:xfrm>
            <a:off x="1261872" y="2855785"/>
            <a:ext cx="4233672" cy="3455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738187" y="2338387"/>
            <a:ext cx="7667625" cy="2181225"/>
          </a:xfrm>
          <a:prstGeom prst="rect">
            <a:avLst/>
          </a:prstGeom>
        </p:spPr>
      </p:pic>
      <p:sp>
        <p:nvSpPr>
          <p:cNvPr id="11" name="TextBox 10"/>
          <p:cNvSpPr txBox="1"/>
          <p:nvPr/>
        </p:nvSpPr>
        <p:spPr>
          <a:xfrm>
            <a:off x="5495544" y="5102352"/>
            <a:ext cx="2212848" cy="646331"/>
          </a:xfrm>
          <a:prstGeom prst="rect">
            <a:avLst/>
          </a:prstGeom>
          <a:noFill/>
        </p:spPr>
        <p:txBody>
          <a:bodyPr wrap="square" rtlCol="0">
            <a:spAutoFit/>
          </a:bodyPr>
          <a:lstStyle/>
          <a:p>
            <a:r>
              <a:rPr lang="en-US" sz="3600" dirty="0" smtClean="0">
                <a:latin typeface="Helvetica" panose="020B0604020202020204" pitchFamily="34" charset="0"/>
                <a:cs typeface="Helvetica" panose="020B0604020202020204" pitchFamily="34" charset="0"/>
                <a:hlinkClick r:id="rId4"/>
              </a:rPr>
              <a:t>Themes</a:t>
            </a:r>
            <a:endParaRPr lang="en-US" sz="36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414862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666" y="616808"/>
            <a:ext cx="8229600" cy="1143000"/>
          </a:xfrm>
        </p:spPr>
        <p:txBody>
          <a:bodyPr/>
          <a:lstStyle/>
          <a:p>
            <a:r>
              <a:rPr lang="en-US" dirty="0" smtClean="0"/>
              <a:t>Ingredients</a:t>
            </a:r>
            <a:endParaRPr lang="en-US" dirty="0"/>
          </a:p>
        </p:txBody>
      </p:sp>
      <p:sp>
        <p:nvSpPr>
          <p:cNvPr id="3" name="Content Placeholder 2"/>
          <p:cNvSpPr>
            <a:spLocks noGrp="1"/>
          </p:cNvSpPr>
          <p:nvPr>
            <p:ph idx="1"/>
          </p:nvPr>
        </p:nvSpPr>
        <p:spPr>
          <a:xfrm>
            <a:off x="3647636" y="2133176"/>
            <a:ext cx="5322627" cy="3882431"/>
          </a:xfrm>
        </p:spPr>
        <p:txBody>
          <a:bodyPr>
            <a:normAutofit/>
          </a:bodyPr>
          <a:lstStyle/>
          <a:p>
            <a:pPr>
              <a:buFont typeface="Wingdings" panose="05000000000000000000" pitchFamily="2" charset="2"/>
              <a:buChar char="§"/>
            </a:pPr>
            <a:r>
              <a:rPr lang="en-US" dirty="0" smtClean="0"/>
              <a:t>Dual admission</a:t>
            </a:r>
            <a:r>
              <a:rPr lang="en-US" dirty="0" smtClean="0">
                <a:solidFill>
                  <a:schemeClr val="accent2"/>
                </a:solidFill>
              </a:rPr>
              <a:t>	</a:t>
            </a:r>
          </a:p>
          <a:p>
            <a:pPr>
              <a:buFont typeface="Wingdings" panose="05000000000000000000" pitchFamily="2" charset="2"/>
              <a:buChar char="§"/>
            </a:pPr>
            <a:r>
              <a:rPr lang="en-US" dirty="0" smtClean="0"/>
              <a:t>Support</a:t>
            </a:r>
          </a:p>
          <a:p>
            <a:pPr>
              <a:buFont typeface="Wingdings" panose="05000000000000000000" pitchFamily="2" charset="2"/>
              <a:buChar char="§"/>
            </a:pPr>
            <a:r>
              <a:rPr lang="en-US" dirty="0" smtClean="0"/>
              <a:t>Curriculum</a:t>
            </a:r>
          </a:p>
          <a:p>
            <a:pPr>
              <a:buFont typeface="Wingdings" panose="05000000000000000000" pitchFamily="2" charset="2"/>
              <a:buChar char="§"/>
            </a:pPr>
            <a:r>
              <a:rPr lang="en-US" dirty="0" smtClean="0">
                <a:solidFill>
                  <a:schemeClr val="accent2"/>
                </a:solidFill>
              </a:rPr>
              <a:t>Personalized experiences</a:t>
            </a:r>
          </a:p>
          <a:p>
            <a:pPr>
              <a:buFont typeface="Wingdings" panose="05000000000000000000" pitchFamily="2" charset="2"/>
              <a:buChar char="§"/>
            </a:pPr>
            <a:r>
              <a:rPr lang="en-US" dirty="0" smtClean="0">
                <a:solidFill>
                  <a:schemeClr val="accent2"/>
                </a:solidFill>
              </a:rPr>
              <a:t>Scholarships</a:t>
            </a:r>
            <a:endParaRPr lang="en-US" dirty="0">
              <a:solidFill>
                <a:schemeClr val="accent2"/>
              </a:solidFill>
            </a:endParaRPr>
          </a:p>
          <a:p>
            <a:pPr marL="0" indent="0">
              <a:buNone/>
            </a:pPr>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84" y="2874370"/>
            <a:ext cx="3300761" cy="1828800"/>
          </a:xfrm>
          <a:prstGeom prst="rect">
            <a:avLst/>
          </a:prstGeom>
        </p:spPr>
      </p:pic>
    </p:spTree>
    <p:extLst>
      <p:ext uri="{BB962C8B-B14F-4D97-AF65-F5344CB8AC3E}">
        <p14:creationId xmlns:p14="http://schemas.microsoft.com/office/powerpoint/2010/main" val="31536948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0806"/>
            <a:ext cx="8229600" cy="1143000"/>
          </a:xfrm>
        </p:spPr>
        <p:txBody>
          <a:bodyPr/>
          <a:lstStyle/>
          <a:p>
            <a:r>
              <a:rPr lang="en-US" dirty="0" smtClean="0"/>
              <a:t>Personalized Experiences</a:t>
            </a:r>
            <a:endParaRPr lang="en-US" dirty="0"/>
          </a:p>
        </p:txBody>
      </p:sp>
      <p:sp>
        <p:nvSpPr>
          <p:cNvPr id="3" name="Content Placeholder 2"/>
          <p:cNvSpPr>
            <a:spLocks noGrp="1"/>
          </p:cNvSpPr>
          <p:nvPr>
            <p:ph idx="1"/>
          </p:nvPr>
        </p:nvSpPr>
        <p:spPr>
          <a:xfrm>
            <a:off x="457200" y="1861534"/>
            <a:ext cx="8229600" cy="3946879"/>
          </a:xfrm>
        </p:spPr>
        <p:txBody>
          <a:bodyPr/>
          <a:lstStyle/>
          <a:p>
            <a:pPr>
              <a:buFont typeface="Wingdings" panose="05000000000000000000" pitchFamily="2" charset="2"/>
              <a:buChar char="§"/>
            </a:pPr>
            <a:r>
              <a:rPr lang="en-US" dirty="0" smtClean="0"/>
              <a:t>Preceptorship and Clerkship</a:t>
            </a:r>
            <a:endParaRPr lang="en-US" dirty="0"/>
          </a:p>
          <a:p>
            <a:pPr>
              <a:buFont typeface="Wingdings" panose="05000000000000000000" pitchFamily="2" charset="2"/>
              <a:buChar char="§"/>
            </a:pPr>
            <a:r>
              <a:rPr lang="en-US" dirty="0" smtClean="0"/>
              <a:t>Summer </a:t>
            </a:r>
            <a:r>
              <a:rPr lang="en-US" dirty="0"/>
              <a:t>Opportunities</a:t>
            </a:r>
          </a:p>
          <a:p>
            <a:pPr>
              <a:buFont typeface="Wingdings" panose="05000000000000000000" pitchFamily="2" charset="2"/>
              <a:buChar char="§"/>
            </a:pPr>
            <a:r>
              <a:rPr lang="en-US" dirty="0" smtClean="0"/>
              <a:t>M4 Electives</a:t>
            </a:r>
          </a:p>
          <a:p>
            <a:pPr>
              <a:buFont typeface="Wingdings" panose="05000000000000000000" pitchFamily="2" charset="2"/>
              <a:buChar char="§"/>
            </a:pPr>
            <a:r>
              <a:rPr lang="en-US" dirty="0" smtClean="0"/>
              <a:t>Scholar’s Project</a:t>
            </a:r>
          </a:p>
          <a:p>
            <a:pPr>
              <a:buFont typeface="Wingdings" panose="05000000000000000000" pitchFamily="2" charset="2"/>
              <a:buChar char="§"/>
            </a:pPr>
            <a:r>
              <a:rPr lang="en-US" dirty="0" smtClean="0"/>
              <a:t>Professional</a:t>
            </a:r>
          </a:p>
          <a:p>
            <a:pPr marL="0" indent="0">
              <a:buNone/>
            </a:pPr>
            <a:r>
              <a:rPr lang="en-US" dirty="0" smtClean="0"/>
              <a:t>   Development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3391" y="3473288"/>
            <a:ext cx="4523409" cy="2743200"/>
          </a:xfrm>
          <a:prstGeom prst="rect">
            <a:avLst/>
          </a:prstGeom>
        </p:spPr>
      </p:pic>
    </p:spTree>
    <p:extLst>
      <p:ext uri="{BB962C8B-B14F-4D97-AF65-F5344CB8AC3E}">
        <p14:creationId xmlns:p14="http://schemas.microsoft.com/office/powerpoint/2010/main" val="174091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Professional </a:t>
            </a:r>
            <a:r>
              <a:rPr lang="en-US" dirty="0"/>
              <a:t>D</a:t>
            </a:r>
            <a:r>
              <a:rPr lang="en-US" dirty="0" smtClean="0"/>
              <a:t>evelopment</a:t>
            </a:r>
            <a:endParaRPr lang="en-US" dirty="0"/>
          </a:p>
        </p:txBody>
      </p:sp>
      <p:pic>
        <p:nvPicPr>
          <p:cNvPr id="4" name="Picture 3"/>
          <p:cNvPicPr>
            <a:picLocks noChangeAspect="1"/>
          </p:cNvPicPr>
          <p:nvPr/>
        </p:nvPicPr>
        <p:blipFill>
          <a:blip r:embed="rId3"/>
          <a:stretch>
            <a:fillRect/>
          </a:stretch>
        </p:blipFill>
        <p:spPr>
          <a:xfrm>
            <a:off x="933260" y="1885255"/>
            <a:ext cx="4508205" cy="1371600"/>
          </a:xfrm>
          <a:prstGeom prst="rect">
            <a:avLst/>
          </a:prstGeom>
        </p:spPr>
      </p:pic>
      <p:pic>
        <p:nvPicPr>
          <p:cNvPr id="5" name="Picture 4"/>
          <p:cNvPicPr>
            <a:picLocks noChangeAspect="1"/>
          </p:cNvPicPr>
          <p:nvPr/>
        </p:nvPicPr>
        <p:blipFill>
          <a:blip r:embed="rId4"/>
          <a:stretch>
            <a:fillRect/>
          </a:stretch>
        </p:blipFill>
        <p:spPr>
          <a:xfrm>
            <a:off x="3726777" y="3434732"/>
            <a:ext cx="3173950" cy="1371600"/>
          </a:xfrm>
          <a:prstGeom prst="rect">
            <a:avLst/>
          </a:prstGeom>
        </p:spPr>
      </p:pic>
      <p:pic>
        <p:nvPicPr>
          <p:cNvPr id="6" name="Picture 5"/>
          <p:cNvPicPr>
            <a:picLocks noChangeAspect="1"/>
          </p:cNvPicPr>
          <p:nvPr/>
        </p:nvPicPr>
        <p:blipFill>
          <a:blip r:embed="rId5"/>
          <a:stretch>
            <a:fillRect/>
          </a:stretch>
        </p:blipFill>
        <p:spPr>
          <a:xfrm>
            <a:off x="933260" y="3512263"/>
            <a:ext cx="2527300" cy="1371600"/>
          </a:xfrm>
          <a:prstGeom prst="rect">
            <a:avLst/>
          </a:prstGeom>
        </p:spPr>
      </p:pic>
      <p:pic>
        <p:nvPicPr>
          <p:cNvPr id="3" name="Picture 2"/>
          <p:cNvPicPr>
            <a:picLocks noChangeAspect="1"/>
          </p:cNvPicPr>
          <p:nvPr/>
        </p:nvPicPr>
        <p:blipFill>
          <a:blip r:embed="rId6"/>
          <a:stretch>
            <a:fillRect/>
          </a:stretch>
        </p:blipFill>
        <p:spPr>
          <a:xfrm>
            <a:off x="6657975" y="4440950"/>
            <a:ext cx="2085975" cy="885825"/>
          </a:xfrm>
          <a:prstGeom prst="rect">
            <a:avLst/>
          </a:prstGeom>
        </p:spPr>
      </p:pic>
      <p:pic>
        <p:nvPicPr>
          <p:cNvPr id="8" name="Picture 7"/>
          <p:cNvPicPr>
            <a:picLocks noChangeAspect="1"/>
          </p:cNvPicPr>
          <p:nvPr/>
        </p:nvPicPr>
        <p:blipFill>
          <a:blip r:embed="rId7"/>
          <a:stretch>
            <a:fillRect/>
          </a:stretch>
        </p:blipFill>
        <p:spPr>
          <a:xfrm>
            <a:off x="5313752" y="2264924"/>
            <a:ext cx="2581275" cy="1152525"/>
          </a:xfrm>
          <a:prstGeom prst="rect">
            <a:avLst/>
          </a:prstGeom>
        </p:spPr>
      </p:pic>
    </p:spTree>
    <p:extLst>
      <p:ext uri="{BB962C8B-B14F-4D97-AF65-F5344CB8AC3E}">
        <p14:creationId xmlns:p14="http://schemas.microsoft.com/office/powerpoint/2010/main" val="17734130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Scholarships</a:t>
            </a:r>
            <a:endParaRPr lang="en-US" dirty="0"/>
          </a:p>
        </p:txBody>
      </p:sp>
      <p:sp>
        <p:nvSpPr>
          <p:cNvPr id="6" name="Rectangle 5"/>
          <p:cNvSpPr/>
          <p:nvPr/>
        </p:nvSpPr>
        <p:spPr>
          <a:xfrm>
            <a:off x="1353787" y="2042556"/>
            <a:ext cx="4037610" cy="49876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Content Placeholder 8"/>
          <p:cNvPicPr>
            <a:picLocks noGrp="1" noChangeAspect="1"/>
          </p:cNvPicPr>
          <p:nvPr>
            <p:ph idx="1"/>
          </p:nvPr>
        </p:nvPicPr>
        <p:blipFill>
          <a:blip r:embed="rId3"/>
          <a:stretch>
            <a:fillRect/>
          </a:stretch>
        </p:blipFill>
        <p:spPr>
          <a:xfrm>
            <a:off x="1542492" y="2404979"/>
            <a:ext cx="6486525" cy="3133725"/>
          </a:xfrm>
          <a:prstGeom prst="rect">
            <a:avLst/>
          </a:prstGeom>
        </p:spPr>
      </p:pic>
    </p:spTree>
    <p:extLst>
      <p:ext uri="{BB962C8B-B14F-4D97-AF65-F5344CB8AC3E}">
        <p14:creationId xmlns:p14="http://schemas.microsoft.com/office/powerpoint/2010/main" val="3728463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6255"/>
            <a:ext cx="8229600" cy="1143000"/>
          </a:xfrm>
        </p:spPr>
        <p:txBody>
          <a:bodyPr/>
          <a:lstStyle/>
          <a:p>
            <a:r>
              <a:rPr lang="en-US" dirty="0" err="1"/>
              <a:t>M</a:t>
            </a:r>
            <a:r>
              <a:rPr lang="en-US" dirty="0" err="1" smtClean="0"/>
              <a:t>mm</a:t>
            </a:r>
            <a:r>
              <a:rPr lang="en-US" dirty="0" smtClean="0"/>
              <a: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459" y="2029173"/>
            <a:ext cx="4655935" cy="3491951"/>
          </a:xfrm>
          <a:prstGeom prst="rect">
            <a:avLst/>
          </a:prstGeom>
        </p:spPr>
      </p:pic>
    </p:spTree>
    <p:extLst>
      <p:ext uri="{BB962C8B-B14F-4D97-AF65-F5344CB8AC3E}">
        <p14:creationId xmlns:p14="http://schemas.microsoft.com/office/powerpoint/2010/main" val="36745730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Reviews…</a:t>
            </a:r>
            <a:endParaRPr lang="en-US" dirty="0"/>
          </a:p>
        </p:txBody>
      </p:sp>
      <p:sp>
        <p:nvSpPr>
          <p:cNvPr id="4" name="Content Placeholder 2"/>
          <p:cNvSpPr txBox="1">
            <a:spLocks/>
          </p:cNvSpPr>
          <p:nvPr/>
        </p:nvSpPr>
        <p:spPr>
          <a:xfrm>
            <a:off x="4880683" y="2422348"/>
            <a:ext cx="4146612" cy="236872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b="0"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Recruitment</a:t>
            </a:r>
            <a:endParaRPr lang="en-US" dirty="0"/>
          </a:p>
          <a:p>
            <a:r>
              <a:rPr lang="en-US" dirty="0" smtClean="0"/>
              <a:t>Retention</a:t>
            </a:r>
          </a:p>
          <a:p>
            <a:r>
              <a:rPr lang="en-US" dirty="0" smtClean="0"/>
              <a:t>Program evaluation</a:t>
            </a:r>
          </a:p>
          <a:p>
            <a:r>
              <a:rPr lang="en-US" dirty="0" smtClean="0"/>
              <a:t>Secondary gains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51" y="2087047"/>
            <a:ext cx="4506382" cy="2999486"/>
          </a:xfrm>
          <a:prstGeom prst="rect">
            <a:avLst/>
          </a:prstGeom>
        </p:spPr>
      </p:pic>
    </p:spTree>
    <p:extLst>
      <p:ext uri="{BB962C8B-B14F-4D97-AF65-F5344CB8AC3E}">
        <p14:creationId xmlns:p14="http://schemas.microsoft.com/office/powerpoint/2010/main" val="11658154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1622"/>
            <a:ext cx="8229600" cy="1143000"/>
          </a:xfrm>
        </p:spPr>
        <p:txBody>
          <a:bodyPr/>
          <a:lstStyle/>
          <a:p>
            <a:r>
              <a:rPr lang="en-US" dirty="0" smtClean="0"/>
              <a:t>A few numbers…</a:t>
            </a:r>
            <a:endParaRPr lang="en-US" dirty="0"/>
          </a:p>
        </p:txBody>
      </p:sp>
      <p:sp>
        <p:nvSpPr>
          <p:cNvPr id="3" name="Content Placeholder 2"/>
          <p:cNvSpPr>
            <a:spLocks noGrp="1"/>
          </p:cNvSpPr>
          <p:nvPr>
            <p:ph idx="1"/>
          </p:nvPr>
        </p:nvSpPr>
        <p:spPr>
          <a:xfrm>
            <a:off x="3114675" y="2564884"/>
            <a:ext cx="2343150" cy="1502291"/>
          </a:xfrm>
        </p:spPr>
        <p:txBody>
          <a:bodyPr>
            <a:normAutofit/>
          </a:bodyPr>
          <a:lstStyle/>
          <a:p>
            <a:pPr marL="0" indent="0">
              <a:buNone/>
            </a:pPr>
            <a:r>
              <a:rPr lang="en-US" sz="8000" dirty="0" smtClean="0"/>
              <a:t>84%</a:t>
            </a:r>
          </a:p>
        </p:txBody>
      </p:sp>
      <p:sp>
        <p:nvSpPr>
          <p:cNvPr id="4" name="TextBox 3"/>
          <p:cNvSpPr txBox="1"/>
          <p:nvPr/>
        </p:nvSpPr>
        <p:spPr>
          <a:xfrm>
            <a:off x="6991350" y="2009775"/>
            <a:ext cx="1114425" cy="1077218"/>
          </a:xfrm>
          <a:prstGeom prst="rect">
            <a:avLst/>
          </a:prstGeom>
          <a:noFill/>
        </p:spPr>
        <p:txBody>
          <a:bodyPr wrap="square" rtlCol="0">
            <a:spAutoFit/>
          </a:bodyPr>
          <a:lstStyle/>
          <a:p>
            <a:r>
              <a:rPr lang="en-US" sz="3200" dirty="0" smtClean="0"/>
              <a:t>2 PC grads </a:t>
            </a:r>
            <a:endParaRPr lang="en-US" sz="3200" dirty="0"/>
          </a:p>
        </p:txBody>
      </p:sp>
      <p:sp>
        <p:nvSpPr>
          <p:cNvPr id="6" name="TextBox 5"/>
          <p:cNvSpPr txBox="1"/>
          <p:nvPr/>
        </p:nvSpPr>
        <p:spPr>
          <a:xfrm>
            <a:off x="695325" y="1745040"/>
            <a:ext cx="1443037" cy="1077218"/>
          </a:xfrm>
          <a:prstGeom prst="rect">
            <a:avLst/>
          </a:prstGeom>
          <a:noFill/>
        </p:spPr>
        <p:txBody>
          <a:bodyPr wrap="square" rtlCol="0">
            <a:spAutoFit/>
          </a:bodyPr>
          <a:lstStyle/>
          <a:p>
            <a:r>
              <a:rPr lang="en-US" sz="3200" dirty="0" smtClean="0"/>
              <a:t>1 w/d SOM</a:t>
            </a:r>
            <a:endParaRPr lang="en-US" sz="3200" dirty="0"/>
          </a:p>
        </p:txBody>
      </p:sp>
      <p:sp>
        <p:nvSpPr>
          <p:cNvPr id="7" name="TextBox 6"/>
          <p:cNvSpPr txBox="1"/>
          <p:nvPr/>
        </p:nvSpPr>
        <p:spPr>
          <a:xfrm>
            <a:off x="5772150" y="4602540"/>
            <a:ext cx="1443037" cy="1077218"/>
          </a:xfrm>
          <a:prstGeom prst="rect">
            <a:avLst/>
          </a:prstGeom>
          <a:noFill/>
        </p:spPr>
        <p:txBody>
          <a:bodyPr wrap="square" rtlCol="0">
            <a:spAutoFit/>
          </a:bodyPr>
          <a:lstStyle/>
          <a:p>
            <a:r>
              <a:rPr lang="en-US" sz="3200" dirty="0" smtClean="0"/>
              <a:t>1 w/d fmSTAT</a:t>
            </a:r>
            <a:endParaRPr lang="en-US" sz="3200" dirty="0"/>
          </a:p>
        </p:txBody>
      </p:sp>
      <p:sp>
        <p:nvSpPr>
          <p:cNvPr id="8" name="TextBox 7"/>
          <p:cNvSpPr txBox="1"/>
          <p:nvPr/>
        </p:nvSpPr>
        <p:spPr>
          <a:xfrm>
            <a:off x="695325" y="3730178"/>
            <a:ext cx="1443037" cy="584775"/>
          </a:xfrm>
          <a:prstGeom prst="rect">
            <a:avLst/>
          </a:prstGeom>
          <a:noFill/>
        </p:spPr>
        <p:txBody>
          <a:bodyPr wrap="square" rtlCol="0">
            <a:spAutoFit/>
          </a:bodyPr>
          <a:lstStyle/>
          <a:p>
            <a:r>
              <a:rPr lang="en-US" sz="3200" dirty="0" smtClean="0"/>
              <a:t>1 </a:t>
            </a:r>
            <a:r>
              <a:rPr lang="en-US" sz="3200" dirty="0" err="1" smtClean="0"/>
              <a:t>tx</a:t>
            </a:r>
            <a:endParaRPr lang="en-US" sz="3200" dirty="0"/>
          </a:p>
        </p:txBody>
      </p:sp>
      <p:sp>
        <p:nvSpPr>
          <p:cNvPr id="9" name="TextBox 8"/>
          <p:cNvSpPr txBox="1"/>
          <p:nvPr/>
        </p:nvSpPr>
        <p:spPr>
          <a:xfrm>
            <a:off x="2393156" y="4602540"/>
            <a:ext cx="1443037" cy="1077218"/>
          </a:xfrm>
          <a:prstGeom prst="rect">
            <a:avLst/>
          </a:prstGeom>
          <a:noFill/>
        </p:spPr>
        <p:txBody>
          <a:bodyPr wrap="square" rtlCol="0">
            <a:spAutoFit/>
          </a:bodyPr>
          <a:lstStyle/>
          <a:p>
            <a:r>
              <a:rPr lang="en-US" sz="3200" dirty="0" smtClean="0"/>
              <a:t>5 other spec</a:t>
            </a:r>
            <a:endParaRPr lang="en-US" sz="3200" dirty="0"/>
          </a:p>
        </p:txBody>
      </p:sp>
    </p:spTree>
    <p:extLst>
      <p:ext uri="{BB962C8B-B14F-4D97-AF65-F5344CB8AC3E}">
        <p14:creationId xmlns:p14="http://schemas.microsoft.com/office/powerpoint/2010/main" val="18960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a:t>
            </a:r>
            <a:endParaRPr lang="en-US" dirty="0"/>
          </a:p>
        </p:txBody>
      </p:sp>
      <p:sp>
        <p:nvSpPr>
          <p:cNvPr id="3" name="Content Placeholder 2"/>
          <p:cNvSpPr>
            <a:spLocks noGrp="1"/>
          </p:cNvSpPr>
          <p:nvPr>
            <p:ph idx="1"/>
          </p:nvPr>
        </p:nvSpPr>
        <p:spPr/>
        <p:txBody>
          <a:bodyPr/>
          <a:lstStyle/>
          <a:p>
            <a:pPr marL="0" indent="0">
              <a:buNone/>
            </a:pPr>
            <a:r>
              <a:rPr lang="en-US" dirty="0" smtClean="0"/>
              <a:t>Judy Gary, Med, Carolyn Peel, MD and Sydney Davis, MS4 have nothing to disclose.</a:t>
            </a:r>
            <a:endParaRPr lang="en-US" dirty="0"/>
          </a:p>
        </p:txBody>
      </p:sp>
    </p:spTree>
    <p:extLst>
      <p:ext uri="{BB962C8B-B14F-4D97-AF65-F5344CB8AC3E}">
        <p14:creationId xmlns:p14="http://schemas.microsoft.com/office/powerpoint/2010/main" val="4283740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Program Evaluation</a:t>
            </a:r>
            <a:endParaRPr lang="en-US" dirty="0"/>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rot="20531889">
            <a:off x="747545" y="2735547"/>
            <a:ext cx="8229600" cy="2380389"/>
          </a:xfrm>
          <a:prstGeom prst="rect">
            <a:avLst/>
          </a:prstGeom>
        </p:spPr>
      </p:pic>
    </p:spTree>
    <p:extLst>
      <p:ext uri="{BB962C8B-B14F-4D97-AF65-F5344CB8AC3E}">
        <p14:creationId xmlns:p14="http://schemas.microsoft.com/office/powerpoint/2010/main" val="41392101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512229041"/>
              </p:ext>
            </p:extLst>
          </p:nvPr>
        </p:nvGraphicFramePr>
        <p:xfrm>
          <a:off x="2090928" y="2101088"/>
          <a:ext cx="4767072" cy="257048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587000282"/>
                    </a:ext>
                  </a:extLst>
                </a:gridCol>
                <a:gridCol w="1584389">
                  <a:extLst>
                    <a:ext uri="{9D8B030D-6E8A-4147-A177-3AD203B41FA5}">
                      <a16:colId xmlns:a16="http://schemas.microsoft.com/office/drawing/2014/main" val="889795383"/>
                    </a:ext>
                  </a:extLst>
                </a:gridCol>
                <a:gridCol w="1658683">
                  <a:extLst>
                    <a:ext uri="{9D8B030D-6E8A-4147-A177-3AD203B41FA5}">
                      <a16:colId xmlns:a16="http://schemas.microsoft.com/office/drawing/2014/main" val="1983463219"/>
                    </a:ext>
                  </a:extLst>
                </a:gridCol>
              </a:tblGrid>
              <a:tr h="370840">
                <a:tc>
                  <a:txBody>
                    <a:bodyPr/>
                    <a:lstStyle/>
                    <a:p>
                      <a:r>
                        <a:rPr lang="en-US" dirty="0" smtClean="0"/>
                        <a:t>Class</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fmSTAT Match</a:t>
                      </a:r>
                    </a:p>
                    <a:p>
                      <a:endParaRPr lang="en-US" dirty="0"/>
                    </a:p>
                  </a:txBody>
                  <a:tcPr/>
                </a:tc>
                <a:tc>
                  <a:txBody>
                    <a:bodyPr/>
                    <a:lstStyle/>
                    <a:p>
                      <a:r>
                        <a:rPr lang="en-US" dirty="0" smtClean="0"/>
                        <a:t>VCU FM Match</a:t>
                      </a:r>
                      <a:endParaRPr lang="en-US" dirty="0"/>
                    </a:p>
                  </a:txBody>
                  <a:tcPr/>
                </a:tc>
                <a:extLst>
                  <a:ext uri="{0D108BD9-81ED-4DB2-BD59-A6C34878D82A}">
                    <a16:rowId xmlns:a16="http://schemas.microsoft.com/office/drawing/2014/main" val="34255274"/>
                  </a:ext>
                </a:extLst>
              </a:tr>
              <a:tr h="370840">
                <a:tc>
                  <a:txBody>
                    <a:bodyPr/>
                    <a:lstStyle/>
                    <a:p>
                      <a:r>
                        <a:rPr lang="en-US" dirty="0" smtClean="0"/>
                        <a:t>2016</a:t>
                      </a:r>
                      <a:endParaRPr lang="en-US" dirty="0"/>
                    </a:p>
                  </a:txBody>
                  <a:tcPr/>
                </a:tc>
                <a:tc>
                  <a:txBody>
                    <a:bodyPr/>
                    <a:lstStyle/>
                    <a:p>
                      <a:r>
                        <a:rPr lang="en-US" dirty="0" smtClean="0"/>
                        <a:t>4</a:t>
                      </a:r>
                      <a:endParaRPr lang="en-US" dirty="0"/>
                    </a:p>
                  </a:txBody>
                  <a:tcPr/>
                </a:tc>
                <a:tc>
                  <a:txBody>
                    <a:bodyPr/>
                    <a:lstStyle/>
                    <a:p>
                      <a:r>
                        <a:rPr lang="en-US" dirty="0" smtClean="0"/>
                        <a:t>24</a:t>
                      </a:r>
                      <a:endParaRPr lang="en-US" dirty="0"/>
                    </a:p>
                  </a:txBody>
                  <a:tcPr/>
                </a:tc>
                <a:extLst>
                  <a:ext uri="{0D108BD9-81ED-4DB2-BD59-A6C34878D82A}">
                    <a16:rowId xmlns:a16="http://schemas.microsoft.com/office/drawing/2014/main" val="2029534068"/>
                  </a:ext>
                </a:extLst>
              </a:tr>
              <a:tr h="370840">
                <a:tc>
                  <a:txBody>
                    <a:bodyPr/>
                    <a:lstStyle/>
                    <a:p>
                      <a:r>
                        <a:rPr lang="en-US" dirty="0" smtClean="0"/>
                        <a:t>2017</a:t>
                      </a:r>
                      <a:endParaRPr lang="en-US" dirty="0"/>
                    </a:p>
                  </a:txBody>
                  <a:tcPr/>
                </a:tc>
                <a:tc>
                  <a:txBody>
                    <a:bodyPr/>
                    <a:lstStyle/>
                    <a:p>
                      <a:r>
                        <a:rPr lang="en-US" dirty="0" smtClean="0"/>
                        <a:t>5</a:t>
                      </a:r>
                      <a:endParaRPr lang="en-US" dirty="0"/>
                    </a:p>
                  </a:txBody>
                  <a:tcPr/>
                </a:tc>
                <a:tc>
                  <a:txBody>
                    <a:bodyPr/>
                    <a:lstStyle/>
                    <a:p>
                      <a:r>
                        <a:rPr lang="en-US" dirty="0" smtClean="0"/>
                        <a:t>33</a:t>
                      </a:r>
                      <a:endParaRPr lang="en-US" dirty="0"/>
                    </a:p>
                  </a:txBody>
                  <a:tcPr>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3428646"/>
                  </a:ext>
                </a:extLst>
              </a:tr>
              <a:tr h="370840">
                <a:tc>
                  <a:txBody>
                    <a:bodyPr/>
                    <a:lstStyle/>
                    <a:p>
                      <a:endParaRPr lang="en-US" dirty="0"/>
                    </a:p>
                  </a:txBody>
                  <a:tcPr>
                    <a:solidFill>
                      <a:schemeClr val="bg1"/>
                    </a:solidFill>
                  </a:tcPr>
                </a:tc>
                <a:tc>
                  <a:txBody>
                    <a:bodyPr/>
                    <a:lstStyle/>
                    <a:p>
                      <a:endParaRPr lang="en-US" dirty="0"/>
                    </a:p>
                  </a:txBody>
                  <a:tcPr>
                    <a:lnR w="76200" cap="flat" cmpd="sng" algn="ctr">
                      <a:solidFill>
                        <a:schemeClr val="tx1"/>
                      </a:solidFill>
                      <a:prstDash val="solid"/>
                      <a:round/>
                      <a:headEnd type="none" w="med" len="med"/>
                      <a:tailEnd type="none" w="med" len="med"/>
                    </a:lnR>
                    <a:solidFill>
                      <a:schemeClr val="bg1"/>
                    </a:solidFill>
                  </a:tcPr>
                </a:tc>
                <a:tc>
                  <a:txBody>
                    <a:bodyPr/>
                    <a:lstStyle/>
                    <a:p>
                      <a:r>
                        <a:rPr lang="en-US" dirty="0" smtClean="0">
                          <a:solidFill>
                            <a:schemeClr val="tx1"/>
                          </a:solidFill>
                        </a:rPr>
                        <a:t>2006-2015</a:t>
                      </a:r>
                      <a:r>
                        <a:rPr lang="en-US" dirty="0" smtClean="0"/>
                        <a:t> </a:t>
                      </a:r>
                    </a:p>
                    <a:p>
                      <a:r>
                        <a:rPr lang="en-US" dirty="0" smtClean="0"/>
                        <a:t>VCU </a:t>
                      </a:r>
                      <a:r>
                        <a:rPr lang="en-US" dirty="0" err="1" smtClean="0"/>
                        <a:t>avrg</a:t>
                      </a:r>
                      <a:endParaRPr lang="en-US" dirty="0" smtClean="0"/>
                    </a:p>
                    <a:p>
                      <a:r>
                        <a:rPr lang="en-US" dirty="0" smtClean="0"/>
                        <a:t>matching in </a:t>
                      </a:r>
                    </a:p>
                    <a:p>
                      <a:r>
                        <a:rPr lang="en-US" dirty="0" smtClean="0"/>
                        <a:t>FM = 20.7</a:t>
                      </a:r>
                      <a:endParaRPr lang="en-US"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5288247"/>
                  </a:ext>
                </a:extLst>
              </a:tr>
            </a:tbl>
          </a:graphicData>
        </a:graphic>
      </p:graphicFrame>
      <p:sp>
        <p:nvSpPr>
          <p:cNvPr id="3" name="Title 2"/>
          <p:cNvSpPr>
            <a:spLocks noGrp="1"/>
          </p:cNvSpPr>
          <p:nvPr>
            <p:ph type="title"/>
          </p:nvPr>
        </p:nvSpPr>
        <p:spPr>
          <a:xfrm>
            <a:off x="457200" y="940601"/>
            <a:ext cx="8229600" cy="1187865"/>
          </a:xfrm>
        </p:spPr>
        <p:txBody>
          <a:bodyPr/>
          <a:lstStyle/>
          <a:p>
            <a:r>
              <a:rPr lang="en-US" dirty="0" smtClean="0"/>
              <a:t>Secondary Gains</a:t>
            </a:r>
            <a:endParaRPr lang="en-US" dirty="0"/>
          </a:p>
        </p:txBody>
      </p:sp>
    </p:spTree>
    <p:extLst>
      <p:ext uri="{BB962C8B-B14F-4D97-AF65-F5344CB8AC3E}">
        <p14:creationId xmlns:p14="http://schemas.microsoft.com/office/powerpoint/2010/main" val="13104852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28333" t="14259" r="19861" b="20185"/>
          <a:stretch/>
        </p:blipFill>
        <p:spPr>
          <a:xfrm rot="5400000">
            <a:off x="3274348" y="603080"/>
            <a:ext cx="2361843" cy="2241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3714" t="12956" r="14286" b="28800"/>
          <a:stretch/>
        </p:blipFill>
        <p:spPr>
          <a:xfrm>
            <a:off x="542438" y="542926"/>
            <a:ext cx="2066925"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6158399" y="271399"/>
            <a:ext cx="2729793" cy="20473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5695" y="4212445"/>
            <a:ext cx="3390900" cy="2543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8368" t="43508" r="8576" b="5103"/>
          <a:stretch/>
        </p:blipFill>
        <p:spPr>
          <a:xfrm>
            <a:off x="250337" y="4435826"/>
            <a:ext cx="3000327" cy="18563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75008" y="4553407"/>
            <a:ext cx="19050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10">
            <a:extLst>
              <a:ext uri="{28A0092B-C50C-407E-A947-70E740481C1C}">
                <a14:useLocalDpi xmlns:a14="http://schemas.microsoft.com/office/drawing/2010/main" val="0"/>
              </a:ext>
            </a:extLst>
          </a:blip>
          <a:srcRect l="4556" t="6948" r="14727" b="8755"/>
          <a:stretch/>
        </p:blipFill>
        <p:spPr>
          <a:xfrm>
            <a:off x="3319670" y="2318842"/>
            <a:ext cx="2139660" cy="2234565"/>
          </a:xfrm>
          <a:prstGeom prst="ellipse">
            <a:avLst/>
          </a:prstGeom>
          <a:ln w="63500" cap="rnd">
            <a:solidFill>
              <a:schemeClr val="accent5">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9570" y="2252924"/>
            <a:ext cx="2641860" cy="1981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rotWithShape="1">
          <a:blip r:embed="rId12">
            <a:extLst>
              <a:ext uri="{28A0092B-C50C-407E-A947-70E740481C1C}">
                <a14:useLocalDpi xmlns:a14="http://schemas.microsoft.com/office/drawing/2010/main" val="0"/>
              </a:ext>
            </a:extLst>
          </a:blip>
          <a:srcRect r="18206"/>
          <a:stretch/>
        </p:blipFill>
        <p:spPr>
          <a:xfrm>
            <a:off x="5880532" y="2721749"/>
            <a:ext cx="1558188" cy="1428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rotWithShape="1">
          <a:blip r:embed="rId13">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rcRect l="19000"/>
          <a:stretch/>
        </p:blipFill>
        <p:spPr>
          <a:xfrm>
            <a:off x="7301145" y="2318842"/>
            <a:ext cx="1543050" cy="1428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49887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722" y="534357"/>
            <a:ext cx="8229600" cy="1143000"/>
          </a:xfrm>
        </p:spPr>
        <p:txBody>
          <a:bodyPr/>
          <a:lstStyle/>
          <a:p>
            <a:r>
              <a:rPr lang="en-US" dirty="0" smtClean="0"/>
              <a:t>What’s in Your Pantry?</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125" y="1393968"/>
            <a:ext cx="5698794" cy="4966269"/>
          </a:xfrm>
          <a:prstGeom prst="rect">
            <a:avLst/>
          </a:prstGeom>
        </p:spPr>
      </p:pic>
    </p:spTree>
    <p:extLst>
      <p:ext uri="{BB962C8B-B14F-4D97-AF65-F5344CB8AC3E}">
        <p14:creationId xmlns:p14="http://schemas.microsoft.com/office/powerpoint/2010/main" val="24016258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92069" y="2529334"/>
            <a:ext cx="8400499" cy="2172982"/>
          </a:xfrm>
        </p:spPr>
        <p:txBody>
          <a:bodyPr/>
          <a:lstStyle/>
          <a:p>
            <a:pPr marL="0" indent="0">
              <a:buNone/>
            </a:pPr>
            <a:r>
              <a:rPr lang="en-US" dirty="0"/>
              <a:t>Please evaluate this presentation using the conference mobile app</a:t>
            </a:r>
            <a:r>
              <a:rPr lang="en-US" dirty="0" smtClean="0"/>
              <a:t>! Simply </a:t>
            </a:r>
            <a:r>
              <a:rPr lang="en-US" dirty="0"/>
              <a:t>click on the "clipboard" icon </a:t>
            </a:r>
            <a:r>
              <a:rPr lang="en-US" dirty="0" smtClean="0"/>
              <a:t>      on </a:t>
            </a:r>
            <a:r>
              <a:rPr lang="en-US" dirty="0"/>
              <a:t>the presentation page.</a:t>
            </a:r>
          </a:p>
        </p:txBody>
      </p:sp>
      <p:pic>
        <p:nvPicPr>
          <p:cNvPr id="5" name="Picture 4" descr="Clipbo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1871" y="3595625"/>
            <a:ext cx="465083" cy="491989"/>
          </a:xfrm>
          <a:prstGeom prst="rect">
            <a:avLst/>
          </a:prstGeom>
        </p:spPr>
      </p:pic>
    </p:spTree>
    <p:extLst>
      <p:ext uri="{BB962C8B-B14F-4D97-AF65-F5344CB8AC3E}">
        <p14:creationId xmlns:p14="http://schemas.microsoft.com/office/powerpoint/2010/main" val="40884160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a:t>
            </a:r>
            <a:r>
              <a:rPr lang="en-US" dirty="0" err="1" smtClean="0"/>
              <a:t>Cookin</a:t>
            </a:r>
            <a:r>
              <a:rPr lang="en-US" dirty="0" smtClean="0"/>
              <a:t>’?</a:t>
            </a:r>
            <a:endParaRPr lang="en-US" dirty="0"/>
          </a:p>
        </p:txBody>
      </p:sp>
      <p:sp>
        <p:nvSpPr>
          <p:cNvPr id="4" name="Rectangle 3"/>
          <p:cNvSpPr/>
          <p:nvPr/>
        </p:nvSpPr>
        <p:spPr>
          <a:xfrm>
            <a:off x="3446060" y="2938289"/>
            <a:ext cx="5124734" cy="1673022"/>
          </a:xfrm>
          <a:prstGeom prst="rect">
            <a:avLst/>
          </a:prstGeom>
        </p:spPr>
        <p:txBody>
          <a:bodyPr wrap="square">
            <a:spAutoFit/>
          </a:bodyPr>
          <a:lstStyle/>
          <a:p>
            <a:pPr>
              <a:lnSpc>
                <a:spcPct val="107000"/>
              </a:lnSpc>
              <a:spcAft>
                <a:spcPts val="800"/>
              </a:spcAft>
            </a:pPr>
            <a:r>
              <a:rPr lang="en-US" sz="2400" b="1" dirty="0">
                <a:latin typeface="Helvetica" panose="020B0604020202020204" pitchFamily="34" charset="0"/>
                <a:ea typeface="Calibri" panose="020F0502020204030204" pitchFamily="34" charset="0"/>
                <a:cs typeface="Helvetica" panose="020B0604020202020204" pitchFamily="34" charset="0"/>
              </a:rPr>
              <a:t>What initiatives or programs do you already have that provide students with a positive exposure to family medicine?</a:t>
            </a:r>
            <a:endParaRPr lang="en-US" sz="2400" dirty="0">
              <a:effectLst/>
              <a:latin typeface="Helvetica" panose="020B0604020202020204" pitchFamily="34" charset="0"/>
              <a:ea typeface="Calibri" panose="020F0502020204030204" pitchFamily="34" charset="0"/>
              <a:cs typeface="Helvetica" panose="020B0604020202020204" pitchFamily="34" charset="0"/>
            </a:endParaRP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1131485" y="2087047"/>
            <a:ext cx="2314575" cy="1971675"/>
          </a:xfrm>
          <a:prstGeom prst="rect">
            <a:avLst/>
          </a:prstGeom>
        </p:spPr>
      </p:pic>
    </p:spTree>
    <p:extLst>
      <p:ext uri="{BB962C8B-B14F-4D97-AF65-F5344CB8AC3E}">
        <p14:creationId xmlns:p14="http://schemas.microsoft.com/office/powerpoint/2010/main" val="8757292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94" name="AutoShape 8"/>
          <p:cNvCxnSpPr>
            <a:cxnSpLocks noChangeShapeType="1"/>
          </p:cNvCxnSpPr>
          <p:nvPr/>
        </p:nvCxnSpPr>
        <p:spPr bwMode="auto">
          <a:xfrm>
            <a:off x="488574" y="2670406"/>
            <a:ext cx="8153400" cy="0"/>
          </a:xfrm>
          <a:prstGeom prst="straightConnector1">
            <a:avLst/>
          </a:prstGeom>
          <a:noFill/>
          <a:ln w="44450">
            <a:solidFill>
              <a:schemeClr val="tx2"/>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9" name="Line 13"/>
          <p:cNvSpPr>
            <a:spLocks noChangeShapeType="1"/>
          </p:cNvSpPr>
          <p:nvPr/>
        </p:nvSpPr>
        <p:spPr bwMode="auto">
          <a:xfrm>
            <a:off x="953162" y="2518006"/>
            <a:ext cx="0" cy="30480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0" name="Line 14"/>
          <p:cNvSpPr>
            <a:spLocks noChangeShapeType="1"/>
          </p:cNvSpPr>
          <p:nvPr/>
        </p:nvSpPr>
        <p:spPr bwMode="auto">
          <a:xfrm>
            <a:off x="1510353" y="2518006"/>
            <a:ext cx="0" cy="30480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1" name="Line 15"/>
          <p:cNvSpPr>
            <a:spLocks noChangeShapeType="1"/>
          </p:cNvSpPr>
          <p:nvPr/>
        </p:nvSpPr>
        <p:spPr bwMode="auto">
          <a:xfrm>
            <a:off x="2190374" y="2518006"/>
            <a:ext cx="0" cy="30480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2" name="Line 16"/>
          <p:cNvSpPr>
            <a:spLocks noChangeShapeType="1"/>
          </p:cNvSpPr>
          <p:nvPr/>
        </p:nvSpPr>
        <p:spPr bwMode="auto">
          <a:xfrm>
            <a:off x="2777418" y="2518006"/>
            <a:ext cx="0" cy="30480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3" name="Line 18"/>
          <p:cNvSpPr>
            <a:spLocks noChangeShapeType="1"/>
          </p:cNvSpPr>
          <p:nvPr/>
        </p:nvSpPr>
        <p:spPr bwMode="auto">
          <a:xfrm>
            <a:off x="3356216" y="2518006"/>
            <a:ext cx="0" cy="30480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4" name="Line 19"/>
          <p:cNvSpPr>
            <a:spLocks noChangeShapeType="1"/>
          </p:cNvSpPr>
          <p:nvPr/>
        </p:nvSpPr>
        <p:spPr bwMode="auto">
          <a:xfrm>
            <a:off x="3955674" y="2518006"/>
            <a:ext cx="0" cy="30480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5" name="Line 20"/>
          <p:cNvSpPr>
            <a:spLocks noChangeShapeType="1"/>
          </p:cNvSpPr>
          <p:nvPr/>
        </p:nvSpPr>
        <p:spPr bwMode="auto">
          <a:xfrm>
            <a:off x="4565274" y="2518006"/>
            <a:ext cx="0" cy="30480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6" name="Line 23"/>
          <p:cNvSpPr>
            <a:spLocks noChangeShapeType="1"/>
          </p:cNvSpPr>
          <p:nvPr/>
        </p:nvSpPr>
        <p:spPr bwMode="auto">
          <a:xfrm>
            <a:off x="5206624" y="2518006"/>
            <a:ext cx="0" cy="30480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7" name="Line 25"/>
          <p:cNvSpPr>
            <a:spLocks noChangeShapeType="1"/>
          </p:cNvSpPr>
          <p:nvPr/>
        </p:nvSpPr>
        <p:spPr bwMode="auto">
          <a:xfrm>
            <a:off x="5860674" y="2518006"/>
            <a:ext cx="0" cy="30480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8" name="Line 27"/>
          <p:cNvSpPr>
            <a:spLocks noChangeShapeType="1"/>
          </p:cNvSpPr>
          <p:nvPr/>
        </p:nvSpPr>
        <p:spPr bwMode="auto">
          <a:xfrm>
            <a:off x="6470274" y="2518006"/>
            <a:ext cx="0" cy="30480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9" name="Line 29"/>
          <p:cNvSpPr>
            <a:spLocks noChangeShapeType="1"/>
          </p:cNvSpPr>
          <p:nvPr/>
        </p:nvSpPr>
        <p:spPr bwMode="auto">
          <a:xfrm>
            <a:off x="7111624" y="2518006"/>
            <a:ext cx="0" cy="30480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0" name="Line 31"/>
          <p:cNvSpPr>
            <a:spLocks noChangeShapeType="1"/>
          </p:cNvSpPr>
          <p:nvPr/>
        </p:nvSpPr>
        <p:spPr bwMode="auto">
          <a:xfrm>
            <a:off x="7765674" y="2518006"/>
            <a:ext cx="0" cy="30480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1" name="Line 33"/>
          <p:cNvSpPr>
            <a:spLocks noChangeShapeType="1"/>
          </p:cNvSpPr>
          <p:nvPr/>
        </p:nvSpPr>
        <p:spPr bwMode="auto">
          <a:xfrm>
            <a:off x="8483224" y="2518006"/>
            <a:ext cx="0" cy="30480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2" name="Text Box 34"/>
          <p:cNvSpPr txBox="1">
            <a:spLocks noChangeArrowheads="1"/>
          </p:cNvSpPr>
          <p:nvPr/>
        </p:nvSpPr>
        <p:spPr bwMode="auto">
          <a:xfrm rot="-3867949">
            <a:off x="917199" y="4216631"/>
            <a:ext cx="3276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50000"/>
              </a:spcBef>
            </a:pPr>
            <a:r>
              <a:rPr lang="en-US" altLang="en-US" sz="1600" dirty="0">
                <a:latin typeface="Arial Narrow" panose="020B0606020202030204" pitchFamily="34" charset="0"/>
              </a:rPr>
              <a:t>M1/M2 </a:t>
            </a:r>
            <a:r>
              <a:rPr lang="en-US" altLang="en-US" sz="1600" dirty="0" smtClean="0">
                <a:latin typeface="Arial Narrow" panose="020B0606020202030204" pitchFamily="34" charset="0"/>
              </a:rPr>
              <a:t>Course</a:t>
            </a:r>
            <a:endParaRPr lang="en-US" altLang="en-US" sz="1600" dirty="0">
              <a:latin typeface="Arial Narrow" panose="020B0606020202030204" pitchFamily="34" charset="0"/>
            </a:endParaRPr>
          </a:p>
        </p:txBody>
      </p:sp>
      <p:sp>
        <p:nvSpPr>
          <p:cNvPr id="8213" name="Text Box 35"/>
          <p:cNvSpPr txBox="1">
            <a:spLocks noChangeArrowheads="1"/>
          </p:cNvSpPr>
          <p:nvPr/>
        </p:nvSpPr>
        <p:spPr bwMode="auto">
          <a:xfrm rot="-4093825">
            <a:off x="459999" y="3529829"/>
            <a:ext cx="1752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50000"/>
              </a:spcBef>
            </a:pPr>
            <a:r>
              <a:rPr lang="en-US" altLang="en-US" sz="1600" dirty="0" smtClean="0">
                <a:latin typeface="Arial Narrow" panose="020B0606020202030204" pitchFamily="34" charset="0"/>
              </a:rPr>
              <a:t>Underserved  Track</a:t>
            </a:r>
            <a:endParaRPr lang="en-US" altLang="en-US" sz="1600" dirty="0">
              <a:latin typeface="Arial Narrow" panose="020B0606020202030204" pitchFamily="34" charset="0"/>
            </a:endParaRPr>
          </a:p>
        </p:txBody>
      </p:sp>
      <p:sp>
        <p:nvSpPr>
          <p:cNvPr id="8214" name="Text Box 36"/>
          <p:cNvSpPr txBox="1">
            <a:spLocks noChangeArrowheads="1"/>
          </p:cNvSpPr>
          <p:nvPr/>
        </p:nvSpPr>
        <p:spPr bwMode="auto">
          <a:xfrm rot="-4067992">
            <a:off x="961649" y="3530831"/>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50000"/>
              </a:spcBef>
            </a:pPr>
            <a:r>
              <a:rPr lang="en-US" altLang="en-US" sz="1600" dirty="0">
                <a:latin typeface="Arial Narrow" panose="020B0606020202030204" pitchFamily="34" charset="0"/>
              </a:rPr>
              <a:t>M1 Outreach</a:t>
            </a:r>
          </a:p>
        </p:txBody>
      </p:sp>
      <p:sp>
        <p:nvSpPr>
          <p:cNvPr id="8215" name="Text Box 37"/>
          <p:cNvSpPr txBox="1">
            <a:spLocks noChangeArrowheads="1"/>
          </p:cNvSpPr>
          <p:nvPr/>
        </p:nvSpPr>
        <p:spPr bwMode="auto">
          <a:xfrm rot="-4004914">
            <a:off x="1585104" y="3544098"/>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50000"/>
              </a:spcBef>
            </a:pPr>
            <a:r>
              <a:rPr lang="en-US" altLang="en-US" sz="1600" dirty="0">
                <a:latin typeface="Arial Narrow" panose="020B0606020202030204" pitchFamily="34" charset="0"/>
              </a:rPr>
              <a:t>FMIG</a:t>
            </a:r>
          </a:p>
        </p:txBody>
      </p:sp>
      <p:sp>
        <p:nvSpPr>
          <p:cNvPr id="8216" name="Text Box 38"/>
          <p:cNvSpPr txBox="1">
            <a:spLocks noChangeArrowheads="1"/>
          </p:cNvSpPr>
          <p:nvPr/>
        </p:nvSpPr>
        <p:spPr bwMode="auto">
          <a:xfrm rot="-4070021">
            <a:off x="-289905" y="3544007"/>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50000"/>
              </a:spcBef>
            </a:pPr>
            <a:r>
              <a:rPr lang="en-US" altLang="en-US" sz="1600" dirty="0" smtClean="0">
                <a:latin typeface="Arial Narrow" panose="020B0606020202030204" pitchFamily="34" charset="0"/>
              </a:rPr>
              <a:t>Premed Shadowing</a:t>
            </a:r>
            <a:endParaRPr lang="en-US" altLang="en-US" sz="1600" dirty="0">
              <a:latin typeface="Arial Narrow" panose="020B0606020202030204" pitchFamily="34" charset="0"/>
            </a:endParaRPr>
          </a:p>
        </p:txBody>
      </p:sp>
      <p:sp>
        <p:nvSpPr>
          <p:cNvPr id="8217" name="Text Box 39"/>
          <p:cNvSpPr txBox="1">
            <a:spLocks noChangeArrowheads="1"/>
          </p:cNvSpPr>
          <p:nvPr/>
        </p:nvSpPr>
        <p:spPr bwMode="auto">
          <a:xfrm rot="-4087674">
            <a:off x="3965199" y="3530831"/>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50000"/>
              </a:spcBef>
            </a:pPr>
            <a:r>
              <a:rPr lang="en-US" altLang="en-US" sz="1600" dirty="0">
                <a:latin typeface="Arial Narrow" panose="020B0606020202030204" pitchFamily="34" charset="0"/>
              </a:rPr>
              <a:t>Summer </a:t>
            </a:r>
            <a:r>
              <a:rPr lang="en-US" altLang="en-US" sz="1600" dirty="0" smtClean="0">
                <a:latin typeface="Arial Narrow" panose="020B0606020202030204" pitchFamily="34" charset="0"/>
              </a:rPr>
              <a:t>Research</a:t>
            </a:r>
            <a:endParaRPr lang="en-US" altLang="en-US" sz="1600" dirty="0">
              <a:latin typeface="Arial Narrow" panose="020B0606020202030204" pitchFamily="34" charset="0"/>
            </a:endParaRPr>
          </a:p>
        </p:txBody>
      </p:sp>
      <p:sp>
        <p:nvSpPr>
          <p:cNvPr id="8218" name="Text Box 40"/>
          <p:cNvSpPr txBox="1">
            <a:spLocks noChangeArrowheads="1"/>
          </p:cNvSpPr>
          <p:nvPr/>
        </p:nvSpPr>
        <p:spPr bwMode="auto">
          <a:xfrm rot="-4168715">
            <a:off x="4650999" y="3530831"/>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50000"/>
              </a:spcBef>
            </a:pPr>
            <a:r>
              <a:rPr lang="en-US" altLang="en-US" sz="1600">
                <a:latin typeface="Arial Narrow" panose="020B0606020202030204" pitchFamily="34" charset="0"/>
              </a:rPr>
              <a:t>M3 Clerkship</a:t>
            </a:r>
          </a:p>
        </p:txBody>
      </p:sp>
      <p:sp>
        <p:nvSpPr>
          <p:cNvPr id="8219" name="Text Box 41"/>
          <p:cNvSpPr txBox="1">
            <a:spLocks noChangeArrowheads="1"/>
          </p:cNvSpPr>
          <p:nvPr/>
        </p:nvSpPr>
        <p:spPr bwMode="auto">
          <a:xfrm rot="-3969932">
            <a:off x="1983205" y="4065025"/>
            <a:ext cx="28209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50000"/>
              </a:spcBef>
            </a:pPr>
            <a:r>
              <a:rPr lang="en-US" altLang="en-US" sz="1600" dirty="0">
                <a:latin typeface="Arial Narrow" panose="020B0606020202030204" pitchFamily="34" charset="0"/>
              </a:rPr>
              <a:t>Global Health Programs</a:t>
            </a:r>
          </a:p>
        </p:txBody>
      </p:sp>
      <p:sp>
        <p:nvSpPr>
          <p:cNvPr id="8220" name="Text Box 42"/>
          <p:cNvSpPr txBox="1">
            <a:spLocks noChangeArrowheads="1"/>
          </p:cNvSpPr>
          <p:nvPr/>
        </p:nvSpPr>
        <p:spPr bwMode="auto">
          <a:xfrm rot="-4418123">
            <a:off x="4580355" y="4101538"/>
            <a:ext cx="28971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50000"/>
              </a:spcBef>
            </a:pPr>
            <a:r>
              <a:rPr lang="en-US" altLang="en-US" sz="1600" dirty="0" err="1">
                <a:latin typeface="Arial Narrow" panose="020B0606020202030204" pitchFamily="34" charset="0"/>
              </a:rPr>
              <a:t>fmConnect</a:t>
            </a:r>
            <a:r>
              <a:rPr lang="en-US" altLang="en-US" sz="1600" dirty="0">
                <a:latin typeface="Arial Narrow" panose="020B0606020202030204" pitchFamily="34" charset="0"/>
              </a:rPr>
              <a:t> </a:t>
            </a:r>
          </a:p>
        </p:txBody>
      </p:sp>
      <p:sp>
        <p:nvSpPr>
          <p:cNvPr id="8221" name="Text Box 43"/>
          <p:cNvSpPr txBox="1">
            <a:spLocks noChangeArrowheads="1"/>
          </p:cNvSpPr>
          <p:nvPr/>
        </p:nvSpPr>
        <p:spPr bwMode="auto">
          <a:xfrm rot="-3963428">
            <a:off x="2669005" y="3912625"/>
            <a:ext cx="2668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50000"/>
              </a:spcBef>
            </a:pPr>
            <a:r>
              <a:rPr lang="en-US" altLang="en-US" sz="1600" dirty="0">
                <a:latin typeface="Arial Narrow" panose="020B0606020202030204" pitchFamily="34" charset="0"/>
              </a:rPr>
              <a:t>Community Service </a:t>
            </a:r>
          </a:p>
        </p:txBody>
      </p:sp>
      <p:sp>
        <p:nvSpPr>
          <p:cNvPr id="8222" name="Text Box 44"/>
          <p:cNvSpPr txBox="1">
            <a:spLocks noChangeArrowheads="1"/>
          </p:cNvSpPr>
          <p:nvPr/>
        </p:nvSpPr>
        <p:spPr bwMode="auto">
          <a:xfrm rot="-4620323">
            <a:off x="6022599" y="3607031"/>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50000"/>
              </a:spcBef>
            </a:pPr>
            <a:r>
              <a:rPr lang="en-US" altLang="en-US" sz="1600">
                <a:latin typeface="Arial Narrow" panose="020B0606020202030204" pitchFamily="34" charset="0"/>
              </a:rPr>
              <a:t>M4 Advising</a:t>
            </a:r>
          </a:p>
        </p:txBody>
      </p:sp>
      <p:sp>
        <p:nvSpPr>
          <p:cNvPr id="8223" name="Text Box 45"/>
          <p:cNvSpPr txBox="1">
            <a:spLocks noChangeArrowheads="1"/>
          </p:cNvSpPr>
          <p:nvPr/>
        </p:nvSpPr>
        <p:spPr bwMode="auto">
          <a:xfrm rot="-4385691">
            <a:off x="6632199" y="3607031"/>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50000"/>
              </a:spcBef>
            </a:pPr>
            <a:r>
              <a:rPr lang="en-US" altLang="en-US" sz="1600">
                <a:latin typeface="Arial Narrow" panose="020B0606020202030204" pitchFamily="34" charset="0"/>
              </a:rPr>
              <a:t>M4 Electives</a:t>
            </a:r>
          </a:p>
        </p:txBody>
      </p:sp>
      <p:sp>
        <p:nvSpPr>
          <p:cNvPr id="8224" name="Text Box 46"/>
          <p:cNvSpPr txBox="1">
            <a:spLocks noChangeArrowheads="1"/>
          </p:cNvSpPr>
          <p:nvPr/>
        </p:nvSpPr>
        <p:spPr bwMode="auto">
          <a:xfrm rot="-4417668">
            <a:off x="7317999" y="3529829"/>
            <a:ext cx="1752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50000"/>
              </a:spcBef>
            </a:pPr>
            <a:r>
              <a:rPr lang="en-US" altLang="en-US" sz="1600" b="1" dirty="0" smtClean="0">
                <a:solidFill>
                  <a:schemeClr val="accent2"/>
                </a:solidFill>
                <a:latin typeface="Arial Narrow" panose="020B0606020202030204" pitchFamily="34" charset="0"/>
              </a:rPr>
              <a:t>MATCH</a:t>
            </a:r>
            <a:endParaRPr lang="en-US" altLang="en-US" sz="1600" b="1" dirty="0">
              <a:solidFill>
                <a:schemeClr val="accent2"/>
              </a:solidFill>
              <a:latin typeface="Arial Narrow" panose="020B0606020202030204" pitchFamily="34" charset="0"/>
            </a:endParaRPr>
          </a:p>
        </p:txBody>
      </p:sp>
      <p:sp>
        <p:nvSpPr>
          <p:cNvPr id="2" name="TextBox 1"/>
          <p:cNvSpPr txBox="1"/>
          <p:nvPr/>
        </p:nvSpPr>
        <p:spPr>
          <a:xfrm>
            <a:off x="2388119" y="1213651"/>
            <a:ext cx="3902607" cy="707886"/>
          </a:xfrm>
          <a:prstGeom prst="rect">
            <a:avLst/>
          </a:prstGeom>
          <a:noFill/>
        </p:spPr>
        <p:txBody>
          <a:bodyPr wrap="none" rtlCol="0">
            <a:spAutoFit/>
          </a:bodyPr>
          <a:lstStyle/>
          <a:p>
            <a:r>
              <a:rPr lang="en-US" sz="4000" b="1" dirty="0" err="1" smtClean="0">
                <a:latin typeface="Helvetica" panose="020B0604020202020204" pitchFamily="34" charset="0"/>
                <a:cs typeface="Helvetica" panose="020B0604020202020204" pitchFamily="34" charset="0"/>
              </a:rPr>
              <a:t>Cookin</a:t>
            </a:r>
            <a:r>
              <a:rPr lang="en-US" sz="4000" b="1" dirty="0" smtClean="0">
                <a:latin typeface="Helvetica" panose="020B0604020202020204" pitchFamily="34" charset="0"/>
                <a:cs typeface="Helvetica" panose="020B0604020202020204" pitchFamily="34" charset="0"/>
              </a:rPr>
              <a:t>’ @ VCU</a:t>
            </a:r>
            <a:endParaRPr lang="en-US" sz="40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0428764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3796"/>
            <a:ext cx="8229600" cy="1143000"/>
          </a:xfrm>
        </p:spPr>
        <p:txBody>
          <a:bodyPr>
            <a:normAutofit/>
          </a:bodyPr>
          <a:lstStyle/>
          <a:p>
            <a:r>
              <a:rPr lang="en-US" dirty="0" smtClean="0"/>
              <a:t>Mission</a:t>
            </a:r>
            <a:endParaRPr lang="en-US" dirty="0"/>
          </a:p>
        </p:txBody>
      </p:sp>
      <p:sp>
        <p:nvSpPr>
          <p:cNvPr id="3" name="Content Placeholder 2"/>
          <p:cNvSpPr>
            <a:spLocks noGrp="1"/>
          </p:cNvSpPr>
          <p:nvPr>
            <p:ph idx="1"/>
          </p:nvPr>
        </p:nvSpPr>
        <p:spPr>
          <a:xfrm>
            <a:off x="457200" y="1786796"/>
            <a:ext cx="8229600" cy="4518470"/>
          </a:xfrm>
        </p:spPr>
        <p:txBody>
          <a:bodyPr>
            <a:normAutofit fontScale="62500" lnSpcReduction="20000"/>
          </a:bodyPr>
          <a:lstStyle/>
          <a:p>
            <a:pPr fontAlgn="base"/>
            <a:r>
              <a:rPr lang="en-US" b="1" i="1" dirty="0" smtClean="0"/>
              <a:t>IMPROVE</a:t>
            </a:r>
            <a:r>
              <a:rPr lang="en-US" b="1" i="1" dirty="0"/>
              <a:t> </a:t>
            </a:r>
            <a:r>
              <a:rPr lang="en-US" dirty="0"/>
              <a:t>the health and wellbeing of the </a:t>
            </a:r>
            <a:r>
              <a:rPr lang="en-US" dirty="0">
                <a:solidFill>
                  <a:srgbClr val="00B050"/>
                </a:solidFill>
              </a:rPr>
              <a:t>people of Virginia and </a:t>
            </a:r>
            <a:r>
              <a:rPr lang="en-US" dirty="0" smtClean="0">
                <a:solidFill>
                  <a:srgbClr val="00B050"/>
                </a:solidFill>
              </a:rPr>
              <a:t>beyond</a:t>
            </a:r>
          </a:p>
          <a:p>
            <a:pPr fontAlgn="base"/>
            <a:endParaRPr lang="en-US" dirty="0"/>
          </a:p>
          <a:p>
            <a:pPr fontAlgn="base"/>
            <a:r>
              <a:rPr lang="en-US" b="1" i="1" dirty="0"/>
              <a:t>ADVANCE</a:t>
            </a:r>
            <a:r>
              <a:rPr lang="en-US" dirty="0"/>
              <a:t> the science of epidemiology, family medicine, and public health by means of innovative, interdisciplinary </a:t>
            </a:r>
            <a:r>
              <a:rPr lang="en-US" dirty="0" smtClean="0"/>
              <a:t>research</a:t>
            </a:r>
          </a:p>
          <a:p>
            <a:pPr fontAlgn="base"/>
            <a:endParaRPr lang="en-US" dirty="0"/>
          </a:p>
          <a:p>
            <a:pPr fontAlgn="base"/>
            <a:r>
              <a:rPr lang="en-US" b="1" i="1" dirty="0"/>
              <a:t>EDUCATE</a:t>
            </a:r>
            <a:r>
              <a:rPr lang="en-US" dirty="0"/>
              <a:t> ourselves, our patients, our learners, and other </a:t>
            </a:r>
            <a:r>
              <a:rPr lang="en-US" dirty="0" smtClean="0"/>
              <a:t>stakeholders</a:t>
            </a:r>
          </a:p>
          <a:p>
            <a:pPr fontAlgn="base"/>
            <a:endParaRPr lang="en-US" dirty="0"/>
          </a:p>
          <a:p>
            <a:pPr fontAlgn="base"/>
            <a:r>
              <a:rPr lang="en-US" b="1" i="1" dirty="0"/>
              <a:t>PROVIDE</a:t>
            </a:r>
            <a:r>
              <a:rPr lang="en-US" dirty="0"/>
              <a:t> high quality primary care, public health services, and lead their </a:t>
            </a:r>
            <a:r>
              <a:rPr lang="en-US" dirty="0" smtClean="0"/>
              <a:t>integration</a:t>
            </a:r>
          </a:p>
          <a:p>
            <a:pPr fontAlgn="base"/>
            <a:endParaRPr lang="en-US" dirty="0"/>
          </a:p>
          <a:p>
            <a:pPr fontAlgn="base"/>
            <a:r>
              <a:rPr lang="en-US" b="1" i="1" dirty="0">
                <a:solidFill>
                  <a:srgbClr val="00B050"/>
                </a:solidFill>
              </a:rPr>
              <a:t>TRAIN</a:t>
            </a:r>
            <a:r>
              <a:rPr lang="en-US" dirty="0">
                <a:solidFill>
                  <a:srgbClr val="00B050"/>
                </a:solidFill>
              </a:rPr>
              <a:t> the next generation </a:t>
            </a:r>
            <a:r>
              <a:rPr lang="en-US" dirty="0"/>
              <a:t>of epidemiologists, </a:t>
            </a:r>
            <a:r>
              <a:rPr lang="en-US" dirty="0">
                <a:solidFill>
                  <a:srgbClr val="00B050"/>
                </a:solidFill>
              </a:rPr>
              <a:t>family physicians</a:t>
            </a:r>
            <a:r>
              <a:rPr lang="en-US" dirty="0"/>
              <a:t>, and public health professionals</a:t>
            </a:r>
          </a:p>
          <a:p>
            <a:endParaRPr lang="en-US" dirty="0"/>
          </a:p>
        </p:txBody>
      </p:sp>
    </p:spTree>
    <p:extLst>
      <p:ext uri="{BB962C8B-B14F-4D97-AF65-F5344CB8AC3E}">
        <p14:creationId xmlns:p14="http://schemas.microsoft.com/office/powerpoint/2010/main" val="40646946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56452" y="1491707"/>
            <a:ext cx="6219653" cy="4148460"/>
          </a:xfrm>
        </p:spPr>
      </p:pic>
      <p:pic>
        <p:nvPicPr>
          <p:cNvPr id="5" name="Picture 4"/>
          <p:cNvPicPr>
            <a:picLocks noChangeAspect="1"/>
          </p:cNvPicPr>
          <p:nvPr/>
        </p:nvPicPr>
        <p:blipFill>
          <a:blip r:embed="rId4"/>
          <a:stretch>
            <a:fillRect/>
          </a:stretch>
        </p:blipFill>
        <p:spPr>
          <a:xfrm>
            <a:off x="3388861" y="3083533"/>
            <a:ext cx="2462997" cy="963251"/>
          </a:xfrm>
          <a:prstGeom prst="rect">
            <a:avLst/>
          </a:prstGeom>
        </p:spPr>
      </p:pic>
      <p:sp>
        <p:nvSpPr>
          <p:cNvPr id="6" name="TextBox 5"/>
          <p:cNvSpPr txBox="1"/>
          <p:nvPr/>
        </p:nvSpPr>
        <p:spPr>
          <a:xfrm>
            <a:off x="423471" y="968487"/>
            <a:ext cx="8720529" cy="523220"/>
          </a:xfrm>
          <a:prstGeom prst="rect">
            <a:avLst/>
          </a:prstGeom>
          <a:noFill/>
        </p:spPr>
        <p:txBody>
          <a:bodyPr wrap="none" rtlCol="0">
            <a:spAutoFit/>
          </a:bodyPr>
          <a:lstStyle/>
          <a:p>
            <a:r>
              <a:rPr lang="en-US" sz="2800" dirty="0" smtClean="0">
                <a:latin typeface="Helvetica" panose="020B0604020202020204" pitchFamily="34" charset="0"/>
                <a:cs typeface="Helvetica" panose="020B0604020202020204" pitchFamily="34" charset="0"/>
              </a:rPr>
              <a:t>Family Medicine Scholars Training &amp; Admission Track</a:t>
            </a:r>
            <a:endParaRPr lang="en-US" sz="2800" dirty="0">
              <a:latin typeface="Helvetica" panose="020B0604020202020204" pitchFamily="34" charset="0"/>
              <a:cs typeface="Helvetica" panose="020B0604020202020204" pitchFamily="34" charset="0"/>
            </a:endParaRPr>
          </a:p>
        </p:txBody>
      </p:sp>
      <p:sp>
        <p:nvSpPr>
          <p:cNvPr id="3" name="TextBox 2"/>
          <p:cNvSpPr txBox="1"/>
          <p:nvPr/>
        </p:nvSpPr>
        <p:spPr>
          <a:xfrm>
            <a:off x="2586763" y="5638610"/>
            <a:ext cx="5089342" cy="338554"/>
          </a:xfrm>
          <a:prstGeom prst="rect">
            <a:avLst/>
          </a:prstGeom>
          <a:noFill/>
        </p:spPr>
        <p:txBody>
          <a:bodyPr wrap="none" rtlCol="0">
            <a:spAutoFit/>
          </a:bodyPr>
          <a:lstStyle/>
          <a:p>
            <a:r>
              <a:rPr lang="en-US" sz="1600" dirty="0" smtClean="0">
                <a:latin typeface="Helvetica" panose="020B0604020202020204" pitchFamily="34" charset="0"/>
                <a:cs typeface="Helvetica" panose="020B0604020202020204" pitchFamily="34" charset="0"/>
              </a:rPr>
              <a:t>Virginia Commonwealth University School of Medicine</a:t>
            </a:r>
            <a:endParaRPr lang="en-US" sz="16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7211806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666" y="616808"/>
            <a:ext cx="8229600" cy="1143000"/>
          </a:xfrm>
        </p:spPr>
        <p:txBody>
          <a:bodyPr/>
          <a:lstStyle/>
          <a:p>
            <a:r>
              <a:rPr lang="en-US" dirty="0" smtClean="0"/>
              <a:t>Ingredients</a:t>
            </a:r>
            <a:endParaRPr lang="en-US" dirty="0"/>
          </a:p>
        </p:txBody>
      </p:sp>
      <p:sp>
        <p:nvSpPr>
          <p:cNvPr id="3" name="Content Placeholder 2"/>
          <p:cNvSpPr>
            <a:spLocks noGrp="1"/>
          </p:cNvSpPr>
          <p:nvPr>
            <p:ph idx="1"/>
          </p:nvPr>
        </p:nvSpPr>
        <p:spPr>
          <a:xfrm>
            <a:off x="3647636" y="2133176"/>
            <a:ext cx="5322627" cy="3882431"/>
          </a:xfrm>
        </p:spPr>
        <p:txBody>
          <a:bodyPr>
            <a:normAutofit/>
          </a:bodyPr>
          <a:lstStyle/>
          <a:p>
            <a:pPr>
              <a:buFont typeface="Wingdings" panose="05000000000000000000" pitchFamily="2" charset="2"/>
              <a:buChar char="§"/>
            </a:pPr>
            <a:r>
              <a:rPr lang="en-US" dirty="0" smtClean="0">
                <a:solidFill>
                  <a:schemeClr val="accent2"/>
                </a:solidFill>
              </a:rPr>
              <a:t>Dual admission	</a:t>
            </a:r>
          </a:p>
          <a:p>
            <a:pPr>
              <a:buFont typeface="Wingdings" panose="05000000000000000000" pitchFamily="2" charset="2"/>
              <a:buChar char="§"/>
            </a:pPr>
            <a:r>
              <a:rPr lang="en-US" dirty="0" smtClean="0"/>
              <a:t>Support</a:t>
            </a:r>
          </a:p>
          <a:p>
            <a:pPr>
              <a:buFont typeface="Wingdings" panose="05000000000000000000" pitchFamily="2" charset="2"/>
              <a:buChar char="§"/>
            </a:pPr>
            <a:r>
              <a:rPr lang="en-US" dirty="0" smtClean="0"/>
              <a:t>Curriculum</a:t>
            </a:r>
          </a:p>
          <a:p>
            <a:pPr>
              <a:buFont typeface="Wingdings" panose="05000000000000000000" pitchFamily="2" charset="2"/>
              <a:buChar char="§"/>
            </a:pPr>
            <a:r>
              <a:rPr lang="en-US" dirty="0" smtClean="0"/>
              <a:t>Personalized experiences</a:t>
            </a:r>
          </a:p>
          <a:p>
            <a:pPr>
              <a:buFont typeface="Wingdings" panose="05000000000000000000" pitchFamily="2" charset="2"/>
              <a:buChar char="§"/>
            </a:pPr>
            <a:r>
              <a:rPr lang="en-US" dirty="0" smtClean="0"/>
              <a:t>Scholarships</a:t>
            </a:r>
            <a:endParaRPr lang="en-US" dirty="0"/>
          </a:p>
          <a:p>
            <a:pPr marL="0" indent="0">
              <a:buNone/>
            </a:pPr>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84" y="2874370"/>
            <a:ext cx="3300761" cy="1828800"/>
          </a:xfrm>
          <a:prstGeom prst="rect">
            <a:avLst/>
          </a:prstGeom>
        </p:spPr>
      </p:pic>
    </p:spTree>
    <p:extLst>
      <p:ext uri="{BB962C8B-B14F-4D97-AF65-F5344CB8AC3E}">
        <p14:creationId xmlns:p14="http://schemas.microsoft.com/office/powerpoint/2010/main" val="38989624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23987" y="962025"/>
            <a:ext cx="6296025" cy="4933950"/>
          </a:xfrm>
          <a:prstGeom prst="rect">
            <a:avLst/>
          </a:prstGeom>
        </p:spPr>
      </p:pic>
    </p:spTree>
    <p:extLst>
      <p:ext uri="{BB962C8B-B14F-4D97-AF65-F5344CB8AC3E}">
        <p14:creationId xmlns:p14="http://schemas.microsoft.com/office/powerpoint/2010/main" val="13007116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666" y="616808"/>
            <a:ext cx="8229600" cy="1143000"/>
          </a:xfrm>
        </p:spPr>
        <p:txBody>
          <a:bodyPr/>
          <a:lstStyle/>
          <a:p>
            <a:r>
              <a:rPr lang="en-US" dirty="0" smtClean="0"/>
              <a:t>Ingredients</a:t>
            </a:r>
            <a:endParaRPr lang="en-US" dirty="0"/>
          </a:p>
        </p:txBody>
      </p:sp>
      <p:sp>
        <p:nvSpPr>
          <p:cNvPr id="3" name="Content Placeholder 2"/>
          <p:cNvSpPr>
            <a:spLocks noGrp="1"/>
          </p:cNvSpPr>
          <p:nvPr>
            <p:ph idx="1"/>
          </p:nvPr>
        </p:nvSpPr>
        <p:spPr>
          <a:xfrm>
            <a:off x="3647636" y="2133176"/>
            <a:ext cx="5322627" cy="3882431"/>
          </a:xfrm>
        </p:spPr>
        <p:txBody>
          <a:bodyPr>
            <a:normAutofit/>
          </a:bodyPr>
          <a:lstStyle/>
          <a:p>
            <a:pPr>
              <a:buFont typeface="Wingdings" panose="05000000000000000000" pitchFamily="2" charset="2"/>
              <a:buChar char="§"/>
            </a:pPr>
            <a:r>
              <a:rPr lang="en-US" dirty="0" smtClean="0"/>
              <a:t>Dual admission</a:t>
            </a:r>
            <a:r>
              <a:rPr lang="en-US" dirty="0" smtClean="0">
                <a:solidFill>
                  <a:schemeClr val="accent2"/>
                </a:solidFill>
              </a:rPr>
              <a:t>	</a:t>
            </a:r>
          </a:p>
          <a:p>
            <a:pPr>
              <a:buFont typeface="Wingdings" panose="05000000000000000000" pitchFamily="2" charset="2"/>
              <a:buChar char="§"/>
            </a:pPr>
            <a:r>
              <a:rPr lang="en-US" dirty="0" smtClean="0">
                <a:solidFill>
                  <a:schemeClr val="accent2"/>
                </a:solidFill>
              </a:rPr>
              <a:t>Support</a:t>
            </a:r>
          </a:p>
          <a:p>
            <a:pPr>
              <a:buFont typeface="Wingdings" panose="05000000000000000000" pitchFamily="2" charset="2"/>
              <a:buChar char="§"/>
            </a:pPr>
            <a:r>
              <a:rPr lang="en-US" dirty="0" smtClean="0"/>
              <a:t>Curriculum</a:t>
            </a:r>
          </a:p>
          <a:p>
            <a:pPr>
              <a:buFont typeface="Wingdings" panose="05000000000000000000" pitchFamily="2" charset="2"/>
              <a:buChar char="§"/>
            </a:pPr>
            <a:r>
              <a:rPr lang="en-US" dirty="0" smtClean="0"/>
              <a:t>Personalized experiences</a:t>
            </a:r>
          </a:p>
          <a:p>
            <a:pPr>
              <a:buFont typeface="Wingdings" panose="05000000000000000000" pitchFamily="2" charset="2"/>
              <a:buChar char="§"/>
            </a:pPr>
            <a:r>
              <a:rPr lang="en-US" dirty="0" smtClean="0"/>
              <a:t>Scholarships</a:t>
            </a:r>
            <a:endParaRPr lang="en-US" dirty="0"/>
          </a:p>
          <a:p>
            <a:pPr marL="0" indent="0">
              <a:buNone/>
            </a:pPr>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84" y="2874370"/>
            <a:ext cx="3300761" cy="1828800"/>
          </a:xfrm>
          <a:prstGeom prst="rect">
            <a:avLst/>
          </a:prstGeom>
        </p:spPr>
      </p:pic>
    </p:spTree>
    <p:extLst>
      <p:ext uri="{BB962C8B-B14F-4D97-AF65-F5344CB8AC3E}">
        <p14:creationId xmlns:p14="http://schemas.microsoft.com/office/powerpoint/2010/main" val="25593283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2565</TotalTime>
  <Words>1531</Words>
  <Application>Microsoft Office PowerPoint</Application>
  <PresentationFormat>On-screen Show (4:3)</PresentationFormat>
  <Paragraphs>283</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ＭＳ Ｐゴシック</vt:lpstr>
      <vt:lpstr>Arial</vt:lpstr>
      <vt:lpstr>Arial Narrow</vt:lpstr>
      <vt:lpstr>Calibri</vt:lpstr>
      <vt:lpstr>Helvetica</vt:lpstr>
      <vt:lpstr>Wingdings</vt:lpstr>
      <vt:lpstr>Office Theme</vt:lpstr>
      <vt:lpstr>"Our Recipe to Attract and Retain Family Medicine Bound Students"</vt:lpstr>
      <vt:lpstr>Disclosure</vt:lpstr>
      <vt:lpstr>What’s Cookin’?</vt:lpstr>
      <vt:lpstr>PowerPoint Presentation</vt:lpstr>
      <vt:lpstr>Mission</vt:lpstr>
      <vt:lpstr>PowerPoint Presentation</vt:lpstr>
      <vt:lpstr>Ingredients</vt:lpstr>
      <vt:lpstr>PowerPoint Presentation</vt:lpstr>
      <vt:lpstr>Ingredients</vt:lpstr>
      <vt:lpstr>PowerPoint Presentation</vt:lpstr>
      <vt:lpstr>Ingredients</vt:lpstr>
      <vt:lpstr>Advanced Curriculum</vt:lpstr>
      <vt:lpstr>Ingredients</vt:lpstr>
      <vt:lpstr>Personalized Experiences</vt:lpstr>
      <vt:lpstr>Professional Development</vt:lpstr>
      <vt:lpstr>Scholarships</vt:lpstr>
      <vt:lpstr>Mmm…</vt:lpstr>
      <vt:lpstr>The Reviews…</vt:lpstr>
      <vt:lpstr>A few numbers…</vt:lpstr>
      <vt:lpstr>Program Evaluation</vt:lpstr>
      <vt:lpstr>Secondary Gains</vt:lpstr>
      <vt:lpstr>PowerPoint Presentation</vt:lpstr>
      <vt:lpstr>What’s in Your Pantry?</vt:lpstr>
      <vt:lpstr>PowerPoint Presentation</vt:lpstr>
    </vt:vector>
  </TitlesOfParts>
  <Company>STFM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Abuel</dc:creator>
  <cp:lastModifiedBy>Judy S Gary M ED</cp:lastModifiedBy>
  <cp:revision>119</cp:revision>
  <cp:lastPrinted>2018-01-19T19:58:53Z</cp:lastPrinted>
  <dcterms:created xsi:type="dcterms:W3CDTF">2013-07-17T19:19:39Z</dcterms:created>
  <dcterms:modified xsi:type="dcterms:W3CDTF">2018-01-29T13:20:27Z</dcterms:modified>
</cp:coreProperties>
</file>