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57" r:id="rId4"/>
    <p:sldId id="262" r:id="rId5"/>
    <p:sldId id="276" r:id="rId6"/>
    <p:sldId id="264" r:id="rId7"/>
    <p:sldId id="263" r:id="rId8"/>
    <p:sldId id="261" r:id="rId9"/>
    <p:sldId id="282" r:id="rId10"/>
    <p:sldId id="281" r:id="rId11"/>
    <p:sldId id="268" r:id="rId12"/>
    <p:sldId id="278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69" r:id="rId21"/>
    <p:sldId id="265" r:id="rId22"/>
    <p:sldId id="277" r:id="rId23"/>
    <p:sldId id="284" r:id="rId24"/>
    <p:sldId id="283" r:id="rId25"/>
    <p:sldId id="266" r:id="rId26"/>
    <p:sldId id="260" r:id="rId27"/>
    <p:sldId id="258" r:id="rId28"/>
  </p:sldIdLst>
  <p:sldSz cx="14630400" cy="8229600"/>
  <p:notesSz cx="6858000" cy="9144000"/>
  <p:defaultTextStyle>
    <a:defPPr>
      <a:defRPr lang="en-US"/>
    </a:defPPr>
    <a:lvl1pPr marL="0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1" autoAdjust="0"/>
    <p:restoredTop sz="86421" autoAdjust="0"/>
  </p:normalViewPr>
  <p:slideViewPr>
    <p:cSldViewPr snapToGrid="0">
      <p:cViewPr varScale="1">
        <p:scale>
          <a:sx n="80" d="100"/>
          <a:sy n="80" d="100"/>
        </p:scale>
        <p:origin x="120" y="204"/>
      </p:cViewPr>
      <p:guideLst/>
    </p:cSldViewPr>
  </p:slideViewPr>
  <p:outlineViewPr>
    <p:cViewPr>
      <p:scale>
        <a:sx n="33" d="100"/>
        <a:sy n="33" d="100"/>
      </p:scale>
      <p:origin x="0" y="-71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74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On-the Job</a:t>
            </a:r>
            <a:r>
              <a:rPr lang="en-US" sz="1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Checklist</a:t>
            </a:r>
          </a:p>
          <a:p>
            <a:pPr>
              <a:defRPr/>
            </a:pPr>
            <a:r>
              <a:rPr lang="en-US" sz="1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n=84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83</c:v>
                </c:pt>
                <c:pt idx="1">
                  <c:v>86</c:v>
                </c:pt>
                <c:pt idx="2">
                  <c:v>94</c:v>
                </c:pt>
                <c:pt idx="3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C8-4103-81CB-773514EA9E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85</c:v>
                </c:pt>
                <c:pt idx="1">
                  <c:v>90</c:v>
                </c:pt>
                <c:pt idx="2">
                  <c:v>95</c:v>
                </c:pt>
                <c:pt idx="3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C8-4103-81CB-773514EA9E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Exam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91</c:v>
                </c:pt>
                <c:pt idx="1">
                  <c:v>94</c:v>
                </c:pt>
                <c:pt idx="2">
                  <c:v>96</c:v>
                </c:pt>
                <c:pt idx="3">
                  <c:v>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C8-4103-81CB-773514EA9E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Diag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1C8-4103-81CB-773514EA9E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 Plan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94</c:v>
                </c:pt>
                <c:pt idx="1">
                  <c:v>96</c:v>
                </c:pt>
                <c:pt idx="2">
                  <c:v>98</c:v>
                </c:pt>
                <c:pt idx="3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1C8-4103-81CB-773514EA9E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Follow 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84</c:v>
                </c:pt>
                <c:pt idx="1">
                  <c:v>87</c:v>
                </c:pt>
                <c:pt idx="2">
                  <c:v>93</c:v>
                </c:pt>
                <c:pt idx="3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1C8-4103-81CB-773514EA9EF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85</c:v>
                </c:pt>
                <c:pt idx="1">
                  <c:v>86</c:v>
                </c:pt>
                <c:pt idx="2">
                  <c:v>93</c:v>
                </c:pt>
                <c:pt idx="3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1C8-4103-81CB-773514EA9EFD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Document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average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1C8-4103-81CB-773514EA9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713832"/>
        <c:axId val="401714224"/>
      </c:lineChart>
      <c:catAx>
        <c:axId val="401713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1714224"/>
        <c:crosses val="autoZero"/>
        <c:auto val="1"/>
        <c:lblAlgn val="ctr"/>
        <c:lblOffset val="100"/>
        <c:noMultiLvlLbl val="0"/>
      </c:catAx>
      <c:valAx>
        <c:axId val="401714224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3.0683403068340307E-2"/>
              <c:y val="0.29694206243700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7138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50194-7DF0-4D6B-932B-6DF8CB1B498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http://www.stfm.org/fmhub/fm2007/November/Abdulrazak736.pdfEdit </a:t>
            </a: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5047A-5F22-48E9-89B4-A7E5772F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m.org/fmhub/fm2007/November/Abdulrazak736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graduates,</a:t>
            </a:r>
            <a:r>
              <a:rPr lang="en-US" baseline="0" dirty="0" smtClean="0"/>
              <a:t> but limited # of specialty positions.  3000 students graduate /y, only 200-300 can do a specialty.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drugs </a:t>
            </a:r>
          </a:p>
          <a:p>
            <a:r>
              <a:rPr lang="en-US" dirty="0" smtClean="0"/>
              <a:t>Have lots of training on ATB</a:t>
            </a:r>
            <a:r>
              <a:rPr lang="en-US" baseline="0" dirty="0" smtClean="0"/>
              <a:t> use in UNRWA; a problem in community and MOH</a:t>
            </a:r>
          </a:p>
          <a:p>
            <a:r>
              <a:rPr lang="en-US" baseline="0" dirty="0" smtClean="0"/>
              <a:t>Antihistamine for common cold—EBM no real value</a:t>
            </a:r>
          </a:p>
          <a:p>
            <a:r>
              <a:rPr lang="en-US" baseline="0" dirty="0" smtClean="0"/>
              <a:t>DM-use metformin as first line of TX, use max then add another drug</a:t>
            </a:r>
          </a:p>
          <a:p>
            <a:r>
              <a:rPr lang="en-US" baseline="0" dirty="0" smtClean="0"/>
              <a:t>HTN-if DM then ACE = first drug of choice, if over 45y start with diuretic</a:t>
            </a:r>
          </a:p>
          <a:p>
            <a:r>
              <a:rPr lang="en-US" baseline="0" dirty="0" smtClean="0"/>
              <a:t>Also keep up</a:t>
            </a:r>
          </a:p>
          <a:p>
            <a:r>
              <a:rPr lang="en-US" baseline="0" dirty="0" smtClean="0"/>
              <a:t>AA-has studied how MD prescribe drugs—just published in Pal Health Alliance—how many drugs /RX; how many additional drugs;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 and cold</a:t>
            </a:r>
          </a:p>
          <a:p>
            <a:r>
              <a:rPr lang="en-US" dirty="0" smtClean="0"/>
              <a:t>Psychosomatic: Uses DMS 5 –multiple physical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think about somatization—complaint is real, not seeking attention, 30% have </a:t>
            </a:r>
            <a:r>
              <a:rPr lang="en-US" baseline="0" dirty="0" err="1" smtClean="0"/>
              <a:t>psychosom</a:t>
            </a:r>
            <a:r>
              <a:rPr lang="en-US" baseline="0" dirty="0" smtClean="0"/>
              <a:t> element, do serial visits for patient –every week or month, or 3 m, Refugee issue—28 y/o complain of neck pain and other body complaints—have a pharmacy in their house.  Explain </a:t>
            </a:r>
            <a:r>
              <a:rPr lang="en-US" baseline="0" dirty="0" err="1" smtClean="0"/>
              <a:t>psychosom</a:t>
            </a:r>
            <a:r>
              <a:rPr lang="en-US" baseline="0" dirty="0" smtClean="0"/>
              <a:t>, behavioral therapy, GP implemented—and successful </a:t>
            </a:r>
          </a:p>
          <a:p>
            <a:r>
              <a:rPr lang="en-US" baseline="0" dirty="0" smtClean="0"/>
              <a:t>Disease surveillance—PH approach guidelines of CDC. How to manage in the community, how to report to UNRWA + MOH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</a:p>
          <a:p>
            <a:r>
              <a:rPr lang="en-US" dirty="0" smtClean="0"/>
              <a:t>Cultural</a:t>
            </a:r>
            <a:r>
              <a:rPr lang="en-US" baseline="0" dirty="0" smtClean="0"/>
              <a:t> mores—no private time with child in Palestine, male provider—female patient,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www.stfm.org/fmhub/fm2007/November/Abdulrazak736.pdf</a:t>
            </a:r>
            <a:r>
              <a:rPr lang="en-US" dirty="0" smtClean="0"/>
              <a:t>  2007</a:t>
            </a:r>
          </a:p>
          <a:p>
            <a:r>
              <a:rPr lang="en-US" dirty="0"/>
              <a:t>In Jordan, there are currently four residency programs</a:t>
            </a:r>
          </a:p>
          <a:p>
            <a:r>
              <a:rPr lang="en-US" sz="1200" dirty="0"/>
              <a:t>in family medicine. The first program was started by</a:t>
            </a:r>
          </a:p>
          <a:p>
            <a:r>
              <a:rPr lang="en-US" sz="1200" dirty="0"/>
              <a:t>the Royal Medical Services in 1981 in response to the</a:t>
            </a:r>
          </a:p>
          <a:p>
            <a:r>
              <a:rPr lang="en-US" sz="1200" dirty="0"/>
              <a:t>perceived need for comprehensive and cost-effective</a:t>
            </a:r>
          </a:p>
          <a:p>
            <a:r>
              <a:rPr lang="en-US" sz="1200" dirty="0"/>
              <a:t>medical services. The first Board Examination in Family</a:t>
            </a:r>
          </a:p>
          <a:p>
            <a:r>
              <a:rPr lang="en-US" sz="1200" dirty="0"/>
              <a:t>Medicine was in 1986. In 1989, the MOH started</a:t>
            </a:r>
          </a:p>
          <a:p>
            <a:r>
              <a:rPr lang="en-US" sz="1200" dirty="0"/>
              <a:t>its first residency program in family medicine. And</a:t>
            </a:r>
          </a:p>
          <a:p>
            <a:r>
              <a:rPr lang="en-US" sz="1200" dirty="0"/>
              <a:t>in 1995, Jordan’s medical schools, Jordan University</a:t>
            </a:r>
          </a:p>
          <a:p>
            <a:r>
              <a:rPr lang="en-US" sz="1200" dirty="0"/>
              <a:t>and the Jordan University of Science and Technology,</a:t>
            </a:r>
          </a:p>
          <a:p>
            <a:r>
              <a:rPr lang="en-US" sz="1200" dirty="0"/>
              <a:t>both initiated family medicine training programs. In</a:t>
            </a:r>
          </a:p>
          <a:p>
            <a:r>
              <a:rPr lang="en-US" sz="1200" dirty="0"/>
              <a:t>the same year, the Jordan Medical Council modified</a:t>
            </a:r>
          </a:p>
          <a:p>
            <a:r>
              <a:rPr lang="en-US" sz="1200" dirty="0"/>
              <a:t>the length of the family medicine training program</a:t>
            </a:r>
          </a:p>
          <a:p>
            <a:r>
              <a:rPr lang="en-US" sz="1200" dirty="0"/>
              <a:t>from 3 years to 4 years, standardizing the content of</a:t>
            </a:r>
          </a:p>
          <a:p>
            <a:r>
              <a:rPr lang="en-US" sz="1200" dirty="0"/>
              <a:t>the training programs and establishing a “specialist”</a:t>
            </a:r>
          </a:p>
          <a:p>
            <a:r>
              <a:rPr lang="en-US" sz="1200" dirty="0"/>
              <a:t>in family </a:t>
            </a:r>
            <a:r>
              <a:rPr lang="en-US" sz="1200" dirty="0" smtClean="0"/>
              <a:t>medicine</a:t>
            </a:r>
          </a:p>
          <a:p>
            <a:r>
              <a:rPr lang="en-US" sz="1200" dirty="0" smtClean="0"/>
              <a:t>https://www.ncbi.nlm.nih.gov/pmc/articles/PMC5471080/  2017</a:t>
            </a:r>
          </a:p>
          <a:p>
            <a:r>
              <a:rPr lang="en-US" sz="1200" dirty="0" smtClean="0"/>
              <a:t>-- underline issue lots  600 students just</a:t>
            </a:r>
          </a:p>
          <a:p>
            <a:r>
              <a:rPr lang="en-US" sz="1200" dirty="0" smtClean="0"/>
              <a:t>--</a:t>
            </a:r>
            <a:r>
              <a:rPr lang="en-US" sz="1200" dirty="0" err="1" smtClean="0"/>
              <a:t>hashmite</a:t>
            </a:r>
            <a:r>
              <a:rPr lang="en-US" sz="1200" dirty="0" smtClean="0"/>
              <a:t> 300 students</a:t>
            </a:r>
          </a:p>
          <a:p>
            <a:r>
              <a:rPr lang="en-US" sz="1200" dirty="0" smtClean="0"/>
              <a:t>Apply Jordan </a:t>
            </a:r>
            <a:r>
              <a:rPr lang="en-US" sz="1200" dirty="0" err="1" smtClean="0"/>
              <a:t>Bd</a:t>
            </a:r>
            <a:r>
              <a:rPr lang="en-US" sz="1200" dirty="0" smtClean="0"/>
              <a:t> FM – Part 1-after 2;   and Part 2-after 4 y (OSCE)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6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https://gpcourses.co/courses/postgraduate-diploma-family-medicine/</a:t>
            </a:r>
          </a:p>
          <a:p>
            <a:r>
              <a:rPr lang="en-US" dirty="0" smtClean="0"/>
              <a:t>Problem: </a:t>
            </a:r>
          </a:p>
          <a:p>
            <a:r>
              <a:rPr lang="en-US" dirty="0" smtClean="0"/>
              <a:t>2700 practice without additional training.  Becomes a cumulative problem, hence the need diploma program</a:t>
            </a:r>
          </a:p>
          <a:p>
            <a:r>
              <a:rPr lang="en-US" dirty="0" smtClean="0"/>
              <a:t>Cannot take a specialty program after age 35y. </a:t>
            </a:r>
          </a:p>
          <a:p>
            <a:endParaRPr lang="en-US" dirty="0" smtClean="0"/>
          </a:p>
          <a:p>
            <a:r>
              <a:rPr lang="en-US" dirty="0" smtClean="0"/>
              <a:t>With GP</a:t>
            </a:r>
            <a:r>
              <a:rPr lang="en-US" baseline="0" dirty="0" smtClean="0"/>
              <a:t> only training lots of referrals to specialty clinic that are not necessary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hours with 80-100 patients—most are referred because GP does not have training to manage. Hence overloaded specialty clinics with patients that they do not need to see and specialist has only 2-3 min /patient which means poor quality.  Most healthy, most have minor issues. i.e. any chest pain go for EKG and cardiac enzymes irrespective of age.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FM Diploma—online, no on</a:t>
            </a:r>
            <a:r>
              <a:rPr lang="en-US" baseline="0" dirty="0" smtClean="0"/>
              <a:t> the job, very expensive ~5000 online component + ~12,000 if add face to face and pulled out of setting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Working on 2 solutions to this:</a:t>
            </a:r>
          </a:p>
          <a:p>
            <a:pPr marL="342900" indent="-342900">
              <a:buAutoNum type="arabicParenR"/>
            </a:pPr>
            <a:r>
              <a:rPr lang="en-US" dirty="0" smtClean="0"/>
              <a:t>FM diploma—online and face to face </a:t>
            </a:r>
          </a:p>
          <a:p>
            <a:pPr marL="0" indent="0">
              <a:buNone/>
            </a:pPr>
            <a:r>
              <a:rPr lang="en-US" dirty="0" smtClean="0"/>
              <a:t>Amjad work with national committee FM (MOH and universities) program—MDs continue to see patient—build on ABU and on the job. More economic</a:t>
            </a:r>
            <a:r>
              <a:rPr lang="en-US" baseline="0" dirty="0" smtClean="0"/>
              <a:t> and don’t take docs out of clinic.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50/year w/ online and on the job training—more economical total cost $20k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r>
              <a:rPr lang="en-US" dirty="0" smtClean="0"/>
              <a:t>2) UNRWA program for GPs above 35 y in rural areas—unqualified GPs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for refugees from Palestine after creation of Israel in 1948 </a:t>
            </a:r>
          </a:p>
          <a:p>
            <a:r>
              <a:rPr lang="en-US" dirty="0" smtClean="0"/>
              <a:t>5 divisions:</a:t>
            </a:r>
          </a:p>
          <a:p>
            <a:r>
              <a:rPr lang="en-US" dirty="0" smtClean="0"/>
              <a:t>GAZA</a:t>
            </a:r>
          </a:p>
          <a:p>
            <a:r>
              <a:rPr lang="en-US" dirty="0" smtClean="0"/>
              <a:t>WB</a:t>
            </a:r>
          </a:p>
          <a:p>
            <a:r>
              <a:rPr lang="en-US" dirty="0" smtClean="0"/>
              <a:t>SYRIA</a:t>
            </a:r>
          </a:p>
          <a:p>
            <a:r>
              <a:rPr lang="en-US" dirty="0" smtClean="0"/>
              <a:t>LEBANON</a:t>
            </a:r>
          </a:p>
          <a:p>
            <a:r>
              <a:rPr lang="en-US" dirty="0" smtClean="0"/>
              <a:t>JORDAN 4 million, 2 million refugees</a:t>
            </a:r>
          </a:p>
          <a:p>
            <a:r>
              <a:rPr lang="en-US" dirty="0" smtClean="0"/>
              <a:t>	25 clinics 1.2 million—90 GPs</a:t>
            </a:r>
            <a:r>
              <a:rPr lang="en-US" baseline="0" dirty="0" smtClean="0"/>
              <a:t> 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? Survey what are weak points/ what</a:t>
            </a:r>
            <a:r>
              <a:rPr lang="en-US" baseline="0" dirty="0" smtClean="0"/>
              <a:t> are strengths</a:t>
            </a:r>
          </a:p>
          <a:p>
            <a:pPr marL="0" marR="0" lvl="0" indent="0" algn="l" defTabSz="114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Look at clinic charts </a:t>
            </a:r>
          </a:p>
          <a:p>
            <a:r>
              <a:rPr lang="en-US" baseline="0" dirty="0" smtClean="0"/>
              <a:t>How to manage common issues in clinic—what are they?</a:t>
            </a:r>
          </a:p>
          <a:p>
            <a:r>
              <a:rPr lang="en-US" baseline="0" dirty="0" smtClean="0"/>
              <a:t>How do you get the answers you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and initiative</a:t>
            </a:r>
          </a:p>
          <a:p>
            <a:r>
              <a:rPr lang="en-US" dirty="0" smtClean="0"/>
              <a:t>UNRWA vertical approach—NCDs, school health,</a:t>
            </a:r>
            <a:r>
              <a:rPr lang="en-US" baseline="0" dirty="0" smtClean="0"/>
              <a:t> immunizations—see different doctor, nurse and pharmacy</a:t>
            </a:r>
          </a:p>
          <a:p>
            <a:r>
              <a:rPr lang="en-US" baseline="0" dirty="0" smtClean="0"/>
              <a:t>Divide into teams: MD/RN/pharmacist—whole family served by the same team. Including basic MH</a:t>
            </a:r>
          </a:p>
          <a:p>
            <a:r>
              <a:rPr lang="en-US" baseline="0" dirty="0" smtClean="0"/>
              <a:t>Just do it</a:t>
            </a:r>
          </a:p>
          <a:p>
            <a:r>
              <a:rPr lang="en-US" baseline="0" dirty="0" smtClean="0"/>
              <a:t>--Have to train doctors how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Calgary</a:t>
            </a:r>
            <a:r>
              <a:rPr lang="en-US" baseline="0" dirty="0" smtClean="0"/>
              <a:t> /Cambridge modules—71 points on how to do communication skills</a:t>
            </a:r>
          </a:p>
          <a:p>
            <a:r>
              <a:rPr lang="en-US" baseline="0" dirty="0" smtClean="0"/>
              <a:t>Amanda Howe—trained Amjad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7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it?</a:t>
            </a:r>
          </a:p>
          <a:p>
            <a:r>
              <a:rPr lang="en-US" baseline="0" dirty="0" smtClean="0"/>
              <a:t>What </a:t>
            </a:r>
            <a:r>
              <a:rPr lang="en-US" dirty="0" smtClean="0"/>
              <a:t>are sources for valid information—</a:t>
            </a:r>
          </a:p>
          <a:p>
            <a:r>
              <a:rPr lang="en-US" dirty="0" smtClean="0"/>
              <a:t>	-with internet lots of options: ADA site for DM, HTN-JACAH; Asthma/</a:t>
            </a:r>
            <a:r>
              <a:rPr lang="en-US" baseline="0" dirty="0" smtClean="0"/>
              <a:t>COPD-Gold; prevention US </a:t>
            </a:r>
            <a:r>
              <a:rPr lang="en-US" baseline="0" dirty="0" err="1" smtClean="0"/>
              <a:t>prev</a:t>
            </a:r>
            <a:r>
              <a:rPr lang="en-US" baseline="0" dirty="0" smtClean="0"/>
              <a:t> TF, </a:t>
            </a:r>
            <a:r>
              <a:rPr lang="en-US" baseline="0" dirty="0" err="1" smtClean="0"/>
              <a:t>infec</a:t>
            </a:r>
            <a:r>
              <a:rPr lang="en-US" baseline="0" dirty="0" smtClean="0"/>
              <a:t>-CDC</a:t>
            </a:r>
          </a:p>
          <a:p>
            <a:r>
              <a:rPr lang="en-US" baseline="0" dirty="0" smtClean="0"/>
              <a:t>	-need Medscape, med page today  https://www.medpagetoday.com/ subscriptions </a:t>
            </a:r>
            <a:endParaRPr lang="en-US" dirty="0" smtClean="0"/>
          </a:p>
          <a:p>
            <a:r>
              <a:rPr lang="en-US" dirty="0" smtClean="0"/>
              <a:t>	-textbook out of date these days need to have access to update information</a:t>
            </a:r>
          </a:p>
          <a:p>
            <a:r>
              <a:rPr lang="en-US" dirty="0" smtClean="0"/>
              <a:t>Continuing</a:t>
            </a:r>
            <a:r>
              <a:rPr lang="en-US" baseline="0" dirty="0" smtClean="0"/>
              <a:t> profess development</a:t>
            </a:r>
          </a:p>
          <a:p>
            <a:r>
              <a:rPr lang="en-US" baseline="0" dirty="0" smtClean="0"/>
              <a:t>How to appraise an article—good or not</a:t>
            </a:r>
          </a:p>
          <a:p>
            <a:r>
              <a:rPr lang="en-US" baseline="0" dirty="0" smtClean="0"/>
              <a:t>Different kinds of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baseline is hospital experience</a:t>
            </a:r>
          </a:p>
          <a:p>
            <a:r>
              <a:rPr lang="en-US" dirty="0" smtClean="0"/>
              <a:t>Key questions for HA</a:t>
            </a:r>
          </a:p>
          <a:p>
            <a:r>
              <a:rPr lang="en-US" baseline="0" dirty="0" smtClean="0"/>
              <a:t> cold case can send home</a:t>
            </a:r>
          </a:p>
          <a:p>
            <a:r>
              <a:rPr lang="en-US" baseline="0" dirty="0" smtClean="0"/>
              <a:t>Hot need to refer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59309D-75B8-44C8-937B-CE871D875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B78167-99EC-4A8E-8657-11DE43C0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592"/>
            </a:lvl1pPr>
            <a:lvl2pPr marL="493776" indent="0" algn="ctr">
              <a:buNone/>
              <a:defRPr sz="2160"/>
            </a:lvl2pPr>
            <a:lvl3pPr marL="987552" indent="0" algn="ctr">
              <a:buNone/>
              <a:defRPr sz="1944"/>
            </a:lvl3pPr>
            <a:lvl4pPr marL="1481328" indent="0" algn="ctr">
              <a:buNone/>
              <a:defRPr sz="1728"/>
            </a:lvl4pPr>
            <a:lvl5pPr marL="1975104" indent="0" algn="ctr">
              <a:buNone/>
              <a:defRPr sz="1728"/>
            </a:lvl5pPr>
            <a:lvl6pPr marL="2468880" indent="0" algn="ctr">
              <a:buNone/>
              <a:defRPr sz="1728"/>
            </a:lvl6pPr>
            <a:lvl7pPr marL="2962656" indent="0" algn="ctr">
              <a:buNone/>
              <a:defRPr sz="1728"/>
            </a:lvl7pPr>
            <a:lvl8pPr marL="3456432" indent="0" algn="ctr">
              <a:buNone/>
              <a:defRPr sz="1728"/>
            </a:lvl8pPr>
            <a:lvl9pPr marL="395020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136683-5CA9-47C7-BE6D-C37EDD60C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7DD46-D5A0-44DB-81E2-6A4544F6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7D1E54-826D-4AFF-83D8-1D0BE0C9C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B8BC74-1035-4A81-B1E6-FC845E0EB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2998FC4-58E4-417E-B9A8-8CFC5D7B9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03B416-B0AD-4B34-8794-ABAEBB009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C54C50-9CBE-478E-86AE-967C240AD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04C41D-6B53-4113-8C48-090D026B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0" lang="en-US" sz="3456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style, Arial, size 32-48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F3D4E5-E80D-4114-B02D-C96B4F46DD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5840" y="2173869"/>
            <a:ext cx="12618720" cy="5221606"/>
          </a:xfrm>
        </p:spPr>
        <p:txBody>
          <a:bodyPr/>
          <a:lstStyle>
            <a:lvl1pPr marL="185166" marR="0" indent="-185166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tx1"/>
                </a:solidFill>
              </a:defRPr>
            </a:lvl1pPr>
            <a:lvl2pPr marL="555499" marR="0" indent="-185166" algn="l" defTabSz="740664" rtl="0" eaLnBrk="1" fontAlgn="auto" latinLnBrk="0" hangingPunct="1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2269"/>
            </a:lvl2pPr>
          </a:lstStyle>
          <a:p>
            <a:pPr marL="185166" marR="0" lvl="0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9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text style, Arial, size 18-32</a:t>
            </a:r>
          </a:p>
          <a:p>
            <a:pPr marL="555499" marR="0" lvl="1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69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31EDC9-20C4-4679-9EE4-5CC70D850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9E782-422F-4063-AFF5-7FF1697C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387177-A29C-4908-9BB1-1CE0A7A36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DCD7E2-0B2A-425F-926D-8CD9CDDD5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5E17D-64C9-4F00-8FA9-CB931FC3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4080C3-2465-4F27-B903-E88824D60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ABAD61-7B5D-4753-B34B-DDEAFFB12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72037DF-F692-40D1-8720-DE0FA3FF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C970B1-29B2-4CA9-9B27-2DE162CD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76A8A5-9E91-4EC3-B2C9-2BED47BC3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239059-8DED-4D3B-A027-DBE09024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89D835-3194-414C-96ED-28BF1E641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5"/>
            <a:ext cx="6219826" cy="98869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573EAA-372F-410B-A16F-AED0375E8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2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B79809E-9CE1-4223-8635-C3090F720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D42791-8349-46EF-A9B8-572DA521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022B49-59EF-41EF-AACE-A75C28653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13DE10-AAF4-4A79-A313-FF9B07A0C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81F76-62C3-4DA0-A45C-06A1CC5B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14829D-84DE-4950-95BC-223792C63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215D34-8144-490C-9739-6F346324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AC44D365-4FE6-40EE-A297-655B9F85A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04580-E102-4483-A12C-7D368F42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A8BBFCB-E1F9-4E88-9D71-396B1CFA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190F76-EA69-459A-A918-462D5B593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2731E8FC-0391-4EE9-9564-653640E7F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EB0CB40-A814-4553-9276-ECBA8B9B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3456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style, Arial, size 32-48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3D0172-A179-4E8B-9F48-E1B529B5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5166" marR="0" lvl="0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9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text style, Arial, size 18-32</a:t>
            </a:r>
          </a:p>
          <a:p>
            <a:pPr marL="555499" marR="0" lvl="1" indent="-185166" algn="l" defTabSz="740664" rtl="0" eaLnBrk="1" fontAlgn="auto" latinLnBrk="0" hangingPunct="1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44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level, all text in dark gray, R-68, G-68, B-68.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E0E2D-1A00-4F07-9113-B961C6B11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" y="7574282"/>
            <a:ext cx="573725" cy="4381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987552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166" marR="0" indent="-185166" algn="l" defTabSz="740664" rtl="0" eaLnBrk="1" fontAlgn="auto" latinLnBrk="0" hangingPunct="1">
        <a:lnSpc>
          <a:spcPct val="90000"/>
        </a:lnSpc>
        <a:spcBef>
          <a:spcPts val="811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3" marR="0" indent="0" algn="l" defTabSz="74066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cines/areas/rational_use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drshdifat@yahoo.co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08B4ADE-D665-4DB5-8B1B-1DBDE28B2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9" y="468206"/>
            <a:ext cx="12890793" cy="3383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A713F7-7C38-409B-97A0-30C856C679F9}"/>
              </a:ext>
            </a:extLst>
          </p:cNvPr>
          <p:cNvSpPr txBox="1"/>
          <p:nvPr/>
        </p:nvSpPr>
        <p:spPr>
          <a:xfrm>
            <a:off x="3500945" y="4436533"/>
            <a:ext cx="7569200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Building Primary Care Capacity: Training of General Practitioners Affects their Knowledge and Performance: The Jordan Experience at UNRWA Clinics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Amjad </a:t>
            </a:r>
            <a:r>
              <a:rPr lang="en-US" dirty="0" smtClean="0"/>
              <a:t>Al-</a:t>
            </a:r>
            <a:r>
              <a:rPr lang="en-US" dirty="0" err="1" smtClean="0"/>
              <a:t>Shdaifat</a:t>
            </a:r>
            <a:r>
              <a:rPr lang="en-US" dirty="0" smtClean="0"/>
              <a:t>, MD</a:t>
            </a:r>
            <a:endParaRPr lang="en-US" dirty="0"/>
          </a:p>
          <a:p>
            <a:pPr algn="ctr"/>
            <a:r>
              <a:rPr lang="en-US" dirty="0" smtClean="0"/>
              <a:t>Therese Zink, MD, MPH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8" y="3020701"/>
            <a:ext cx="2276475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34" y="2376719"/>
            <a:ext cx="6096000" cy="452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2029" y="836341"/>
            <a:ext cx="117501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UNRWA</a:t>
            </a:r>
            <a:r>
              <a:rPr lang="en-US" sz="4000" dirty="0" smtClean="0"/>
              <a:t>: United Nations Relief and Works Agency </a:t>
            </a:r>
          </a:p>
          <a:p>
            <a:r>
              <a:rPr lang="en-US" sz="4000" dirty="0" smtClean="0"/>
              <a:t>for Palestine Refugees in the Near East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17980" y="4523874"/>
            <a:ext cx="2373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GAZA</a:t>
            </a:r>
          </a:p>
          <a:p>
            <a:r>
              <a:rPr lang="en-US" sz="2800" b="1" dirty="0" smtClean="0"/>
              <a:t>West Bank</a:t>
            </a:r>
            <a:endParaRPr lang="en-US" sz="2800" b="1" dirty="0"/>
          </a:p>
          <a:p>
            <a:r>
              <a:rPr lang="en-US" sz="2800" b="1" dirty="0"/>
              <a:t>SYRIA</a:t>
            </a:r>
          </a:p>
          <a:p>
            <a:r>
              <a:rPr lang="en-US" sz="2800" b="1" dirty="0"/>
              <a:t>LEBANON</a:t>
            </a:r>
          </a:p>
          <a:p>
            <a:r>
              <a:rPr lang="en-US" sz="2800" b="1" dirty="0"/>
              <a:t>JORDAN</a:t>
            </a:r>
          </a:p>
        </p:txBody>
      </p:sp>
    </p:spTree>
    <p:extLst>
      <p:ext uri="{BB962C8B-B14F-4D97-AF65-F5344CB8AC3E}">
        <p14:creationId xmlns:p14="http://schemas.microsoft.com/office/powerpoint/2010/main" val="25076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921298" y="367990"/>
            <a:ext cx="1962614" cy="18900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 Training Needs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86761" y="3638939"/>
            <a:ext cx="2642839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Face to Face Training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29922" y="5915608"/>
            <a:ext cx="3468029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On-the-Job Training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649138" y="240965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649138" y="46444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94303" y="1698171"/>
            <a:ext cx="3209730" cy="236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60166" y="2575848"/>
            <a:ext cx="1796724" cy="4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68201" y="4871179"/>
            <a:ext cx="1322798" cy="437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66302" y="6372808"/>
            <a:ext cx="4063933" cy="437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Check-list: initial, mid and final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6241" y="2091817"/>
            <a:ext cx="5891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MODEL for Building Capacity</a:t>
            </a:r>
          </a:p>
          <a:p>
            <a:r>
              <a:rPr lang="en-US" sz="3200" b="1" dirty="0" smtClean="0"/>
              <a:t>In UNRWA Clinics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88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4444"/>
                </a:solidFill>
              </a:rPr>
              <a:t>Needs Assessment—What do you need to do your job?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</a:t>
            </a:r>
            <a:r>
              <a:rPr lang="en-US" b="1" dirty="0" smtClean="0"/>
              <a:t>ontinued </a:t>
            </a:r>
            <a:r>
              <a:rPr lang="en-US" b="1" dirty="0"/>
              <a:t>professional development </a:t>
            </a:r>
            <a:r>
              <a:rPr lang="en-US" dirty="0"/>
              <a:t>or how to continue learning throughout a career </a:t>
            </a:r>
            <a:endParaRPr lang="en-US" dirty="0" smtClean="0"/>
          </a:p>
          <a:p>
            <a:pPr lvl="1"/>
            <a:r>
              <a:rPr lang="en-US" dirty="0" smtClean="0"/>
              <a:t>Knowledge, skills and attitudes</a:t>
            </a:r>
          </a:p>
          <a:p>
            <a:pPr lvl="1"/>
            <a:r>
              <a:rPr lang="en-US" b="1" dirty="0" smtClean="0"/>
              <a:t>Evidence </a:t>
            </a:r>
            <a:r>
              <a:rPr lang="en-US" b="1" dirty="0"/>
              <a:t>Based </a:t>
            </a:r>
            <a:r>
              <a:rPr lang="en-US" b="1" dirty="0" smtClean="0"/>
              <a:t>Medicine</a:t>
            </a:r>
            <a:r>
              <a:rPr lang="en-US" dirty="0" smtClean="0"/>
              <a:t>—Search </a:t>
            </a:r>
            <a:r>
              <a:rPr lang="en-US" dirty="0"/>
              <a:t>strategy and how </a:t>
            </a:r>
            <a:r>
              <a:rPr lang="en-US" dirty="0" smtClean="0"/>
              <a:t>and where to </a:t>
            </a:r>
            <a:r>
              <a:rPr lang="en-US" dirty="0"/>
              <a:t>get valid information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Knowledge of the most </a:t>
            </a:r>
            <a:r>
              <a:rPr lang="en-US" b="1" dirty="0"/>
              <a:t>common topics in primary health care</a:t>
            </a:r>
          </a:p>
          <a:p>
            <a:pPr lvl="0"/>
            <a:r>
              <a:rPr lang="en-US" dirty="0" smtClean="0"/>
              <a:t>Most </a:t>
            </a:r>
            <a:r>
              <a:rPr lang="en-US" b="1" dirty="0"/>
              <a:t>common diseases </a:t>
            </a:r>
            <a:r>
              <a:rPr lang="en-US" dirty="0"/>
              <a:t>seen at UNRWA clinics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4444"/>
                </a:solidFill>
              </a:rPr>
              <a:t>Family Health Approach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Historical UNRWA approach </a:t>
            </a:r>
            <a:r>
              <a:rPr lang="en-US" b="1" dirty="0" smtClean="0"/>
              <a:t>VERTICAL</a:t>
            </a:r>
          </a:p>
          <a:p>
            <a:r>
              <a:rPr lang="en-US" dirty="0" smtClean="0"/>
              <a:t>NCD, immunizations, school health, prenatal  . . .</a:t>
            </a:r>
          </a:p>
          <a:p>
            <a:pPr marL="0" indent="0">
              <a:buNone/>
            </a:pPr>
            <a:endParaRPr lang="en-US" b="1" dirty="0" smtClean="0">
              <a:solidFill>
                <a:srgbClr val="44444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44444"/>
                </a:solidFill>
              </a:rPr>
              <a:t>Change to </a:t>
            </a:r>
            <a:r>
              <a:rPr lang="en-US" b="1" dirty="0" smtClean="0">
                <a:solidFill>
                  <a:srgbClr val="444444"/>
                </a:solidFill>
              </a:rPr>
              <a:t>HORIZONTAL</a:t>
            </a:r>
            <a:r>
              <a:rPr lang="en-US" dirty="0" smtClean="0"/>
              <a:t> or teams: same MD, nurse, pharmacist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--Have to train doctors how to do this.</a:t>
            </a:r>
          </a:p>
          <a:p>
            <a:pPr marL="0" indent="0">
              <a:buNone/>
            </a:pPr>
            <a:r>
              <a:rPr lang="en-US" dirty="0" smtClean="0"/>
              <a:t>--Just do it and start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4444"/>
                </a:solidFill>
              </a:rPr>
              <a:t>Communication Skills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Calgary Cambridge Framework</a:t>
            </a:r>
          </a:p>
          <a:p>
            <a:r>
              <a:rPr lang="en-US" dirty="0" smtClean="0"/>
              <a:t>How to establish rapport</a:t>
            </a:r>
          </a:p>
          <a:p>
            <a:r>
              <a:rPr lang="en-US" dirty="0" smtClean="0"/>
              <a:t>How to make patient comfortable, i.e. where to sit, directions during the exam</a:t>
            </a:r>
          </a:p>
          <a:p>
            <a:r>
              <a:rPr lang="en-US" dirty="0" smtClean="0"/>
              <a:t>Eye contact</a:t>
            </a:r>
          </a:p>
          <a:p>
            <a:r>
              <a:rPr lang="en-US" dirty="0" smtClean="0"/>
              <a:t>Active listening</a:t>
            </a:r>
          </a:p>
          <a:p>
            <a:r>
              <a:rPr lang="en-US" dirty="0" smtClean="0"/>
              <a:t>Encourage patient’s expression of feeling</a:t>
            </a:r>
          </a:p>
          <a:p>
            <a:r>
              <a:rPr lang="en-US" dirty="0" smtClean="0"/>
              <a:t>Discussion of plan</a:t>
            </a:r>
          </a:p>
          <a:p>
            <a:r>
              <a:rPr lang="en-US" dirty="0" smtClean="0"/>
              <a:t>Check patient understanding</a:t>
            </a:r>
          </a:p>
          <a:p>
            <a:r>
              <a:rPr lang="en-US" dirty="0" smtClean="0"/>
              <a:t>Arrange </a:t>
            </a:r>
            <a:r>
              <a:rPr lang="en-US" dirty="0"/>
              <a:t>follow-up              </a:t>
            </a:r>
            <a:r>
              <a:rPr lang="en-US" sz="1800" b="1" dirty="0">
                <a:solidFill>
                  <a:srgbClr val="C00000"/>
                </a:solidFill>
              </a:rPr>
              <a:t>http://</a:t>
            </a:r>
            <a:r>
              <a:rPr lang="en-US" sz="1800" b="1" dirty="0" smtClean="0">
                <a:solidFill>
                  <a:srgbClr val="C00000"/>
                </a:solidFill>
              </a:rPr>
              <a:t>www.skillscascade.com/handouts/CalgaryCambridgeGuide.pdf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4444"/>
                </a:solidFill>
              </a:rPr>
              <a:t>Evidence Based Medicine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Textbooks are not enough</a:t>
            </a:r>
          </a:p>
          <a:p>
            <a:r>
              <a:rPr lang="en-US" dirty="0" smtClean="0"/>
              <a:t>What is EBM?</a:t>
            </a:r>
          </a:p>
          <a:p>
            <a:r>
              <a:rPr lang="en-US" dirty="0" smtClean="0"/>
              <a:t>Search strategy and how to get valid information</a:t>
            </a:r>
          </a:p>
          <a:p>
            <a:pPr lvl="1"/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Free subscriptions</a:t>
            </a:r>
          </a:p>
          <a:p>
            <a:pPr lvl="2"/>
            <a:r>
              <a:rPr lang="en-US" dirty="0" smtClean="0"/>
              <a:t>Medscape</a:t>
            </a:r>
          </a:p>
          <a:p>
            <a:pPr lvl="2"/>
            <a:r>
              <a:rPr lang="en-US" dirty="0" err="1" smtClean="0"/>
              <a:t>Medpagetoday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appraise and article?</a:t>
            </a:r>
          </a:p>
          <a:p>
            <a:pPr lvl="1"/>
            <a:r>
              <a:rPr lang="en-US" dirty="0" smtClean="0"/>
              <a:t>Different types of studies: meta </a:t>
            </a:r>
            <a:r>
              <a:rPr lang="en-US" dirty="0" err="1" smtClean="0"/>
              <a:t>anyalsis</a:t>
            </a:r>
            <a:r>
              <a:rPr lang="en-US" dirty="0" smtClean="0"/>
              <a:t>, cohort study, case study, RCT,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4" y="3101672"/>
            <a:ext cx="4876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96" y="1510997"/>
            <a:ext cx="8700688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4444"/>
                </a:solidFill>
              </a:rPr>
              <a:t>Basic Clinical Skills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history and exam</a:t>
            </a:r>
          </a:p>
          <a:p>
            <a:pPr marL="0" indent="0">
              <a:buNone/>
            </a:pPr>
            <a:r>
              <a:rPr lang="en-US" dirty="0" smtClean="0"/>
              <a:t>—how to make best use of time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(3-4 min w/ the patient)</a:t>
            </a:r>
          </a:p>
          <a:p>
            <a:pPr marL="0" indent="0">
              <a:buNone/>
            </a:pPr>
            <a:r>
              <a:rPr lang="en-US" dirty="0" smtClean="0"/>
              <a:t>	Look for red flags</a:t>
            </a:r>
          </a:p>
          <a:p>
            <a:pPr marL="370333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of equipment</a:t>
            </a:r>
          </a:p>
          <a:p>
            <a:r>
              <a:rPr lang="en-US" dirty="0" smtClean="0"/>
              <a:t>Documentation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4444"/>
                </a:solidFill>
              </a:rPr>
              <a:t>Rational Drug Use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all drugs and evidence</a:t>
            </a:r>
          </a:p>
          <a:p>
            <a:pPr marL="0" indent="0">
              <a:buNone/>
            </a:pPr>
            <a:r>
              <a:rPr lang="en-US" dirty="0" smtClean="0"/>
              <a:t>Max drug dosing before add another</a:t>
            </a:r>
          </a:p>
          <a:p>
            <a:pPr marL="0" indent="0">
              <a:buNone/>
            </a:pPr>
            <a:r>
              <a:rPr lang="en-US" dirty="0" smtClean="0"/>
              <a:t>First choice for patient and diagnosis</a:t>
            </a:r>
          </a:p>
          <a:p>
            <a:pPr marL="0" indent="0">
              <a:buNone/>
            </a:pPr>
            <a:r>
              <a:rPr lang="en-US" dirty="0" smtClean="0"/>
              <a:t>Avoid polypharmacy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UNRWA GPs lots of training about Antibiotic misuse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Resources: </a:t>
            </a:r>
            <a:r>
              <a:rPr lang="en-US" dirty="0"/>
              <a:t>WHO </a:t>
            </a:r>
            <a:r>
              <a:rPr lang="en-US" sz="2800" dirty="0" smtClean="0"/>
              <a:t>h</a:t>
            </a:r>
            <a:r>
              <a:rPr lang="en-US" sz="2800" dirty="0" smtClean="0">
                <a:solidFill>
                  <a:srgbClr val="444444"/>
                </a:solidFill>
                <a:hlinkClick r:id="rId3"/>
              </a:rPr>
              <a:t>ttp://www.who.int/medicines/areas/rational_use/en/</a:t>
            </a:r>
            <a:endParaRPr lang="en-US" sz="2800" dirty="0" smtClean="0">
              <a:solidFill>
                <a:srgbClr val="44444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44444"/>
                </a:solidFill>
              </a:rPr>
              <a:t>			</a:t>
            </a:r>
            <a:r>
              <a:rPr lang="en-US" sz="2800" dirty="0" smtClean="0"/>
              <a:t>http</a:t>
            </a:r>
            <a:r>
              <a:rPr lang="en-US" sz="2800" dirty="0"/>
              <a:t>://www.phrplus.org/Pubs/WP015_fin.pdf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Oriented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to Headache</a:t>
            </a:r>
          </a:p>
          <a:p>
            <a:r>
              <a:rPr lang="en-US" dirty="0" smtClean="0"/>
              <a:t>Upper respiratory infection (when to give Antibiotics)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Low Back Pain</a:t>
            </a:r>
          </a:p>
          <a:p>
            <a:r>
              <a:rPr lang="en-US" dirty="0" smtClean="0"/>
              <a:t>Psychosomatic Disorder</a:t>
            </a:r>
          </a:p>
          <a:p>
            <a:r>
              <a:rPr lang="en-US" dirty="0" smtClean="0"/>
              <a:t>Dyspepsia</a:t>
            </a:r>
          </a:p>
          <a:p>
            <a:r>
              <a:rPr lang="en-US" dirty="0" smtClean="0"/>
              <a:t>Chronic diseases: DM, Hypertension</a:t>
            </a:r>
          </a:p>
          <a:p>
            <a:r>
              <a:rPr lang="en-US" dirty="0" smtClean="0"/>
              <a:t>Disease surveillance</a:t>
            </a:r>
          </a:p>
          <a:p>
            <a:r>
              <a:rPr lang="en-US" dirty="0" smtClean="0"/>
              <a:t>Pregnancy related: gestation DM, HTN, Micronutrients, Anemia + preconception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On-the-job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Faculty present during ½ day of usual care</a:t>
            </a:r>
          </a:p>
          <a:p>
            <a:r>
              <a:rPr lang="en-US" dirty="0" smtClean="0"/>
              <a:t>Negotiate agenda for the 4-6 hour session</a:t>
            </a:r>
          </a:p>
          <a:p>
            <a:r>
              <a:rPr lang="en-US" dirty="0" smtClean="0"/>
              <a:t>Teach joint exam</a:t>
            </a:r>
          </a:p>
          <a:p>
            <a:r>
              <a:rPr lang="en-US" dirty="0" smtClean="0"/>
              <a:t>Discuss learner’s difficult or challenging cases</a:t>
            </a:r>
          </a:p>
          <a:p>
            <a:r>
              <a:rPr lang="en-US" dirty="0" smtClean="0"/>
              <a:t>Observe and coach during the patient care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Articulate the </a:t>
            </a:r>
            <a:r>
              <a:rPr lang="en-US" u="sng" dirty="0"/>
              <a:t>need and challenges of building capacity </a:t>
            </a:r>
            <a:r>
              <a:rPr lang="en-US" dirty="0"/>
              <a:t>for primary care in areas where family medicine is underdeveloped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Understand the </a:t>
            </a:r>
            <a:r>
              <a:rPr lang="en-US" u="sng" dirty="0"/>
              <a:t>missing ingredients for practicing primary care/family medicine</a:t>
            </a:r>
            <a:r>
              <a:rPr lang="en-US" dirty="0"/>
              <a:t> in countries with a biomedical approach to training. </a:t>
            </a:r>
          </a:p>
          <a:p>
            <a:pPr lvl="1"/>
            <a:r>
              <a:rPr lang="en-US" dirty="0" smtClean="0"/>
              <a:t>Communication </a:t>
            </a:r>
            <a:r>
              <a:rPr lang="en-US" dirty="0"/>
              <a:t>skills, psycho/social, evidence based medicine</a:t>
            </a:r>
          </a:p>
          <a:p>
            <a:pPr lvl="0"/>
            <a:r>
              <a:rPr lang="en-US" dirty="0"/>
              <a:t>List the </a:t>
            </a:r>
            <a:r>
              <a:rPr lang="en-US" u="sng" dirty="0"/>
              <a:t>cultural challenges </a:t>
            </a:r>
            <a:r>
              <a:rPr lang="en-US" dirty="0"/>
              <a:t>to delivering education</a:t>
            </a:r>
          </a:p>
          <a:p>
            <a:pPr lvl="1"/>
            <a:r>
              <a:rPr lang="en-US" dirty="0" smtClean="0"/>
              <a:t>Language</a:t>
            </a:r>
            <a:r>
              <a:rPr lang="en-US" dirty="0"/>
              <a:t>, cultural mores, patient expectations, clinical </a:t>
            </a:r>
            <a:r>
              <a:rPr lang="en-US" dirty="0" smtClean="0"/>
              <a:t>realities</a:t>
            </a:r>
            <a:endParaRPr lang="en-US" dirty="0"/>
          </a:p>
          <a:p>
            <a:pPr lvl="0"/>
            <a:r>
              <a:rPr lang="en-US" dirty="0"/>
              <a:t>Consider how US faculty might support building capacity in different settings.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328"/>
              </p:ext>
            </p:extLst>
          </p:nvPr>
        </p:nvGraphicFramePr>
        <p:xfrm>
          <a:off x="1093782" y="518066"/>
          <a:ext cx="3365745" cy="5221293"/>
        </p:xfrm>
        <a:graphic>
          <a:graphicData uri="http://schemas.openxmlformats.org/drawingml/2006/table">
            <a:tbl>
              <a:tblPr rtl="1" firstRow="1" firstCol="1" bandRow="1"/>
              <a:tblGrid>
                <a:gridCol w="244641"/>
                <a:gridCol w="265738"/>
                <a:gridCol w="269795"/>
                <a:gridCol w="1864630"/>
                <a:gridCol w="464940"/>
                <a:gridCol w="256001"/>
              </a:tblGrid>
              <a:tr h="895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CLINICAL SKILLS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Establish rapport (yes when: greets, obtain name,  or demonstrate respect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skills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Show the patient where to sit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Eye contact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Active listening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Identify chief complaint (using open question)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Analysis of chief complaint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Encourage pt. to express feeling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systems pertaining to the main complaint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Proper exposure for the organ under examination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Examination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Proper positioning of patient for examination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proper use of available equipment's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Examine all related organs to the complaint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write clear diagnoses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Put clear management plan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discuss management plan with patient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Offer advice for patients in suggestive approach that give choices rather than directive approach.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Ensure that patient is understanding the management plan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Tell the patient when and where to come for follow-up visit.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Follow-up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Closing the session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Closing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Documentation (clear hand writing or save and send at E-health clinics)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0-5 points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points our of 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816" marR="43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5902" y="518066"/>
            <a:ext cx="70810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Communication Skills</a:t>
            </a:r>
          </a:p>
          <a:p>
            <a:pPr lvl="1"/>
            <a:r>
              <a:rPr lang="en-US" sz="3200" dirty="0" smtClean="0"/>
              <a:t>Rapport, eye contact, active listening . . 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History</a:t>
            </a:r>
          </a:p>
          <a:p>
            <a:pPr lvl="1"/>
            <a:r>
              <a:rPr lang="en-US" sz="3200" dirty="0" smtClean="0"/>
              <a:t>Open ? to identify CC,  encourage expression of feeling, ROS. . 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Exam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Diagnoses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Treatment Plan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Follow-up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Closing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Documentation</a:t>
            </a:r>
          </a:p>
          <a:p>
            <a:r>
              <a:rPr lang="en-US" sz="3200" dirty="0" smtClean="0"/>
              <a:t>--5 points for each item of 20 items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4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11070959"/>
              </p:ext>
            </p:extLst>
          </p:nvPr>
        </p:nvGraphicFramePr>
        <p:xfrm>
          <a:off x="2241395" y="869795"/>
          <a:ext cx="9534293" cy="559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52" y="0"/>
            <a:ext cx="7772400" cy="7972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592" y="1245187"/>
            <a:ext cx="800219" cy="49077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Cultural Challenges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655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Articulate the </a:t>
            </a:r>
            <a:r>
              <a:rPr lang="en-US" u="sng" dirty="0"/>
              <a:t>need and challenges of building capacity </a:t>
            </a:r>
            <a:r>
              <a:rPr lang="en-US" dirty="0"/>
              <a:t>for primary care in areas where family medicine is underdeveloped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Understand the </a:t>
            </a:r>
            <a:r>
              <a:rPr lang="en-US" u="sng" dirty="0"/>
              <a:t>missing ingredients for practicing primary care/family medicine</a:t>
            </a:r>
            <a:r>
              <a:rPr lang="en-US" dirty="0"/>
              <a:t> in countries with a biomedical approach to training. </a:t>
            </a:r>
          </a:p>
          <a:p>
            <a:pPr lvl="1"/>
            <a:r>
              <a:rPr lang="en-US" dirty="0" smtClean="0"/>
              <a:t>Communication </a:t>
            </a:r>
            <a:r>
              <a:rPr lang="en-US" dirty="0"/>
              <a:t>skills, psycho/social, evidence based medicine</a:t>
            </a:r>
          </a:p>
          <a:p>
            <a:pPr lvl="0"/>
            <a:r>
              <a:rPr lang="en-US" dirty="0"/>
              <a:t>List the </a:t>
            </a:r>
            <a:r>
              <a:rPr lang="en-US" u="sng" dirty="0"/>
              <a:t>cultural challenges </a:t>
            </a:r>
            <a:r>
              <a:rPr lang="en-US" dirty="0"/>
              <a:t>to delivering education</a:t>
            </a:r>
          </a:p>
          <a:p>
            <a:pPr lvl="1"/>
            <a:r>
              <a:rPr lang="en-US" dirty="0" smtClean="0"/>
              <a:t>Language</a:t>
            </a:r>
            <a:r>
              <a:rPr lang="en-US" dirty="0"/>
              <a:t>, cultural mores, patient expectations, clinical </a:t>
            </a:r>
            <a:r>
              <a:rPr lang="en-US" dirty="0" smtClean="0"/>
              <a:t>realities</a:t>
            </a:r>
            <a:endParaRPr lang="en-US" dirty="0"/>
          </a:p>
          <a:p>
            <a:pPr lvl="0"/>
            <a:r>
              <a:rPr lang="en-US" dirty="0"/>
              <a:t>Consider how US faculty might support building capacity in different settings.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0266" y="-731789"/>
            <a:ext cx="16459200" cy="1234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7669" y="1438508"/>
            <a:ext cx="6430492" cy="343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Contact information: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444444"/>
                </a:solidFill>
              </a:rPr>
              <a:t>Amjad Al-</a:t>
            </a:r>
            <a:r>
              <a:rPr lang="en-US" sz="2800" dirty="0" err="1" smtClean="0">
                <a:solidFill>
                  <a:srgbClr val="444444"/>
                </a:solidFill>
              </a:rPr>
              <a:t>Shdaifat</a:t>
            </a:r>
            <a:r>
              <a:rPr lang="en-US" sz="2800" dirty="0" smtClean="0">
                <a:solidFill>
                  <a:srgbClr val="444444"/>
                </a:solidFill>
              </a:rPr>
              <a:t>, MD</a:t>
            </a:r>
          </a:p>
          <a:p>
            <a:pPr algn="ctr"/>
            <a:r>
              <a:rPr lang="en-US" sz="2800" dirty="0" smtClean="0">
                <a:solidFill>
                  <a:srgbClr val="444444"/>
                </a:solidFill>
                <a:hlinkClick r:id="rId2"/>
              </a:rPr>
              <a:t>drshdifat@yahoo.com</a:t>
            </a:r>
            <a:endParaRPr lang="en-US" sz="2800" dirty="0" smtClean="0">
              <a:solidFill>
                <a:srgbClr val="444444"/>
              </a:solidFill>
            </a:endParaRPr>
          </a:p>
          <a:p>
            <a:pPr algn="ctr"/>
            <a:endParaRPr lang="en-US" sz="2800" dirty="0">
              <a:solidFill>
                <a:srgbClr val="444444"/>
              </a:solidFill>
            </a:endParaRPr>
          </a:p>
          <a:p>
            <a:pPr algn="ctr"/>
            <a:r>
              <a:rPr lang="en-US" sz="2800" dirty="0" smtClean="0">
                <a:solidFill>
                  <a:srgbClr val="444444"/>
                </a:solidFill>
              </a:rPr>
              <a:t>Therese Zink, MD</a:t>
            </a:r>
          </a:p>
          <a:p>
            <a:pPr algn="ctr"/>
            <a:r>
              <a:rPr lang="en-US" sz="2800" dirty="0" smtClean="0">
                <a:solidFill>
                  <a:srgbClr val="444444"/>
                </a:solidFill>
              </a:rPr>
              <a:t>theresezink@gmail.com</a:t>
            </a:r>
            <a:endParaRPr lang="en-US" sz="2800" dirty="0">
              <a:solidFill>
                <a:srgbClr val="444444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92" y="1809277"/>
            <a:ext cx="2934109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DE77A8-046E-4C41-894A-AF1FC00B1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6" y="7574282"/>
            <a:ext cx="457059" cy="438150"/>
          </a:xfrm>
        </p:spPr>
        <p:txBody>
          <a:bodyPr/>
          <a:lstStyle/>
          <a:p>
            <a:fld id="{B2B613A9-0196-4103-A730-64D9B0C7CDAE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5AF59-F0DA-44D6-8520-541501547C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36776" y="2186724"/>
            <a:ext cx="11356848" cy="37973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920" b="1" dirty="0">
                <a:latin typeface="Arial" charset="0"/>
                <a:ea typeface="Arial" charset="0"/>
                <a:cs typeface="Arial" charset="0"/>
              </a:rPr>
              <a:t>© 2018 American Academy of Family Physicians. All rights reserved.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All materials/content herein are protected by copyright and are for the sole, personal use of the user.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No part of the materials/content may be copied, duplicated, distributed or retransmitted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in any form or medium without the prior permission of the applicable copyright owner.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Jordan and FM in the Middle East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United Nations Relief and Works Agency for Palestine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Refugees (UNRWA)</a:t>
            </a:r>
          </a:p>
          <a:p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needed to build capacity in Family Medicine</a:t>
            </a:r>
          </a:p>
          <a:p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en-US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Shdaifat’s</a:t>
            </a:r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and evaluation</a:t>
            </a:r>
          </a:p>
          <a:p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with Dr. </a:t>
            </a:r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en-US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Shdaifat</a:t>
            </a:r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(skype)</a:t>
            </a:r>
          </a:p>
          <a:p>
            <a:endParaRPr lang="en-US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Hashemite University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1786798"/>
            <a:ext cx="5678905" cy="53949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41" y="2706597"/>
            <a:ext cx="631552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892300"/>
            <a:ext cx="5918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113923"/>
          </a:xfrm>
        </p:spPr>
        <p:txBody>
          <a:bodyPr/>
          <a:lstStyle/>
          <a:p>
            <a:r>
              <a:rPr lang="en-US" dirty="0" smtClean="0"/>
              <a:t>Medical Training in Jordan &amp; elsewhere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660358"/>
            <a:ext cx="12618720" cy="57351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 and Canada</a:t>
            </a:r>
          </a:p>
          <a:p>
            <a:r>
              <a:rPr lang="en-US" sz="2800" dirty="0" smtClean="0"/>
              <a:t>Undergraduate degree and pass entrance test</a:t>
            </a:r>
          </a:p>
          <a:p>
            <a:r>
              <a:rPr lang="en-US" sz="2800" dirty="0" smtClean="0"/>
              <a:t>4 years of graduate education and pass 3-step USLME for license</a:t>
            </a:r>
          </a:p>
          <a:p>
            <a:r>
              <a:rPr lang="en-US" sz="2800" dirty="0" smtClean="0"/>
              <a:t>Specialty training 3-7 years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Jordan</a:t>
            </a:r>
          </a:p>
          <a:p>
            <a:r>
              <a:rPr lang="en-US" sz="2800" dirty="0" smtClean="0"/>
              <a:t>6 years of medical school follows “secondary/high school”, take national exam and highest scorers can enter medical school get undergraduate degree in medicine which is equivalent to MD or DO in the US</a:t>
            </a:r>
          </a:p>
          <a:p>
            <a:r>
              <a:rPr lang="en-US" sz="2800" dirty="0" smtClean="0"/>
              <a:t>One year internship in the hospital (rotate through the 4 majors: </a:t>
            </a:r>
            <a:r>
              <a:rPr lang="en-US" sz="2800" dirty="0" err="1" smtClean="0"/>
              <a:t>Peds</a:t>
            </a:r>
            <a:r>
              <a:rPr lang="en-US" sz="2800" dirty="0" smtClean="0"/>
              <a:t>, </a:t>
            </a:r>
            <a:r>
              <a:rPr lang="en-US" sz="2800" dirty="0" err="1" smtClean="0"/>
              <a:t>Gyn</a:t>
            </a:r>
            <a:r>
              <a:rPr lang="en-US" sz="2800" dirty="0" smtClean="0"/>
              <a:t>, </a:t>
            </a:r>
            <a:r>
              <a:rPr lang="en-US" sz="2800" dirty="0" err="1" smtClean="0"/>
              <a:t>Surg</a:t>
            </a:r>
            <a:r>
              <a:rPr lang="en-US" sz="2800" dirty="0" smtClean="0"/>
              <a:t>, IM), then can practice as GP or pursue specialty—10%</a:t>
            </a:r>
          </a:p>
          <a:p>
            <a:r>
              <a:rPr lang="en-US" sz="2800" dirty="0" smtClean="0"/>
              <a:t>Research project during residency is equivalent to a masters thesis in the US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School/FM in Jordan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Jordan University of Science and Technology </a:t>
            </a:r>
            <a:r>
              <a:rPr lang="en-US" dirty="0" smtClean="0"/>
              <a:t>– Irbid (1995</a:t>
            </a:r>
            <a:r>
              <a:rPr lang="en-US" dirty="0"/>
              <a:t>) # $ </a:t>
            </a:r>
          </a:p>
          <a:p>
            <a:r>
              <a:rPr lang="en-US" dirty="0"/>
              <a:t>Hashemite University </a:t>
            </a:r>
            <a:r>
              <a:rPr lang="en-US" dirty="0" smtClean="0"/>
              <a:t>– </a:t>
            </a:r>
            <a:r>
              <a:rPr lang="en-US" dirty="0" err="1" smtClean="0"/>
              <a:t>Zarqa</a:t>
            </a:r>
            <a:r>
              <a:rPr lang="en-US" dirty="0" smtClean="0"/>
              <a:t> #</a:t>
            </a:r>
            <a:endParaRPr lang="en-US" dirty="0"/>
          </a:p>
          <a:p>
            <a:r>
              <a:rPr lang="en-US" dirty="0"/>
              <a:t>University of Jordan </a:t>
            </a:r>
            <a:r>
              <a:rPr lang="en-US" dirty="0" smtClean="0"/>
              <a:t>– Amman # $</a:t>
            </a:r>
          </a:p>
          <a:p>
            <a:pPr lvl="1"/>
            <a:r>
              <a:rPr lang="en-US" sz="3200" dirty="0" smtClean="0"/>
              <a:t>Ministry of Health (1989)</a:t>
            </a:r>
            <a:r>
              <a:rPr lang="en-US" sz="3200" dirty="0"/>
              <a:t> </a:t>
            </a:r>
            <a:r>
              <a:rPr lang="en-US" sz="3200" dirty="0" smtClean="0"/>
              <a:t>$</a:t>
            </a:r>
          </a:p>
          <a:p>
            <a:r>
              <a:rPr lang="en-US" dirty="0" smtClean="0"/>
              <a:t>Yarmouk </a:t>
            </a:r>
            <a:r>
              <a:rPr lang="en-US" dirty="0"/>
              <a:t>University </a:t>
            </a:r>
            <a:r>
              <a:rPr lang="en-US" dirty="0" smtClean="0"/>
              <a:t>– Irbid $</a:t>
            </a:r>
          </a:p>
          <a:p>
            <a:r>
              <a:rPr lang="en-US" dirty="0" err="1" smtClean="0"/>
              <a:t>Mutah</a:t>
            </a:r>
            <a:r>
              <a:rPr lang="en-US" dirty="0" smtClean="0"/>
              <a:t> </a:t>
            </a:r>
            <a:r>
              <a:rPr lang="en-US" dirty="0"/>
              <a:t>University – </a:t>
            </a:r>
            <a:r>
              <a:rPr lang="en-US" dirty="0" err="1"/>
              <a:t>Karak</a:t>
            </a:r>
            <a:r>
              <a:rPr lang="en-US" dirty="0"/>
              <a:t> </a:t>
            </a:r>
            <a:r>
              <a:rPr lang="en-US" dirty="0" smtClean="0"/>
              <a:t>$</a:t>
            </a:r>
            <a:endParaRPr lang="en-US" dirty="0"/>
          </a:p>
          <a:p>
            <a:r>
              <a:rPr lang="en-US" dirty="0"/>
              <a:t>Al-Balqa` Applied University </a:t>
            </a:r>
            <a:r>
              <a:rPr lang="en-US" dirty="0" smtClean="0"/>
              <a:t>– Salt $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 Family medicine residency</a:t>
            </a:r>
          </a:p>
          <a:p>
            <a:pPr marL="0" indent="0">
              <a:buNone/>
            </a:pPr>
            <a:r>
              <a:rPr lang="en-US" dirty="0" smtClean="0"/>
              <a:t># Family Medicine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Jordan—Location of medical schools </a:t>
            </a:r>
            <a:br>
              <a:rPr lang="en-US" dirty="0" smtClean="0"/>
            </a:br>
            <a:r>
              <a:rPr lang="en-US" dirty="0" smtClean="0"/>
              <a:t>and FM residencies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2562225"/>
            <a:ext cx="5918200" cy="444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5-Point Star 2"/>
          <p:cNvSpPr>
            <a:spLocks noChangeAspect="1"/>
          </p:cNvSpPr>
          <p:nvPr/>
        </p:nvSpPr>
        <p:spPr>
          <a:xfrm>
            <a:off x="6239479" y="3416982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19" y="4020475"/>
            <a:ext cx="219475" cy="22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77" y="3907689"/>
            <a:ext cx="219475" cy="225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56" y="3851296"/>
            <a:ext cx="219475" cy="2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21" y="3430683"/>
            <a:ext cx="219475" cy="225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29" y="4754879"/>
            <a:ext cx="21947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capacity building imperative?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Capacity Building courses</a:t>
            </a:r>
          </a:p>
          <a:p>
            <a:pPr lvl="1"/>
            <a:r>
              <a:rPr lang="en-US" dirty="0" smtClean="0"/>
              <a:t>Family Medicine Diploma</a:t>
            </a:r>
          </a:p>
          <a:p>
            <a:pPr lvl="2"/>
            <a:r>
              <a:rPr lang="en-US" dirty="0" smtClean="0"/>
              <a:t>American University Beirut</a:t>
            </a:r>
          </a:p>
          <a:p>
            <a:pPr lvl="2"/>
            <a:r>
              <a:rPr lang="en-US" dirty="0" err="1" smtClean="0"/>
              <a:t>Rila</a:t>
            </a:r>
            <a:r>
              <a:rPr lang="en-US" dirty="0" smtClean="0"/>
              <a:t>, UK</a:t>
            </a:r>
          </a:p>
          <a:p>
            <a:pPr lvl="1"/>
            <a:r>
              <a:rPr lang="en-US" dirty="0" smtClean="0"/>
              <a:t>National FM Committee developing online and on-the-job</a:t>
            </a:r>
          </a:p>
          <a:p>
            <a:pPr lvl="2"/>
            <a:r>
              <a:rPr lang="en-US" dirty="0" smtClean="0"/>
              <a:t>Train 50 GP/year</a:t>
            </a:r>
          </a:p>
          <a:p>
            <a:pPr marL="987552" lvl="2" indent="0">
              <a:buNone/>
            </a:pPr>
            <a:endParaRPr lang="en-US" dirty="0" smtClean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Challenges GPs in rural areas –Dr. Amjad UNRWA style program</a:t>
            </a:r>
            <a:endParaRPr lang="en-US" dirty="0">
              <a:solidFill>
                <a:prstClr val="black"/>
              </a:solidFill>
            </a:endParaRPr>
          </a:p>
          <a:p>
            <a:pPr marL="370333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4B667-7D1A-4B3D-A830-9B070311491C}" vid="{E2FD551A-2040-4896-8C5D-05C63CF31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AAFP PowerPoint 16x9 Template 2018 v7</Template>
  <TotalTime>550</TotalTime>
  <Words>1911</Words>
  <Application>Microsoft Office PowerPoint</Application>
  <PresentationFormat>Custom</PresentationFormat>
  <Paragraphs>460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Learning Objectives</vt:lpstr>
      <vt:lpstr>Overview</vt:lpstr>
      <vt:lpstr>Hashemite University</vt:lpstr>
      <vt:lpstr>PowerPoint Presentation</vt:lpstr>
      <vt:lpstr>Medical Training in Jordan &amp; elsewhere</vt:lpstr>
      <vt:lpstr>Medical School/FM in Jordan</vt:lpstr>
      <vt:lpstr>Jordan—Location of medical schools  and FM residencies</vt:lpstr>
      <vt:lpstr>Why is capacity building imperative?</vt:lpstr>
      <vt:lpstr>PowerPoint Presentation</vt:lpstr>
      <vt:lpstr>PowerPoint Presentation</vt:lpstr>
      <vt:lpstr>Needs Assessment—What do you need to do your job?</vt:lpstr>
      <vt:lpstr>Family Health Approach</vt:lpstr>
      <vt:lpstr>Communication Skills</vt:lpstr>
      <vt:lpstr>Evidence Based Medicine</vt:lpstr>
      <vt:lpstr>Basic Clinical Skills</vt:lpstr>
      <vt:lpstr>Rational Drug Use</vt:lpstr>
      <vt:lpstr>Disease Oriented Topics</vt:lpstr>
      <vt:lpstr>On-the-job Training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Potchad</dc:creator>
  <cp:lastModifiedBy>therese Zink</cp:lastModifiedBy>
  <cp:revision>58</cp:revision>
  <dcterms:created xsi:type="dcterms:W3CDTF">2018-07-03T14:17:43Z</dcterms:created>
  <dcterms:modified xsi:type="dcterms:W3CDTF">2018-08-20T15:16:50Z</dcterms:modified>
</cp:coreProperties>
</file>