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57" r:id="rId3"/>
    <p:sldId id="261" r:id="rId4"/>
    <p:sldId id="263" r:id="rId5"/>
    <p:sldId id="265" r:id="rId6"/>
    <p:sldId id="266" r:id="rId7"/>
    <p:sldId id="267" r:id="rId8"/>
    <p:sldId id="268" r:id="rId9"/>
    <p:sldId id="273" r:id="rId10"/>
    <p:sldId id="275" r:id="rId11"/>
    <p:sldId id="271" r:id="rId12"/>
    <p:sldId id="274" r:id="rId13"/>
    <p:sldId id="270" r:id="rId14"/>
    <p:sldId id="269" r:id="rId15"/>
    <p:sldId id="280" r:id="rId16"/>
    <p:sldId id="279" r:id="rId17"/>
    <p:sldId id="278" r:id="rId18"/>
    <p:sldId id="281" r:id="rId19"/>
    <p:sldId id="282" r:id="rId20"/>
    <p:sldId id="277" r:id="rId21"/>
    <p:sldId id="283" r:id="rId22"/>
    <p:sldId id="276" r:id="rId23"/>
    <p:sldId id="262" r:id="rId24"/>
    <p:sldId id="260" r:id="rId25"/>
    <p:sldId id="258" r:id="rId26"/>
  </p:sldIdLst>
  <p:sldSz cx="14630400" cy="82296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94660"/>
  </p:normalViewPr>
  <p:slideViewPr>
    <p:cSldViewPr snapToGrid="0">
      <p:cViewPr varScale="1">
        <p:scale>
          <a:sx n="72" d="100"/>
          <a:sy n="72" d="100"/>
        </p:scale>
        <p:origin x="509"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50194-7DF0-4D6B-932B-6DF8CB1B4987}" type="datetimeFigureOut">
              <a:rPr lang="en-US" smtClean="0"/>
              <a:pPr/>
              <a:t>8/27/2018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5047A-5F22-48E9-89B4-A7E5772FB3EF}" type="slidenum">
              <a:rPr lang="en-US" smtClean="0"/>
              <a:pPr/>
              <a:t>‹#›</a:t>
            </a:fld>
            <a:endParaRPr lang="en-US"/>
          </a:p>
        </p:txBody>
      </p:sp>
    </p:spTree>
    <p:extLst>
      <p:ext uri="{BB962C8B-B14F-4D97-AF65-F5344CB8AC3E}">
        <p14:creationId xmlns:p14="http://schemas.microsoft.com/office/powerpoint/2010/main" val="467946701"/>
      </p:ext>
    </p:extLst>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309D-75B8-44C8-937B-CE871D8758BE}"/>
              </a:ext>
            </a:extLst>
          </p:cNvPr>
          <p:cNvSpPr>
            <a:spLocks noGrp="1"/>
          </p:cNvSpPr>
          <p:nvPr>
            <p:ph type="ctrTitle"/>
          </p:nvPr>
        </p:nvSpPr>
        <p:spPr>
          <a:xfrm>
            <a:off x="1828800" y="1346835"/>
            <a:ext cx="10972800" cy="2865120"/>
          </a:xfrm>
        </p:spPr>
        <p:txBody>
          <a:bodyPr anchor="b"/>
          <a:lstStyle>
            <a:lvl1pPr algn="ctr">
              <a:defRPr sz="648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B78167-99EC-4A8E-8657-11DE43C0765F}"/>
              </a:ext>
            </a:extLst>
          </p:cNvPr>
          <p:cNvSpPr>
            <a:spLocks noGrp="1"/>
          </p:cNvSpPr>
          <p:nvPr>
            <p:ph type="subTitle" idx="1"/>
          </p:nvPr>
        </p:nvSpPr>
        <p:spPr>
          <a:xfrm>
            <a:off x="1828800" y="4322445"/>
            <a:ext cx="10972800" cy="1986915"/>
          </a:xfrm>
        </p:spPr>
        <p:txBody>
          <a:bodyPr/>
          <a:lstStyle>
            <a:lvl1pPr marL="0" indent="0" algn="ctr">
              <a:buNone/>
              <a:defRPr sz="2592"/>
            </a:lvl1pPr>
            <a:lvl2pPr marL="493776" indent="0" algn="ctr">
              <a:buNone/>
              <a:defRPr sz="2160"/>
            </a:lvl2pPr>
            <a:lvl3pPr marL="987552" indent="0" algn="ctr">
              <a:buNone/>
              <a:defRPr sz="1944"/>
            </a:lvl3pPr>
            <a:lvl4pPr marL="1481328" indent="0" algn="ctr">
              <a:buNone/>
              <a:defRPr sz="1728"/>
            </a:lvl4pPr>
            <a:lvl5pPr marL="1975104" indent="0" algn="ctr">
              <a:buNone/>
              <a:defRPr sz="1728"/>
            </a:lvl5pPr>
            <a:lvl6pPr marL="2468880" indent="0" algn="ctr">
              <a:buNone/>
              <a:defRPr sz="1728"/>
            </a:lvl6pPr>
            <a:lvl7pPr marL="2962656" indent="0" algn="ctr">
              <a:buNone/>
              <a:defRPr sz="1728"/>
            </a:lvl7pPr>
            <a:lvl8pPr marL="3456432" indent="0" algn="ctr">
              <a:buNone/>
              <a:defRPr sz="1728"/>
            </a:lvl8pPr>
            <a:lvl9pPr marL="3950208" indent="0" algn="ctr">
              <a:buNone/>
              <a:defRPr sz="1728"/>
            </a:lvl9pPr>
          </a:lstStyle>
          <a:p>
            <a:r>
              <a:rPr lang="en-US"/>
              <a:t>Click to edit Master subtitle style</a:t>
            </a:r>
          </a:p>
        </p:txBody>
      </p:sp>
      <p:sp>
        <p:nvSpPr>
          <p:cNvPr id="7" name="Slide Number Placeholder 6">
            <a:extLst>
              <a:ext uri="{FF2B5EF4-FFF2-40B4-BE49-F238E27FC236}">
                <a16:creationId xmlns:a16="http://schemas.microsoft.com/office/drawing/2014/main" id="{2A136683-5CA9-47C7-BE6D-C37EDD60CF5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50564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DD46-D5A0-44DB-81E2-6A4544F610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D1E54-826D-4AFF-83D8-1D0BE0C9C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5B8BC74-1035-4A81-B1E6-FC845E0EBE8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8726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98FC4-58E4-417E-B9A8-8CFC5D7B9E8C}"/>
              </a:ext>
            </a:extLst>
          </p:cNvPr>
          <p:cNvSpPr>
            <a:spLocks noGrp="1"/>
          </p:cNvSpPr>
          <p:nvPr>
            <p:ph type="title" orient="vert"/>
          </p:nvPr>
        </p:nvSpPr>
        <p:spPr>
          <a:xfrm>
            <a:off x="10469882" y="438150"/>
            <a:ext cx="3154680" cy="697420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03B416-B0AD-4B34-8794-ABAEBB0093FB}"/>
              </a:ext>
            </a:extLst>
          </p:cNvPr>
          <p:cNvSpPr>
            <a:spLocks noGrp="1"/>
          </p:cNvSpPr>
          <p:nvPr>
            <p:ph type="body" orient="vert" idx="1"/>
          </p:nvPr>
        </p:nvSpPr>
        <p:spPr>
          <a:xfrm>
            <a:off x="1005842" y="438150"/>
            <a:ext cx="9281160" cy="69742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0C54C50-9CBE-478E-86AE-967C240AD1AA}"/>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172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C41D-6B53-4113-8C48-090D026B0876}"/>
              </a:ext>
            </a:extLst>
          </p:cNvPr>
          <p:cNvSpPr>
            <a:spLocks noGrp="1"/>
          </p:cNvSpPr>
          <p:nvPr>
            <p:ph type="title" hasCustomPrompt="1"/>
          </p:nvPr>
        </p:nvSpPr>
        <p:spPr/>
        <p:txBody>
          <a:bodyPr>
            <a:normAutofit/>
          </a:bodyPr>
          <a:lstStyle>
            <a:lvl1pPr>
              <a:defRPr sz="4800">
                <a:solidFill>
                  <a:schemeClr val="tx1"/>
                </a:solidFill>
              </a:defRPr>
            </a:lvl1p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Content Placeholder 2">
            <a:extLst>
              <a:ext uri="{FF2B5EF4-FFF2-40B4-BE49-F238E27FC236}">
                <a16:creationId xmlns:a16="http://schemas.microsoft.com/office/drawing/2014/main" id="{38F3D4E5-E80D-4114-B02D-C96B4F46DD50}"/>
              </a:ext>
            </a:extLst>
          </p:cNvPr>
          <p:cNvSpPr>
            <a:spLocks noGrp="1"/>
          </p:cNvSpPr>
          <p:nvPr>
            <p:ph idx="1" hasCustomPrompt="1"/>
          </p:nvPr>
        </p:nvSpPr>
        <p:spPr>
          <a:xfrm>
            <a:off x="1005840" y="2173869"/>
            <a:ext cx="12618720" cy="5221606"/>
          </a:xfrm>
        </p:spPr>
        <p:txBody>
          <a:bodyPr/>
          <a:lstStyle>
            <a:lvl1pPr marL="185166" marR="0" indent="-185166" algn="l" defTabSz="740664"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chemeClr val="tx1"/>
                </a:solidFill>
              </a:defRPr>
            </a:lvl1pPr>
            <a:lvl2pPr marL="555499" marR="0"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sz="2269"/>
            </a:lvl2p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endPar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1C31EDC9-20C4-4679-9EE4-5CC70D850C5B}"/>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2556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E782-422F-4063-AFF5-7FF1697CC9C7}"/>
              </a:ext>
            </a:extLst>
          </p:cNvPr>
          <p:cNvSpPr>
            <a:spLocks noGrp="1"/>
          </p:cNvSpPr>
          <p:nvPr>
            <p:ph type="title"/>
          </p:nvPr>
        </p:nvSpPr>
        <p:spPr>
          <a:xfrm>
            <a:off x="998221" y="2051687"/>
            <a:ext cx="12618720" cy="3423285"/>
          </a:xfrm>
        </p:spPr>
        <p:txBody>
          <a:bodyPr anchor="b"/>
          <a:lstStyle>
            <a:lvl1pPr>
              <a:defRPr sz="6480"/>
            </a:lvl1pPr>
          </a:lstStyle>
          <a:p>
            <a:r>
              <a:rPr lang="en-US"/>
              <a:t>Click to edit Master title style</a:t>
            </a:r>
          </a:p>
        </p:txBody>
      </p:sp>
      <p:sp>
        <p:nvSpPr>
          <p:cNvPr id="3" name="Text Placeholder 2">
            <a:extLst>
              <a:ext uri="{FF2B5EF4-FFF2-40B4-BE49-F238E27FC236}">
                <a16:creationId xmlns:a16="http://schemas.microsoft.com/office/drawing/2014/main" id="{B9387177-A29C-4908-9BB1-1CE0A7A3679F}"/>
              </a:ext>
            </a:extLst>
          </p:cNvPr>
          <p:cNvSpPr>
            <a:spLocks noGrp="1"/>
          </p:cNvSpPr>
          <p:nvPr>
            <p:ph type="body" idx="1"/>
          </p:nvPr>
        </p:nvSpPr>
        <p:spPr>
          <a:xfrm>
            <a:off x="998221" y="5507357"/>
            <a:ext cx="12618720" cy="1800224"/>
          </a:xfrm>
        </p:spPr>
        <p:txBody>
          <a:bodyPr/>
          <a:lstStyle>
            <a:lvl1pPr marL="0" indent="0">
              <a:buNone/>
              <a:defRPr sz="2592">
                <a:solidFill>
                  <a:schemeClr val="tx1">
                    <a:tint val="75000"/>
                  </a:schemeClr>
                </a:solidFill>
              </a:defRPr>
            </a:lvl1pPr>
            <a:lvl2pPr marL="493776" indent="0">
              <a:buNone/>
              <a:defRPr sz="2160">
                <a:solidFill>
                  <a:schemeClr val="tx1">
                    <a:tint val="75000"/>
                  </a:schemeClr>
                </a:solidFill>
              </a:defRPr>
            </a:lvl2pPr>
            <a:lvl3pPr marL="987552" indent="0">
              <a:buNone/>
              <a:defRPr sz="1944">
                <a:solidFill>
                  <a:schemeClr val="tx1">
                    <a:tint val="75000"/>
                  </a:schemeClr>
                </a:solidFill>
              </a:defRPr>
            </a:lvl3pPr>
            <a:lvl4pPr marL="1481328" indent="0">
              <a:buNone/>
              <a:defRPr sz="1728">
                <a:solidFill>
                  <a:schemeClr val="tx1">
                    <a:tint val="75000"/>
                  </a:schemeClr>
                </a:solidFill>
              </a:defRPr>
            </a:lvl4pPr>
            <a:lvl5pPr marL="1975104" indent="0">
              <a:buNone/>
              <a:defRPr sz="1728">
                <a:solidFill>
                  <a:schemeClr val="tx1">
                    <a:tint val="75000"/>
                  </a:schemeClr>
                </a:solidFill>
              </a:defRPr>
            </a:lvl5pPr>
            <a:lvl6pPr marL="2468880" indent="0">
              <a:buNone/>
              <a:defRPr sz="1728">
                <a:solidFill>
                  <a:schemeClr val="tx1">
                    <a:tint val="75000"/>
                  </a:schemeClr>
                </a:solidFill>
              </a:defRPr>
            </a:lvl6pPr>
            <a:lvl7pPr marL="2962656" indent="0">
              <a:buNone/>
              <a:defRPr sz="1728">
                <a:solidFill>
                  <a:schemeClr val="tx1">
                    <a:tint val="75000"/>
                  </a:schemeClr>
                </a:solidFill>
              </a:defRPr>
            </a:lvl7pPr>
            <a:lvl8pPr marL="3456432" indent="0">
              <a:buNone/>
              <a:defRPr sz="1728">
                <a:solidFill>
                  <a:schemeClr val="tx1">
                    <a:tint val="75000"/>
                  </a:schemeClr>
                </a:solidFill>
              </a:defRPr>
            </a:lvl8pPr>
            <a:lvl9pPr marL="3950208" indent="0">
              <a:buNone/>
              <a:defRPr sz="1728">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a16="http://schemas.microsoft.com/office/drawing/2014/main" id="{E3DCD7E2-0B2A-425F-926D-8CD9CDDD544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409862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E17D-64C9-4F00-8FA9-CB931FC32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080C3-2465-4F27-B903-E88824D60805}"/>
              </a:ext>
            </a:extLst>
          </p:cNvPr>
          <p:cNvSpPr>
            <a:spLocks noGrp="1"/>
          </p:cNvSpPr>
          <p:nvPr>
            <p:ph sz="half" idx="1"/>
          </p:nvPr>
        </p:nvSpPr>
        <p:spPr>
          <a:xfrm>
            <a:off x="10058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BAD61-7B5D-4753-B34B-DDEAFFB12EDA}"/>
              </a:ext>
            </a:extLst>
          </p:cNvPr>
          <p:cNvSpPr>
            <a:spLocks noGrp="1"/>
          </p:cNvSpPr>
          <p:nvPr>
            <p:ph sz="half" idx="2"/>
          </p:nvPr>
        </p:nvSpPr>
        <p:spPr>
          <a:xfrm>
            <a:off x="74066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72037DF-F692-40D1-8720-DE0FA3FF650C}"/>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83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70B1-29B2-4CA9-9B27-2DE162CDEDAF}"/>
              </a:ext>
            </a:extLst>
          </p:cNvPr>
          <p:cNvSpPr>
            <a:spLocks noGrp="1"/>
          </p:cNvSpPr>
          <p:nvPr>
            <p:ph type="title"/>
          </p:nvPr>
        </p:nvSpPr>
        <p:spPr>
          <a:xfrm>
            <a:off x="1007746" y="438151"/>
            <a:ext cx="12618720"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6A8A5-9E91-4EC3-B2C9-2BED47BC3EAE}"/>
              </a:ext>
            </a:extLst>
          </p:cNvPr>
          <p:cNvSpPr>
            <a:spLocks noGrp="1"/>
          </p:cNvSpPr>
          <p:nvPr>
            <p:ph type="body" idx="1"/>
          </p:nvPr>
        </p:nvSpPr>
        <p:spPr>
          <a:xfrm>
            <a:off x="1007747" y="2017395"/>
            <a:ext cx="6189344"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4" name="Content Placeholder 3">
            <a:extLst>
              <a:ext uri="{FF2B5EF4-FFF2-40B4-BE49-F238E27FC236}">
                <a16:creationId xmlns:a16="http://schemas.microsoft.com/office/drawing/2014/main" id="{05239059-8DED-4D3B-A027-DBE090247DFD}"/>
              </a:ext>
            </a:extLst>
          </p:cNvPr>
          <p:cNvSpPr>
            <a:spLocks noGrp="1"/>
          </p:cNvSpPr>
          <p:nvPr>
            <p:ph sz="half" idx="2"/>
          </p:nvPr>
        </p:nvSpPr>
        <p:spPr>
          <a:xfrm>
            <a:off x="1007747" y="3006092"/>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9D835-3194-414C-96ED-28BF1E6418D2}"/>
              </a:ext>
            </a:extLst>
          </p:cNvPr>
          <p:cNvSpPr>
            <a:spLocks noGrp="1"/>
          </p:cNvSpPr>
          <p:nvPr>
            <p:ph type="body" sz="quarter" idx="3"/>
          </p:nvPr>
        </p:nvSpPr>
        <p:spPr>
          <a:xfrm>
            <a:off x="7406642" y="2017395"/>
            <a:ext cx="6219826"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6" name="Content Placeholder 5">
            <a:extLst>
              <a:ext uri="{FF2B5EF4-FFF2-40B4-BE49-F238E27FC236}">
                <a16:creationId xmlns:a16="http://schemas.microsoft.com/office/drawing/2014/main" id="{06573EAA-372F-410B-A16F-AED0375E8385}"/>
              </a:ext>
            </a:extLst>
          </p:cNvPr>
          <p:cNvSpPr>
            <a:spLocks noGrp="1"/>
          </p:cNvSpPr>
          <p:nvPr>
            <p:ph sz="quarter" idx="4"/>
          </p:nvPr>
        </p:nvSpPr>
        <p:spPr>
          <a:xfrm>
            <a:off x="7406642" y="3006092"/>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4B79809E-9CE1-4223-8635-C3090F72079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6812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2791-8349-46EF-A9B8-572DA5216A1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4022B49-59EF-41EF-AACE-A75C286531D8}"/>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3058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13DE10-AAF4-4A79-A313-FF9B07A0C03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089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1F76-62C3-4DA0-A45C-06A1CC5BF698}"/>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Content Placeholder 2">
            <a:extLst>
              <a:ext uri="{FF2B5EF4-FFF2-40B4-BE49-F238E27FC236}">
                <a16:creationId xmlns:a16="http://schemas.microsoft.com/office/drawing/2014/main" id="{E414829D-84DE-4950-95BC-223792C63729}"/>
              </a:ext>
            </a:extLst>
          </p:cNvPr>
          <p:cNvSpPr>
            <a:spLocks noGrp="1"/>
          </p:cNvSpPr>
          <p:nvPr>
            <p:ph idx="1"/>
          </p:nvPr>
        </p:nvSpPr>
        <p:spPr>
          <a:xfrm>
            <a:off x="6219826" y="1184911"/>
            <a:ext cx="7406640" cy="5848350"/>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15D34-8144-490C-9739-6F346324A1A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AC44D365-4FE6-40EE-A297-655B9F85AF5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09075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4580-E102-4483-A12C-7D368F429F2C}"/>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Picture Placeholder 2">
            <a:extLst>
              <a:ext uri="{FF2B5EF4-FFF2-40B4-BE49-F238E27FC236}">
                <a16:creationId xmlns:a16="http://schemas.microsoft.com/office/drawing/2014/main" id="{7A8BBFCB-E1F9-4E88-9D71-396B1CFA27C9}"/>
              </a:ext>
            </a:extLst>
          </p:cNvPr>
          <p:cNvSpPr>
            <a:spLocks noGrp="1"/>
          </p:cNvSpPr>
          <p:nvPr>
            <p:ph type="pic" idx="1"/>
          </p:nvPr>
        </p:nvSpPr>
        <p:spPr>
          <a:xfrm>
            <a:off x="6219826" y="1184911"/>
            <a:ext cx="7406640" cy="584835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r>
              <a:rPr lang="en-US"/>
              <a:t>Click icon to add picture</a:t>
            </a:r>
          </a:p>
        </p:txBody>
      </p:sp>
      <p:sp>
        <p:nvSpPr>
          <p:cNvPr id="4" name="Text Placeholder 3">
            <a:extLst>
              <a:ext uri="{FF2B5EF4-FFF2-40B4-BE49-F238E27FC236}">
                <a16:creationId xmlns:a16="http://schemas.microsoft.com/office/drawing/2014/main" id="{F5190F76-EA69-459A-A918-462D5B59327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2731E8FC-0391-4EE9-9564-653640E7F2F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733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0CB40-A814-4553-9276-ECBA8B9BFD53}"/>
              </a:ext>
            </a:extLst>
          </p:cNvPr>
          <p:cNvSpPr>
            <a:spLocks noGrp="1"/>
          </p:cNvSpPr>
          <p:nvPr>
            <p:ph type="title"/>
          </p:nvPr>
        </p:nvSpPr>
        <p:spPr>
          <a:xfrm>
            <a:off x="1005840" y="438151"/>
            <a:ext cx="12618720" cy="1590675"/>
          </a:xfrm>
          <a:prstGeom prst="rect">
            <a:avLst/>
          </a:prstGeom>
        </p:spPr>
        <p:txBody>
          <a:bodyPr vert="horz" lIns="91440" tIns="45720" rIns="91440" bIns="45720" rtlCol="0" anchor="t">
            <a:normAutofit/>
          </a:body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Text Placeholder 2">
            <a:extLst>
              <a:ext uri="{FF2B5EF4-FFF2-40B4-BE49-F238E27FC236}">
                <a16:creationId xmlns:a16="http://schemas.microsoft.com/office/drawing/2014/main" id="{613D0172-A179-4E8B-9F48-E1B529B5666B}"/>
              </a:ext>
            </a:extLst>
          </p:cNvPr>
          <p:cNvSpPr>
            <a:spLocks noGrp="1"/>
          </p:cNvSpPr>
          <p:nvPr>
            <p:ph type="body" idx="1"/>
          </p:nvPr>
        </p:nvSpPr>
        <p:spPr>
          <a:xfrm>
            <a:off x="1005840" y="2190751"/>
            <a:ext cx="12618720" cy="5221606"/>
          </a:xfrm>
          <a:prstGeom prst="rect">
            <a:avLst/>
          </a:prstGeom>
        </p:spPr>
        <p:txBody>
          <a:bodyPr vert="horz" lIns="91440" tIns="45720" rIns="91440" bIns="45720" rtlCol="0">
            <a:noAutofit/>
          </a:body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a:pPr>
            <a:r>
              <a:rPr kumimoji="0" lang="en-US" sz="1944"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Second level, all text in dark gray, R-68, G-68, B-68.</a:t>
            </a:r>
          </a:p>
        </p:txBody>
      </p:sp>
      <p:sp>
        <p:nvSpPr>
          <p:cNvPr id="6" name="Slide Number Placeholder 5">
            <a:extLst>
              <a:ext uri="{FF2B5EF4-FFF2-40B4-BE49-F238E27FC236}">
                <a16:creationId xmlns:a16="http://schemas.microsoft.com/office/drawing/2014/main" id="{4EFE0E2D-1A00-4F07-9113-B961C6B1180A}"/>
              </a:ext>
            </a:extLst>
          </p:cNvPr>
          <p:cNvSpPr>
            <a:spLocks noGrp="1"/>
          </p:cNvSpPr>
          <p:nvPr>
            <p:ph type="sldNum" sz="quarter" idx="4"/>
          </p:nvPr>
        </p:nvSpPr>
        <p:spPr>
          <a:xfrm>
            <a:off x="1005840" y="7574282"/>
            <a:ext cx="573725" cy="438150"/>
          </a:xfrm>
          <a:prstGeom prst="rect">
            <a:avLst/>
          </a:prstGeom>
          <a:noFill/>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71011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87552"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185166" marR="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370333" marR="0" indent="0" algn="l" defTabSz="740664" rtl="0" eaLnBrk="1" fontAlgn="auto" latinLnBrk="0" hangingPunct="1">
        <a:lnSpc>
          <a:spcPct val="100000"/>
        </a:lnSpc>
        <a:spcBef>
          <a:spcPts val="0"/>
        </a:spcBef>
        <a:spcAft>
          <a:spcPts val="0"/>
        </a:spcAft>
        <a:buClrTx/>
        <a:buSzTx/>
        <a:buFont typeface="Arial" panose="020B0604020202020204" pitchFamily="34" charset="0"/>
        <a:buNone/>
        <a:tabLst/>
        <a:defRPr sz="3200" kern="1200">
          <a:solidFill>
            <a:schemeClr val="tx1"/>
          </a:solidFill>
          <a:latin typeface="+mn-lt"/>
          <a:ea typeface="+mn-ea"/>
          <a:cs typeface="+mn-cs"/>
        </a:defRPr>
      </a:lvl2pPr>
      <a:lvl3pPr marL="1234440" indent="-246888" algn="l" defTabSz="987552" rtl="0" eaLnBrk="1" latinLnBrk="0" hangingPunct="1">
        <a:lnSpc>
          <a:spcPct val="90000"/>
        </a:lnSpc>
        <a:spcBef>
          <a:spcPts val="541"/>
        </a:spcBef>
        <a:buFont typeface="Arial" panose="020B0604020202020204" pitchFamily="34" charset="0"/>
        <a:buChar char="•"/>
        <a:defRPr sz="2160" kern="1200">
          <a:solidFill>
            <a:schemeClr val="tx1"/>
          </a:solidFill>
          <a:latin typeface="+mn-lt"/>
          <a:ea typeface="+mn-ea"/>
          <a:cs typeface="+mn-cs"/>
        </a:defRPr>
      </a:lvl3pPr>
      <a:lvl4pPr marL="172821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4pPr>
      <a:lvl5pPr marL="2221992"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5pPr>
      <a:lvl6pPr marL="2715768"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6pPr>
      <a:lvl7pPr marL="3209544"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7pPr>
      <a:lvl8pPr marL="3703320"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8pPr>
      <a:lvl9pPr marL="419709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9pPr>
    </p:bodyStyle>
    <p:other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ng.com/images/search?q=pdsa+model&amp;id=B47BAC097F1CE4511423F9F741DEFA0E5A2391ED&amp;view=detailv2&amp;rtpu=/search?q%3dpdsa+model&amp;FORM=IEQNAI"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8B4ADE-D665-4DB5-8B1B-1DBDE28B27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149" y="468206"/>
            <a:ext cx="12890793" cy="3383280"/>
          </a:xfrm>
          <a:prstGeom prst="rect">
            <a:avLst/>
          </a:prstGeom>
        </p:spPr>
      </p:pic>
      <p:sp>
        <p:nvSpPr>
          <p:cNvPr id="3" name="TextBox 2">
            <a:extLst>
              <a:ext uri="{FF2B5EF4-FFF2-40B4-BE49-F238E27FC236}">
                <a16:creationId xmlns:a16="http://schemas.microsoft.com/office/drawing/2014/main" id="{1BA713F7-7C38-409B-97A0-30C856C679F9}"/>
              </a:ext>
            </a:extLst>
          </p:cNvPr>
          <p:cNvSpPr txBox="1"/>
          <p:nvPr/>
        </p:nvSpPr>
        <p:spPr>
          <a:xfrm>
            <a:off x="3500945" y="4436533"/>
            <a:ext cx="7569200" cy="1820370"/>
          </a:xfrm>
          <a:prstGeom prst="rect">
            <a:avLst/>
          </a:prstGeom>
          <a:noFill/>
        </p:spPr>
        <p:txBody>
          <a:bodyPr wrap="square" rtlCol="0">
            <a:spAutoFit/>
          </a:bodyPr>
          <a:lstStyle/>
          <a:p>
            <a:pPr algn="ctr"/>
            <a:r>
              <a:rPr lang="en-US" b="1" dirty="0"/>
              <a:t>Managing Chronic Diseases in Resource Poor Environments</a:t>
            </a:r>
          </a:p>
          <a:p>
            <a:pPr algn="ctr"/>
            <a:endParaRPr lang="en-US" b="1" dirty="0"/>
          </a:p>
          <a:p>
            <a:pPr algn="ctr"/>
            <a:r>
              <a:rPr lang="en-US" dirty="0"/>
              <a:t>Hans Dethlefs, MD</a:t>
            </a:r>
          </a:p>
          <a:p>
            <a:pPr algn="ctr"/>
            <a:r>
              <a:rPr lang="en-US" dirty="0"/>
              <a:t>Chronic Care International</a:t>
            </a:r>
          </a:p>
        </p:txBody>
      </p:sp>
    </p:spTree>
    <p:extLst>
      <p:ext uri="{BB962C8B-B14F-4D97-AF65-F5344CB8AC3E}">
        <p14:creationId xmlns:p14="http://schemas.microsoft.com/office/powerpoint/2010/main" val="379702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7421" y="1872923"/>
            <a:ext cx="5712643" cy="347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355189" y="1423447"/>
            <a:ext cx="829559" cy="4506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latin typeface="Arial" panose="020B0604020202020204" pitchFamily="34" charset="0"/>
                <a:cs typeface="Arial" panose="020B0604020202020204" pitchFamily="34" charset="0"/>
              </a:rPr>
              <a:t>Quality Improvement Framework</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Chronic Care Model</a:t>
            </a:r>
          </a:p>
          <a:p>
            <a:pPr>
              <a:lnSpc>
                <a:spcPct val="100000"/>
              </a:lnSpc>
              <a:spcBef>
                <a:spcPts val="0"/>
              </a:spcBef>
            </a:pPr>
            <a:r>
              <a:rPr lang="en-US" dirty="0">
                <a:latin typeface="Arial" panose="020B0604020202020204" pitchFamily="34" charset="0"/>
                <a:cs typeface="Arial" panose="020B0604020202020204" pitchFamily="34" charset="0"/>
              </a:rPr>
              <a:t>PDSA model</a:t>
            </a:r>
          </a:p>
          <a:p>
            <a:pPr>
              <a:lnSpc>
                <a:spcPct val="100000"/>
              </a:lnSpc>
              <a:spcBef>
                <a:spcPts val="0"/>
              </a:spcBef>
            </a:pPr>
            <a:r>
              <a:rPr lang="en-US" dirty="0">
                <a:latin typeface="Arial" panose="020B0604020202020204" pitchFamily="34" charset="0"/>
                <a:cs typeface="Arial" panose="020B0604020202020204" pitchFamily="34" charset="0"/>
              </a:rPr>
              <a:t>Quarterly meetings</a:t>
            </a:r>
          </a:p>
          <a:p>
            <a:pPr>
              <a:lnSpc>
                <a:spcPct val="100000"/>
              </a:lnSpc>
              <a:spcBef>
                <a:spcPts val="0"/>
              </a:spcBef>
            </a:pPr>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10</a:t>
            </a:fld>
            <a:endParaRPr lang="en-US" dirty="0"/>
          </a:p>
        </p:txBody>
      </p:sp>
      <p:pic>
        <p:nvPicPr>
          <p:cNvPr id="7170" name="Picture 2" descr=" ">
            <a:hlinkClick r:id="rId3"/>
          </p:cNvPr>
          <p:cNvPicPr>
            <a:picLocks noChangeAspect="1" noChangeArrowheads="1"/>
          </p:cNvPicPr>
          <p:nvPr/>
        </p:nvPicPr>
        <p:blipFill>
          <a:blip r:embed="rId4" cstate="print"/>
          <a:srcRect/>
          <a:stretch>
            <a:fillRect/>
          </a:stretch>
        </p:blipFill>
        <p:spPr bwMode="auto">
          <a:xfrm>
            <a:off x="10073963" y="1874919"/>
            <a:ext cx="3757173" cy="3639761"/>
          </a:xfrm>
          <a:prstGeom prst="rect">
            <a:avLst/>
          </a:prstGeom>
          <a:noFill/>
        </p:spPr>
      </p:pic>
    </p:spTree>
    <p:extLst>
      <p:ext uri="{BB962C8B-B14F-4D97-AF65-F5344CB8AC3E}">
        <p14:creationId xmlns:p14="http://schemas.microsoft.com/office/powerpoint/2010/main" val="182383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Services Provided</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Medical visits every 1 to 3 months</a:t>
            </a:r>
          </a:p>
          <a:p>
            <a:pPr>
              <a:lnSpc>
                <a:spcPct val="100000"/>
              </a:lnSpc>
              <a:spcBef>
                <a:spcPts val="0"/>
              </a:spcBef>
            </a:pPr>
            <a:r>
              <a:rPr lang="en-US" dirty="0">
                <a:latin typeface="Arial" panose="020B0604020202020204" pitchFamily="34" charset="0"/>
                <a:cs typeface="Arial" panose="020B0604020202020204" pitchFamily="34" charset="0"/>
              </a:rPr>
              <a:t>Medications</a:t>
            </a:r>
          </a:p>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Laboratory testing</a:t>
            </a:r>
          </a:p>
          <a:p>
            <a:pPr>
              <a:lnSpc>
                <a:spcPct val="100000"/>
              </a:lnSpc>
              <a:spcBef>
                <a:spcPts val="0"/>
              </a:spcBef>
            </a:pPr>
            <a:r>
              <a:rPr lang="en-US" dirty="0">
                <a:latin typeface="Arial" panose="020B0604020202020204" pitchFamily="34" charset="0"/>
                <a:cs typeface="Arial" panose="020B0604020202020204" pitchFamily="34" charset="0"/>
              </a:rPr>
              <a:t>Education and self-management support</a:t>
            </a:r>
          </a:p>
          <a:p>
            <a:pPr lvl="1">
              <a:lnSpc>
                <a:spcPct val="100000"/>
              </a:lnSpc>
              <a:spcBef>
                <a:spcPts val="0"/>
              </a:spcBef>
            </a:pPr>
            <a:r>
              <a:rPr lang="en-US" dirty="0">
                <a:latin typeface="Arial" panose="020B0604020202020204" pitchFamily="34" charset="0"/>
                <a:cs typeface="Arial" panose="020B0604020202020204" pitchFamily="34" charset="0"/>
              </a:rPr>
              <a:t>Rosa’s Story</a:t>
            </a:r>
          </a:p>
          <a:p>
            <a:pPr lvl="1">
              <a:lnSpc>
                <a:spcPct val="100000"/>
              </a:lnSpc>
              <a:spcBef>
                <a:spcPts val="0"/>
              </a:spcBef>
            </a:pPr>
            <a:r>
              <a:rPr lang="en-US" dirty="0">
                <a:latin typeface="Arial" panose="020B0604020202020204" pitchFamily="34" charset="0"/>
                <a:cs typeface="Arial" panose="020B0604020202020204" pitchFamily="34" charset="0"/>
              </a:rPr>
              <a:t>Jose’s Story</a:t>
            </a:r>
          </a:p>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Specialty referrals</a:t>
            </a: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11</a:t>
            </a:fld>
            <a:endParaRPr lang="en-US" dirty="0"/>
          </a:p>
        </p:txBody>
      </p:sp>
      <p:pic>
        <p:nvPicPr>
          <p:cNvPr id="5" name="Content Placeholder 3" descr="A1C.jpg"/>
          <p:cNvPicPr>
            <a:picLocks noChangeAspect="1"/>
          </p:cNvPicPr>
          <p:nvPr/>
        </p:nvPicPr>
        <p:blipFill>
          <a:blip r:embed="rId2" cstate="print"/>
          <a:stretch>
            <a:fillRect/>
          </a:stretch>
        </p:blipFill>
        <p:spPr>
          <a:xfrm>
            <a:off x="9657172" y="2747284"/>
            <a:ext cx="2857500" cy="2514600"/>
          </a:xfrm>
          <a:prstGeom prst="rect">
            <a:avLst/>
          </a:prstGeom>
        </p:spPr>
      </p:pic>
    </p:spTree>
    <p:extLst>
      <p:ext uri="{BB962C8B-B14F-4D97-AF65-F5344CB8AC3E}">
        <p14:creationId xmlns:p14="http://schemas.microsoft.com/office/powerpoint/2010/main" val="1823836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Medication Formulary</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Metformin 500 &amp; 1000 mg</a:t>
            </a:r>
          </a:p>
          <a:p>
            <a:pPr>
              <a:lnSpc>
                <a:spcPct val="100000"/>
              </a:lnSpc>
              <a:spcBef>
                <a:spcPts val="0"/>
              </a:spcBef>
            </a:pPr>
            <a:r>
              <a:rPr lang="en-US" dirty="0" err="1">
                <a:latin typeface="Arial" panose="020B0604020202020204" pitchFamily="34" charset="0"/>
                <a:cs typeface="Arial" panose="020B0604020202020204" pitchFamily="34" charset="0"/>
              </a:rPr>
              <a:t>Glipizide</a:t>
            </a:r>
            <a:r>
              <a:rPr lang="en-US" dirty="0">
                <a:latin typeface="Arial" panose="020B0604020202020204" pitchFamily="34" charset="0"/>
                <a:cs typeface="Arial" panose="020B0604020202020204" pitchFamily="34" charset="0"/>
              </a:rPr>
              <a:t> 5 &amp;10 mg</a:t>
            </a:r>
          </a:p>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Lisinopril 20 &amp; 40 mg</a:t>
            </a:r>
          </a:p>
          <a:p>
            <a:pPr>
              <a:lnSpc>
                <a:spcPct val="100000"/>
              </a:lnSpc>
              <a:spcBef>
                <a:spcPts val="0"/>
              </a:spcBef>
            </a:pPr>
            <a:r>
              <a:rPr lang="en-US" dirty="0">
                <a:latin typeface="Arial" panose="020B0604020202020204" pitchFamily="34" charset="0"/>
                <a:cs typeface="Arial" panose="020B0604020202020204" pitchFamily="34" charset="0"/>
              </a:rPr>
              <a:t>Losartan 50 &amp; 100 mg</a:t>
            </a:r>
          </a:p>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Hctz 25 mg</a:t>
            </a:r>
          </a:p>
          <a:p>
            <a:pPr>
              <a:lnSpc>
                <a:spcPct val="100000"/>
              </a:lnSpc>
              <a:spcBef>
                <a:spcPts val="0"/>
              </a:spcBef>
            </a:pPr>
            <a:r>
              <a:rPr lang="en-US" dirty="0">
                <a:latin typeface="Arial" panose="020B0604020202020204" pitchFamily="34" charset="0"/>
                <a:cs typeface="Arial" panose="020B0604020202020204" pitchFamily="34" charset="0"/>
              </a:rPr>
              <a:t>Amlodipine 5 &amp; 10 mg</a:t>
            </a:r>
          </a:p>
          <a:p>
            <a:pPr>
              <a:lnSpc>
                <a:spcPct val="100000"/>
              </a:lnSpc>
              <a:spcBef>
                <a:spcPts val="0"/>
              </a:spcBef>
            </a:pPr>
            <a:r>
              <a:rPr lang="en-US" dirty="0">
                <a:latin typeface="Arial" panose="020B0604020202020204" pitchFamily="34" charset="0"/>
                <a:cs typeface="Arial" panose="020B0604020202020204" pitchFamily="34" charset="0"/>
              </a:rPr>
              <a:t>Atenolol 50 &amp; 100 mg</a:t>
            </a:r>
          </a:p>
          <a:p>
            <a:pPr>
              <a:lnSpc>
                <a:spcPct val="100000"/>
              </a:lnSpc>
              <a:spcBef>
                <a:spcPts val="0"/>
              </a:spcBef>
            </a:pPr>
            <a:r>
              <a:rPr lang="en-US" dirty="0" err="1">
                <a:solidFill>
                  <a:schemeClr val="tx1"/>
                </a:solidFill>
                <a:latin typeface="Arial" panose="020B0604020202020204" pitchFamily="34" charset="0"/>
                <a:cs typeface="Arial" panose="020B0604020202020204" pitchFamily="34" charset="0"/>
              </a:rPr>
              <a:t>Gabapentin</a:t>
            </a:r>
            <a:r>
              <a:rPr lang="en-US" dirty="0">
                <a:solidFill>
                  <a:schemeClr val="tx1"/>
                </a:solidFill>
                <a:latin typeface="Arial" panose="020B0604020202020204" pitchFamily="34" charset="0"/>
                <a:cs typeface="Arial" panose="020B0604020202020204" pitchFamily="34" charset="0"/>
              </a:rPr>
              <a:t> 300 mg</a:t>
            </a:r>
          </a:p>
          <a:p>
            <a:pPr>
              <a:lnSpc>
                <a:spcPct val="100000"/>
              </a:lnSpc>
              <a:spcBef>
                <a:spcPts val="0"/>
              </a:spcBef>
            </a:pPr>
            <a:r>
              <a:rPr lang="en-US" dirty="0" err="1">
                <a:latin typeface="Arial" panose="020B0604020202020204" pitchFamily="34" charset="0"/>
                <a:cs typeface="Arial" panose="020B0604020202020204" pitchFamily="34" charset="0"/>
              </a:rPr>
              <a:t>Sertraline</a:t>
            </a:r>
            <a:r>
              <a:rPr lang="en-US" dirty="0">
                <a:latin typeface="Arial" panose="020B0604020202020204" pitchFamily="34" charset="0"/>
                <a:cs typeface="Arial" panose="020B0604020202020204" pitchFamily="34" charset="0"/>
              </a:rPr>
              <a:t> 50 mg</a:t>
            </a:r>
          </a:p>
          <a:p>
            <a:pPr>
              <a:lnSpc>
                <a:spcPct val="100000"/>
              </a:lnSpc>
              <a:spcBef>
                <a:spcPts val="0"/>
              </a:spcBef>
              <a:buNone/>
            </a:pPr>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12</a:t>
            </a:fld>
            <a:endParaRPr lang="en-US" dirty="0"/>
          </a:p>
        </p:txBody>
      </p:sp>
    </p:spTree>
    <p:extLst>
      <p:ext uri="{BB962C8B-B14F-4D97-AF65-F5344CB8AC3E}">
        <p14:creationId xmlns:p14="http://schemas.microsoft.com/office/powerpoint/2010/main" val="1823836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Dashboard</a:t>
            </a: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13</a:t>
            </a:fld>
            <a:endParaRPr lang="en-US" dirty="0"/>
          </a:p>
        </p:txBody>
      </p:sp>
      <p:grpSp>
        <p:nvGrpSpPr>
          <p:cNvPr id="1034" name="Group 10"/>
          <p:cNvGrpSpPr>
            <a:grpSpLocks/>
          </p:cNvGrpSpPr>
          <p:nvPr/>
        </p:nvGrpSpPr>
        <p:grpSpPr bwMode="auto">
          <a:xfrm>
            <a:off x="2661893" y="1396788"/>
            <a:ext cx="9396996" cy="5333950"/>
            <a:chOff x="106746675" y="105708450"/>
            <a:chExt cx="6972300" cy="3957140"/>
          </a:xfrm>
        </p:grpSpPr>
        <p:sp>
          <p:nvSpPr>
            <p:cNvPr id="1035" name="Text Box 11"/>
            <p:cNvSpPr txBox="1">
              <a:spLocks noChangeArrowheads="1"/>
            </p:cNvSpPr>
            <p:nvPr/>
          </p:nvSpPr>
          <p:spPr bwMode="auto">
            <a:xfrm>
              <a:off x="106746675" y="105708450"/>
              <a:ext cx="3429000"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Calibri" pitchFamily="34" charset="0"/>
                  <a:cs typeface="Arial" pitchFamily="34" charset="0"/>
                </a:rPr>
                <a:t>A. Number of Patients With Diabetes or Hypertension Receiving Care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110194725" y="105708450"/>
              <a:ext cx="3524250" cy="2000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Calibri" pitchFamily="34" charset="0"/>
                  <a:cs typeface="Arial" pitchFamily="34" charset="0"/>
                </a:rPr>
                <a:t>C. % of Diabetes Patients with Foot Exam &lt; 1 Year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7" name="Text Box 13"/>
            <p:cNvSpPr txBox="1">
              <a:spLocks noChangeArrowheads="1"/>
            </p:cNvSpPr>
            <p:nvPr/>
          </p:nvSpPr>
          <p:spPr bwMode="auto">
            <a:xfrm>
              <a:off x="110194725" y="107737275"/>
              <a:ext cx="3524250" cy="2000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Calibri" pitchFamily="34" charset="0"/>
                  <a:cs typeface="Arial" pitchFamily="34" charset="0"/>
                </a:rPr>
                <a:t>D. % of Patients with Last HbA1c &lt; 9% (&lt;75 </a:t>
              </a:r>
              <a:r>
                <a:rPr kumimoji="0" lang="en-US" sz="900" b="1" i="0" u="none" strike="noStrike" cap="none" normalizeH="0" baseline="0" dirty="0" err="1">
                  <a:ln>
                    <a:noFill/>
                  </a:ln>
                  <a:solidFill>
                    <a:srgbClr val="000000"/>
                  </a:solidFill>
                  <a:effectLst/>
                  <a:latin typeface="Calibri" pitchFamily="34" charset="0"/>
                  <a:cs typeface="Arial" pitchFamily="34" charset="0"/>
                </a:rPr>
                <a:t>mmol</a:t>
              </a:r>
              <a:r>
                <a:rPr kumimoji="0" lang="en-US" sz="900" b="1" i="0" u="none" strike="noStrike" cap="none" normalizeH="0" baseline="0" dirty="0">
                  <a:ln>
                    <a:noFill/>
                  </a:ln>
                  <a:solidFill>
                    <a:srgbClr val="000000"/>
                  </a:solidFill>
                  <a:effectLst/>
                  <a:latin typeface="Calibri" pitchFamily="34" charset="0"/>
                  <a:cs typeface="Arial" pitchFamily="34" charset="0"/>
                </a:rPr>
                <a:t>/mol) and BP &lt; 140/90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8" name="Text Box 14"/>
            <p:cNvSpPr txBox="1">
              <a:spLocks noChangeArrowheads="1"/>
            </p:cNvSpPr>
            <p:nvPr/>
          </p:nvSpPr>
          <p:spPr bwMode="auto">
            <a:xfrm>
              <a:off x="106746675" y="107737275"/>
              <a:ext cx="3286125" cy="2000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Calibri" pitchFamily="34" charset="0"/>
                  <a:cs typeface="Arial" pitchFamily="34" charset="0"/>
                </a:rPr>
                <a:t>B. % of Patients with HbA1c and Blood Pressure in Last 4 Months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39" name="Picture 15"/>
            <p:cNvPicPr>
              <a:picLocks noChangeAspect="1" noChangeArrowheads="1"/>
            </p:cNvPicPr>
            <p:nvPr/>
          </p:nvPicPr>
          <p:blipFill>
            <a:blip r:embed="rId2" cstate="print"/>
            <a:srcRect/>
            <a:stretch>
              <a:fillRect/>
            </a:stretch>
          </p:blipFill>
          <p:spPr bwMode="auto">
            <a:xfrm>
              <a:off x="106747915" y="105938409"/>
              <a:ext cx="3403569" cy="1705558"/>
            </a:xfrm>
            <a:prstGeom prst="rect">
              <a:avLst/>
            </a:prstGeom>
            <a:noFill/>
            <a:ln w="9525" algn="in">
              <a:noFill/>
              <a:miter lim="800000"/>
              <a:headEnd/>
              <a:tailEnd/>
            </a:ln>
            <a:effectLst/>
          </p:spPr>
        </p:pic>
        <p:pic>
          <p:nvPicPr>
            <p:cNvPr id="1040" name="Picture 16"/>
            <p:cNvPicPr>
              <a:picLocks noChangeAspect="1" noChangeArrowheads="1"/>
            </p:cNvPicPr>
            <p:nvPr/>
          </p:nvPicPr>
          <p:blipFill>
            <a:blip r:embed="rId3" cstate="print"/>
            <a:srcRect/>
            <a:stretch>
              <a:fillRect/>
            </a:stretch>
          </p:blipFill>
          <p:spPr bwMode="auto">
            <a:xfrm>
              <a:off x="110181888" y="105938409"/>
              <a:ext cx="3446221" cy="1726931"/>
            </a:xfrm>
            <a:prstGeom prst="rect">
              <a:avLst/>
            </a:prstGeom>
            <a:noFill/>
            <a:ln w="9525" algn="in">
              <a:noFill/>
              <a:miter lim="800000"/>
              <a:headEnd/>
              <a:tailEnd/>
            </a:ln>
            <a:effectLst/>
          </p:spPr>
        </p:pic>
        <p:pic>
          <p:nvPicPr>
            <p:cNvPr id="1041" name="Picture 17"/>
            <p:cNvPicPr>
              <a:picLocks noChangeAspect="1" noChangeArrowheads="1"/>
            </p:cNvPicPr>
            <p:nvPr/>
          </p:nvPicPr>
          <p:blipFill>
            <a:blip r:embed="rId4" cstate="print"/>
            <a:srcRect/>
            <a:stretch>
              <a:fillRect/>
            </a:stretch>
          </p:blipFill>
          <p:spPr bwMode="auto">
            <a:xfrm>
              <a:off x="106752846" y="107948184"/>
              <a:ext cx="3427213" cy="1717406"/>
            </a:xfrm>
            <a:prstGeom prst="rect">
              <a:avLst/>
            </a:prstGeom>
            <a:noFill/>
            <a:ln w="9525" algn="in">
              <a:noFill/>
              <a:miter lim="800000"/>
              <a:headEnd/>
              <a:tailEnd/>
            </a:ln>
            <a:effectLst/>
          </p:spPr>
        </p:pic>
        <p:pic>
          <p:nvPicPr>
            <p:cNvPr id="1042" name="Picture 18"/>
            <p:cNvPicPr>
              <a:picLocks noChangeAspect="1" noChangeArrowheads="1"/>
            </p:cNvPicPr>
            <p:nvPr/>
          </p:nvPicPr>
          <p:blipFill>
            <a:blip r:embed="rId5" cstate="print"/>
            <a:srcRect/>
            <a:stretch>
              <a:fillRect/>
            </a:stretch>
          </p:blipFill>
          <p:spPr bwMode="auto">
            <a:xfrm>
              <a:off x="110219904" y="107957709"/>
              <a:ext cx="3408205" cy="1707881"/>
            </a:xfrm>
            <a:prstGeom prst="rect">
              <a:avLst/>
            </a:prstGeom>
            <a:noFill/>
            <a:ln w="9525" algn="in">
              <a:noFill/>
              <a:miter lim="800000"/>
              <a:headEnd/>
              <a:tailEnd/>
            </a:ln>
            <a:effectLst/>
          </p:spPr>
        </p:pic>
      </p:grpSp>
    </p:spTree>
    <p:extLst>
      <p:ext uri="{BB962C8B-B14F-4D97-AF65-F5344CB8AC3E}">
        <p14:creationId xmlns:p14="http://schemas.microsoft.com/office/powerpoint/2010/main" val="182383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The Other 2/3 of the Problem</a:t>
            </a: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14</a:t>
            </a:fld>
            <a:endParaRPr lang="en-US" dirty="0"/>
          </a:p>
        </p:txBody>
      </p:sp>
      <p:sp>
        <p:nvSpPr>
          <p:cNvPr id="11" name="Oval 10"/>
          <p:cNvSpPr/>
          <p:nvPr/>
        </p:nvSpPr>
        <p:spPr>
          <a:xfrm>
            <a:off x="5050790" y="2156443"/>
            <a:ext cx="1952090" cy="195209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Healthcare</a:t>
            </a:r>
            <a:r>
              <a:rPr lang="en-US" b="1" dirty="0">
                <a:solidFill>
                  <a:schemeClr val="tx1"/>
                </a:solidFill>
              </a:rPr>
              <a:t> Model</a:t>
            </a:r>
          </a:p>
        </p:txBody>
      </p:sp>
      <p:sp>
        <p:nvSpPr>
          <p:cNvPr id="12" name="Oval 11"/>
          <p:cNvSpPr/>
          <p:nvPr/>
        </p:nvSpPr>
        <p:spPr>
          <a:xfrm>
            <a:off x="7939456" y="2183526"/>
            <a:ext cx="1952090" cy="195209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Economic</a:t>
            </a:r>
            <a:r>
              <a:rPr lang="en-US" b="1" dirty="0">
                <a:solidFill>
                  <a:schemeClr val="tx1"/>
                </a:solidFill>
              </a:rPr>
              <a:t> Model</a:t>
            </a:r>
          </a:p>
        </p:txBody>
      </p:sp>
      <p:sp>
        <p:nvSpPr>
          <p:cNvPr id="13" name="Oval 12"/>
          <p:cNvSpPr/>
          <p:nvPr/>
        </p:nvSpPr>
        <p:spPr>
          <a:xfrm>
            <a:off x="6683932" y="4227354"/>
            <a:ext cx="1952090" cy="195209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Social Change Model</a:t>
            </a:r>
          </a:p>
        </p:txBody>
      </p:sp>
      <p:sp>
        <p:nvSpPr>
          <p:cNvPr id="14" name="Oval 13"/>
          <p:cNvSpPr/>
          <p:nvPr/>
        </p:nvSpPr>
        <p:spPr>
          <a:xfrm rot="1881942">
            <a:off x="7026456" y="1742679"/>
            <a:ext cx="2533072" cy="48889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465163" y="1831094"/>
            <a:ext cx="5791200" cy="46850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83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The Patient Associations</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Based on history of Co-operative movement</a:t>
            </a:r>
          </a:p>
          <a:p>
            <a:pPr>
              <a:lnSpc>
                <a:spcPct val="100000"/>
              </a:lnSpc>
              <a:spcBef>
                <a:spcPts val="0"/>
              </a:spcBef>
            </a:pPr>
            <a:r>
              <a:rPr lang="en-US" dirty="0">
                <a:latin typeface="Arial" panose="020B0604020202020204" pitchFamily="34" charset="0"/>
                <a:cs typeface="Arial" panose="020B0604020202020204" pitchFamily="34" charset="0"/>
              </a:rPr>
              <a:t>Alignment of key factors</a:t>
            </a:r>
          </a:p>
          <a:p>
            <a:pPr lvl="1">
              <a:lnSpc>
                <a:spcPct val="100000"/>
              </a:lnSpc>
              <a:spcBef>
                <a:spcPts val="0"/>
              </a:spcBef>
            </a:pPr>
            <a:r>
              <a:rPr lang="en-US" dirty="0">
                <a:latin typeface="Arial" panose="020B0604020202020204" pitchFamily="34" charset="0"/>
                <a:cs typeface="Arial" panose="020B0604020202020204" pitchFamily="34" charset="0"/>
              </a:rPr>
              <a:t>Connectedness of Latino culture (la </a:t>
            </a:r>
            <a:r>
              <a:rPr lang="en-US" dirty="0" err="1">
                <a:latin typeface="Arial" panose="020B0604020202020204" pitchFamily="34" charset="0"/>
                <a:cs typeface="Arial" panose="020B0604020202020204" pitchFamily="34" charset="0"/>
              </a:rPr>
              <a:t>impostura</a:t>
            </a:r>
            <a:r>
              <a:rPr lang="en-US" dirty="0">
                <a:latin typeface="Arial" panose="020B0604020202020204" pitchFamily="34" charset="0"/>
                <a:cs typeface="Arial" panose="020B0604020202020204" pitchFamily="34" charset="0"/>
              </a:rPr>
              <a:t>)</a:t>
            </a:r>
          </a:p>
          <a:p>
            <a:pPr lvl="1">
              <a:lnSpc>
                <a:spcPct val="100000"/>
              </a:lnSpc>
              <a:spcBef>
                <a:spcPts val="0"/>
              </a:spcBef>
            </a:pPr>
            <a:r>
              <a:rPr lang="en-US" dirty="0">
                <a:latin typeface="Arial" panose="020B0604020202020204" pitchFamily="34" charset="0"/>
                <a:cs typeface="Arial" panose="020B0604020202020204" pitchFamily="34" charset="0"/>
              </a:rPr>
              <a:t>Deep pool of talent within patient population</a:t>
            </a:r>
          </a:p>
          <a:p>
            <a:pPr lvl="1">
              <a:lnSpc>
                <a:spcPct val="100000"/>
              </a:lnSpc>
              <a:spcBef>
                <a:spcPts val="0"/>
              </a:spcBef>
            </a:pPr>
            <a:r>
              <a:rPr lang="en-US" dirty="0">
                <a:solidFill>
                  <a:schemeClr val="tx1"/>
                </a:solidFill>
                <a:latin typeface="Arial" panose="020B0604020202020204" pitchFamily="34" charset="0"/>
                <a:cs typeface="Arial" panose="020B0604020202020204" pitchFamily="34" charset="0"/>
              </a:rPr>
              <a:t>Under-employment</a:t>
            </a:r>
          </a:p>
          <a:p>
            <a:pPr lvl="1">
              <a:lnSpc>
                <a:spcPct val="100000"/>
              </a:lnSpc>
              <a:spcBef>
                <a:spcPts val="0"/>
              </a:spcBef>
            </a:pPr>
            <a:r>
              <a:rPr lang="en-US" dirty="0">
                <a:latin typeface="Arial" panose="020B0604020202020204" pitchFamily="34" charset="0"/>
                <a:cs typeface="Arial" panose="020B0604020202020204" pitchFamily="34" charset="0"/>
              </a:rPr>
              <a:t>Recurrent meeting place (clinic)</a:t>
            </a:r>
          </a:p>
          <a:p>
            <a:pPr lvl="1">
              <a:lnSpc>
                <a:spcPct val="100000"/>
              </a:lnSpc>
              <a:spcBef>
                <a:spcPts val="0"/>
              </a:spcBef>
            </a:pPr>
            <a:r>
              <a:rPr lang="en-US" dirty="0">
                <a:solidFill>
                  <a:schemeClr val="tx1"/>
                </a:solidFill>
                <a:latin typeface="Arial" panose="020B0604020202020204" pitchFamily="34" charset="0"/>
                <a:cs typeface="Arial" panose="020B0604020202020204" pitchFamily="34" charset="0"/>
              </a:rPr>
              <a:t>“Chronic” binding potential of chronic diseases</a:t>
            </a:r>
          </a:p>
          <a:p>
            <a:pPr lvl="1">
              <a:lnSpc>
                <a:spcPct val="100000"/>
              </a:lnSpc>
              <a:spcBef>
                <a:spcPts val="0"/>
              </a:spcBef>
            </a:pPr>
            <a:r>
              <a:rPr lang="en-US" dirty="0">
                <a:latin typeface="Arial" panose="020B0604020202020204" pitchFamily="34" charset="0"/>
                <a:cs typeface="Arial" panose="020B0604020202020204" pitchFamily="34" charset="0"/>
              </a:rPr>
              <a:t>Density of chronic disease within communities</a:t>
            </a:r>
          </a:p>
          <a:p>
            <a:pPr lvl="1">
              <a:lnSpc>
                <a:spcPct val="100000"/>
              </a:lnSpc>
              <a:spcBef>
                <a:spcPts val="0"/>
              </a:spcBef>
            </a:pPr>
            <a:r>
              <a:rPr lang="en-US" dirty="0">
                <a:solidFill>
                  <a:schemeClr val="tx1"/>
                </a:solidFill>
                <a:latin typeface="Arial" panose="020B0604020202020204" pitchFamily="34" charset="0"/>
                <a:cs typeface="Arial" panose="020B0604020202020204" pitchFamily="34" charset="0"/>
              </a:rPr>
              <a:t>Leadership age of chronic disease patients</a:t>
            </a:r>
          </a:p>
          <a:p>
            <a:pPr lvl="1">
              <a:lnSpc>
                <a:spcPct val="100000"/>
              </a:lnSpc>
              <a:spcBef>
                <a:spcPts val="0"/>
              </a:spcBef>
            </a:pPr>
            <a:r>
              <a:rPr lang="en-US" dirty="0">
                <a:latin typeface="Arial" panose="020B0604020202020204" pitchFamily="34" charset="0"/>
                <a:cs typeface="Arial" panose="020B0604020202020204" pitchFamily="34" charset="0"/>
              </a:rPr>
              <a:t>“Paying it forward” mindset</a:t>
            </a:r>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15</a:t>
            </a:fld>
            <a:endParaRPr lang="en-US" dirty="0"/>
          </a:p>
        </p:txBody>
      </p:sp>
      <p:pic>
        <p:nvPicPr>
          <p:cNvPr id="2049" name="Picture 1" descr="F:\Dropbox\DR Files\CCI\Presentations\Leadership Breakfast Presentation photos\Papito.jpg"/>
          <p:cNvPicPr>
            <a:picLocks noChangeAspect="1" noChangeArrowheads="1"/>
          </p:cNvPicPr>
          <p:nvPr/>
        </p:nvPicPr>
        <p:blipFill>
          <a:blip r:embed="rId2" cstate="print"/>
          <a:srcRect/>
          <a:stretch>
            <a:fillRect/>
          </a:stretch>
        </p:blipFill>
        <p:spPr bwMode="auto">
          <a:xfrm>
            <a:off x="8851768" y="3041322"/>
            <a:ext cx="4870515" cy="2739665"/>
          </a:xfrm>
          <a:prstGeom prst="rect">
            <a:avLst/>
          </a:prstGeom>
          <a:noFill/>
        </p:spPr>
      </p:pic>
    </p:spTree>
    <p:extLst>
      <p:ext uri="{BB962C8B-B14F-4D97-AF65-F5344CB8AC3E}">
        <p14:creationId xmlns:p14="http://schemas.microsoft.com/office/powerpoint/2010/main" val="1823836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Patient Association Evolution</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Vetting idea / planting seed with partners</a:t>
            </a:r>
          </a:p>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Town hall meetings with patients</a:t>
            </a:r>
          </a:p>
          <a:p>
            <a:pPr>
              <a:lnSpc>
                <a:spcPct val="100000"/>
              </a:lnSpc>
              <a:spcBef>
                <a:spcPts val="0"/>
              </a:spcBef>
            </a:pPr>
            <a:r>
              <a:rPr lang="en-US" dirty="0">
                <a:latin typeface="Arial" panose="020B0604020202020204" pitchFamily="34" charset="0"/>
                <a:cs typeface="Arial" panose="020B0604020202020204" pitchFamily="34" charset="0"/>
              </a:rPr>
              <a:t>Naming associations / regular meetings</a:t>
            </a:r>
          </a:p>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Formation of patient boards</a:t>
            </a:r>
          </a:p>
          <a:p>
            <a:pPr>
              <a:lnSpc>
                <a:spcPct val="100000"/>
              </a:lnSpc>
              <a:spcBef>
                <a:spcPts val="0"/>
              </a:spcBef>
            </a:pPr>
            <a:r>
              <a:rPr lang="en-US" dirty="0">
                <a:latin typeface="Arial" panose="020B0604020202020204" pitchFamily="34" charset="0"/>
                <a:cs typeface="Arial" panose="020B0604020202020204" pitchFamily="34" charset="0"/>
              </a:rPr>
              <a:t>Development of the mission</a:t>
            </a:r>
            <a:endParaRPr lang="en-US" dirty="0">
              <a:solidFill>
                <a:schemeClr val="tx1"/>
              </a:solidFill>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Initial projects – purchasing land</a:t>
            </a:r>
          </a:p>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Annual strategic planning</a:t>
            </a:r>
          </a:p>
          <a:p>
            <a:pPr>
              <a:lnSpc>
                <a:spcPct val="100000"/>
              </a:lnSpc>
              <a:spcBef>
                <a:spcPts val="0"/>
              </a:spcBef>
            </a:pPr>
            <a:r>
              <a:rPr lang="en-US" dirty="0">
                <a:latin typeface="Arial" panose="020B0604020202020204" pitchFamily="34" charset="0"/>
                <a:cs typeface="Arial" panose="020B0604020202020204" pitchFamily="34" charset="0"/>
              </a:rPr>
              <a:t>Regular deposits</a:t>
            </a:r>
            <a:endParaRPr lang="en-US" dirty="0">
              <a:solidFill>
                <a:schemeClr val="tx1"/>
              </a:solidFill>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Groups of 5</a:t>
            </a:r>
            <a:r>
              <a:rPr lang="en-US" dirty="0">
                <a:solidFill>
                  <a:schemeClr val="tx1"/>
                </a:solidFill>
                <a:latin typeface="Arial" panose="020B0604020202020204" pitchFamily="34" charset="0"/>
                <a:cs typeface="Arial" panose="020B0604020202020204" pitchFamily="34" charset="0"/>
              </a:rPr>
              <a:t> </a:t>
            </a:r>
          </a:p>
          <a:p>
            <a:pPr>
              <a:lnSpc>
                <a:spcPct val="100000"/>
              </a:lnSpc>
              <a:spcBef>
                <a:spcPts val="0"/>
              </a:spcBef>
            </a:pPr>
            <a:endParaRPr lang="en-US" dirty="0">
              <a:solidFill>
                <a:schemeClr val="tx1"/>
              </a:solidFill>
              <a:latin typeface="Arial" panose="020B0604020202020204" pitchFamily="34" charset="0"/>
              <a:cs typeface="Arial" panose="020B0604020202020204" pitchFamily="34" charset="0"/>
            </a:endParaRPr>
          </a:p>
          <a:p>
            <a:pPr>
              <a:lnSpc>
                <a:spcPct val="100000"/>
              </a:lnSpc>
              <a:spcBef>
                <a:spcPts val="0"/>
              </a:spcBef>
            </a:pPr>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16</a:t>
            </a:fld>
            <a:endParaRPr lang="en-US" dirty="0"/>
          </a:p>
        </p:txBody>
      </p:sp>
      <p:pic>
        <p:nvPicPr>
          <p:cNvPr id="3073" name="Picture 1" descr="F:\Dropbox\DR Files\CCI\Presentations\Leadership Breakfast Presentation photos\Sabana Rey PA Board Vote.jpg"/>
          <p:cNvPicPr>
            <a:picLocks noChangeAspect="1" noChangeArrowheads="1"/>
          </p:cNvPicPr>
          <p:nvPr/>
        </p:nvPicPr>
        <p:blipFill>
          <a:blip r:embed="rId2" cstate="print"/>
          <a:srcRect/>
          <a:stretch>
            <a:fillRect/>
          </a:stretch>
        </p:blipFill>
        <p:spPr bwMode="auto">
          <a:xfrm>
            <a:off x="8634953" y="3806071"/>
            <a:ext cx="5605806" cy="3153266"/>
          </a:xfrm>
          <a:prstGeom prst="rect">
            <a:avLst/>
          </a:prstGeom>
          <a:noFill/>
        </p:spPr>
      </p:pic>
    </p:spTree>
    <p:extLst>
      <p:ext uri="{BB962C8B-B14F-4D97-AF65-F5344CB8AC3E}">
        <p14:creationId xmlns:p14="http://schemas.microsoft.com/office/powerpoint/2010/main" val="182383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Patient Association Mission</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b="1" dirty="0" err="1">
                <a:solidFill>
                  <a:schemeClr val="tx1"/>
                </a:solidFill>
                <a:latin typeface="Arial" panose="020B0604020202020204" pitchFamily="34" charset="0"/>
                <a:cs typeface="Arial" panose="020B0604020202020204" pitchFamily="34" charset="0"/>
              </a:rPr>
              <a:t>Conectar</a:t>
            </a:r>
            <a:r>
              <a:rPr lang="en-US" dirty="0">
                <a:solidFill>
                  <a:schemeClr val="tx1"/>
                </a:solidFill>
                <a:latin typeface="Arial" panose="020B0604020202020204" pitchFamily="34" charset="0"/>
                <a:cs typeface="Arial" panose="020B0604020202020204" pitchFamily="34" charset="0"/>
              </a:rPr>
              <a:t> – to connect patients with one another</a:t>
            </a:r>
          </a:p>
          <a:p>
            <a:pPr>
              <a:lnSpc>
                <a:spcPct val="100000"/>
              </a:lnSpc>
              <a:spcBef>
                <a:spcPts val="0"/>
              </a:spcBef>
            </a:pPr>
            <a:r>
              <a:rPr lang="en-US" b="1" dirty="0" err="1">
                <a:latin typeface="Arial" panose="020B0604020202020204" pitchFamily="34" charset="0"/>
                <a:cs typeface="Arial" panose="020B0604020202020204" pitchFamily="34" charset="0"/>
              </a:rPr>
              <a:t>Apoyar</a:t>
            </a:r>
            <a:r>
              <a:rPr lang="en-US" dirty="0">
                <a:latin typeface="Arial" panose="020B0604020202020204" pitchFamily="34" charset="0"/>
                <a:cs typeface="Arial" panose="020B0604020202020204" pitchFamily="34" charset="0"/>
              </a:rPr>
              <a:t> – to support the association by giving 4 hours per week</a:t>
            </a:r>
          </a:p>
          <a:p>
            <a:pPr>
              <a:lnSpc>
                <a:spcPct val="100000"/>
              </a:lnSpc>
              <a:spcBef>
                <a:spcPts val="0"/>
              </a:spcBef>
            </a:pPr>
            <a:r>
              <a:rPr lang="en-US" b="1" dirty="0" err="1">
                <a:solidFill>
                  <a:schemeClr val="tx1"/>
                </a:solidFill>
                <a:latin typeface="Arial" panose="020B0604020202020204" pitchFamily="34" charset="0"/>
                <a:cs typeface="Arial" panose="020B0604020202020204" pitchFamily="34" charset="0"/>
              </a:rPr>
              <a:t>Transformar</a:t>
            </a:r>
            <a:r>
              <a:rPr lang="en-US" dirty="0">
                <a:solidFill>
                  <a:schemeClr val="tx1"/>
                </a:solidFill>
                <a:latin typeface="Arial" panose="020B0604020202020204" pitchFamily="34" charset="0"/>
                <a:cs typeface="Arial" panose="020B0604020202020204" pitchFamily="34" charset="0"/>
              </a:rPr>
              <a:t> – to transform the environment and culture to favor health instead of illness</a:t>
            </a: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17</a:t>
            </a:fld>
            <a:endParaRPr lang="en-US" dirty="0"/>
          </a:p>
        </p:txBody>
      </p:sp>
      <p:pic>
        <p:nvPicPr>
          <p:cNvPr id="4097" name="Picture 1" descr="F:\Dropbox\DR Files\CCI\Presentations\Leadership Breakfast Presentation photos\Patient association.jpg"/>
          <p:cNvPicPr>
            <a:picLocks noChangeAspect="1" noChangeArrowheads="1"/>
          </p:cNvPicPr>
          <p:nvPr/>
        </p:nvPicPr>
        <p:blipFill>
          <a:blip r:embed="rId2" cstate="print"/>
          <a:srcRect/>
          <a:stretch>
            <a:fillRect/>
          </a:stretch>
        </p:blipFill>
        <p:spPr bwMode="auto">
          <a:xfrm>
            <a:off x="9497504" y="3742440"/>
            <a:ext cx="3416169" cy="3416169"/>
          </a:xfrm>
          <a:prstGeom prst="rect">
            <a:avLst/>
          </a:prstGeom>
          <a:noFill/>
        </p:spPr>
      </p:pic>
    </p:spTree>
    <p:extLst>
      <p:ext uri="{BB962C8B-B14F-4D97-AF65-F5344CB8AC3E}">
        <p14:creationId xmlns:p14="http://schemas.microsoft.com/office/powerpoint/2010/main" val="1823836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The Store</a:t>
            </a: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18</a:t>
            </a:fld>
            <a:endParaRPr lang="en-US" dirty="0"/>
          </a:p>
        </p:txBody>
      </p:sp>
      <p:pic>
        <p:nvPicPr>
          <p:cNvPr id="37890" name="Picture 2" descr="F:\Dropbox\DR Files\CCI\Presentations\Leadership Breakfast Presentation photos\Mercedes.jpg"/>
          <p:cNvPicPr>
            <a:picLocks noChangeAspect="1" noChangeArrowheads="1"/>
          </p:cNvPicPr>
          <p:nvPr/>
        </p:nvPicPr>
        <p:blipFill>
          <a:blip r:embed="rId2" cstate="print"/>
          <a:srcRect/>
          <a:stretch>
            <a:fillRect/>
          </a:stretch>
        </p:blipFill>
        <p:spPr bwMode="auto">
          <a:xfrm>
            <a:off x="3714161" y="1529205"/>
            <a:ext cx="6995471" cy="5246603"/>
          </a:xfrm>
          <a:prstGeom prst="rect">
            <a:avLst/>
          </a:prstGeom>
          <a:noFill/>
        </p:spPr>
      </p:pic>
    </p:spTree>
    <p:extLst>
      <p:ext uri="{BB962C8B-B14F-4D97-AF65-F5344CB8AC3E}">
        <p14:creationId xmlns:p14="http://schemas.microsoft.com/office/powerpoint/2010/main" val="1823836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La Granja</a:t>
            </a: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19</a:t>
            </a:fld>
            <a:endParaRPr lang="en-US" dirty="0"/>
          </a:p>
        </p:txBody>
      </p:sp>
      <p:pic>
        <p:nvPicPr>
          <p:cNvPr id="38914" name="Picture 2" descr="F:\Dropbox\DR Files\CCI\Presentations\Leadership Breakfast Presentation photos\Granja2.jpg"/>
          <p:cNvPicPr>
            <a:picLocks noChangeAspect="1" noChangeArrowheads="1"/>
          </p:cNvPicPr>
          <p:nvPr/>
        </p:nvPicPr>
        <p:blipFill>
          <a:blip r:embed="rId2" cstate="print"/>
          <a:srcRect/>
          <a:stretch>
            <a:fillRect/>
          </a:stretch>
        </p:blipFill>
        <p:spPr bwMode="auto">
          <a:xfrm>
            <a:off x="3544478" y="1536568"/>
            <a:ext cx="7422037" cy="5566528"/>
          </a:xfrm>
          <a:prstGeom prst="rect">
            <a:avLst/>
          </a:prstGeom>
          <a:noFill/>
        </p:spPr>
      </p:pic>
    </p:spTree>
    <p:extLst>
      <p:ext uri="{BB962C8B-B14F-4D97-AF65-F5344CB8AC3E}">
        <p14:creationId xmlns:p14="http://schemas.microsoft.com/office/powerpoint/2010/main" val="182383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General Discussion Points</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latin typeface="Arial" panose="020B0604020202020204" pitchFamily="34" charset="0"/>
                <a:cs typeface="Arial" panose="020B0604020202020204" pitchFamily="34" charset="0"/>
              </a:rPr>
              <a:t>Diabetes &amp; hypertension – the scope of the problem</a:t>
            </a:r>
          </a:p>
          <a:p>
            <a:pPr>
              <a:lnSpc>
                <a:spcPct val="100000"/>
              </a:lnSpc>
              <a:spcBef>
                <a:spcPts val="0"/>
              </a:spcBef>
            </a:pPr>
            <a:r>
              <a:rPr lang="en-US" dirty="0">
                <a:latin typeface="Arial" panose="020B0604020202020204" pitchFamily="34" charset="0"/>
                <a:cs typeface="Arial" panose="020B0604020202020204" pitchFamily="34" charset="0"/>
              </a:rPr>
              <a:t>Chronic Care International’s approach</a:t>
            </a:r>
          </a:p>
          <a:p>
            <a:pPr>
              <a:lnSpc>
                <a:spcPct val="100000"/>
              </a:lnSpc>
              <a:spcBef>
                <a:spcPts val="0"/>
              </a:spcBef>
            </a:pPr>
            <a:r>
              <a:rPr lang="en-US" dirty="0">
                <a:latin typeface="Arial" panose="020B0604020202020204" pitchFamily="34" charset="0"/>
                <a:cs typeface="Arial" panose="020B0604020202020204" pitchFamily="34" charset="0"/>
              </a:rPr>
              <a:t>CCI’s clinical results</a:t>
            </a:r>
          </a:p>
          <a:p>
            <a:pPr>
              <a:lnSpc>
                <a:spcPct val="100000"/>
              </a:lnSpc>
              <a:spcBef>
                <a:spcPts val="0"/>
              </a:spcBef>
            </a:pPr>
            <a:r>
              <a:rPr lang="en-US" dirty="0">
                <a:latin typeface="Arial" panose="020B0604020202020204" pitchFamily="34" charset="0"/>
                <a:cs typeface="Arial" panose="020B0604020202020204" pitchFamily="34" charset="0"/>
              </a:rPr>
              <a:t>Tackling the economic and social challenges with patient associations</a:t>
            </a:r>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2</a:t>
            </a:fld>
            <a:endParaRPr lang="en-US" dirty="0"/>
          </a:p>
        </p:txBody>
      </p:sp>
    </p:spTree>
    <p:extLst>
      <p:ext uri="{BB962C8B-B14F-4D97-AF65-F5344CB8AC3E}">
        <p14:creationId xmlns:p14="http://schemas.microsoft.com/office/powerpoint/2010/main" val="1823836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Groups of 5</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r>
              <a:rPr lang="en-US" dirty="0">
                <a:latin typeface="Arial" panose="020B0604020202020204" pitchFamily="34" charset="0"/>
                <a:cs typeface="Arial" panose="020B0604020202020204" pitchFamily="34" charset="0"/>
              </a:rPr>
              <a:t>Groups of 5 patients that live near one another</a:t>
            </a:r>
          </a:p>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Borrowed from world of micro-financing</a:t>
            </a:r>
          </a:p>
          <a:p>
            <a:pPr>
              <a:lnSpc>
                <a:spcPct val="100000"/>
              </a:lnSpc>
              <a:spcBef>
                <a:spcPts val="0"/>
              </a:spcBef>
            </a:pPr>
            <a:r>
              <a:rPr lang="en-US" dirty="0">
                <a:latin typeface="Arial" panose="020B0604020202020204" pitchFamily="34" charset="0"/>
                <a:cs typeface="Arial" panose="020B0604020202020204" pitchFamily="34" charset="0"/>
              </a:rPr>
              <a:t>Accountability / peer support groups</a:t>
            </a:r>
          </a:p>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Basic unit of patient association activity and communication</a:t>
            </a: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20</a:t>
            </a:fld>
            <a:endParaRPr lang="en-US" dirty="0"/>
          </a:p>
        </p:txBody>
      </p:sp>
      <p:pic>
        <p:nvPicPr>
          <p:cNvPr id="5121" name="Picture 1" descr="F:\Dropbox\DR Files\CCI\Presentations\Leadership Breakfast Presentation photos\Blind man.jpg"/>
          <p:cNvPicPr>
            <a:picLocks noChangeAspect="1" noChangeArrowheads="1"/>
          </p:cNvPicPr>
          <p:nvPr/>
        </p:nvPicPr>
        <p:blipFill>
          <a:blip r:embed="rId2" cstate="print"/>
          <a:srcRect/>
          <a:stretch>
            <a:fillRect/>
          </a:stretch>
        </p:blipFill>
        <p:spPr bwMode="auto">
          <a:xfrm>
            <a:off x="7579150" y="4365061"/>
            <a:ext cx="4408602" cy="2476394"/>
          </a:xfrm>
          <a:prstGeom prst="rect">
            <a:avLst/>
          </a:prstGeom>
          <a:noFill/>
        </p:spPr>
      </p:pic>
    </p:spTree>
    <p:extLst>
      <p:ext uri="{BB962C8B-B14F-4D97-AF65-F5344CB8AC3E}">
        <p14:creationId xmlns:p14="http://schemas.microsoft.com/office/powerpoint/2010/main" val="1823836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Association U.S. Version</a:t>
            </a:r>
          </a:p>
        </p:txBody>
      </p:sp>
      <p:sp>
        <p:nvSpPr>
          <p:cNvPr id="4" name="Slide Number Placeholder 3"/>
          <p:cNvSpPr>
            <a:spLocks noGrp="1"/>
          </p:cNvSpPr>
          <p:nvPr>
            <p:ph type="sldNum" sz="quarter" idx="10"/>
          </p:nvPr>
        </p:nvSpPr>
        <p:spPr/>
        <p:txBody>
          <a:bodyPr/>
          <a:lstStyle/>
          <a:p>
            <a:fld id="{B2B613A9-0196-4103-A730-64D9B0C7CDAE}" type="slidenum">
              <a:rPr lang="en-US" smtClean="0"/>
              <a:pPr/>
              <a:t>21</a:t>
            </a:fld>
            <a:endParaRPr lang="en-US" dirty="0"/>
          </a:p>
        </p:txBody>
      </p:sp>
      <p:pic>
        <p:nvPicPr>
          <p:cNvPr id="39938" name="Picture 2" descr="F:\Dropbox\DR Files\CCI\Presentations\Leadership Breakfast Presentation photos\Omaha PA.jpg"/>
          <p:cNvPicPr>
            <a:picLocks noChangeAspect="1" noChangeArrowheads="1"/>
          </p:cNvPicPr>
          <p:nvPr/>
        </p:nvPicPr>
        <p:blipFill>
          <a:blip r:embed="rId2" cstate="print"/>
          <a:srcRect/>
          <a:stretch>
            <a:fillRect/>
          </a:stretch>
        </p:blipFill>
        <p:spPr bwMode="auto">
          <a:xfrm>
            <a:off x="1046387" y="1805235"/>
            <a:ext cx="6177696" cy="4633272"/>
          </a:xfrm>
          <a:prstGeom prst="rect">
            <a:avLst/>
          </a:prstGeom>
          <a:noFill/>
        </p:spPr>
      </p:pic>
      <p:pic>
        <p:nvPicPr>
          <p:cNvPr id="39939" name="Picture 3" descr="F:\Dropbox\DR Files\CCI\Presentations\Leadership Breakfast Presentation photos\Garden1.jpg"/>
          <p:cNvPicPr>
            <a:picLocks noChangeAspect="1" noChangeArrowheads="1"/>
          </p:cNvPicPr>
          <p:nvPr/>
        </p:nvPicPr>
        <p:blipFill>
          <a:blip r:embed="rId3" cstate="print"/>
          <a:srcRect/>
          <a:stretch>
            <a:fillRect/>
          </a:stretch>
        </p:blipFill>
        <p:spPr bwMode="auto">
          <a:xfrm>
            <a:off x="7242940" y="1809947"/>
            <a:ext cx="6158844" cy="461913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a:xfrm>
            <a:off x="977560" y="622170"/>
            <a:ext cx="12618720" cy="5872900"/>
          </a:xfrm>
        </p:spPr>
        <p:txBody>
          <a:bodyPr anchor="t">
            <a:noAutofit/>
          </a:bodyPr>
          <a:lstStyle/>
          <a:p>
            <a:pPr algn="ctr"/>
            <a:r>
              <a:rPr lang="en-US" dirty="0">
                <a:latin typeface="Arial" panose="020B0604020202020204" pitchFamily="34" charset="0"/>
                <a:cs typeface="Arial" panose="020B0604020202020204" pitchFamily="34" charset="0"/>
              </a:rPr>
              <a:t>The Problem and The Solution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 Chronic Diseases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Reside with</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La </a:t>
            </a:r>
            <a:r>
              <a:rPr lang="en-US" dirty="0" err="1">
                <a:latin typeface="Arial" panose="020B0604020202020204" pitchFamily="34" charset="0"/>
                <a:cs typeface="Arial" panose="020B0604020202020204" pitchFamily="34" charset="0"/>
              </a:rPr>
              <a:t>Gente</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22</a:t>
            </a:fld>
            <a:endParaRPr lang="en-US" dirty="0"/>
          </a:p>
        </p:txBody>
      </p:sp>
      <p:pic>
        <p:nvPicPr>
          <p:cNvPr id="6147" name="Picture 3" descr="F:\Dropbox\DR Files\CCI\Presentations\Leadership Breakfast Presentation photos\Comedero PA.jpg"/>
          <p:cNvPicPr>
            <a:picLocks noChangeAspect="1" noChangeArrowheads="1"/>
          </p:cNvPicPr>
          <p:nvPr/>
        </p:nvPicPr>
        <p:blipFill>
          <a:blip r:embed="rId2" cstate="print"/>
          <a:srcRect/>
          <a:stretch>
            <a:fillRect/>
          </a:stretch>
        </p:blipFill>
        <p:spPr bwMode="auto">
          <a:xfrm>
            <a:off x="4572001" y="3823159"/>
            <a:ext cx="5407843" cy="3041912"/>
          </a:xfrm>
          <a:prstGeom prst="rect">
            <a:avLst/>
          </a:prstGeom>
          <a:noFill/>
        </p:spPr>
      </p:pic>
    </p:spTree>
    <p:extLst>
      <p:ext uri="{BB962C8B-B14F-4D97-AF65-F5344CB8AC3E}">
        <p14:creationId xmlns:p14="http://schemas.microsoft.com/office/powerpoint/2010/main" val="1823836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Chronic Care International</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Hans Dethlefs, MD</a:t>
            </a:r>
          </a:p>
          <a:p>
            <a:pPr>
              <a:lnSpc>
                <a:spcPct val="100000"/>
              </a:lnSpc>
              <a:spcBef>
                <a:spcPts val="0"/>
              </a:spcBef>
            </a:pPr>
            <a:r>
              <a:rPr lang="en-US" dirty="0">
                <a:latin typeface="Arial" panose="020B0604020202020204" pitchFamily="34" charset="0"/>
                <a:cs typeface="Arial" panose="020B0604020202020204" pitchFamily="34" charset="0"/>
              </a:rPr>
              <a:t>hdethlefs@oneoworldomaha.org</a:t>
            </a:r>
            <a:endParaRPr lang="en-US" dirty="0">
              <a:solidFill>
                <a:schemeClr val="tx1"/>
              </a:solidFill>
              <a:latin typeface="Arial" panose="020B0604020202020204" pitchFamily="34" charset="0"/>
              <a:cs typeface="Arial" panose="020B0604020202020204" pitchFamily="34" charset="0"/>
            </a:endParaRPr>
          </a:p>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ChronicCare</a:t>
            </a:r>
            <a:r>
              <a:rPr lang="en-US" dirty="0">
                <a:latin typeface="Arial" panose="020B0604020202020204" pitchFamily="34" charset="0"/>
                <a:cs typeface="Arial" panose="020B0604020202020204" pitchFamily="34" charset="0"/>
              </a:rPr>
              <a:t>International.org</a:t>
            </a:r>
          </a:p>
          <a:p>
            <a:pPr>
              <a:lnSpc>
                <a:spcPct val="100000"/>
              </a:lnSpc>
              <a:spcBef>
                <a:spcPts val="0"/>
              </a:spcBef>
            </a:pPr>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23</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1095348" y="5056878"/>
            <a:ext cx="2806831" cy="2026006"/>
          </a:xfrm>
          <a:prstGeom prst="rect">
            <a:avLst/>
          </a:prstGeom>
          <a:noFill/>
          <a:ln w="9525">
            <a:noFill/>
            <a:miter lim="800000"/>
            <a:headEnd/>
            <a:tailEnd/>
          </a:ln>
          <a:effectLst/>
        </p:spPr>
      </p:pic>
    </p:spTree>
    <p:extLst>
      <p:ext uri="{BB962C8B-B14F-4D97-AF65-F5344CB8AC3E}">
        <p14:creationId xmlns:p14="http://schemas.microsoft.com/office/powerpoint/2010/main" val="1823836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E77A8-046E-4C41-894A-AF1FC00B1572}"/>
              </a:ext>
            </a:extLst>
          </p:cNvPr>
          <p:cNvSpPr>
            <a:spLocks noGrp="1"/>
          </p:cNvSpPr>
          <p:nvPr>
            <p:ph type="sldNum" sz="quarter" idx="10"/>
          </p:nvPr>
        </p:nvSpPr>
        <p:spPr>
          <a:xfrm>
            <a:off x="1636776" y="7574282"/>
            <a:ext cx="457059" cy="438150"/>
          </a:xfrm>
        </p:spPr>
        <p:txBody>
          <a:bodyPr/>
          <a:lstStyle/>
          <a:p>
            <a:fld id="{B2B613A9-0196-4103-A730-64D9B0C7CDAE}" type="slidenum">
              <a:rPr lang="en-US" smtClean="0">
                <a:solidFill>
                  <a:schemeClr val="bg1"/>
                </a:solidFill>
              </a:rPr>
              <a:pPr/>
              <a:t>24</a:t>
            </a:fld>
            <a:endParaRPr lang="en-US" dirty="0">
              <a:solidFill>
                <a:schemeClr val="bg1"/>
              </a:solidFill>
            </a:endParaRPr>
          </a:p>
        </p:txBody>
      </p:sp>
      <p:sp>
        <p:nvSpPr>
          <p:cNvPr id="3" name="Content Placeholder 2">
            <a:extLst>
              <a:ext uri="{FF2B5EF4-FFF2-40B4-BE49-F238E27FC236}">
                <a16:creationId xmlns:a16="http://schemas.microsoft.com/office/drawing/2014/main" id="{2835AF59-F0DA-44D6-8520-541501547CA1}"/>
              </a:ext>
            </a:extLst>
          </p:cNvPr>
          <p:cNvSpPr>
            <a:spLocks noGrp="1"/>
          </p:cNvSpPr>
          <p:nvPr>
            <p:ph idx="4294967295"/>
          </p:nvPr>
        </p:nvSpPr>
        <p:spPr>
          <a:xfrm>
            <a:off x="1636776" y="2186724"/>
            <a:ext cx="11356848" cy="3797374"/>
          </a:xfrm>
        </p:spPr>
        <p:txBody>
          <a:bodyPr>
            <a:noAutofit/>
          </a:bodyPr>
          <a:lstStyle/>
          <a:p>
            <a:pPr marL="0" indent="0" algn="ctr">
              <a:lnSpc>
                <a:spcPct val="150000"/>
              </a:lnSpc>
              <a:buNone/>
            </a:pPr>
            <a:r>
              <a:rPr lang="en-US" sz="1920" b="1" dirty="0">
                <a:latin typeface="Arial" charset="0"/>
                <a:ea typeface="Arial" charset="0"/>
                <a:cs typeface="Arial" charset="0"/>
              </a:rPr>
              <a:t>© 2018 American Academy of Family Physicians. All rights reserved.  </a:t>
            </a:r>
          </a:p>
          <a:p>
            <a:pPr marL="0" indent="0" algn="ctr">
              <a:lnSpc>
                <a:spcPct val="150000"/>
              </a:lnSpc>
              <a:buNone/>
            </a:pPr>
            <a:r>
              <a:rPr lang="en-US" sz="1920" dirty="0">
                <a:latin typeface="Arial" charset="0"/>
                <a:ea typeface="Arial" charset="0"/>
                <a:cs typeface="Arial" charset="0"/>
              </a:rPr>
              <a:t>All materials/content herein are protected by copyright and are for the sole, personal use of the user.  </a:t>
            </a:r>
          </a:p>
          <a:p>
            <a:pPr marL="0" indent="0" algn="ctr">
              <a:lnSpc>
                <a:spcPct val="150000"/>
              </a:lnSpc>
              <a:buNone/>
            </a:pPr>
            <a:r>
              <a:rPr lang="en-US" sz="1920" dirty="0">
                <a:latin typeface="Arial" charset="0"/>
                <a:ea typeface="Arial" charset="0"/>
                <a:cs typeface="Arial" charset="0"/>
              </a:rPr>
              <a:t>No part of the materials/content may be copied, duplicated, distributed or retransmitted </a:t>
            </a:r>
          </a:p>
          <a:p>
            <a:pPr marL="0" indent="0" algn="ctr">
              <a:lnSpc>
                <a:spcPct val="150000"/>
              </a:lnSpc>
              <a:buNone/>
            </a:pPr>
            <a:r>
              <a:rPr lang="en-US" sz="1920" dirty="0">
                <a:latin typeface="Arial" charset="0"/>
                <a:ea typeface="Arial" charset="0"/>
                <a:cs typeface="Arial" charset="0"/>
              </a:rPr>
              <a:t>in any form or medium without the prior permission of the applicable copyright owner.</a:t>
            </a:r>
          </a:p>
          <a:p>
            <a:pPr marL="0" indent="0">
              <a:buNone/>
            </a:pPr>
            <a:endParaRPr lang="en-US" dirty="0"/>
          </a:p>
        </p:txBody>
      </p:sp>
    </p:spTree>
    <p:extLst>
      <p:ext uri="{BB962C8B-B14F-4D97-AF65-F5344CB8AC3E}">
        <p14:creationId xmlns:p14="http://schemas.microsoft.com/office/powerpoint/2010/main" val="830137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0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WHO: Diabetes among top 4 causes of deaths worldwide</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r>
              <a:rPr lang="en-US" dirty="0"/>
              <a:t>Diabetes, cancer, heart and lung diseases account for 71% of deaths around the world, killing a total of 41 million people annually, according to a report released by the World Health Organization and published in The Lancet. "We need to move quickly to save lives, prevent needless suffering and keep fragile health systems from collapsing," said </a:t>
            </a:r>
            <a:r>
              <a:rPr lang="en-US" dirty="0" err="1"/>
              <a:t>Sania</a:t>
            </a:r>
            <a:r>
              <a:rPr lang="en-US" dirty="0"/>
              <a:t> </a:t>
            </a:r>
            <a:r>
              <a:rPr lang="en-US" dirty="0" err="1"/>
              <a:t>Nishtar</a:t>
            </a:r>
            <a:r>
              <a:rPr lang="en-US" dirty="0"/>
              <a:t>, co-chair of the WHO Independent High-level Commission on </a:t>
            </a:r>
            <a:r>
              <a:rPr lang="en-US" dirty="0" err="1"/>
              <a:t>Noncommunicable</a:t>
            </a:r>
            <a:r>
              <a:rPr lang="en-US" dirty="0"/>
              <a:t> Diseases, which called for governments to prioritize prevention and control of non-communicable diseases.</a:t>
            </a: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3</a:t>
            </a:fld>
            <a:endParaRPr lang="en-US" dirty="0"/>
          </a:p>
        </p:txBody>
      </p:sp>
    </p:spTree>
    <p:extLst>
      <p:ext uri="{BB962C8B-B14F-4D97-AF65-F5344CB8AC3E}">
        <p14:creationId xmlns:p14="http://schemas.microsoft.com/office/powerpoint/2010/main" val="182383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Prevalence of diabetes and hypertension</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Diabetes 451 million </a:t>
            </a:r>
          </a:p>
          <a:p>
            <a:pPr lvl="1">
              <a:lnSpc>
                <a:spcPct val="100000"/>
              </a:lnSpc>
              <a:spcBef>
                <a:spcPts val="0"/>
              </a:spcBef>
            </a:pPr>
            <a:r>
              <a:rPr lang="en-US" dirty="0">
                <a:solidFill>
                  <a:schemeClr val="tx1"/>
                </a:solidFill>
                <a:latin typeface="Arial" panose="020B0604020202020204" pitchFamily="34" charset="0"/>
                <a:cs typeface="Arial" panose="020B0604020202020204" pitchFamily="34" charset="0"/>
              </a:rPr>
              <a:t>up by 29 million from last year’s estimate</a:t>
            </a:r>
          </a:p>
          <a:p>
            <a:r>
              <a:rPr lang="en-US" dirty="0">
                <a:latin typeface="Arial" panose="020B0604020202020204" pitchFamily="34" charset="0"/>
                <a:cs typeface="Arial" panose="020B0604020202020204" pitchFamily="34" charset="0"/>
              </a:rPr>
              <a:t>Hypertension 1 billion</a:t>
            </a:r>
          </a:p>
          <a:p>
            <a:pPr lvl="1"/>
            <a:r>
              <a:rPr lang="en-US" dirty="0">
                <a:latin typeface="Arial" panose="020B0604020202020204" pitchFamily="34" charset="0"/>
                <a:cs typeface="Arial" panose="020B0604020202020204" pitchFamily="34" charset="0"/>
              </a:rPr>
              <a:t>#1 risk factor for premature death and disability</a:t>
            </a:r>
            <a:endParaRPr lang="en-US" dirty="0">
              <a:solidFill>
                <a:schemeClr val="tx1"/>
              </a:solidFill>
              <a:latin typeface="Arial" panose="020B0604020202020204" pitchFamily="34" charset="0"/>
              <a:cs typeface="Arial" panose="020B0604020202020204" pitchFamily="34" charset="0"/>
            </a:endParaRPr>
          </a:p>
          <a:p>
            <a:pPr lvl="1"/>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4</a:t>
            </a:fld>
            <a:endParaRPr lang="en-US" dirty="0"/>
          </a:p>
        </p:txBody>
      </p:sp>
    </p:spTree>
    <p:extLst>
      <p:ext uri="{BB962C8B-B14F-4D97-AF65-F5344CB8AC3E}">
        <p14:creationId xmlns:p14="http://schemas.microsoft.com/office/powerpoint/2010/main" val="182383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Chronic Care International (CCI)</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Omaha based non-profit</a:t>
            </a:r>
          </a:p>
          <a:p>
            <a:pPr>
              <a:lnSpc>
                <a:spcPct val="100000"/>
              </a:lnSpc>
              <a:spcBef>
                <a:spcPts val="0"/>
              </a:spcBef>
            </a:pPr>
            <a:r>
              <a:rPr lang="en-US" dirty="0">
                <a:latin typeface="Arial" panose="020B0604020202020204" pitchFamily="34" charset="0"/>
                <a:cs typeface="Arial" panose="020B0604020202020204" pitchFamily="34" charset="0"/>
              </a:rPr>
              <a:t>Began working in 2010</a:t>
            </a:r>
          </a:p>
          <a:p>
            <a:pPr>
              <a:lnSpc>
                <a:spcPct val="100000"/>
              </a:lnSpc>
              <a:spcBef>
                <a:spcPts val="0"/>
              </a:spcBef>
            </a:pPr>
            <a:r>
              <a:rPr lang="en-US" dirty="0">
                <a:latin typeface="Arial" panose="020B0604020202020204" pitchFamily="34" charset="0"/>
                <a:cs typeface="Arial" panose="020B0604020202020204" pitchFamily="34" charset="0"/>
              </a:rPr>
              <a:t>Focus is chronic disease care for the poor</a:t>
            </a:r>
          </a:p>
          <a:p>
            <a:pPr>
              <a:lnSpc>
                <a:spcPct val="100000"/>
              </a:lnSpc>
              <a:spcBef>
                <a:spcPts val="0"/>
              </a:spcBef>
            </a:pPr>
            <a:r>
              <a:rPr lang="en-US" dirty="0">
                <a:latin typeface="Arial" panose="020B0604020202020204" pitchFamily="34" charset="0"/>
                <a:cs typeface="Arial" panose="020B0604020202020204" pitchFamily="34" charset="0"/>
              </a:rPr>
              <a:t>Primary area is north central Dominican Republic</a:t>
            </a:r>
          </a:p>
          <a:p>
            <a:pPr>
              <a:lnSpc>
                <a:spcPct val="100000"/>
              </a:lnSpc>
              <a:spcBef>
                <a:spcPts val="0"/>
              </a:spcBef>
            </a:pPr>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5</a:t>
            </a:fld>
            <a:endParaRPr lang="en-US" dirty="0"/>
          </a:p>
        </p:txBody>
      </p:sp>
      <p:pic>
        <p:nvPicPr>
          <p:cNvPr id="16386" name="Picture 2" descr="Image result for dominican republic"/>
          <p:cNvPicPr>
            <a:picLocks noChangeAspect="1" noChangeArrowheads="1"/>
          </p:cNvPicPr>
          <p:nvPr/>
        </p:nvPicPr>
        <p:blipFill>
          <a:blip r:embed="rId2" cstate="print"/>
          <a:srcRect/>
          <a:stretch>
            <a:fillRect/>
          </a:stretch>
        </p:blipFill>
        <p:spPr bwMode="auto">
          <a:xfrm>
            <a:off x="6831958" y="4228085"/>
            <a:ext cx="3924040" cy="2917438"/>
          </a:xfrm>
          <a:prstGeom prst="rect">
            <a:avLst/>
          </a:prstGeom>
          <a:noFill/>
        </p:spPr>
      </p:pic>
      <p:pic>
        <p:nvPicPr>
          <p:cNvPr id="16388" name="Picture 4" descr="See the source image"/>
          <p:cNvPicPr>
            <a:picLocks noChangeAspect="1" noChangeArrowheads="1"/>
          </p:cNvPicPr>
          <p:nvPr/>
        </p:nvPicPr>
        <p:blipFill>
          <a:blip r:embed="rId3" cstate="print"/>
          <a:srcRect/>
          <a:stretch>
            <a:fillRect/>
          </a:stretch>
        </p:blipFill>
        <p:spPr bwMode="auto">
          <a:xfrm>
            <a:off x="1282044" y="4213187"/>
            <a:ext cx="4755103" cy="2920023"/>
          </a:xfrm>
          <a:prstGeom prst="rect">
            <a:avLst/>
          </a:prstGeom>
          <a:noFill/>
        </p:spPr>
      </p:pic>
      <p:sp>
        <p:nvSpPr>
          <p:cNvPr id="7" name="Oval 6"/>
          <p:cNvSpPr/>
          <p:nvPr/>
        </p:nvSpPr>
        <p:spPr>
          <a:xfrm>
            <a:off x="4232635" y="5401559"/>
            <a:ext cx="810705" cy="65044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6"/>
          </p:cNvCxnSpPr>
          <p:nvPr/>
        </p:nvCxnSpPr>
        <p:spPr>
          <a:xfrm flipV="1">
            <a:off x="5043340" y="5542961"/>
            <a:ext cx="1564850" cy="1838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cstate="print"/>
          <a:srcRect/>
          <a:stretch>
            <a:fillRect/>
          </a:stretch>
        </p:blipFill>
        <p:spPr bwMode="auto">
          <a:xfrm>
            <a:off x="11227324" y="4670379"/>
            <a:ext cx="2806831" cy="2026006"/>
          </a:xfrm>
          <a:prstGeom prst="rect">
            <a:avLst/>
          </a:prstGeom>
          <a:noFill/>
          <a:ln w="9525">
            <a:noFill/>
            <a:miter lim="800000"/>
            <a:headEnd/>
            <a:tailEnd/>
          </a:ln>
          <a:effectLst/>
        </p:spPr>
      </p:pic>
    </p:spTree>
    <p:extLst>
      <p:ext uri="{BB962C8B-B14F-4D97-AF65-F5344CB8AC3E}">
        <p14:creationId xmlns:p14="http://schemas.microsoft.com/office/powerpoint/2010/main" val="182383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latin typeface="Arial" panose="020B0604020202020204" pitchFamily="34" charset="0"/>
                <a:cs typeface="Arial" panose="020B0604020202020204" pitchFamily="34" charset="0"/>
              </a:rPr>
              <a:t>Primary CCI Partners</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Creighton University / Institute for Latin American Concern (ILAC)</a:t>
            </a:r>
          </a:p>
          <a:p>
            <a:pPr lvl="1">
              <a:lnSpc>
                <a:spcPct val="100000"/>
              </a:lnSpc>
              <a:spcBef>
                <a:spcPts val="0"/>
              </a:spcBef>
            </a:pPr>
            <a:r>
              <a:rPr lang="en-US" dirty="0">
                <a:latin typeface="Arial" panose="020B0604020202020204" pitchFamily="34" charset="0"/>
                <a:cs typeface="Arial" panose="020B0604020202020204" pitchFamily="34" charset="0"/>
              </a:rPr>
              <a:t>Center in Santiago, DR</a:t>
            </a:r>
          </a:p>
          <a:p>
            <a:pPr lvl="1">
              <a:lnSpc>
                <a:spcPct val="100000"/>
              </a:lnSpc>
              <a:spcBef>
                <a:spcPts val="0"/>
              </a:spcBef>
            </a:pPr>
            <a:r>
              <a:rPr lang="en-US" dirty="0">
                <a:solidFill>
                  <a:schemeClr val="tx1"/>
                </a:solidFill>
                <a:latin typeface="Arial" panose="020B0604020202020204" pitchFamily="34" charset="0"/>
                <a:cs typeface="Arial" panose="020B0604020202020204" pitchFamily="34" charset="0"/>
              </a:rPr>
              <a:t>40 year history of working in DR</a:t>
            </a:r>
          </a:p>
          <a:p>
            <a:pPr lvl="1">
              <a:lnSpc>
                <a:spcPct val="100000"/>
              </a:lnSpc>
              <a:spcBef>
                <a:spcPts val="0"/>
              </a:spcBef>
            </a:pPr>
            <a:r>
              <a:rPr lang="en-US" dirty="0">
                <a:latin typeface="Arial" panose="020B0604020202020204" pitchFamily="34" charset="0"/>
                <a:cs typeface="Arial" panose="020B0604020202020204" pitchFamily="34" charset="0"/>
              </a:rPr>
              <a:t>Well established health promoter program</a:t>
            </a:r>
            <a:endParaRPr lang="en-US" dirty="0">
              <a:solidFill>
                <a:schemeClr val="tx1"/>
              </a:solidFill>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Chicago Cubs Charities</a:t>
            </a:r>
          </a:p>
          <a:p>
            <a:pPr lvl="1">
              <a:lnSpc>
                <a:spcPct val="100000"/>
              </a:lnSpc>
              <a:spcBef>
                <a:spcPts val="0"/>
              </a:spcBef>
            </a:pPr>
            <a:r>
              <a:rPr lang="en-US" dirty="0">
                <a:solidFill>
                  <a:schemeClr val="tx1"/>
                </a:solidFill>
                <a:latin typeface="Arial" panose="020B0604020202020204" pitchFamily="34" charset="0"/>
                <a:cs typeface="Arial" panose="020B0604020202020204" pitchFamily="34" charset="0"/>
              </a:rPr>
              <a:t>Seed money and ongoing financial support</a:t>
            </a:r>
          </a:p>
          <a:p>
            <a:r>
              <a:rPr lang="en-US" dirty="0">
                <a:latin typeface="Arial" panose="020B0604020202020204" pitchFamily="34" charset="0"/>
                <a:cs typeface="Arial" panose="020B0604020202020204" pitchFamily="34" charset="0"/>
              </a:rPr>
              <a:t>The Diabetes Institute</a:t>
            </a:r>
          </a:p>
          <a:p>
            <a:pPr lvl="1"/>
            <a:r>
              <a:rPr lang="en-US" dirty="0">
                <a:solidFill>
                  <a:schemeClr val="tx1"/>
                </a:solidFill>
                <a:latin typeface="Arial" panose="020B0604020202020204" pitchFamily="34" charset="0"/>
                <a:cs typeface="Arial" panose="020B0604020202020204" pitchFamily="34" charset="0"/>
              </a:rPr>
              <a:t>Multispecialty diabetes clinic in Santiago</a:t>
            </a: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6</a:t>
            </a:fld>
            <a:endParaRPr lang="en-US" dirty="0"/>
          </a:p>
        </p:txBody>
      </p:sp>
    </p:spTree>
    <p:extLst>
      <p:ext uri="{BB962C8B-B14F-4D97-AF65-F5344CB8AC3E}">
        <p14:creationId xmlns:p14="http://schemas.microsoft.com/office/powerpoint/2010/main" val="182383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CCI Program Evolution</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Prompted by perceived need</a:t>
            </a:r>
          </a:p>
          <a:p>
            <a:pPr>
              <a:lnSpc>
                <a:spcPct val="100000"/>
              </a:lnSpc>
              <a:spcBef>
                <a:spcPts val="0"/>
              </a:spcBef>
            </a:pPr>
            <a:r>
              <a:rPr lang="en-US" dirty="0">
                <a:latin typeface="Arial" panose="020B0604020202020204" pitchFamily="34" charset="0"/>
                <a:cs typeface="Arial" panose="020B0604020202020204" pitchFamily="34" charset="0"/>
              </a:rPr>
              <a:t>Began as a community based screening program</a:t>
            </a:r>
          </a:p>
          <a:p>
            <a:pPr>
              <a:lnSpc>
                <a:spcPct val="100000"/>
              </a:lnSpc>
              <a:spcBef>
                <a:spcPts val="0"/>
              </a:spcBef>
            </a:pPr>
            <a:r>
              <a:rPr lang="en-US" dirty="0">
                <a:latin typeface="Arial" panose="020B0604020202020204" pitchFamily="34" charset="0"/>
                <a:cs typeface="Arial" panose="020B0604020202020204" pitchFamily="34" charset="0"/>
              </a:rPr>
              <a:t>Transitioned into a treatment program</a:t>
            </a:r>
          </a:p>
          <a:p>
            <a:pPr lvl="1">
              <a:lnSpc>
                <a:spcPct val="100000"/>
              </a:lnSpc>
              <a:spcBef>
                <a:spcPts val="0"/>
              </a:spcBef>
            </a:pPr>
            <a:r>
              <a:rPr lang="en-US" dirty="0">
                <a:latin typeface="Arial" panose="020B0604020202020204" pitchFamily="34" charset="0"/>
                <a:cs typeface="Arial" panose="020B0604020202020204" pitchFamily="34" charset="0"/>
              </a:rPr>
              <a:t>1 rural clinic in 2010 with addition of a second in 2012 </a:t>
            </a:r>
          </a:p>
          <a:p>
            <a:pPr lvl="1">
              <a:lnSpc>
                <a:spcPct val="100000"/>
              </a:lnSpc>
              <a:spcBef>
                <a:spcPts val="0"/>
              </a:spcBef>
            </a:pPr>
            <a:r>
              <a:rPr lang="en-US" dirty="0">
                <a:latin typeface="Arial" panose="020B0604020202020204" pitchFamily="34" charset="0"/>
                <a:cs typeface="Arial" panose="020B0604020202020204" pitchFamily="34" charset="0"/>
              </a:rPr>
              <a:t>Managing diabetes and hypertension and concomitant dyslipidemia</a:t>
            </a:r>
          </a:p>
          <a:p>
            <a:r>
              <a:rPr lang="en-US" dirty="0">
                <a:latin typeface="Arial" panose="020B0604020202020204" pitchFamily="34" charset="0"/>
                <a:cs typeface="Arial" panose="020B0604020202020204" pitchFamily="34" charset="0"/>
              </a:rPr>
              <a:t>Incorporation of Quality Improvement</a:t>
            </a:r>
          </a:p>
          <a:p>
            <a:pPr lvl="1">
              <a:lnSpc>
                <a:spcPct val="100000"/>
              </a:lnSpc>
              <a:spcBef>
                <a:spcPts val="0"/>
              </a:spcBef>
            </a:pPr>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7</a:t>
            </a:fld>
            <a:endParaRPr lang="en-US" dirty="0"/>
          </a:p>
        </p:txBody>
      </p:sp>
    </p:spTree>
    <p:extLst>
      <p:ext uri="{BB962C8B-B14F-4D97-AF65-F5344CB8AC3E}">
        <p14:creationId xmlns:p14="http://schemas.microsoft.com/office/powerpoint/2010/main" val="182383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CCI Team</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US Team</a:t>
            </a:r>
          </a:p>
          <a:p>
            <a:pPr lvl="1">
              <a:lnSpc>
                <a:spcPct val="100000"/>
              </a:lnSpc>
              <a:spcBef>
                <a:spcPts val="0"/>
              </a:spcBef>
            </a:pPr>
            <a:r>
              <a:rPr lang="en-US" dirty="0">
                <a:latin typeface="Arial" panose="020B0604020202020204" pitchFamily="34" charset="0"/>
                <a:cs typeface="Arial" panose="020B0604020202020204" pitchFamily="34" charset="0"/>
              </a:rPr>
              <a:t>Multidisciplinary volunteer board</a:t>
            </a:r>
          </a:p>
          <a:p>
            <a:pPr lvl="1">
              <a:lnSpc>
                <a:spcPct val="100000"/>
              </a:lnSpc>
              <a:spcBef>
                <a:spcPts val="0"/>
              </a:spcBef>
            </a:pPr>
            <a:r>
              <a:rPr lang="en-US" dirty="0">
                <a:solidFill>
                  <a:srgbClr val="444444"/>
                </a:solidFill>
                <a:latin typeface="Arial" panose="020B0604020202020204" pitchFamily="34" charset="0"/>
                <a:cs typeface="Arial" panose="020B0604020202020204" pitchFamily="34" charset="0"/>
              </a:rPr>
              <a:t>3 physicians</a:t>
            </a:r>
          </a:p>
          <a:p>
            <a:pPr lvl="1">
              <a:lnSpc>
                <a:spcPct val="100000"/>
              </a:lnSpc>
              <a:spcBef>
                <a:spcPts val="0"/>
              </a:spcBef>
            </a:pPr>
            <a:r>
              <a:rPr lang="en-US" dirty="0">
                <a:solidFill>
                  <a:srgbClr val="444444"/>
                </a:solidFill>
                <a:latin typeface="Arial" panose="020B0604020202020204" pitchFamily="34" charset="0"/>
                <a:cs typeface="Arial" panose="020B0604020202020204" pitchFamily="34" charset="0"/>
              </a:rPr>
              <a:t>1 certified diabetes educators</a:t>
            </a:r>
          </a:p>
          <a:p>
            <a:pPr lvl="1">
              <a:lnSpc>
                <a:spcPct val="100000"/>
              </a:lnSpc>
              <a:spcBef>
                <a:spcPts val="0"/>
              </a:spcBef>
            </a:pPr>
            <a:r>
              <a:rPr lang="en-US" dirty="0">
                <a:solidFill>
                  <a:srgbClr val="444444"/>
                </a:solidFill>
                <a:latin typeface="Arial" panose="020B0604020202020204" pitchFamily="34" charset="0"/>
                <a:cs typeface="Arial" panose="020B0604020202020204" pitchFamily="34" charset="0"/>
              </a:rPr>
              <a:t>1 diabetes researcher</a:t>
            </a:r>
          </a:p>
          <a:p>
            <a:pPr lvl="1">
              <a:lnSpc>
                <a:spcPct val="100000"/>
              </a:lnSpc>
              <a:spcBef>
                <a:spcPts val="0"/>
              </a:spcBef>
            </a:pPr>
            <a:r>
              <a:rPr lang="en-US" dirty="0">
                <a:solidFill>
                  <a:srgbClr val="444444"/>
                </a:solidFill>
                <a:latin typeface="Arial" panose="020B0604020202020204" pitchFamily="34" charset="0"/>
                <a:cs typeface="Arial" panose="020B0604020202020204" pitchFamily="34" charset="0"/>
              </a:rPr>
              <a:t>2 teachers</a:t>
            </a:r>
          </a:p>
          <a:p>
            <a:r>
              <a:rPr lang="en-US" dirty="0">
                <a:solidFill>
                  <a:srgbClr val="444444"/>
                </a:solidFill>
                <a:latin typeface="Arial" panose="020B0604020202020204" pitchFamily="34" charset="0"/>
                <a:cs typeface="Arial" panose="020B0604020202020204" pitchFamily="34" charset="0"/>
              </a:rPr>
              <a:t>Dominican team</a:t>
            </a:r>
          </a:p>
          <a:p>
            <a:pPr lvl="1"/>
            <a:r>
              <a:rPr lang="en-US" dirty="0">
                <a:solidFill>
                  <a:srgbClr val="444444"/>
                </a:solidFill>
                <a:latin typeface="Arial" panose="020B0604020202020204" pitchFamily="34" charset="0"/>
                <a:cs typeface="Arial" panose="020B0604020202020204" pitchFamily="34" charset="0"/>
              </a:rPr>
              <a:t>3 physicians</a:t>
            </a:r>
          </a:p>
          <a:p>
            <a:pPr lvl="1"/>
            <a:r>
              <a:rPr lang="en-US" dirty="0">
                <a:solidFill>
                  <a:srgbClr val="444444"/>
                </a:solidFill>
                <a:latin typeface="Arial" panose="020B0604020202020204" pitchFamily="34" charset="0"/>
                <a:cs typeface="Arial" panose="020B0604020202020204" pitchFamily="34" charset="0"/>
              </a:rPr>
              <a:t>2 nurses</a:t>
            </a:r>
          </a:p>
          <a:p>
            <a:pPr lvl="1"/>
            <a:r>
              <a:rPr lang="en-US" dirty="0">
                <a:solidFill>
                  <a:srgbClr val="444444"/>
                </a:solidFill>
                <a:latin typeface="Arial" panose="020B0604020202020204" pitchFamily="34" charset="0"/>
                <a:cs typeface="Arial" panose="020B0604020202020204" pitchFamily="34" charset="0"/>
              </a:rPr>
              <a:t>9 health promoters</a:t>
            </a:r>
          </a:p>
          <a:p>
            <a:pPr lvl="1"/>
            <a:r>
              <a:rPr lang="en-US" dirty="0">
                <a:solidFill>
                  <a:srgbClr val="444444"/>
                </a:solidFill>
                <a:latin typeface="Arial" panose="020B0604020202020204" pitchFamily="34" charset="0"/>
                <a:cs typeface="Arial" panose="020B0604020202020204" pitchFamily="34" charset="0"/>
              </a:rPr>
              <a:t>1 program manager</a:t>
            </a: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8</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134493" y="1815445"/>
            <a:ext cx="7761287" cy="4857750"/>
          </a:xfrm>
          <a:prstGeom prst="rect">
            <a:avLst/>
          </a:prstGeom>
          <a:noFill/>
          <a:ln w="9525">
            <a:noFill/>
            <a:miter lim="800000"/>
            <a:headEnd/>
            <a:tailEnd/>
          </a:ln>
        </p:spPr>
      </p:pic>
    </p:spTree>
    <p:extLst>
      <p:ext uri="{BB962C8B-B14F-4D97-AF65-F5344CB8AC3E}">
        <p14:creationId xmlns:p14="http://schemas.microsoft.com/office/powerpoint/2010/main" val="182383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E38-FED8-41A2-AEB5-A5C00EC5F460}"/>
              </a:ext>
            </a:extLst>
          </p:cNvPr>
          <p:cNvSpPr>
            <a:spLocks noGrp="1"/>
          </p:cNvSpPr>
          <p:nvPr>
            <p:ph type="title"/>
          </p:nvPr>
        </p:nvSpPr>
        <p:spPr/>
        <p:txBody>
          <a:bodyPr anchor="t">
            <a:noAutofit/>
          </a:bodyPr>
          <a:lstStyle/>
          <a:p>
            <a:pPr algn="ctr"/>
            <a:r>
              <a:rPr lang="en-US" dirty="0">
                <a:solidFill>
                  <a:schemeClr val="tx1"/>
                </a:solidFill>
                <a:latin typeface="Arial" panose="020B0604020202020204" pitchFamily="34" charset="0"/>
                <a:cs typeface="Arial" panose="020B0604020202020204" pitchFamily="34" charset="0"/>
              </a:rPr>
              <a:t>Patient Population</a:t>
            </a:r>
          </a:p>
        </p:txBody>
      </p:sp>
      <p:sp>
        <p:nvSpPr>
          <p:cNvPr id="3" name="Content Placeholder 2">
            <a:extLst>
              <a:ext uri="{FF2B5EF4-FFF2-40B4-BE49-F238E27FC236}">
                <a16:creationId xmlns:a16="http://schemas.microsoft.com/office/drawing/2014/main" id="{4232B65C-8A13-45BE-9BA7-386084A0037E}"/>
              </a:ext>
            </a:extLst>
          </p:cNvPr>
          <p:cNvSpPr>
            <a:spLocks noGrp="1"/>
          </p:cNvSpPr>
          <p:nvPr>
            <p:ph idx="1"/>
          </p:nvPr>
        </p:nvSpPr>
        <p:spPr/>
        <p:txBody>
          <a:bodyPr>
            <a:noAutofit/>
          </a:bodyPr>
          <a:lstStyle/>
          <a:p>
            <a:pPr>
              <a:lnSpc>
                <a:spcPct val="100000"/>
              </a:lnSpc>
              <a:spcBef>
                <a:spcPts val="0"/>
              </a:spcBef>
            </a:pPr>
            <a:r>
              <a:rPr lang="en-US" dirty="0">
                <a:solidFill>
                  <a:schemeClr val="tx1"/>
                </a:solidFill>
                <a:latin typeface="Arial" panose="020B0604020202020204" pitchFamily="34" charset="0"/>
                <a:cs typeface="Arial" panose="020B0604020202020204" pitchFamily="34" charset="0"/>
              </a:rPr>
              <a:t>1092 patients</a:t>
            </a:r>
          </a:p>
          <a:p>
            <a:pPr lvl="1">
              <a:lnSpc>
                <a:spcPct val="100000"/>
              </a:lnSpc>
              <a:spcBef>
                <a:spcPts val="0"/>
              </a:spcBef>
            </a:pPr>
            <a:r>
              <a:rPr lang="en-US" dirty="0">
                <a:latin typeface="Arial" panose="020B0604020202020204" pitchFamily="34" charset="0"/>
                <a:cs typeface="Arial" panose="020B0604020202020204" pitchFamily="34" charset="0"/>
              </a:rPr>
              <a:t>56% female / 44% male</a:t>
            </a:r>
          </a:p>
          <a:p>
            <a:pPr lvl="1">
              <a:lnSpc>
                <a:spcPct val="100000"/>
              </a:lnSpc>
              <a:spcBef>
                <a:spcPts val="0"/>
              </a:spcBef>
            </a:pPr>
            <a:r>
              <a:rPr lang="en-US" dirty="0">
                <a:solidFill>
                  <a:schemeClr val="tx1"/>
                </a:solidFill>
                <a:latin typeface="Arial" panose="020B0604020202020204" pitchFamily="34" charset="0"/>
                <a:cs typeface="Arial" panose="020B0604020202020204" pitchFamily="34" charset="0"/>
              </a:rPr>
              <a:t>872 with diabetes</a:t>
            </a:r>
          </a:p>
          <a:p>
            <a:pPr lvl="1">
              <a:lnSpc>
                <a:spcPct val="100000"/>
              </a:lnSpc>
              <a:spcBef>
                <a:spcPts val="0"/>
              </a:spcBef>
            </a:pPr>
            <a:r>
              <a:rPr lang="en-US" dirty="0">
                <a:latin typeface="Arial" panose="020B0604020202020204" pitchFamily="34" charset="0"/>
                <a:cs typeface="Arial" panose="020B0604020202020204" pitchFamily="34" charset="0"/>
              </a:rPr>
              <a:t>743 with hypertension</a:t>
            </a:r>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r>
              <a:rPr lang="en-US" dirty="0">
                <a:latin typeface="Arial" panose="020B0604020202020204" pitchFamily="34" charset="0"/>
                <a:cs typeface="Arial" panose="020B0604020202020204" pitchFamily="34" charset="0"/>
              </a:rPr>
              <a:t>Ages 18 to 100</a:t>
            </a:r>
          </a:p>
          <a:p>
            <a:pPr lvl="1">
              <a:lnSpc>
                <a:spcPct val="100000"/>
              </a:lnSpc>
              <a:spcBef>
                <a:spcPts val="0"/>
              </a:spcBef>
            </a:pPr>
            <a:r>
              <a:rPr lang="en-US" dirty="0">
                <a:latin typeface="Arial" panose="020B0604020202020204" pitchFamily="34" charset="0"/>
                <a:cs typeface="Arial" panose="020B0604020202020204" pitchFamily="34" charset="0"/>
              </a:rPr>
              <a:t>Rural</a:t>
            </a:r>
          </a:p>
          <a:p>
            <a:pPr>
              <a:lnSpc>
                <a:spcPct val="100000"/>
              </a:lnSpc>
              <a:spcBef>
                <a:spcPts val="0"/>
              </a:spcBef>
            </a:pPr>
            <a:r>
              <a:rPr lang="en-US" dirty="0">
                <a:latin typeface="Arial" panose="020B0604020202020204" pitchFamily="34" charset="0"/>
                <a:cs typeface="Arial" panose="020B0604020202020204" pitchFamily="34" charset="0"/>
              </a:rPr>
              <a:t>Waiting list of 400 patients</a:t>
            </a:r>
          </a:p>
          <a:p>
            <a:pPr>
              <a:lnSpc>
                <a:spcPct val="100000"/>
              </a:lnSpc>
              <a:spcBef>
                <a:spcPts val="0"/>
              </a:spcBef>
            </a:pPr>
            <a:r>
              <a:rPr lang="en-US" dirty="0">
                <a:latin typeface="Arial" panose="020B0604020202020204" pitchFamily="34" charset="0"/>
                <a:cs typeface="Arial" panose="020B0604020202020204" pitchFamily="34" charset="0"/>
              </a:rPr>
              <a:t>Over 30 communities</a:t>
            </a:r>
          </a:p>
          <a:p>
            <a:pPr>
              <a:lnSpc>
                <a:spcPct val="100000"/>
              </a:lnSpc>
              <a:spcBef>
                <a:spcPts val="0"/>
              </a:spcBef>
            </a:pPr>
            <a:endParaRPr lang="en-US" dirty="0">
              <a:solidFill>
                <a:schemeClr val="tx1"/>
              </a:solidFill>
              <a:latin typeface="Arial" panose="020B0604020202020204" pitchFamily="34" charset="0"/>
              <a:cs typeface="Arial" panose="020B0604020202020204" pitchFamily="34" charset="0"/>
            </a:endParaRPr>
          </a:p>
          <a:p>
            <a:pPr lvl="1">
              <a:lnSpc>
                <a:spcPct val="100000"/>
              </a:lnSpc>
              <a:spcBef>
                <a:spcPts val="0"/>
              </a:spcBef>
            </a:pPr>
            <a:endParaRPr lang="en-US"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4A1F2D-36F8-4E6E-84FD-C42F1FBEE1EB}"/>
              </a:ext>
            </a:extLst>
          </p:cNvPr>
          <p:cNvSpPr>
            <a:spLocks noGrp="1"/>
          </p:cNvSpPr>
          <p:nvPr>
            <p:ph type="sldNum" sz="quarter" idx="10"/>
          </p:nvPr>
        </p:nvSpPr>
        <p:spPr>
          <a:xfrm>
            <a:off x="1636778" y="7540517"/>
            <a:ext cx="457059" cy="504595"/>
          </a:xfrm>
        </p:spPr>
        <p:txBody>
          <a:bodyPr/>
          <a:lstStyle/>
          <a:p>
            <a:fld id="{B2B613A9-0196-4103-A730-64D9B0C7CDAE}" type="slidenum">
              <a:rPr lang="en-US" smtClean="0"/>
              <a:pPr/>
              <a:t>9</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154944" y="1758099"/>
            <a:ext cx="5588000" cy="4191000"/>
          </a:xfrm>
          <a:prstGeom prst="rect">
            <a:avLst/>
          </a:prstGeom>
          <a:noFill/>
          <a:ln w="9525">
            <a:noFill/>
            <a:miter lim="800000"/>
            <a:headEnd/>
            <a:tailEnd/>
          </a:ln>
          <a:effectLst/>
        </p:spPr>
      </p:pic>
    </p:spTree>
    <p:extLst>
      <p:ext uri="{BB962C8B-B14F-4D97-AF65-F5344CB8AC3E}">
        <p14:creationId xmlns:p14="http://schemas.microsoft.com/office/powerpoint/2010/main" val="1823836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564B667-7D1A-4B3D-A830-9B070311491C}" vid="{E2FD551A-2040-4896-8C5D-05C63CF31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AAFP PowerPoint 16x9 Template 2018 v7</Template>
  <TotalTime>541</TotalTime>
  <Words>782</Words>
  <Application>Microsoft Office PowerPoint</Application>
  <PresentationFormat>Custom</PresentationFormat>
  <Paragraphs>155</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General Discussion Points</vt:lpstr>
      <vt:lpstr>WHO: Diabetes among top 4 causes of deaths worldwide</vt:lpstr>
      <vt:lpstr>Prevalence of diabetes and hypertension</vt:lpstr>
      <vt:lpstr>Chronic Care International (CCI)</vt:lpstr>
      <vt:lpstr>Primary CCI Partners</vt:lpstr>
      <vt:lpstr>CCI Program Evolution</vt:lpstr>
      <vt:lpstr>CCI Team</vt:lpstr>
      <vt:lpstr>Patient Population</vt:lpstr>
      <vt:lpstr>Quality Improvement Framework</vt:lpstr>
      <vt:lpstr>Services Provided</vt:lpstr>
      <vt:lpstr>Medication Formulary</vt:lpstr>
      <vt:lpstr>Dashboard</vt:lpstr>
      <vt:lpstr>The Other 2/3 of the Problem</vt:lpstr>
      <vt:lpstr>The Patient Associations</vt:lpstr>
      <vt:lpstr>Patient Association Evolution</vt:lpstr>
      <vt:lpstr>Patient Association Mission</vt:lpstr>
      <vt:lpstr>The Store</vt:lpstr>
      <vt:lpstr>La Granja</vt:lpstr>
      <vt:lpstr>Groups of 5</vt:lpstr>
      <vt:lpstr>Patient Association U.S. Version</vt:lpstr>
      <vt:lpstr>The Problem and The Solution of Chronic Diseases Reside with La Gente</vt:lpstr>
      <vt:lpstr>Chronic Care International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Potchad</dc:creator>
  <cp:lastModifiedBy>Ashley Poole</cp:lastModifiedBy>
  <cp:revision>40</cp:revision>
  <dcterms:created xsi:type="dcterms:W3CDTF">2018-07-03T14:17:43Z</dcterms:created>
  <dcterms:modified xsi:type="dcterms:W3CDTF">2018-08-27T15:08:21Z</dcterms:modified>
</cp:coreProperties>
</file>