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4" r:id="rId2"/>
    <p:sldId id="262" r:id="rId3"/>
    <p:sldId id="263" r:id="rId4"/>
    <p:sldId id="266" r:id="rId5"/>
    <p:sldId id="265" r:id="rId6"/>
    <p:sldId id="267" r:id="rId7"/>
    <p:sldId id="286" r:id="rId8"/>
    <p:sldId id="268" r:id="rId9"/>
    <p:sldId id="269" r:id="rId10"/>
    <p:sldId id="285" r:id="rId11"/>
    <p:sldId id="270" r:id="rId12"/>
    <p:sldId id="271" r:id="rId13"/>
    <p:sldId id="287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8"/>
    <p:restoredTop sz="94534"/>
  </p:normalViewPr>
  <p:slideViewPr>
    <p:cSldViewPr snapToGrid="0" snapToObjects="1">
      <p:cViewPr varScale="1">
        <p:scale>
          <a:sx n="72" d="100"/>
          <a:sy n="72" d="100"/>
        </p:scale>
        <p:origin x="15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B2F30-307A-4047-87A0-893157A2D132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4856D-AF55-46DF-974C-FF30AAC92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26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of urine collection cup</a:t>
            </a:r>
          </a:p>
          <a:p>
            <a:r>
              <a:rPr lang="en-US" dirty="0"/>
              <a:t>Packet of Chronic Pain Care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4856D-AF55-46DF-974C-FF30AAC922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8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Taper measure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4856D-AF55-46DF-974C-FF30AAC922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6099" y="2106259"/>
            <a:ext cx="6853412" cy="1470025"/>
          </a:xfrm>
        </p:spPr>
        <p:txBody>
          <a:bodyPr>
            <a:normAutofit/>
          </a:bodyPr>
          <a:lstStyle>
            <a:lvl1pPr algn="ctr">
              <a:defRPr sz="38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 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2316" y="4063709"/>
            <a:ext cx="6079746" cy="175260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1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5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9440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269609"/>
            <a:ext cx="8229600" cy="3946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795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0601"/>
            <a:ext cx="8229600" cy="118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66165"/>
            <a:ext cx="8229600" cy="395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39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Opioid Improvements – </a:t>
            </a:r>
            <a:br>
              <a:rPr lang="en-US" dirty="0"/>
            </a:br>
            <a:r>
              <a:rPr lang="en-US" dirty="0"/>
              <a:t>One Practice at a Time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Bryan L. Goddard, M.D.</a:t>
            </a:r>
          </a:p>
          <a:p>
            <a:r>
              <a:rPr lang="en-US" dirty="0"/>
              <a:t>Community Care Physicians</a:t>
            </a:r>
          </a:p>
          <a:p>
            <a:r>
              <a:rPr lang="en-US" dirty="0"/>
              <a:t>Albany, NY</a:t>
            </a:r>
          </a:p>
        </p:txBody>
      </p:sp>
    </p:spTree>
    <p:extLst>
      <p:ext uri="{BB962C8B-B14F-4D97-AF65-F5344CB8AC3E}">
        <p14:creationId xmlns:p14="http://schemas.microsoft.com/office/powerpoint/2010/main" val="1569925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050-EE36-4037-B046-29635162E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44046"/>
            <a:ext cx="3277885" cy="2276231"/>
          </a:xfrm>
        </p:spPr>
        <p:txBody>
          <a:bodyPr/>
          <a:lstStyle/>
          <a:p>
            <a:r>
              <a:rPr lang="en-US" dirty="0"/>
              <a:t>Finding a Urine Drug Test</a:t>
            </a:r>
          </a:p>
        </p:txBody>
      </p:sp>
      <p:pic>
        <p:nvPicPr>
          <p:cNvPr id="5" name="Content Placeholder 4" descr="A picture containing floor, indoor, red, table&#10;&#10;Description generated with very high confidence">
            <a:extLst>
              <a:ext uri="{FF2B5EF4-FFF2-40B4-BE49-F238E27FC236}">
                <a16:creationId xmlns:a16="http://schemas.microsoft.com/office/drawing/2014/main" id="{7A6778EF-5DE1-422D-86AC-9D8C7EA7D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71" y="3518480"/>
            <a:ext cx="3589614" cy="2691489"/>
          </a:xfrm>
        </p:spPr>
      </p:pic>
      <p:pic>
        <p:nvPicPr>
          <p:cNvPr id="6" name="Picture 5" descr="https://lh3.googleusercontent.com/0Rau8xboB4td8i-ifTUFp69q47na4Xwhv7f4ean0qUEg09EuY__gPrnYoAqQYSIxkKtuPh4wm46IMe_pRe-0VzDHpfjB93W1LKm5SnLt457g_lBDFv0mEA3wBZlcfGlhKDtI2CgVBg=w699-h932-no">
            <a:extLst>
              <a:ext uri="{FF2B5EF4-FFF2-40B4-BE49-F238E27FC236}">
                <a16:creationId xmlns:a16="http://schemas.microsoft.com/office/drawing/2014/main" id="{98DC68BB-86F4-4610-BB90-BDAA4531DA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1" y="1"/>
            <a:ext cx="493775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E32384AC-4F29-4D6A-A01A-34E6DAEBB7ED}"/>
              </a:ext>
            </a:extLst>
          </p:cNvPr>
          <p:cNvSpPr/>
          <p:nvPr/>
        </p:nvSpPr>
        <p:spPr>
          <a:xfrm>
            <a:off x="6241774" y="1463040"/>
            <a:ext cx="254442" cy="24649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540482F1-2493-4D98-ABD1-E9BD32BDFED9}"/>
              </a:ext>
            </a:extLst>
          </p:cNvPr>
          <p:cNvSpPr/>
          <p:nvPr/>
        </p:nvSpPr>
        <p:spPr>
          <a:xfrm>
            <a:off x="6241774" y="1979875"/>
            <a:ext cx="254442" cy="24649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F3240FB8-6A3F-4A70-B0DC-9925B6522520}"/>
              </a:ext>
            </a:extLst>
          </p:cNvPr>
          <p:cNvSpPr/>
          <p:nvPr/>
        </p:nvSpPr>
        <p:spPr>
          <a:xfrm>
            <a:off x="6241774" y="2743200"/>
            <a:ext cx="254442" cy="24649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54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E810D-17CC-47AA-965E-4C3243C49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measures – </a:t>
            </a:r>
            <a:br>
              <a:rPr lang="en-US" dirty="0"/>
            </a:br>
            <a:r>
              <a:rPr lang="en-US" dirty="0"/>
              <a:t>Satisfying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DE891-6914-41E2-959C-DA263E892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269609"/>
            <a:ext cx="8544757" cy="3946879"/>
          </a:xfrm>
        </p:spPr>
        <p:txBody>
          <a:bodyPr/>
          <a:lstStyle/>
          <a:p>
            <a:r>
              <a:rPr lang="en-US" dirty="0"/>
              <a:t>Twenty patients had no opioids in urine.</a:t>
            </a:r>
          </a:p>
          <a:p>
            <a:pPr lvl="1"/>
            <a:r>
              <a:rPr lang="en-US" dirty="0"/>
              <a:t>Need to ask time of last use to avoid argument!</a:t>
            </a:r>
          </a:p>
          <a:p>
            <a:r>
              <a:rPr lang="en-US" dirty="0"/>
              <a:t>Counting “Care Plans” was hard, but …		</a:t>
            </a:r>
          </a:p>
          <a:p>
            <a:pPr lvl="1"/>
            <a:r>
              <a:rPr lang="en-US" dirty="0"/>
              <a:t>Many (~20) “chronic users” were not using three months later.</a:t>
            </a:r>
          </a:p>
          <a:p>
            <a:r>
              <a:rPr lang="en-US" dirty="0"/>
              <a:t>Refill-without-visits for long-term patients.  </a:t>
            </a:r>
          </a:p>
        </p:txBody>
      </p:sp>
    </p:spTree>
    <p:extLst>
      <p:ext uri="{BB962C8B-B14F-4D97-AF65-F5344CB8AC3E}">
        <p14:creationId xmlns:p14="http://schemas.microsoft.com/office/powerpoint/2010/main" val="3390451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700FA-1917-4E7E-893E-EE9BB7F7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Made Me Do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D38F7-A622-43A9-979D-180E99B77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panel grew.</a:t>
            </a:r>
          </a:p>
          <a:p>
            <a:r>
              <a:rPr lang="en-US" dirty="0"/>
              <a:t>Surgeons stopped prescribing the chronic opioids they had started.</a:t>
            </a:r>
          </a:p>
          <a:p>
            <a:r>
              <a:rPr lang="en-US" dirty="0"/>
              <a:t>Patients advised to change to               PCP-management by surgeons or         pain management.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7334A5-C1B2-473A-BBEE-5C6C1C520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050" y="3461425"/>
            <a:ext cx="2063402" cy="339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08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24D99-7342-473E-8A40-0631C2E2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Looking for Provider of </a:t>
            </a:r>
            <a:br>
              <a:rPr lang="en-US" dirty="0"/>
            </a:br>
            <a:r>
              <a:rPr lang="en-US" dirty="0"/>
              <a:t>Buprenorphine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65BBB-DFA5-4F5F-B31E-DD95D85DB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Chastised for focus on pain management    (by Medically Assisted Treatment (MAT) provider).</a:t>
            </a:r>
          </a:p>
          <a:p>
            <a:r>
              <a:rPr lang="en-US" dirty="0"/>
              <a:t>Community resources for buprenorphine were maxed out with MAT.</a:t>
            </a:r>
          </a:p>
          <a:p>
            <a:r>
              <a:rPr lang="en-US" dirty="0"/>
              <a:t>Many community “treatment programs” lacked ability to provide MAT.  They lacked capacity to provide safer pain management to elders.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93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5E1AF-D8E0-4E3C-A927-BF76E5100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Data-2000 Waiver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CC2F6-3BE6-47C6-A4E1-920B7708B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of options</a:t>
            </a:r>
          </a:p>
          <a:p>
            <a:pPr lvl="1"/>
            <a:r>
              <a:rPr lang="en-US" dirty="0"/>
              <a:t>8 hours for physicians; 24 hours for PA/NPs</a:t>
            </a:r>
          </a:p>
          <a:p>
            <a:pPr lvl="1"/>
            <a:r>
              <a:rPr lang="en-US" dirty="0"/>
              <a:t>2/3 never use their waiver!</a:t>
            </a:r>
          </a:p>
          <a:p>
            <a:pPr lvl="1"/>
            <a:r>
              <a:rPr lang="en-US" dirty="0"/>
              <a:t>Free and on-line worked for me!</a:t>
            </a:r>
          </a:p>
          <a:p>
            <a:r>
              <a:rPr lang="en-US" dirty="0"/>
              <a:t>Policies and Procedures took more time</a:t>
            </a:r>
          </a:p>
          <a:p>
            <a:pPr lvl="1"/>
            <a:r>
              <a:rPr lang="en-US" dirty="0"/>
              <a:t>Educating other providers/staff</a:t>
            </a:r>
          </a:p>
          <a:p>
            <a:pPr lvl="1"/>
            <a:r>
              <a:rPr lang="en-US" dirty="0"/>
              <a:t>Talking to insurer and pharmacies</a:t>
            </a:r>
          </a:p>
        </p:txBody>
      </p:sp>
    </p:spTree>
    <p:extLst>
      <p:ext uri="{BB962C8B-B14F-4D97-AF65-F5344CB8AC3E}">
        <p14:creationId xmlns:p14="http://schemas.microsoft.com/office/powerpoint/2010/main" val="3764566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CA2EE-4A1C-4E64-ACDE-3F05E1B2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Ready for First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3229D-B3A1-42EC-97DE-072FCD682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69609"/>
            <a:ext cx="8358326" cy="3946879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Bupe</a:t>
            </a:r>
            <a:r>
              <a:rPr lang="en-US" dirty="0"/>
              <a:t> FAQs – Counseling personalizes risk, FAQs often prompted new insights.</a:t>
            </a:r>
          </a:p>
          <a:p>
            <a:r>
              <a:rPr lang="en-US" dirty="0"/>
              <a:t>Chronic Pain Care Plan – We now include co-prescription of Nasal Naloxone.</a:t>
            </a:r>
          </a:p>
          <a:p>
            <a:r>
              <a:rPr lang="en-US" dirty="0"/>
              <a:t>Buprenorphine Induction</a:t>
            </a:r>
          </a:p>
          <a:p>
            <a:pPr lvl="1"/>
            <a:r>
              <a:rPr lang="en-US" dirty="0"/>
              <a:t>Insurance picks the product</a:t>
            </a:r>
          </a:p>
          <a:p>
            <a:pPr lvl="1"/>
            <a:r>
              <a:rPr lang="en-US" dirty="0"/>
              <a:t>Set date for Induction</a:t>
            </a:r>
          </a:p>
          <a:p>
            <a:pPr lvl="1"/>
            <a:r>
              <a:rPr lang="en-US" dirty="0"/>
              <a:t>Stress importance of not “winging it.”  </a:t>
            </a:r>
          </a:p>
        </p:txBody>
      </p:sp>
    </p:spTree>
    <p:extLst>
      <p:ext uri="{BB962C8B-B14F-4D97-AF65-F5344CB8AC3E}">
        <p14:creationId xmlns:p14="http://schemas.microsoft.com/office/powerpoint/2010/main" val="1219496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B747B-1E83-4A8A-90E5-FCDA5AFB5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Induction</a:t>
            </a:r>
            <a:br>
              <a:rPr lang="en-US" dirty="0"/>
            </a:br>
            <a:r>
              <a:rPr lang="en-US" dirty="0"/>
              <a:t>Labor is good metaphor!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4EE59-8CF0-4C0E-8656-941811AD2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69609"/>
            <a:ext cx="8384650" cy="39468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Nobody wants to go into withdrawal!</a:t>
            </a:r>
          </a:p>
          <a:p>
            <a:r>
              <a:rPr lang="en-US" dirty="0"/>
              <a:t>COWS – Score it with patient (and support)</a:t>
            </a:r>
          </a:p>
          <a:p>
            <a:r>
              <a:rPr lang="en-US" dirty="0"/>
              <a:t>Coach first dose administration </a:t>
            </a:r>
          </a:p>
          <a:p>
            <a:r>
              <a:rPr lang="en-US" dirty="0"/>
              <a:t>COWS – “So that was withdrawal!”</a:t>
            </a:r>
          </a:p>
          <a:p>
            <a:r>
              <a:rPr lang="en-US" dirty="0"/>
              <a:t>Educate for repeat self-assessments.</a:t>
            </a:r>
          </a:p>
          <a:p>
            <a:r>
              <a:rPr lang="en-US" dirty="0"/>
              <a:t>Plan follow up call 6-8 hours later.  </a:t>
            </a:r>
          </a:p>
          <a:p>
            <a:r>
              <a:rPr lang="en-US" dirty="0"/>
              <a:t>Dosing call 2-3 d later.</a:t>
            </a:r>
          </a:p>
        </p:txBody>
      </p:sp>
    </p:spTree>
    <p:extLst>
      <p:ext uri="{BB962C8B-B14F-4D97-AF65-F5344CB8AC3E}">
        <p14:creationId xmlns:p14="http://schemas.microsoft.com/office/powerpoint/2010/main" val="2920776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0E0D-1E1E-434C-8B60-244F7C109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67DAE-2000-48BC-B5E7-0C4F4F305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69609"/>
            <a:ext cx="4427838" cy="39468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Opioid Treatment Programs</a:t>
            </a:r>
          </a:p>
          <a:p>
            <a:pPr lvl="1"/>
            <a:r>
              <a:rPr lang="en-US" dirty="0"/>
              <a:t>Comparing apples and oranges</a:t>
            </a:r>
          </a:p>
          <a:p>
            <a:r>
              <a:rPr lang="en-US" dirty="0"/>
              <a:t>Inpatient Induction Services</a:t>
            </a:r>
          </a:p>
          <a:p>
            <a:r>
              <a:rPr lang="en-US" dirty="0"/>
              <a:t>Opioid Overdose Prevention Training</a:t>
            </a:r>
          </a:p>
        </p:txBody>
      </p:sp>
      <p:pic>
        <p:nvPicPr>
          <p:cNvPr id="8" name="Picture 7" descr="https://lh3.googleusercontent.com/p/AF1QipNbq4JQnVwUUPe1Ng_7OtDivIZMGh1g1WDzowYK=s512-p-qv=pflm4sqnvt7cu7r121h6bugn2u53osm52,m=906196e2ac9a014e0b5bf2356962bc24,x=,t=25-iv553?key=LW5nN1VHNGlzSEVtSWNOQzdQd0NlSWZkY091dnZn">
            <a:extLst>
              <a:ext uri="{FF2B5EF4-FFF2-40B4-BE49-F238E27FC236}">
                <a16:creationId xmlns:a16="http://schemas.microsoft.com/office/drawing/2014/main" id="{ADD0E1CF-5741-44D1-93D7-54430BB6858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38" y="2178327"/>
            <a:ext cx="4246606" cy="4129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32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3EFA0-FA90-4C16-A134-308D3FF0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7" y="944047"/>
            <a:ext cx="870011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Can You Become An </a:t>
            </a:r>
            <a:br>
              <a:rPr lang="en-US" dirty="0"/>
            </a:br>
            <a:r>
              <a:rPr lang="en-US" dirty="0"/>
              <a:t>Opioid Overdose Prevention Program?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34546-52D8-4014-B6A0-50EC78212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269609"/>
            <a:ext cx="8447103" cy="39468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Greene County – home of ~1/2 our patients – has had highest death rate in NYS</a:t>
            </a:r>
          </a:p>
          <a:p>
            <a:r>
              <a:rPr lang="en-US" dirty="0"/>
              <a:t>Rural volunteer ambulance crews don’t arrive in time to rescue!</a:t>
            </a:r>
          </a:p>
          <a:p>
            <a:r>
              <a:rPr lang="en-US" dirty="0"/>
              <a:t>Recommend Nasal                           Naloxone for everyone                      with &gt;50 MME</a:t>
            </a:r>
          </a:p>
          <a:p>
            <a:r>
              <a:rPr lang="en-US" dirty="0"/>
              <a:t>Simple in NYS 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transport&#10;&#10;Description generated with very high confidence">
            <a:extLst>
              <a:ext uri="{FF2B5EF4-FFF2-40B4-BE49-F238E27FC236}">
                <a16:creationId xmlns:a16="http://schemas.microsoft.com/office/drawing/2014/main" id="{B9CDB5DA-1A26-49E7-920B-F6B216C09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694" y="4563983"/>
            <a:ext cx="4159306" cy="229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53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E5B02-7BBF-4F48-B048-342E5EAF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Office Training </a:t>
            </a:r>
            <a:br>
              <a:rPr lang="en-US" dirty="0"/>
            </a:br>
            <a:r>
              <a:rPr lang="en-US" dirty="0"/>
              <a:t>Nasal Narcan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659D0-1C91-45F6-B1FD-5A4BBE70B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Trainer does not need to be provider</a:t>
            </a:r>
          </a:p>
          <a:p>
            <a:r>
              <a:rPr lang="en-US" dirty="0"/>
              <a:t>Checklist simple enough for peer-training</a:t>
            </a:r>
          </a:p>
          <a:p>
            <a:r>
              <a:rPr lang="en-US" dirty="0"/>
              <a:t>Patient agrees to co-prescription</a:t>
            </a:r>
          </a:p>
          <a:p>
            <a:pPr lvl="1"/>
            <a:r>
              <a:rPr lang="en-US" dirty="0"/>
              <a:t>Staff can train while provider moves on.</a:t>
            </a:r>
          </a:p>
        </p:txBody>
      </p:sp>
    </p:spTree>
    <p:extLst>
      <p:ext uri="{BB962C8B-B14F-4D97-AF65-F5344CB8AC3E}">
        <p14:creationId xmlns:p14="http://schemas.microsoft.com/office/powerpoint/2010/main" val="3732899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428374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A5BC7-65DB-4D3F-BBB3-6703063F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it into the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0DD8B-549E-4D09-A722-46D3A46B6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6-week educational series </a:t>
            </a:r>
          </a:p>
          <a:p>
            <a:r>
              <a:rPr lang="en-US" dirty="0"/>
              <a:t>Word gets out!</a:t>
            </a:r>
          </a:p>
          <a:p>
            <a:r>
              <a:rPr lang="en-US" dirty="0"/>
              <a:t>Practice had street addicts needing MAT</a:t>
            </a:r>
          </a:p>
          <a:p>
            <a:r>
              <a:rPr lang="en-US" dirty="0"/>
              <a:t>5-10 requests for MAT weekly</a:t>
            </a:r>
          </a:p>
          <a:p>
            <a:r>
              <a:rPr lang="en-US" dirty="0"/>
              <a:t>Waiver limits</a:t>
            </a:r>
          </a:p>
          <a:p>
            <a:pPr lvl="1"/>
            <a:r>
              <a:rPr lang="en-US" dirty="0"/>
              <a:t>Year One – 30 </a:t>
            </a:r>
          </a:p>
          <a:p>
            <a:pPr lvl="1"/>
            <a:r>
              <a:rPr lang="en-US" dirty="0"/>
              <a:t>Year Two – 100</a:t>
            </a:r>
          </a:p>
          <a:p>
            <a:pPr lvl="1"/>
            <a:r>
              <a:rPr lang="en-US" dirty="0"/>
              <a:t>Year Three + 275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75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687D2-C1F7-4DAB-8F36-4CB9D3619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 it been worth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AE84C-E664-4ABC-B12D-7190130ED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Business model </a:t>
            </a:r>
          </a:p>
          <a:p>
            <a:pPr lvl="1"/>
            <a:r>
              <a:rPr lang="en-US" dirty="0"/>
              <a:t>For safer chronic pain – long loss-leader</a:t>
            </a:r>
          </a:p>
          <a:p>
            <a:pPr lvl="1"/>
            <a:r>
              <a:rPr lang="en-US" dirty="0"/>
              <a:t>Insurer has asked about “right-pricing” MAT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Office role development</a:t>
            </a:r>
          </a:p>
          <a:p>
            <a:pPr lvl="1"/>
            <a:r>
              <a:rPr lang="en-US" dirty="0"/>
              <a:t>Your staff are closer to this epidemic!</a:t>
            </a:r>
          </a:p>
          <a:p>
            <a:pPr lvl="1"/>
            <a:r>
              <a:rPr lang="en-US" dirty="0"/>
              <a:t>Healing is better than enabling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lawn mower&#10;&#10;Description generated with very high confidence">
            <a:extLst>
              <a:ext uri="{FF2B5EF4-FFF2-40B4-BE49-F238E27FC236}">
                <a16:creationId xmlns:a16="http://schemas.microsoft.com/office/drawing/2014/main" id="{8C06F3A3-32A2-4254-8AC4-060773972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696" y="3429000"/>
            <a:ext cx="2707923" cy="131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71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C1D22-5175-437E-9CBD-3796AAC28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D002C-A0FC-47FF-9089-CCD9B13B7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Caroline </a:t>
            </a:r>
          </a:p>
          <a:p>
            <a:pPr lvl="1"/>
            <a:r>
              <a:rPr lang="en-US" dirty="0"/>
              <a:t>Opioid Hyperalgesia </a:t>
            </a:r>
          </a:p>
          <a:p>
            <a:pPr lvl="1"/>
            <a:r>
              <a:rPr lang="en-US" dirty="0"/>
              <a:t>“You saved my life!”</a:t>
            </a:r>
          </a:p>
          <a:p>
            <a:r>
              <a:rPr lang="en-US" dirty="0"/>
              <a:t>Jeffrey</a:t>
            </a:r>
          </a:p>
          <a:p>
            <a:pPr lvl="1"/>
            <a:r>
              <a:rPr lang="en-US" dirty="0"/>
              <a:t>330 MME – Total permanent disability</a:t>
            </a:r>
          </a:p>
          <a:p>
            <a:pPr lvl="1"/>
            <a:r>
              <a:rPr lang="en-US" dirty="0"/>
              <a:t>Nearly fatal accidental overdose</a:t>
            </a:r>
          </a:p>
          <a:p>
            <a:pPr lvl="1"/>
            <a:r>
              <a:rPr lang="en-US" dirty="0"/>
              <a:t>Now q 3 months, no benzos, 3 less drugs</a:t>
            </a:r>
          </a:p>
          <a:p>
            <a:pPr lvl="1"/>
            <a:r>
              <a:rPr lang="en-US" dirty="0"/>
              <a:t>“I’m a different person.  I have a life again!”</a:t>
            </a:r>
          </a:p>
        </p:txBody>
      </p:sp>
    </p:spTree>
    <p:extLst>
      <p:ext uri="{BB962C8B-B14F-4D97-AF65-F5344CB8AC3E}">
        <p14:creationId xmlns:p14="http://schemas.microsoft.com/office/powerpoint/2010/main" val="2707505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6D518-DC21-4D95-8FAC-4C850DD56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4DE32-9946-4E79-AD2F-ADAB7FEDF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Francesca </a:t>
            </a:r>
          </a:p>
          <a:p>
            <a:pPr lvl="1"/>
            <a:r>
              <a:rPr lang="en-US" dirty="0"/>
              <a:t>Relapsed after many treatment programs</a:t>
            </a:r>
          </a:p>
          <a:p>
            <a:pPr lvl="1"/>
            <a:r>
              <a:rPr lang="en-US" dirty="0"/>
              <a:t>Now business manager</a:t>
            </a:r>
          </a:p>
          <a:p>
            <a:r>
              <a:rPr lang="en-US" dirty="0"/>
              <a:t>Rosemary</a:t>
            </a:r>
          </a:p>
          <a:p>
            <a:pPr lvl="1"/>
            <a:r>
              <a:rPr lang="en-US" dirty="0"/>
              <a:t>Family got naloxone training</a:t>
            </a:r>
          </a:p>
          <a:p>
            <a:pPr lvl="1"/>
            <a:r>
              <a:rPr lang="en-US" dirty="0"/>
              <a:t>180 MME weaned to 17.5 MME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57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C06B4-A9BC-418F-A7E3-82D31CE27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B61791-B61D-4801-9E40-312BDCF2B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4996" y="2270125"/>
            <a:ext cx="2394007" cy="394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17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2069" y="2529334"/>
            <a:ext cx="8400499" cy="21729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Please evaluate this presentation using the conference mobile app! Simply click on the "clipboard" icon       on the presentation page.</a:t>
            </a:r>
          </a:p>
        </p:txBody>
      </p:sp>
      <p:pic>
        <p:nvPicPr>
          <p:cNvPr id="5" name="Picture 4" descr="Clip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71" y="3595625"/>
            <a:ext cx="465083" cy="4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2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2069" y="2529334"/>
            <a:ext cx="8400499" cy="21729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Please evaluate this presentation using the conference mobile app! Simply click on the "clipboard" icon       on the presentation page.</a:t>
            </a:r>
          </a:p>
        </p:txBody>
      </p:sp>
      <p:pic>
        <p:nvPicPr>
          <p:cNvPr id="5" name="Picture 4" descr="Clip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71" y="3595625"/>
            <a:ext cx="465083" cy="4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16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335B8-1EB2-4640-8B1A-EFA95D588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you doing with opioids?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6AAD9-D336-4B3F-9737-9822828A4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Rx for acute pain and hospice only</a:t>
            </a:r>
          </a:p>
          <a:p>
            <a:r>
              <a:rPr lang="en-US" dirty="0"/>
              <a:t>Rx for chronic pain with only pure agonists</a:t>
            </a:r>
          </a:p>
          <a:p>
            <a:r>
              <a:rPr lang="en-US" dirty="0"/>
              <a:t>Rx for chronic pain with buprenorphine</a:t>
            </a:r>
          </a:p>
          <a:p>
            <a:r>
              <a:rPr lang="en-US" dirty="0"/>
              <a:t>Rx for opioid use disorder – your practice</a:t>
            </a:r>
          </a:p>
          <a:p>
            <a:r>
              <a:rPr lang="en-US" dirty="0"/>
              <a:t>Rx for opioid use disorder – referrals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30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7EDEF-5E97-4CEC-AEA6-DDE4E3311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7544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Community Care Physicians, Albany, NY</a:t>
            </a:r>
            <a:br>
              <a:rPr lang="en-US" sz="3600" dirty="0"/>
            </a:br>
            <a:r>
              <a:rPr lang="en-US" sz="2700" dirty="0"/>
              <a:t>420 Providers, 80 locations, 30 specialties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54ACD1-089A-4221-8D91-C96595C052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467" y="2911475"/>
            <a:ext cx="2973533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4B1A7B-39D6-4AC6-9B0B-999264A35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4149090"/>
            <a:ext cx="3067050" cy="270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B6699A-872F-427F-A49B-05581F418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241743"/>
            <a:ext cx="3581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FDFAB6-8D50-4233-9D03-A759B8B41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4184843"/>
            <a:ext cx="2533650" cy="252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676EC5-4D55-4CE3-BE43-A20E3CAEA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138873"/>
            <a:ext cx="2038350" cy="204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33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B8481-5443-4B54-BEA4-5A9E2C7E8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did we decide we had to do something about opioids?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6A3CAD-2AFE-4060-9A80-9C80FCA34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4996" y="2270125"/>
            <a:ext cx="2394007" cy="394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2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093A3-CED4-46D0-81EF-01F97CE4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Rosemary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19CD3-FE97-4CB5-BD6D-4B2916FDB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50" y="2269609"/>
            <a:ext cx="8682824" cy="3946879"/>
          </a:xfrm>
        </p:spPr>
        <p:txBody>
          <a:bodyPr>
            <a:normAutofit/>
          </a:bodyPr>
          <a:lstStyle/>
          <a:p>
            <a:r>
              <a:rPr lang="en-US" dirty="0"/>
              <a:t>71 </a:t>
            </a:r>
            <a:r>
              <a:rPr lang="en-US" dirty="0" err="1"/>
              <a:t>y.o</a:t>
            </a:r>
            <a:r>
              <a:rPr lang="en-US" dirty="0"/>
              <a:t>. with extensive history </a:t>
            </a:r>
          </a:p>
          <a:p>
            <a:pPr lvl="1"/>
            <a:r>
              <a:rPr lang="en-US" dirty="0"/>
              <a:t>Asthma and RA – many bursts of oral steroids</a:t>
            </a:r>
          </a:p>
          <a:p>
            <a:pPr lvl="1"/>
            <a:r>
              <a:rPr lang="en-US" dirty="0"/>
              <a:t>Multiple lumbar surgeries – pain mgmt. failed</a:t>
            </a:r>
          </a:p>
          <a:p>
            <a:pPr lvl="1"/>
            <a:r>
              <a:rPr lang="en-US" dirty="0"/>
              <a:t>Burst </a:t>
            </a:r>
            <a:r>
              <a:rPr lang="en-US" dirty="0" err="1"/>
              <a:t>Fx</a:t>
            </a:r>
            <a:r>
              <a:rPr lang="en-US" dirty="0"/>
              <a:t> lumbar vertebra – wheelchair bound</a:t>
            </a:r>
          </a:p>
          <a:p>
            <a:pPr lvl="1"/>
            <a:r>
              <a:rPr lang="en-US" dirty="0"/>
              <a:t>180 MME for chronic pain</a:t>
            </a:r>
          </a:p>
          <a:p>
            <a:r>
              <a:rPr lang="en-US" dirty="0"/>
              <a:t>Admission for delirium with pneumonia</a:t>
            </a:r>
          </a:p>
          <a:p>
            <a:r>
              <a:rPr lang="en-US" dirty="0"/>
              <a:t>Ambulance reported she roused with Narcan</a:t>
            </a:r>
          </a:p>
        </p:txBody>
      </p:sp>
    </p:spTree>
    <p:extLst>
      <p:ext uri="{BB962C8B-B14F-4D97-AF65-F5344CB8AC3E}">
        <p14:creationId xmlns:p14="http://schemas.microsoft.com/office/powerpoint/2010/main" val="2037613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86D8C-29A7-4BC8-95C0-F7B5D47DA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Moving from a hunch </a:t>
            </a:r>
            <a:br>
              <a:rPr lang="en-US" dirty="0"/>
            </a:br>
            <a:r>
              <a:rPr lang="en-US" dirty="0"/>
              <a:t>to a 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1EC4B-6BFC-4B5A-A982-E0A0D0927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69609"/>
            <a:ext cx="8411592" cy="39468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“Pain as a fifth vital sign” </a:t>
            </a:r>
          </a:p>
          <a:p>
            <a:r>
              <a:rPr lang="en-US" dirty="0"/>
              <a:t>CDC “Prescribing Opioids for Chronic Pain”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Creating a “registry” for our site</a:t>
            </a:r>
          </a:p>
          <a:p>
            <a:r>
              <a:rPr lang="en-US" dirty="0"/>
              <a:t>92 patients &gt;50 MME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D3CA00-619A-4EFC-A2A5-DEBFC5B3B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934" y="3284613"/>
            <a:ext cx="3316111" cy="173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59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CB0E-05C2-4B05-9F4F-5860144CB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Agreeing to Practice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05E5D-D2A1-4C71-8FCD-B6304D1E0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needed to screen urines. </a:t>
            </a:r>
          </a:p>
          <a:p>
            <a:r>
              <a:rPr lang="en-US" dirty="0"/>
              <a:t>“Care Plans,” not “Opioid Contracts.”</a:t>
            </a:r>
          </a:p>
          <a:p>
            <a:r>
              <a:rPr lang="en-US" dirty="0"/>
              <a:t>Require visits for refills. </a:t>
            </a:r>
          </a:p>
          <a:p>
            <a:pPr lvl="1"/>
            <a:r>
              <a:rPr lang="en-US" dirty="0"/>
              <a:t>It takes longer to find an alternative.</a:t>
            </a:r>
          </a:p>
          <a:p>
            <a:pPr lvl="1"/>
            <a:r>
              <a:rPr lang="en-US" dirty="0"/>
              <a:t>Refills are “ticket in the door” for chronic care.</a:t>
            </a:r>
          </a:p>
          <a:p>
            <a:pPr lvl="1"/>
            <a:r>
              <a:rPr lang="en-US" dirty="0"/>
              <a:t>Demonstrating care for the whole person.</a:t>
            </a:r>
          </a:p>
        </p:txBody>
      </p:sp>
    </p:spTree>
    <p:extLst>
      <p:ext uri="{BB962C8B-B14F-4D97-AF65-F5344CB8AC3E}">
        <p14:creationId xmlns:p14="http://schemas.microsoft.com/office/powerpoint/2010/main" val="2056932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59BB5EC-1E66-44A8-8864-AA94CD8CB7CA}">
  <we:reference id="wa104178141" version="3.10.0.152" store="en-US" storeType="OMEX"/>
  <we:alternateReferences>
    <we:reference id="wa104178141" version="3.10.0.152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2117</TotalTime>
  <Words>774</Words>
  <Application>Microsoft Office PowerPoint</Application>
  <PresentationFormat>On-screen Show (4:3)</PresentationFormat>
  <Paragraphs>133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Helvetica</vt:lpstr>
      <vt:lpstr>Office Theme</vt:lpstr>
      <vt:lpstr>Opioid Improvements –  One Practice at a Time</vt:lpstr>
      <vt:lpstr>Disclosures</vt:lpstr>
      <vt:lpstr>PowerPoint Presentation</vt:lpstr>
      <vt:lpstr>What are you doing with opioids?</vt:lpstr>
      <vt:lpstr>Community Care Physicians, Albany, NY 420 Providers, 80 locations, 30 specialties </vt:lpstr>
      <vt:lpstr>How did we decide we had to do something about opioids?  </vt:lpstr>
      <vt:lpstr>Rosemary</vt:lpstr>
      <vt:lpstr>Moving from a hunch  to a commitment</vt:lpstr>
      <vt:lpstr>Agreeing to Practice Standards</vt:lpstr>
      <vt:lpstr>Finding a Urine Drug Test</vt:lpstr>
      <vt:lpstr>Simple measures –  Satisfying Results</vt:lpstr>
      <vt:lpstr>The Data Made Me Do It!</vt:lpstr>
      <vt:lpstr>Looking for Provider of  Buprenorphine</vt:lpstr>
      <vt:lpstr>Getting Data-2000 Waiver</vt:lpstr>
      <vt:lpstr>Getting Ready for First Patient</vt:lpstr>
      <vt:lpstr>Induction Labor is good metaphor!</vt:lpstr>
      <vt:lpstr>Community Resources</vt:lpstr>
      <vt:lpstr>Can You Become An  Opioid Overdose Prevention Program?</vt:lpstr>
      <vt:lpstr>Office Training  Nasal Narcan</vt:lpstr>
      <vt:lpstr>Taking it into the Community</vt:lpstr>
      <vt:lpstr>Has it been worth it?</vt:lpstr>
      <vt:lpstr>Success Stories</vt:lpstr>
      <vt:lpstr>Success Stories</vt:lpstr>
      <vt:lpstr>Questions</vt:lpstr>
      <vt:lpstr>PowerPoint Presentation</vt:lpstr>
    </vt:vector>
  </TitlesOfParts>
  <Company>STFM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Abuel</dc:creator>
  <cp:lastModifiedBy>Goddard, Bryan</cp:lastModifiedBy>
  <cp:revision>73</cp:revision>
  <dcterms:created xsi:type="dcterms:W3CDTF">2013-07-17T19:19:39Z</dcterms:created>
  <dcterms:modified xsi:type="dcterms:W3CDTF">2018-11-27T16:32:41Z</dcterms:modified>
</cp:coreProperties>
</file>