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1" r:id="rId2"/>
    <p:sldId id="257" r:id="rId3"/>
    <p:sldId id="274" r:id="rId4"/>
    <p:sldId id="276" r:id="rId5"/>
    <p:sldId id="259" r:id="rId6"/>
    <p:sldId id="273" r:id="rId7"/>
    <p:sldId id="279" r:id="rId8"/>
    <p:sldId id="280" r:id="rId9"/>
    <p:sldId id="281" r:id="rId10"/>
    <p:sldId id="266" r:id="rId11"/>
    <p:sldId id="267" r:id="rId12"/>
    <p:sldId id="269" r:id="rId13"/>
    <p:sldId id="270" r:id="rId14"/>
    <p:sldId id="271" r:id="rId15"/>
    <p:sldId id="272" r:id="rId16"/>
    <p:sldId id="278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236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1C009-5D89-45AA-81ED-A31EB64E8A5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9319E-C346-4244-B02E-E8DCEFFF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2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tell one or more of the following stories:</a:t>
            </a:r>
          </a:p>
          <a:p>
            <a:r>
              <a:rPr lang="en-US" dirty="0"/>
              <a:t>-being adopted by a patient while I was developing a clinic for formerly homeless mentally ill men</a:t>
            </a:r>
          </a:p>
          <a:p>
            <a:r>
              <a:rPr lang="en-US" baseline="0" dirty="0"/>
              <a:t>-being fired from the tenure track by my boss and wife</a:t>
            </a:r>
          </a:p>
          <a:p>
            <a:r>
              <a:rPr lang="en-US" baseline="0" dirty="0"/>
              <a:t>-dreading letting go but finding it wonderful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C97CA-6110-4B36-B7A6-A56344D85F7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AA3D-3B5B-4A3C-9704-44AA322AB44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F9FE5-FE03-4E10-9F85-9705687A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3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E77A8-4476-4F0F-AB6E-1C72B21D1491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02525-FF2D-4047-B5AE-A1469467F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099" y="1551963"/>
            <a:ext cx="6853412" cy="2024321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2800" dirty="0"/>
              <a:t>Reflecting with early graduates and senior family medicine leaders about career transitions: Introducing Faculty Whispering</a:t>
            </a:r>
            <a:r>
              <a:rPr lang="en-US" sz="2800" dirty="0" smtClean="0"/>
              <a:t>”</a:t>
            </a:r>
            <a:br>
              <a:rPr lang="en-US" sz="2800" dirty="0" smtClean="0"/>
            </a:br>
            <a:r>
              <a:rPr lang="en-US" sz="2800" dirty="0" smtClean="0"/>
              <a:t>May 9, 2017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 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316" y="3313651"/>
            <a:ext cx="6079746" cy="2743200"/>
          </a:xfrm>
        </p:spPr>
        <p:txBody>
          <a:bodyPr>
            <a:normAutofit fontScale="25000" lnSpcReduction="20000"/>
          </a:bodyPr>
          <a:lstStyle/>
          <a:p>
            <a:endParaRPr lang="en-US" sz="3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Lucy M. </a:t>
            </a:r>
            <a:r>
              <a:rPr lang="en-US" sz="3400" b="1" dirty="0" err="1">
                <a:solidFill>
                  <a:schemeClr val="bg2">
                    <a:lumMod val="50000"/>
                  </a:schemeClr>
                </a:solidFill>
              </a:rPr>
              <a:t>Candib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, MD</a:t>
            </a: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University of Massachusetts Medical School</a:t>
            </a:r>
          </a:p>
          <a:p>
            <a:endParaRPr lang="en-US" sz="3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Joseph Hobbs, MD</a:t>
            </a: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Medical College of Georgia</a:t>
            </a:r>
          </a:p>
          <a:p>
            <a:endParaRPr lang="en-US" sz="3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400" b="1" dirty="0" err="1">
                <a:solidFill>
                  <a:schemeClr val="bg2">
                    <a:lumMod val="50000"/>
                  </a:schemeClr>
                </a:solidFill>
              </a:rPr>
              <a:t>Macaran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A. Baird, MD, MS</a:t>
            </a: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University of Minnesota Medical School</a:t>
            </a:r>
          </a:p>
          <a:p>
            <a:endParaRPr lang="en-US" sz="3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William Shore, MD</a:t>
            </a: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UCSF School of Medicine</a:t>
            </a:r>
          </a:p>
          <a:p>
            <a:endParaRPr lang="en-US" sz="3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John Frey, MD</a:t>
            </a: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University of Wisconsin School of Medicine and Public Health</a:t>
            </a:r>
          </a:p>
          <a:p>
            <a:endParaRPr lang="en-US" sz="3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Jeannette South-Paul, MD</a:t>
            </a: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University of Pittsburgh School of Medicine</a:t>
            </a:r>
          </a:p>
          <a:p>
            <a:endParaRPr lang="en-US" sz="3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James Greenwald, MD</a:t>
            </a:r>
          </a:p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SUNY Upstate Medical University</a:t>
            </a:r>
          </a:p>
          <a:p>
            <a:endParaRPr lang="en-US" sz="3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Macaran</a:t>
            </a:r>
            <a:r>
              <a:rPr lang="en-US" dirty="0"/>
              <a:t> A. Baird, MD, 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Transitions:</a:t>
            </a:r>
            <a:endParaRPr lang="en-US" sz="6600" dirty="0"/>
          </a:p>
          <a:p>
            <a:pPr lvl="0"/>
            <a:r>
              <a:rPr lang="en-US" sz="2000" dirty="0"/>
              <a:t>Rural practice</a:t>
            </a:r>
          </a:p>
          <a:p>
            <a:pPr lvl="0"/>
            <a:r>
              <a:rPr lang="en-US" sz="2000" dirty="0"/>
              <a:t>Residency director</a:t>
            </a:r>
          </a:p>
          <a:p>
            <a:pPr lvl="0"/>
            <a:r>
              <a:rPr lang="en-US" sz="2000" dirty="0"/>
              <a:t>Professor and chair of Family Medicine – Syracuse</a:t>
            </a:r>
          </a:p>
          <a:p>
            <a:pPr lvl="0"/>
            <a:r>
              <a:rPr lang="en-US" sz="2000" dirty="0"/>
              <a:t>Associate medical director for Primary Care, HealthPartners, Minneapolis</a:t>
            </a:r>
          </a:p>
          <a:p>
            <a:pPr lvl="0"/>
            <a:r>
              <a:rPr lang="en-US" sz="2000" dirty="0"/>
              <a:t>Professor and medical director for Mayo Clinic insurance company</a:t>
            </a:r>
          </a:p>
          <a:p>
            <a:pPr lvl="0"/>
            <a:r>
              <a:rPr lang="en-US" sz="2000" dirty="0"/>
              <a:t>Professor and head, Department of Family Medicine &amp; Community Health, University of MN</a:t>
            </a:r>
          </a:p>
        </p:txBody>
      </p:sp>
    </p:spTree>
    <p:extLst>
      <p:ext uri="{BB962C8B-B14F-4D97-AF65-F5344CB8AC3E}">
        <p14:creationId xmlns:p14="http://schemas.microsoft.com/office/powerpoint/2010/main" val="186415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Shore,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b="1" dirty="0"/>
              <a:t>Significant career transitions and coaches/whisperers: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400" b="1" dirty="0"/>
          </a:p>
          <a:p>
            <a:pPr lvl="0"/>
            <a:r>
              <a:rPr lang="en-US" b="1" dirty="0"/>
              <a:t>Early/Mid -career-transition from community health center practice to faculty position. </a:t>
            </a:r>
            <a:r>
              <a:rPr lang="en-US" dirty="0"/>
              <a:t>Concern: Am I selling out by stopping full time practice? Will there be time for family?</a:t>
            </a:r>
          </a:p>
          <a:p>
            <a:pPr marL="0" indent="0">
              <a:buNone/>
            </a:pPr>
            <a:r>
              <a:rPr lang="en-US" dirty="0"/>
              <a:t>       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b="1" dirty="0" smtClean="0"/>
              <a:t>Mid/Late </a:t>
            </a:r>
            <a:r>
              <a:rPr lang="en-US" b="1" dirty="0"/>
              <a:t>career: Step down from leadership position as MSE director.</a:t>
            </a:r>
            <a:r>
              <a:rPr lang="en-US" dirty="0"/>
              <a:t>  Concern: Where will I fit into the organization? </a:t>
            </a:r>
            <a:r>
              <a:rPr lang="en-US" dirty="0" smtClean="0"/>
              <a:t>Finding new ways </a:t>
            </a:r>
            <a:r>
              <a:rPr lang="en-US" smtClean="0"/>
              <a:t>to contribute.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0"/>
            <a:r>
              <a:rPr lang="en-US" b="1" dirty="0"/>
              <a:t>Late career: Retirement/stop direct clinical practice, continue teaching</a:t>
            </a:r>
            <a:r>
              <a:rPr lang="en-US" dirty="0"/>
              <a:t>: Concern-What will my identity be if not seeing patients?  With this, will I be able to have more time with our grandchildren?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2900" dirty="0" smtClean="0"/>
          </a:p>
          <a:p>
            <a:r>
              <a:rPr lang="en-US" sz="2900" b="1" dirty="0" smtClean="0"/>
              <a:t>Post-retirement: End of hospital privileges w/out ABFM re-certification:</a:t>
            </a:r>
            <a:r>
              <a:rPr lang="en-US" sz="2900" dirty="0" smtClean="0"/>
              <a:t> Concern: Final loss of identify.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27682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Jeannette South-Paul,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Choosing an Army Health Professions Scholarship</a:t>
            </a:r>
          </a:p>
          <a:p>
            <a:pPr marL="0" indent="0">
              <a:buNone/>
            </a:pPr>
            <a:r>
              <a:rPr lang="en-US" dirty="0"/>
              <a:t>	Guaranteeing departure from my home community </a:t>
            </a:r>
          </a:p>
          <a:p>
            <a:pPr marL="0" indent="0">
              <a:buNone/>
            </a:pPr>
            <a:r>
              <a:rPr lang="en-US" dirty="0"/>
              <a:t>	Joining a new culture with few women</a:t>
            </a:r>
          </a:p>
          <a:p>
            <a:pPr marL="0" indent="0">
              <a:buNone/>
            </a:pPr>
            <a:r>
              <a:rPr lang="en-US" dirty="0"/>
              <a:t>	Mandating a level of physical training I had never pursued</a:t>
            </a:r>
          </a:p>
        </p:txBody>
      </p:sp>
    </p:spTree>
    <p:extLst>
      <p:ext uri="{BB962C8B-B14F-4D97-AF65-F5344CB8AC3E}">
        <p14:creationId xmlns:p14="http://schemas.microsoft.com/office/powerpoint/2010/main" val="385352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Jeannette South-Paul,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Pursuing an academic career – uncommon in the Army</a:t>
            </a:r>
          </a:p>
          <a:p>
            <a:pPr lvl="1"/>
            <a:r>
              <a:rPr lang="en-US" dirty="0"/>
              <a:t>Engaging in clinical research as a resident</a:t>
            </a:r>
          </a:p>
          <a:p>
            <a:pPr lvl="1"/>
            <a:r>
              <a:rPr lang="en-US" dirty="0"/>
              <a:t>Seeking involvement in national, civilian organizations – AAFP</a:t>
            </a:r>
          </a:p>
          <a:p>
            <a:pPr lvl="1"/>
            <a:r>
              <a:rPr lang="en-US" dirty="0"/>
              <a:t>Juggling marriage to a civilian from a different culture and motherhood as an Army mom</a:t>
            </a:r>
          </a:p>
          <a:p>
            <a:pPr lvl="1"/>
            <a:r>
              <a:rPr lang="en-US" dirty="0"/>
              <a:t>Balancing a dual career relationship – Private practice and the Army</a:t>
            </a:r>
          </a:p>
        </p:txBody>
      </p:sp>
    </p:spTree>
    <p:extLst>
      <p:ext uri="{BB962C8B-B14F-4D97-AF65-F5344CB8AC3E}">
        <p14:creationId xmlns:p14="http://schemas.microsoft.com/office/powerpoint/2010/main" val="110039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Jeannette South-Paul,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Joining the medical school environment</a:t>
            </a:r>
          </a:p>
          <a:p>
            <a:pPr lvl="1"/>
            <a:r>
              <a:rPr lang="en-US" dirty="0"/>
              <a:t>Embracing scholarship requirements while keeping up with clinical responsibilities</a:t>
            </a:r>
          </a:p>
          <a:p>
            <a:pPr lvl="1"/>
            <a:r>
              <a:rPr lang="en-US" dirty="0"/>
              <a:t>Advocating for change and stumbling into institutional leadership</a:t>
            </a:r>
          </a:p>
          <a:p>
            <a:pPr lvl="1"/>
            <a:r>
              <a:rPr lang="en-US" dirty="0"/>
              <a:t>Pursuing volunteer leadership opportunities in AAFP, AAMC, STFM</a:t>
            </a:r>
          </a:p>
          <a:p>
            <a:pPr lvl="1"/>
            <a:r>
              <a:rPr lang="en-US" dirty="0"/>
              <a:t>Transitioning from military academic leadership to academic leadership in a civilian institution</a:t>
            </a:r>
          </a:p>
        </p:txBody>
      </p:sp>
    </p:spTree>
    <p:extLst>
      <p:ext uri="{BB962C8B-B14F-4D97-AF65-F5344CB8AC3E}">
        <p14:creationId xmlns:p14="http://schemas.microsoft.com/office/powerpoint/2010/main" val="149098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Jeannette South-Paul,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Deciding when to make the next move</a:t>
            </a:r>
          </a:p>
          <a:p>
            <a:r>
              <a:rPr lang="en-US" dirty="0"/>
              <a:t>Seeing opportunities for further change</a:t>
            </a:r>
          </a:p>
          <a:p>
            <a:r>
              <a:rPr lang="en-US" dirty="0"/>
              <a:t>How to continue being involved as a senior academician</a:t>
            </a:r>
          </a:p>
          <a:p>
            <a:r>
              <a:rPr lang="en-US" dirty="0"/>
              <a:t>Balancing changing family needs</a:t>
            </a:r>
          </a:p>
          <a:p>
            <a:r>
              <a:rPr lang="en-US" dirty="0"/>
              <a:t>Changing role of a maturing mentor – close geographic relationships to more distant mentoring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418661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L Greenwald,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Biggest Transitions</a:t>
            </a:r>
          </a:p>
          <a:p>
            <a:pPr lvl="1"/>
            <a:r>
              <a:rPr lang="en-US" dirty="0"/>
              <a:t>Switch from Tenure to Clinical/Educator Track</a:t>
            </a:r>
          </a:p>
          <a:p>
            <a:pPr lvl="1"/>
            <a:r>
              <a:rPr lang="en-US" dirty="0"/>
              <a:t>Medical Director Correctional Health</a:t>
            </a:r>
          </a:p>
          <a:p>
            <a:pPr lvl="1"/>
            <a:r>
              <a:rPr lang="en-US" dirty="0"/>
              <a:t>Rural Medical Education Program Director</a:t>
            </a:r>
          </a:p>
          <a:p>
            <a:pPr lvl="1"/>
            <a:r>
              <a:rPr lang="en-US" dirty="0"/>
              <a:t>Semi-Retirement</a:t>
            </a:r>
          </a:p>
          <a:p>
            <a:r>
              <a:rPr lang="en-US" dirty="0"/>
              <a:t>Guiding principals</a:t>
            </a:r>
          </a:p>
          <a:p>
            <a:pPr lvl="1"/>
            <a:r>
              <a:rPr lang="en-US" dirty="0"/>
              <a:t>Discovering, accepting, and honing my skills</a:t>
            </a:r>
          </a:p>
          <a:p>
            <a:pPr lvl="1"/>
            <a:r>
              <a:rPr lang="en-US" dirty="0"/>
              <a:t>Seeking balance (discovering and accepting limits)</a:t>
            </a:r>
          </a:p>
          <a:p>
            <a:pPr lvl="1"/>
            <a:r>
              <a:rPr lang="en-US" dirty="0"/>
              <a:t>Functioning at small and broad levels simultaneously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6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94377"/>
              </p:ext>
            </p:extLst>
          </p:nvPr>
        </p:nvGraphicFramePr>
        <p:xfrm>
          <a:off x="1110797" y="99559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0797" y="99559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94377"/>
              </p:ext>
            </p:extLst>
          </p:nvPr>
        </p:nvGraphicFramePr>
        <p:xfrm>
          <a:off x="1263197" y="114799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5" imgW="5829199" imgH="7543800" progId="Acrobat.Document.11">
                  <p:embed/>
                </p:oleObj>
              </mc:Choice>
              <mc:Fallback>
                <p:oleObj name="Acrobat Document" r:id="rId5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3197" y="114799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5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603740"/>
              </p:ext>
            </p:extLst>
          </p:nvPr>
        </p:nvGraphicFramePr>
        <p:xfrm>
          <a:off x="1947653" y="944058"/>
          <a:ext cx="4513532" cy="584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653" y="944058"/>
                        <a:ext cx="4513532" cy="584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41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9677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Becoming a faculty whisperer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 assessment of what one has learned</a:t>
            </a:r>
          </a:p>
          <a:p>
            <a:pPr lvl="1"/>
            <a:r>
              <a:rPr lang="en-US" dirty="0"/>
              <a:t>Dealing with people, learning from mistakes, making choices, setting priorities, self-in-relation</a:t>
            </a:r>
          </a:p>
          <a:p>
            <a:r>
              <a:rPr lang="en-US" dirty="0"/>
              <a:t>An active outreach process</a:t>
            </a:r>
          </a:p>
          <a:p>
            <a:pPr lvl="1"/>
            <a:r>
              <a:rPr lang="en-US" dirty="0"/>
              <a:t>Approach people you know, call people you don’t, making yourself available, have a </a:t>
            </a:r>
            <a:r>
              <a:rPr lang="en-US" dirty="0" err="1"/>
              <a:t>Mickies</a:t>
            </a:r>
            <a:r>
              <a:rPr lang="en-US" dirty="0"/>
              <a:t> Dairy Bar</a:t>
            </a:r>
          </a:p>
          <a:p>
            <a:r>
              <a:rPr lang="en-US" dirty="0"/>
              <a:t>Setting parameters</a:t>
            </a:r>
          </a:p>
          <a:p>
            <a:pPr lvl="1"/>
            <a:r>
              <a:rPr lang="en-US" dirty="0"/>
              <a:t>Focus on others’ careers, no administrative talk, minimize war stories, it is not about me</a:t>
            </a:r>
          </a:p>
          <a:p>
            <a:r>
              <a:rPr lang="en-US" dirty="0"/>
              <a:t>Maintain one’s own network of whisperers </a:t>
            </a:r>
          </a:p>
          <a:p>
            <a:pPr lvl="1"/>
            <a:r>
              <a:rPr lang="en-US" dirty="0"/>
              <a:t>Practice what you practice</a:t>
            </a:r>
          </a:p>
        </p:txBody>
      </p:sp>
    </p:spTree>
    <p:extLst>
      <p:ext uri="{BB962C8B-B14F-4D97-AF65-F5344CB8AC3E}">
        <p14:creationId xmlns:p14="http://schemas.microsoft.com/office/powerpoint/2010/main" val="169145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4582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50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Lucy M. </a:t>
            </a:r>
            <a:r>
              <a:rPr lang="en-US" dirty="0" err="1"/>
              <a:t>Candib</a:t>
            </a:r>
            <a:r>
              <a:rPr lang="en-US" dirty="0"/>
              <a:t>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Transitions:</a:t>
            </a:r>
          </a:p>
          <a:p>
            <a:r>
              <a:rPr lang="en-US" dirty="0"/>
              <a:t>No-children to parenting</a:t>
            </a:r>
          </a:p>
          <a:p>
            <a:r>
              <a:rPr lang="en-US" dirty="0"/>
              <a:t>Full time clinical to </a:t>
            </a:r>
            <a:r>
              <a:rPr lang="en-US" dirty="0" err="1"/>
              <a:t>parttime</a:t>
            </a:r>
            <a:r>
              <a:rPr lang="en-US" dirty="0"/>
              <a:t> clinical (and unpaid writing)</a:t>
            </a:r>
          </a:p>
          <a:p>
            <a:r>
              <a:rPr lang="en-US" dirty="0"/>
              <a:t>Part-time clinical to retirement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520" y="521114"/>
            <a:ext cx="4067169" cy="60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037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Joseph Hobbs, MD</a:t>
            </a:r>
            <a:r>
              <a:rPr lang="en-US" dirty="0"/>
              <a:t/>
            </a:r>
            <a:br>
              <a:rPr lang="en-US" dirty="0"/>
            </a:br>
            <a:r>
              <a:rPr lang="en-US" sz="1600" b="0" dirty="0"/>
              <a:t>(an entire career at a single institution)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8370"/>
            <a:ext cx="8229600" cy="394687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Transition: Delaying private practice for academic department post </a:t>
            </a:r>
          </a:p>
          <a:p>
            <a:pPr lvl="0"/>
            <a:r>
              <a:rPr lang="en-US" sz="2000" dirty="0"/>
              <a:t>Factors influencing transition</a:t>
            </a:r>
          </a:p>
          <a:p>
            <a:pPr lvl="1"/>
            <a:r>
              <a:rPr lang="en-US" sz="1800" dirty="0"/>
              <a:t>FM Chair</a:t>
            </a:r>
          </a:p>
          <a:p>
            <a:pPr lvl="1"/>
            <a:r>
              <a:rPr lang="en-US" sz="1800" dirty="0"/>
              <a:t>Spouse and family </a:t>
            </a:r>
          </a:p>
          <a:p>
            <a:pPr lvl="1"/>
            <a:r>
              <a:rPr lang="en-US" sz="1800" dirty="0"/>
              <a:t>Dearth of local group practice opportunities</a:t>
            </a:r>
          </a:p>
          <a:p>
            <a:pPr lvl="1"/>
            <a:r>
              <a:rPr lang="en-US" sz="1800" dirty="0"/>
              <a:t>Residency Program Director attrition</a:t>
            </a:r>
          </a:p>
          <a:p>
            <a:r>
              <a:rPr lang="en-US" sz="2000" dirty="0"/>
              <a:t>By products</a:t>
            </a:r>
          </a:p>
          <a:p>
            <a:pPr lvl="1"/>
            <a:r>
              <a:rPr lang="en-US" sz="1800" dirty="0"/>
              <a:t>Residency Program Director, FMIS Program, FMIS Director</a:t>
            </a:r>
          </a:p>
          <a:p>
            <a:pPr lvl="1"/>
            <a:r>
              <a:rPr lang="en-US" sz="1800" dirty="0"/>
              <a:t>Opportunities for leadership posts at other universities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2193378"/>
            <a:ext cx="8801100" cy="416398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600" b="1" dirty="0"/>
              <a:t>Transition: Residency Program Director to Student Program Director</a:t>
            </a:r>
          </a:p>
          <a:p>
            <a:r>
              <a:rPr lang="en-US" sz="2200" dirty="0"/>
              <a:t>Factors influencing transition</a:t>
            </a:r>
          </a:p>
          <a:p>
            <a:pPr lvl="1"/>
            <a:r>
              <a:rPr lang="en-US" sz="1900" dirty="0"/>
              <a:t>Mariam Bishop, Martha Evans, David </a:t>
            </a:r>
            <a:r>
              <a:rPr lang="en-US" sz="1900" dirty="0" err="1"/>
              <a:t>Swee</a:t>
            </a:r>
            <a:r>
              <a:rPr lang="en-US" sz="1900" dirty="0"/>
              <a:t>, Roger Sherwood</a:t>
            </a:r>
          </a:p>
          <a:p>
            <a:pPr lvl="1"/>
            <a:r>
              <a:rPr lang="en-US" sz="1900" dirty="0"/>
              <a:t>STFM Education Committee and Group on Pre-Doctoral Education Directors</a:t>
            </a:r>
          </a:p>
          <a:p>
            <a:pPr lvl="1"/>
            <a:r>
              <a:rPr lang="en-US" sz="1900" dirty="0"/>
              <a:t>New decentralized Family Medicine Clerkship </a:t>
            </a:r>
          </a:p>
          <a:p>
            <a:r>
              <a:rPr lang="en-US" sz="2200" dirty="0"/>
              <a:t>By products </a:t>
            </a:r>
          </a:p>
          <a:p>
            <a:pPr lvl="1"/>
            <a:r>
              <a:rPr lang="en-US" sz="1900" dirty="0"/>
              <a:t>HRSA training grant reviewer and recipient</a:t>
            </a:r>
          </a:p>
          <a:p>
            <a:pPr lvl="1"/>
            <a:r>
              <a:rPr lang="en-US" sz="1900" dirty="0"/>
              <a:t>Publications, presentations, consultations</a:t>
            </a:r>
          </a:p>
          <a:p>
            <a:pPr lvl="1"/>
            <a:r>
              <a:rPr lang="en-US" sz="1900" dirty="0"/>
              <a:t>STFM (Board Member-at-Large, President) </a:t>
            </a:r>
          </a:p>
          <a:p>
            <a:pPr lvl="1"/>
            <a:r>
              <a:rPr lang="en-US" sz="1900" dirty="0"/>
              <a:t>Promotion to professor and tenure</a:t>
            </a:r>
          </a:p>
          <a:p>
            <a:pPr lvl="1"/>
            <a:r>
              <a:rPr lang="en-US" sz="1900" dirty="0"/>
              <a:t>Opportunities for leadership posts at other universities </a:t>
            </a:r>
          </a:p>
          <a:p>
            <a:pPr lvl="1"/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503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200" dirty="0"/>
              <a:t>Joseph Hobbs, MD</a:t>
            </a:r>
            <a:r>
              <a:rPr lang="en-US" dirty="0"/>
              <a:t/>
            </a:r>
            <a:br>
              <a:rPr lang="en-US" dirty="0"/>
            </a:br>
            <a:r>
              <a:rPr lang="en-US" sz="1600" b="0" dirty="0"/>
              <a:t>(an entire career at a single institution)</a:t>
            </a:r>
          </a:p>
        </p:txBody>
      </p:sp>
    </p:spTree>
    <p:extLst>
      <p:ext uri="{BB962C8B-B14F-4D97-AF65-F5344CB8AC3E}">
        <p14:creationId xmlns:p14="http://schemas.microsoft.com/office/powerpoint/2010/main" val="388604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347"/>
            <a:ext cx="8229600" cy="4379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Leadership Transition: MCG at Augusta University </a:t>
            </a:r>
            <a:endParaRPr lang="en-US" sz="2400" dirty="0"/>
          </a:p>
          <a:p>
            <a:pPr lvl="0"/>
            <a:r>
              <a:rPr lang="en-US" sz="2000" dirty="0"/>
              <a:t>Department Chair </a:t>
            </a:r>
          </a:p>
          <a:p>
            <a:pPr lvl="0"/>
            <a:r>
              <a:rPr lang="en-US" sz="2000" dirty="0"/>
              <a:t>Deans Office appointments </a:t>
            </a:r>
          </a:p>
          <a:p>
            <a:r>
              <a:rPr lang="en-US" sz="2000" dirty="0"/>
              <a:t>ADFM (Board Member-at-Large, President)</a:t>
            </a:r>
          </a:p>
          <a:p>
            <a:pPr lvl="0"/>
            <a:r>
              <a:rPr lang="en-US" sz="2000" dirty="0"/>
              <a:t>Factors influencing transition</a:t>
            </a:r>
          </a:p>
          <a:p>
            <a:pPr lvl="1"/>
            <a:r>
              <a:rPr lang="en-US" sz="1800" dirty="0"/>
              <a:t>Former FM Chair at MCG and UVA, former MCG Dean </a:t>
            </a:r>
          </a:p>
          <a:p>
            <a:pPr lvl="1"/>
            <a:r>
              <a:rPr lang="en-US" sz="1800" dirty="0"/>
              <a:t>Bishop Fellowship (IU Dean)</a:t>
            </a:r>
          </a:p>
          <a:p>
            <a:pPr lvl="0"/>
            <a:r>
              <a:rPr lang="en-US" sz="2000" dirty="0"/>
              <a:t>By products</a:t>
            </a:r>
          </a:p>
          <a:p>
            <a:pPr lvl="1"/>
            <a:r>
              <a:rPr lang="en-US" sz="1800" dirty="0"/>
              <a:t>COGME, ABFM Board</a:t>
            </a:r>
          </a:p>
          <a:p>
            <a:pPr lvl="1"/>
            <a:r>
              <a:rPr lang="en-US" sz="1800" dirty="0"/>
              <a:t>University Health System, Dean, Academic Affairs leadership </a:t>
            </a:r>
          </a:p>
          <a:p>
            <a:pPr lvl="1"/>
            <a:r>
              <a:rPr lang="en-US" sz="1800" dirty="0"/>
              <a:t>Opportunities for leadership posts at other universities 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5037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Joseph Hobbs, MD</a:t>
            </a:r>
            <a:r>
              <a:rPr lang="en-US" dirty="0"/>
              <a:t/>
            </a:r>
            <a:br>
              <a:rPr lang="en-US" dirty="0"/>
            </a:br>
            <a:r>
              <a:rPr lang="en-US" sz="1600" b="0" dirty="0"/>
              <a:t>(an entire career at a single institution)</a:t>
            </a:r>
          </a:p>
        </p:txBody>
      </p:sp>
    </p:spTree>
    <p:extLst>
      <p:ext uri="{BB962C8B-B14F-4D97-AF65-F5344CB8AC3E}">
        <p14:creationId xmlns:p14="http://schemas.microsoft.com/office/powerpoint/2010/main" val="169828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703</Words>
  <Application>Microsoft Office PowerPoint</Application>
  <PresentationFormat>On-screen Show (4:3)</PresentationFormat>
  <Paragraphs>129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Reflecting with early graduates and senior family medicine leaders about career transitions: Introducing Faculty Whispering” May 9, 2017   </vt:lpstr>
      <vt:lpstr>Disclosures</vt:lpstr>
      <vt:lpstr>Becoming a faculty whisperer</vt:lpstr>
      <vt:lpstr>PowerPoint Presentation</vt:lpstr>
      <vt:lpstr>Lucy M. Candib, MD</vt:lpstr>
      <vt:lpstr>PowerPoint Presentation</vt:lpstr>
      <vt:lpstr>Joseph Hobbs, MD (an entire career at a single institution)</vt:lpstr>
      <vt:lpstr>PowerPoint Presentation</vt:lpstr>
      <vt:lpstr>Joseph Hobbs, MD (an entire career at a single institution)</vt:lpstr>
      <vt:lpstr>Macaran A. Baird, MD, MS</vt:lpstr>
      <vt:lpstr>William Shore, MD</vt:lpstr>
      <vt:lpstr>Jeannette South-Paul, MD</vt:lpstr>
      <vt:lpstr>Jeannette South-Paul, MD</vt:lpstr>
      <vt:lpstr>Jeannette South-Paul, MD</vt:lpstr>
      <vt:lpstr>Jeannette South-Paul, MD</vt:lpstr>
      <vt:lpstr>James L Greenwald, MD</vt:lpstr>
      <vt:lpstr>PowerPoint Presentation</vt:lpstr>
      <vt:lpstr>PowerPoint Presentation</vt:lpstr>
    </vt:vector>
  </TitlesOfParts>
  <Company>STFM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William B. Shore</cp:lastModifiedBy>
  <cp:revision>50</cp:revision>
  <dcterms:created xsi:type="dcterms:W3CDTF">2013-07-17T19:19:39Z</dcterms:created>
  <dcterms:modified xsi:type="dcterms:W3CDTF">2017-05-16T23:52:36Z</dcterms:modified>
</cp:coreProperties>
</file>