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8" r:id="rId3"/>
    <p:sldId id="257" r:id="rId4"/>
    <p:sldId id="270" r:id="rId5"/>
    <p:sldId id="267" r:id="rId6"/>
    <p:sldId id="269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7"/>
    <p:restoredTop sz="94696"/>
  </p:normalViewPr>
  <p:slideViewPr>
    <p:cSldViewPr snapToGrid="0" snapToObjects="1">
      <p:cViewPr varScale="1">
        <p:scale>
          <a:sx n="99" d="100"/>
          <a:sy n="99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4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3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02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65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42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99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7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5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4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3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0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AA4DAB-2A74-0C47-8ED7-8040A4DE751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BAF7C6-1057-5F45-957E-2D71C49A4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8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1AEB-C535-6943-B7A7-F6F99D1C07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Ghosts in the Exam Room: Identifying Empathy Myths &amp; Finding Our Compassion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9DFB2-F1DD-2F4C-937F-91C253A3F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Jennifer L. Ayres, Ph.D.</a:t>
            </a:r>
          </a:p>
          <a:p>
            <a:r>
              <a:rPr lang="en-US" dirty="0"/>
              <a:t>University of Texas at Austin</a:t>
            </a:r>
          </a:p>
          <a:p>
            <a:r>
              <a:rPr lang="en-US" dirty="0"/>
              <a:t>Dell Medical School </a:t>
            </a:r>
          </a:p>
        </p:txBody>
      </p:sp>
    </p:spTree>
    <p:extLst>
      <p:ext uri="{BB962C8B-B14F-4D97-AF65-F5344CB8AC3E}">
        <p14:creationId xmlns:p14="http://schemas.microsoft.com/office/powerpoint/2010/main" val="288633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85CD1D-748D-2B42-8B9E-F424E36C7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My Stroke of Insight </a:t>
            </a:r>
            <a:r>
              <a:rPr lang="en-US" dirty="0"/>
              <a:t>excerpt discussion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A7DFD3D-E515-DD49-8224-2B8AB20270E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30400" y="2555081"/>
            <a:ext cx="3073400" cy="3048000"/>
          </a:xfrm>
          <a:ln>
            <a:solidFill>
              <a:srgbClr val="C00000"/>
            </a:solidFill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0E78E2-AE5E-674E-B08C-DB2694F0752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820473"/>
            <a:ext cx="5105400" cy="2970726"/>
          </a:xfrm>
        </p:spPr>
        <p:txBody>
          <a:bodyPr/>
          <a:lstStyle/>
          <a:p>
            <a:r>
              <a:rPr lang="en-US" dirty="0"/>
              <a:t>Which of Dr. Bolte Taylor’s pieces of advice for providers resonated with you?</a:t>
            </a:r>
          </a:p>
          <a:p>
            <a:r>
              <a:rPr lang="en-US" dirty="0"/>
              <a:t>What are the strategies you use to protect your empathy?</a:t>
            </a:r>
          </a:p>
          <a:p>
            <a:r>
              <a:rPr lang="en-US" dirty="0"/>
              <a:t>What could you do differently?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36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9BF191-7A3B-014A-9D8F-B21ACE3DC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3704800"/>
          </a:xfrm>
        </p:spPr>
        <p:txBody>
          <a:bodyPr/>
          <a:lstStyle/>
          <a:p>
            <a:r>
              <a:rPr lang="en-US" dirty="0"/>
              <a:t>Empathy myth #2</a:t>
            </a:r>
            <a:r>
              <a:rPr lang="en-US"/>
              <a:t>: </a:t>
            </a:r>
            <a:br>
              <a:rPr lang="en-US"/>
            </a:br>
            <a:r>
              <a:rPr lang="en-US"/>
              <a:t>If </a:t>
            </a:r>
            <a:r>
              <a:rPr lang="en-US" dirty="0"/>
              <a:t>I feel my emotions, I will become overwhelmed &amp;/or incapacitated.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8A1F15-8FF5-7745-B9B6-FFA075DF1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5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04EC48C-D17B-B54E-A54B-5F1C5E1F3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Experienced emotions will weaken me…how does that manifest?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B64DD-14E0-0D47-8B7F-B677E95F2BE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Anger to protect helplessness, sadness &amp; shame/inadequacy</a:t>
            </a:r>
          </a:p>
          <a:p>
            <a:r>
              <a:rPr lang="en-US" dirty="0"/>
              <a:t>Choosing distraction/immediate gratification</a:t>
            </a:r>
          </a:p>
          <a:p>
            <a:r>
              <a:rPr lang="en-US" dirty="0"/>
              <a:t>Patient blame</a:t>
            </a:r>
          </a:p>
          <a:p>
            <a:r>
              <a:rPr lang="en-US" dirty="0"/>
              <a:t>Inappropriate processing with patients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D5CC33-0B96-9D40-A49C-A08EC69215F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012781" y="2366963"/>
            <a:ext cx="3424237" cy="3424237"/>
          </a:xfrm>
        </p:spPr>
      </p:pic>
    </p:spTree>
    <p:extLst>
      <p:ext uri="{BB962C8B-B14F-4D97-AF65-F5344CB8AC3E}">
        <p14:creationId xmlns:p14="http://schemas.microsoft.com/office/powerpoint/2010/main" val="309861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FFEDC-4045-BA43-84BF-0ABA7AC3E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618517"/>
            <a:ext cx="11616267" cy="1596177"/>
          </a:xfrm>
        </p:spPr>
        <p:txBody>
          <a:bodyPr/>
          <a:lstStyle/>
          <a:p>
            <a:r>
              <a:rPr lang="en-US" dirty="0"/>
              <a:t>Rana </a:t>
            </a:r>
            <a:r>
              <a:rPr lang="en-US" dirty="0" err="1"/>
              <a:t>awdish</a:t>
            </a:r>
            <a:r>
              <a:rPr lang="en-US" dirty="0"/>
              <a:t>: </a:t>
            </a:r>
            <a:r>
              <a:rPr lang="en-US" i="1" u="sng" dirty="0"/>
              <a:t>In shock: my journey from death to recovery &amp; the redemptive power of hope </a:t>
            </a:r>
            <a:r>
              <a:rPr lang="en-US" dirty="0"/>
              <a:t>(2017)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51B8D7B-8AED-884F-AD9B-390C134A6C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95210" y="2366963"/>
            <a:ext cx="2743779" cy="3424237"/>
          </a:xfrm>
          <a:ln>
            <a:solidFill>
              <a:srgbClr val="C0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6B72B-5E9F-524D-9814-2F602CE542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3078051"/>
            <a:ext cx="5105400" cy="2713148"/>
          </a:xfrm>
        </p:spPr>
        <p:txBody>
          <a:bodyPr/>
          <a:lstStyle/>
          <a:p>
            <a:r>
              <a:rPr lang="en-US" dirty="0"/>
              <a:t>Critical care physician</a:t>
            </a:r>
          </a:p>
          <a:p>
            <a:r>
              <a:rPr lang="en-US" dirty="0"/>
              <a:t>Undiagnosed liver tumors resulted in a miscarriage &amp; life threatening illness &amp; complications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415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2E1E3-78ED-6540-A53F-FBEA4780A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 shock </a:t>
            </a:r>
            <a:r>
              <a:rPr lang="en-US" dirty="0"/>
              <a:t>excerpt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5CC8F-480B-A049-ABC9-53B585B8FF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556933"/>
            <a:ext cx="5106026" cy="3234266"/>
          </a:xfrm>
        </p:spPr>
        <p:txBody>
          <a:bodyPr/>
          <a:lstStyle/>
          <a:p>
            <a:r>
              <a:rPr lang="en-US" dirty="0"/>
              <a:t>What aspects of this excerpt affected you? </a:t>
            </a:r>
          </a:p>
          <a:p>
            <a:r>
              <a:rPr lang="en-US" dirty="0"/>
              <a:t>How do you relate to…</a:t>
            </a:r>
          </a:p>
          <a:p>
            <a:pPr lvl="1"/>
            <a:r>
              <a:rPr lang="en-US" dirty="0"/>
              <a:t>The fellow?</a:t>
            </a:r>
          </a:p>
          <a:p>
            <a:pPr lvl="1"/>
            <a:r>
              <a:rPr lang="en-US" dirty="0"/>
              <a:t>The medical student?</a:t>
            </a:r>
          </a:p>
          <a:p>
            <a:pPr lvl="1"/>
            <a:r>
              <a:rPr lang="en-US" dirty="0"/>
              <a:t>The Patient?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081FFA-00B5-8047-B9CB-55732FA8EFB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040255" y="2366962"/>
            <a:ext cx="2579904" cy="3424237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53852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35D31C-360F-F94E-B75F-41569E3C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Thoughts, strategies &amp; direction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24A086-ABD1-DA45-A92B-E6028ADBCBB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309870" y="2214694"/>
            <a:ext cx="5357612" cy="3722467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6209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C607AF-E062-174D-BFE1-071810B0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3434344"/>
          </a:xfrm>
        </p:spPr>
        <p:txBody>
          <a:bodyPr/>
          <a:lstStyle/>
          <a:p>
            <a:r>
              <a:rPr lang="en-US" dirty="0"/>
              <a:t>No disclosures or </a:t>
            </a:r>
            <a:r>
              <a:rPr lang="en-US"/>
              <a:t>disturbing </a:t>
            </a:r>
            <a:br>
              <a:rPr lang="en-US"/>
            </a:br>
            <a:r>
              <a:rPr lang="en-US"/>
              <a:t>content to </a:t>
            </a:r>
            <a:r>
              <a:rPr lang="en-US" dirty="0"/>
              <a:t>report.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F757C7-7137-0046-8733-329190CD0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055442" y="4918620"/>
            <a:ext cx="10351752" cy="86399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81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0FE4E-31E4-2141-AFD4-0AB563A5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0FFB1-272B-7947-897F-AB7348F317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we learn from our teachers…and what do we want to do differently?</a:t>
            </a:r>
          </a:p>
          <a:p>
            <a:r>
              <a:rPr lang="en-US" dirty="0"/>
              <a:t>Two empathy myths &amp; how they manifest</a:t>
            </a:r>
          </a:p>
          <a:p>
            <a:r>
              <a:rPr lang="en-US" dirty="0"/>
              <a:t>Strategy sharing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2876A4-D954-C84F-AAC8-3EEEE8A52F1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80066" y="2366963"/>
            <a:ext cx="3489668" cy="3424237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29319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9F52-3AA6-4B45-8383-181B2255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objectives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488C1ED-E34B-7B4F-BB32-1C16BDE195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94704" y="2366963"/>
            <a:ext cx="3511638" cy="3424237"/>
          </a:xfrm>
          <a:ln>
            <a:solidFill>
              <a:srgbClr val="C0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F9F078-18CF-A345-8C4E-7C8584255FC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Reflect on empathy rules we learned from our teachers/mentors</a:t>
            </a:r>
          </a:p>
          <a:p>
            <a:r>
              <a:rPr lang="en-US" dirty="0"/>
              <a:t>Reflect on influence of empathy in patient-provider communication </a:t>
            </a:r>
          </a:p>
          <a:p>
            <a:r>
              <a:rPr lang="en-US" dirty="0"/>
              <a:t>Reflect on medical culture’s influence on provider empathy &amp; mentor empathy</a:t>
            </a:r>
          </a:p>
        </p:txBody>
      </p:sp>
    </p:spTree>
    <p:extLst>
      <p:ext uri="{BB962C8B-B14F-4D97-AF65-F5344CB8AC3E}">
        <p14:creationId xmlns:p14="http://schemas.microsoft.com/office/powerpoint/2010/main" val="408488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0269-26A1-3340-B20E-FE2650101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1669"/>
            <a:ext cx="10364451" cy="1094703"/>
          </a:xfrm>
        </p:spPr>
        <p:txBody>
          <a:bodyPr/>
          <a:lstStyle/>
          <a:p>
            <a:r>
              <a:rPr lang="en-US" dirty="0"/>
              <a:t>Teaching/mentoring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E4A104-CBFB-F24C-A733-7BA78E0A53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95883" y="2214694"/>
            <a:ext cx="3424237" cy="3424237"/>
          </a:xfrm>
          <a:ln>
            <a:solidFill>
              <a:srgbClr val="C0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57D1-622D-794F-82C9-4A4E1C9056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93973" y="1751528"/>
            <a:ext cx="7096258" cy="4816698"/>
          </a:xfrm>
        </p:spPr>
        <p:txBody>
          <a:bodyPr>
            <a:normAutofit/>
          </a:bodyPr>
          <a:lstStyle/>
          <a:p>
            <a:r>
              <a:rPr lang="en-US" sz="2400" dirty="0"/>
              <a:t>We picked up empathy myths via incidental learning &amp; context cues</a:t>
            </a:r>
          </a:p>
          <a:p>
            <a:r>
              <a:rPr lang="en-US" sz="2400" dirty="0"/>
              <a:t>Lessons learned </a:t>
            </a:r>
          </a:p>
          <a:p>
            <a:pPr lvl="1"/>
            <a:r>
              <a:rPr lang="en-US" sz="2000" dirty="0"/>
              <a:t>“Be professional”</a:t>
            </a:r>
          </a:p>
          <a:p>
            <a:pPr lvl="1"/>
            <a:r>
              <a:rPr lang="en-US" sz="2000" dirty="0"/>
              <a:t>“Don’t bring shame upon our field”</a:t>
            </a:r>
          </a:p>
          <a:p>
            <a:pPr lvl="1"/>
            <a:r>
              <a:rPr lang="en-US" sz="2000" dirty="0"/>
              <a:t>”Don’t do anything that will get me in trouble, sued, etc.”</a:t>
            </a:r>
          </a:p>
          <a:p>
            <a:pPr lvl="1"/>
            <a:r>
              <a:rPr lang="en-US" sz="2000" dirty="0"/>
              <a:t>incredible gifts/skills &amp; often sacrificed family/self-care</a:t>
            </a:r>
          </a:p>
          <a:p>
            <a:pPr lvl="1"/>
            <a:r>
              <a:rPr lang="en-US" sz="2000" dirty="0"/>
              <a:t>“Do it like I do” &amp; “don’t make the mistakes I made”</a:t>
            </a:r>
          </a:p>
        </p:txBody>
      </p:sp>
    </p:spTree>
    <p:extLst>
      <p:ext uri="{BB962C8B-B14F-4D97-AF65-F5344CB8AC3E}">
        <p14:creationId xmlns:p14="http://schemas.microsoft.com/office/powerpoint/2010/main" val="14632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B3F1-99E4-8343-9E86-C32E9E5E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Ghosts in the exam room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34520-D985-4D42-AC7D-28904160F1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607733"/>
            <a:ext cx="5106026" cy="3183466"/>
          </a:xfrm>
        </p:spPr>
        <p:txBody>
          <a:bodyPr/>
          <a:lstStyle/>
          <a:p>
            <a:r>
              <a:rPr lang="en-US" dirty="0"/>
              <a:t>If my residents were polled, what have been my biggest contributions to their education?</a:t>
            </a:r>
          </a:p>
          <a:p>
            <a:r>
              <a:rPr lang="en-US" dirty="0"/>
              <a:t>Where am I struggling for consistency between my values/priorities &amp; my choices?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How does that manifest?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DF829C-8F57-6D47-9661-3EC67627582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942667" y="2214694"/>
            <a:ext cx="4335559" cy="3711973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85360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00CF-9FDC-1644-B98E-E2EF3986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myth #1: Empathy </a:t>
            </a:r>
            <a:r>
              <a:rPr lang="en-US"/>
              <a:t>is finite.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24005-9A1E-2A4B-A371-51210ED8F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BE82A-7644-D644-B187-7D84B042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Empathy is finite…how does that manifest?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4BAF5B-3E9D-7242-A3A5-8DE7459353C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60727" y="2366963"/>
            <a:ext cx="3412746" cy="3424237"/>
          </a:xfrm>
          <a:ln>
            <a:solidFill>
              <a:srgbClr val="C0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65E51-028D-D347-B985-7DC0E805051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640169"/>
            <a:ext cx="5105400" cy="3151030"/>
          </a:xfrm>
        </p:spPr>
        <p:txBody>
          <a:bodyPr/>
          <a:lstStyle/>
          <a:p>
            <a:r>
              <a:rPr lang="en-US" dirty="0"/>
              <a:t>Insensitive language</a:t>
            </a:r>
          </a:p>
          <a:p>
            <a:r>
              <a:rPr lang="en-US" dirty="0"/>
              <a:t>Narrow definitions of professionalism that sacrifice humanity &amp; connection</a:t>
            </a:r>
          </a:p>
          <a:p>
            <a:r>
              <a:rPr lang="en-US" dirty="0"/>
              <a:t>Moving on autopilot through someone else’s pain story</a:t>
            </a:r>
          </a:p>
        </p:txBody>
      </p:sp>
    </p:spTree>
    <p:extLst>
      <p:ext uri="{BB962C8B-B14F-4D97-AF65-F5344CB8AC3E}">
        <p14:creationId xmlns:p14="http://schemas.microsoft.com/office/powerpoint/2010/main" val="31442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7A9B0C-AF84-094A-998B-14CA63F62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Jill </a:t>
            </a:r>
            <a:r>
              <a:rPr lang="en-US" dirty="0" err="1"/>
              <a:t>bolte</a:t>
            </a:r>
            <a:r>
              <a:rPr lang="en-US" dirty="0"/>
              <a:t> </a:t>
            </a:r>
            <a:r>
              <a:rPr lang="en-US" dirty="0" err="1"/>
              <a:t>taylor</a:t>
            </a:r>
            <a:r>
              <a:rPr lang="en-US" dirty="0"/>
              <a:t>: </a:t>
            </a:r>
            <a:r>
              <a:rPr lang="en-US" u="sng" dirty="0"/>
              <a:t>My stroke of insight </a:t>
            </a:r>
            <a:r>
              <a:rPr lang="en-US" dirty="0"/>
              <a:t>(2008)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AE432E-260D-9E4E-9BBE-D1AB51B70D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Neuroanatomist interested in studying biological aspects of mental illness</a:t>
            </a:r>
          </a:p>
          <a:p>
            <a:r>
              <a:rPr lang="en-US" dirty="0"/>
              <a:t>left hemispheric stroke at 37</a:t>
            </a:r>
          </a:p>
          <a:p>
            <a:r>
              <a:rPr lang="en-US" dirty="0"/>
              <a:t>Used right brain processing to compensate for left brain deficits</a:t>
            </a:r>
          </a:p>
          <a:p>
            <a:r>
              <a:rPr lang="en-US" dirty="0"/>
              <a:t>Eight year recovery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030D5D-800D-AE43-9FDC-171BD7A7EFB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012781" y="2366963"/>
            <a:ext cx="3424237" cy="3424237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1958952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{026BAA62-B389-7147-BBBA-4B10F9BAA4FB}tf10001073</Template>
  <TotalTime>946</TotalTime>
  <Words>425</Words>
  <Application>Microsoft Macintosh PowerPoint</Application>
  <PresentationFormat>Widescreen</PresentationFormat>
  <Paragraphs>56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Tw Cen MT</vt:lpstr>
      <vt:lpstr>Wingdings</vt:lpstr>
      <vt:lpstr>Droplet</vt:lpstr>
      <vt:lpstr>Ghosts in the Exam Room: Identifying Empathy Myths &amp; Finding Our Compassion  </vt:lpstr>
      <vt:lpstr>No disclosures or disturbing  content to report. </vt:lpstr>
      <vt:lpstr>Agenda</vt:lpstr>
      <vt:lpstr>Goals &amp; objectives</vt:lpstr>
      <vt:lpstr>Teaching/mentoring</vt:lpstr>
      <vt:lpstr>Ghosts in the exam room reflections</vt:lpstr>
      <vt:lpstr>Empathy myth #1: Empathy is finite.</vt:lpstr>
      <vt:lpstr>Empathy is finite…how does that manifest?</vt:lpstr>
      <vt:lpstr>Jill bolte taylor: My stroke of insight (2008)</vt:lpstr>
      <vt:lpstr>My Stroke of Insight excerpt discussion</vt:lpstr>
      <vt:lpstr>Empathy myth #2:  If I feel my emotions, I will become overwhelmed &amp;/or incapacitated.</vt:lpstr>
      <vt:lpstr>Experienced emotions will weaken me…how does that manifest?</vt:lpstr>
      <vt:lpstr>Rana awdish: In shock: my journey from death to recovery &amp; the redemptive power of hope (2017)</vt:lpstr>
      <vt:lpstr>In shock excerpt discussion</vt:lpstr>
      <vt:lpstr>Thoughts, strategies &amp; direction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Ghosts in the Exam Room: Identifying Empathy Myths &amp; Finding Our Compassion  </dc:title>
  <dc:creator>jennifer ayres</dc:creator>
  <cp:lastModifiedBy>jennifer ayres</cp:lastModifiedBy>
  <cp:revision>21</cp:revision>
  <dcterms:created xsi:type="dcterms:W3CDTF">2018-10-07T14:20:45Z</dcterms:created>
  <dcterms:modified xsi:type="dcterms:W3CDTF">2018-10-19T12:42:25Z</dcterms:modified>
</cp:coreProperties>
</file>