
<file path=[Content_Types].xml><?xml version="1.0" encoding="utf-8"?>
<Types xmlns="http://schemas.openxmlformats.org/package/2006/content-types">
  <Default Extension="xml" ContentType="application/xml"/>
  <Default Extension="xls" ContentType="application/vnd.ms-excel"/>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56" r:id="rId2"/>
    <p:sldId id="391" r:id="rId3"/>
    <p:sldId id="392" r:id="rId4"/>
    <p:sldId id="298" r:id="rId5"/>
    <p:sldId id="300" r:id="rId6"/>
    <p:sldId id="363" r:id="rId7"/>
    <p:sldId id="301" r:id="rId8"/>
    <p:sldId id="348" r:id="rId9"/>
    <p:sldId id="303" r:id="rId10"/>
    <p:sldId id="302" r:id="rId11"/>
    <p:sldId id="304" r:id="rId12"/>
    <p:sldId id="383" r:id="rId13"/>
    <p:sldId id="372" r:id="rId14"/>
    <p:sldId id="352" r:id="rId15"/>
    <p:sldId id="353" r:id="rId16"/>
    <p:sldId id="354" r:id="rId17"/>
    <p:sldId id="355" r:id="rId18"/>
    <p:sldId id="356" r:id="rId19"/>
    <p:sldId id="357" r:id="rId20"/>
    <p:sldId id="358" r:id="rId21"/>
    <p:sldId id="360" r:id="rId22"/>
    <p:sldId id="359" r:id="rId23"/>
    <p:sldId id="362" r:id="rId24"/>
    <p:sldId id="365" r:id="rId25"/>
    <p:sldId id="380" r:id="rId26"/>
    <p:sldId id="366" r:id="rId27"/>
    <p:sldId id="364" r:id="rId28"/>
    <p:sldId id="373" r:id="rId29"/>
    <p:sldId id="374" r:id="rId30"/>
    <p:sldId id="377" r:id="rId31"/>
    <p:sldId id="376" r:id="rId32"/>
    <p:sldId id="375" r:id="rId33"/>
    <p:sldId id="378" r:id="rId34"/>
    <p:sldId id="393" r:id="rId35"/>
    <p:sldId id="394" r:id="rId36"/>
    <p:sldId id="395" r:id="rId37"/>
    <p:sldId id="396" r:id="rId38"/>
    <p:sldId id="367" r:id="rId39"/>
    <p:sldId id="368" r:id="rId40"/>
    <p:sldId id="369" r:id="rId41"/>
    <p:sldId id="3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5B1"/>
    <a:srgbClr val="732AFF"/>
    <a:srgbClr val="000160"/>
    <a:srgbClr val="FF9966"/>
    <a:srgbClr val="FFFF99"/>
    <a:srgbClr val="FFFFFF"/>
    <a:srgbClr val="604878"/>
    <a:srgbClr val="F07F09"/>
    <a:srgbClr val="DF9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103" autoAdjust="0"/>
  </p:normalViewPr>
  <p:slideViewPr>
    <p:cSldViewPr>
      <p:cViewPr>
        <p:scale>
          <a:sx n="70" d="100"/>
          <a:sy n="70" d="100"/>
        </p:scale>
        <p:origin x="-2376" y="-672"/>
      </p:cViewPr>
      <p:guideLst>
        <p:guide orient="horz" pos="2160"/>
        <p:guide pos="2880"/>
      </p:guideLst>
    </p:cSldViewPr>
  </p:slideViewPr>
  <p:outlineViewPr>
    <p:cViewPr>
      <p:scale>
        <a:sx n="33" d="100"/>
        <a:sy n="33" d="100"/>
      </p:scale>
      <p:origin x="0" y="3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9F981-DF2F-44B0-BF1D-2C42316559B5}" type="doc">
      <dgm:prSet loTypeId="urn:microsoft.com/office/officeart/2005/8/layout/venn1" loCatId="relationship" qsTypeId="urn:microsoft.com/office/officeart/2005/8/quickstyle/3d2" qsCatId="3D" csTypeId="urn:microsoft.com/office/officeart/2005/8/colors/colorful1" csCatId="colorful" phldr="1"/>
      <dgm:spPr/>
    </dgm:pt>
    <dgm:pt modelId="{E35297FD-950B-454D-B479-A633444A894F}">
      <dgm:prSet phldrT="[Text]" custT="1"/>
      <dgm:spPr/>
      <dgm:t>
        <a:bodyPr/>
        <a:lstStyle/>
        <a:p>
          <a:r>
            <a:rPr lang="en-US" sz="1600" dirty="0" smtClean="0"/>
            <a:t>Homelessness and poverty</a:t>
          </a:r>
          <a:endParaRPr lang="en-US" sz="1600" dirty="0"/>
        </a:p>
      </dgm:t>
    </dgm:pt>
    <dgm:pt modelId="{405794D7-7D44-4E42-AC5F-0227CEF1B149}" type="parTrans" cxnId="{8D0E7B64-4497-42C5-A781-1235D618FE42}">
      <dgm:prSet/>
      <dgm:spPr/>
      <dgm:t>
        <a:bodyPr/>
        <a:lstStyle/>
        <a:p>
          <a:endParaRPr lang="en-US"/>
        </a:p>
      </dgm:t>
    </dgm:pt>
    <dgm:pt modelId="{EF252270-1303-4731-8AFA-815CC45E5EE5}" type="sibTrans" cxnId="{8D0E7B64-4497-42C5-A781-1235D618FE42}">
      <dgm:prSet/>
      <dgm:spPr/>
      <dgm:t>
        <a:bodyPr/>
        <a:lstStyle/>
        <a:p>
          <a:endParaRPr lang="en-US"/>
        </a:p>
      </dgm:t>
    </dgm:pt>
    <dgm:pt modelId="{DAB7AF49-2629-4C28-92BF-F59B9BE73D22}">
      <dgm:prSet phldrT="[Text]" custT="1"/>
      <dgm:spPr/>
      <dgm:t>
        <a:bodyPr/>
        <a:lstStyle/>
        <a:p>
          <a:r>
            <a:rPr lang="en-US" sz="1600" dirty="0" smtClean="0"/>
            <a:t>Legal concerns</a:t>
          </a:r>
          <a:endParaRPr lang="en-US" sz="1600" dirty="0"/>
        </a:p>
      </dgm:t>
    </dgm:pt>
    <dgm:pt modelId="{2B2770B3-808E-4681-8469-E8D3378F20A0}" type="parTrans" cxnId="{0E5B01BF-19C2-4D57-94DA-FEDDABB3F42E}">
      <dgm:prSet/>
      <dgm:spPr/>
      <dgm:t>
        <a:bodyPr/>
        <a:lstStyle/>
        <a:p>
          <a:endParaRPr lang="en-US"/>
        </a:p>
      </dgm:t>
    </dgm:pt>
    <dgm:pt modelId="{B7193126-B08A-4C7D-94FA-00189F622633}" type="sibTrans" cxnId="{0E5B01BF-19C2-4D57-94DA-FEDDABB3F42E}">
      <dgm:prSet/>
      <dgm:spPr/>
      <dgm:t>
        <a:bodyPr/>
        <a:lstStyle/>
        <a:p>
          <a:endParaRPr lang="en-US"/>
        </a:p>
      </dgm:t>
    </dgm:pt>
    <dgm:pt modelId="{1759EB8E-9F69-4082-AC14-05BC59378686}">
      <dgm:prSet phldrT="[Text]" custT="1"/>
      <dgm:spPr/>
      <dgm:t>
        <a:bodyPr/>
        <a:lstStyle/>
        <a:p>
          <a:r>
            <a:rPr lang="en-US" sz="1600" dirty="0" smtClean="0"/>
            <a:t>Stigma</a:t>
          </a:r>
          <a:endParaRPr lang="en-US" sz="1600" dirty="0"/>
        </a:p>
      </dgm:t>
    </dgm:pt>
    <dgm:pt modelId="{3BF66D08-4751-4F2F-ADF1-002E1C3718C5}" type="parTrans" cxnId="{1E59068E-BA40-4494-92E9-1B4581CC69A7}">
      <dgm:prSet/>
      <dgm:spPr/>
      <dgm:t>
        <a:bodyPr/>
        <a:lstStyle/>
        <a:p>
          <a:endParaRPr lang="en-US"/>
        </a:p>
      </dgm:t>
    </dgm:pt>
    <dgm:pt modelId="{683ED3BA-35DB-4A8E-ABBF-3515B1CCE790}" type="sibTrans" cxnId="{1E59068E-BA40-4494-92E9-1B4581CC69A7}">
      <dgm:prSet/>
      <dgm:spPr/>
      <dgm:t>
        <a:bodyPr/>
        <a:lstStyle/>
        <a:p>
          <a:endParaRPr lang="en-US"/>
        </a:p>
      </dgm:t>
    </dgm:pt>
    <dgm:pt modelId="{07AB73B8-92AA-4139-80C7-19A4200F5151}">
      <dgm:prSet phldrT="[Text]" custT="1"/>
      <dgm:spPr/>
      <dgm:t>
        <a:bodyPr/>
        <a:lstStyle/>
        <a:p>
          <a:r>
            <a:rPr lang="en-US" sz="1600" dirty="0" smtClean="0"/>
            <a:t>Access to insurance and care</a:t>
          </a:r>
        </a:p>
      </dgm:t>
    </dgm:pt>
    <dgm:pt modelId="{C9314250-D81B-447F-8B8F-B05FCC8623C3}" type="parTrans" cxnId="{0CDBD007-C3BD-4279-89E6-4B5D576CE72F}">
      <dgm:prSet/>
      <dgm:spPr/>
      <dgm:t>
        <a:bodyPr/>
        <a:lstStyle/>
        <a:p>
          <a:endParaRPr lang="en-US"/>
        </a:p>
      </dgm:t>
    </dgm:pt>
    <dgm:pt modelId="{2AE7403F-CC2B-4DEC-BE8A-CF188AE7F275}" type="sibTrans" cxnId="{0CDBD007-C3BD-4279-89E6-4B5D576CE72F}">
      <dgm:prSet/>
      <dgm:spPr/>
      <dgm:t>
        <a:bodyPr/>
        <a:lstStyle/>
        <a:p>
          <a:endParaRPr lang="en-US"/>
        </a:p>
      </dgm:t>
    </dgm:pt>
    <dgm:pt modelId="{82DAA3A7-19C8-4227-BA16-9D1C8EB67160}">
      <dgm:prSet phldrT="[Text]" custT="1"/>
      <dgm:spPr/>
      <dgm:t>
        <a:bodyPr/>
        <a:lstStyle/>
        <a:p>
          <a:r>
            <a:rPr lang="en-US" sz="1600" dirty="0" smtClean="0"/>
            <a:t>Lack of competent care</a:t>
          </a:r>
          <a:endParaRPr lang="en-US" sz="1600" dirty="0"/>
        </a:p>
      </dgm:t>
    </dgm:pt>
    <dgm:pt modelId="{8E06F06B-BC7F-4D26-887E-CAB1804145EC}" type="parTrans" cxnId="{668B51B4-F596-4572-9276-B1661126E5A4}">
      <dgm:prSet/>
      <dgm:spPr/>
      <dgm:t>
        <a:bodyPr/>
        <a:lstStyle/>
        <a:p>
          <a:endParaRPr lang="en-US"/>
        </a:p>
      </dgm:t>
    </dgm:pt>
    <dgm:pt modelId="{F66DBC19-5F8A-4A8F-99C9-431BAF0A2E16}" type="sibTrans" cxnId="{668B51B4-F596-4572-9276-B1661126E5A4}">
      <dgm:prSet/>
      <dgm:spPr/>
      <dgm:t>
        <a:bodyPr/>
        <a:lstStyle/>
        <a:p>
          <a:endParaRPr lang="en-US"/>
        </a:p>
      </dgm:t>
    </dgm:pt>
    <dgm:pt modelId="{923A288F-1FB4-4833-AB97-E996ECA09B27}" type="pres">
      <dgm:prSet presAssocID="{3219F981-DF2F-44B0-BF1D-2C42316559B5}" presName="compositeShape" presStyleCnt="0">
        <dgm:presLayoutVars>
          <dgm:chMax val="7"/>
          <dgm:dir/>
          <dgm:resizeHandles val="exact"/>
        </dgm:presLayoutVars>
      </dgm:prSet>
      <dgm:spPr/>
    </dgm:pt>
    <dgm:pt modelId="{819E7EFF-AC12-4286-9462-6563CB24C840}" type="pres">
      <dgm:prSet presAssocID="{E35297FD-950B-454D-B479-A633444A894F}" presName="circ1" presStyleLbl="vennNode1" presStyleIdx="0" presStyleCnt="5" custScaleX="111801" custScaleY="111801"/>
      <dgm:spPr/>
    </dgm:pt>
    <dgm:pt modelId="{AEF3A934-AB84-41CA-96DA-2DC66A40ED25}" type="pres">
      <dgm:prSet presAssocID="{E35297FD-950B-454D-B479-A633444A894F}" presName="circ1Tx" presStyleLbl="revTx" presStyleIdx="0" presStyleCnt="0">
        <dgm:presLayoutVars>
          <dgm:chMax val="0"/>
          <dgm:chPref val="0"/>
          <dgm:bulletEnabled val="1"/>
        </dgm:presLayoutVars>
      </dgm:prSet>
      <dgm:spPr/>
      <dgm:t>
        <a:bodyPr/>
        <a:lstStyle/>
        <a:p>
          <a:endParaRPr lang="en-US"/>
        </a:p>
      </dgm:t>
    </dgm:pt>
    <dgm:pt modelId="{AFB3241A-27E0-4824-A4BA-2884900AEF11}" type="pres">
      <dgm:prSet presAssocID="{DAB7AF49-2629-4C28-92BF-F59B9BE73D22}" presName="circ2" presStyleLbl="vennNode1" presStyleIdx="1" presStyleCnt="5" custScaleX="111801" custScaleY="111801"/>
      <dgm:spPr/>
    </dgm:pt>
    <dgm:pt modelId="{52923F7B-AE91-436A-837F-49EC7FDB67D7}" type="pres">
      <dgm:prSet presAssocID="{DAB7AF49-2629-4C28-92BF-F59B9BE73D22}" presName="circ2Tx" presStyleLbl="revTx" presStyleIdx="0" presStyleCnt="0">
        <dgm:presLayoutVars>
          <dgm:chMax val="0"/>
          <dgm:chPref val="0"/>
          <dgm:bulletEnabled val="1"/>
        </dgm:presLayoutVars>
      </dgm:prSet>
      <dgm:spPr/>
      <dgm:t>
        <a:bodyPr/>
        <a:lstStyle/>
        <a:p>
          <a:endParaRPr lang="en-US"/>
        </a:p>
      </dgm:t>
    </dgm:pt>
    <dgm:pt modelId="{A9AF286D-8A96-4B8C-9D56-4F8620F8A54F}" type="pres">
      <dgm:prSet presAssocID="{1759EB8E-9F69-4082-AC14-05BC59378686}" presName="circ3" presStyleLbl="vennNode1" presStyleIdx="2" presStyleCnt="5" custScaleX="111801" custScaleY="111801"/>
      <dgm:spPr/>
    </dgm:pt>
    <dgm:pt modelId="{789F55BC-7215-4588-A969-10D5512DFBE2}" type="pres">
      <dgm:prSet presAssocID="{1759EB8E-9F69-4082-AC14-05BC59378686}" presName="circ3Tx" presStyleLbl="revTx" presStyleIdx="0" presStyleCnt="0">
        <dgm:presLayoutVars>
          <dgm:chMax val="0"/>
          <dgm:chPref val="0"/>
          <dgm:bulletEnabled val="1"/>
        </dgm:presLayoutVars>
      </dgm:prSet>
      <dgm:spPr/>
      <dgm:t>
        <a:bodyPr/>
        <a:lstStyle/>
        <a:p>
          <a:endParaRPr lang="en-US"/>
        </a:p>
      </dgm:t>
    </dgm:pt>
    <dgm:pt modelId="{0159ACAE-2BC8-456B-A08E-96B3CC8B369B}" type="pres">
      <dgm:prSet presAssocID="{07AB73B8-92AA-4139-80C7-19A4200F5151}" presName="circ4" presStyleLbl="vennNode1" presStyleIdx="3" presStyleCnt="5" custScaleX="111801" custScaleY="111801"/>
      <dgm:spPr/>
    </dgm:pt>
    <dgm:pt modelId="{9AC06964-D320-4E24-BA8C-26FE88C18890}" type="pres">
      <dgm:prSet presAssocID="{07AB73B8-92AA-4139-80C7-19A4200F5151}" presName="circ4Tx" presStyleLbl="revTx" presStyleIdx="0" presStyleCnt="0">
        <dgm:presLayoutVars>
          <dgm:chMax val="0"/>
          <dgm:chPref val="0"/>
          <dgm:bulletEnabled val="1"/>
        </dgm:presLayoutVars>
      </dgm:prSet>
      <dgm:spPr/>
      <dgm:t>
        <a:bodyPr/>
        <a:lstStyle/>
        <a:p>
          <a:endParaRPr lang="en-US"/>
        </a:p>
      </dgm:t>
    </dgm:pt>
    <dgm:pt modelId="{56E17670-0DE6-49E9-984D-A329D1F0DC05}" type="pres">
      <dgm:prSet presAssocID="{82DAA3A7-19C8-4227-BA16-9D1C8EB67160}" presName="circ5" presStyleLbl="vennNode1" presStyleIdx="4" presStyleCnt="5" custScaleX="111801" custScaleY="111801"/>
      <dgm:spPr/>
    </dgm:pt>
    <dgm:pt modelId="{2E2DC318-A367-4E75-8E27-87AA369E7D38}" type="pres">
      <dgm:prSet presAssocID="{82DAA3A7-19C8-4227-BA16-9D1C8EB67160}" presName="circ5Tx" presStyleLbl="revTx" presStyleIdx="0" presStyleCnt="0">
        <dgm:presLayoutVars>
          <dgm:chMax val="0"/>
          <dgm:chPref val="0"/>
          <dgm:bulletEnabled val="1"/>
        </dgm:presLayoutVars>
      </dgm:prSet>
      <dgm:spPr/>
      <dgm:t>
        <a:bodyPr/>
        <a:lstStyle/>
        <a:p>
          <a:endParaRPr lang="en-US"/>
        </a:p>
      </dgm:t>
    </dgm:pt>
  </dgm:ptLst>
  <dgm:cxnLst>
    <dgm:cxn modelId="{E5445DA3-5A1D-4F7F-BE3C-F97B10545294}" type="presOf" srcId="{82DAA3A7-19C8-4227-BA16-9D1C8EB67160}" destId="{2E2DC318-A367-4E75-8E27-87AA369E7D38}" srcOrd="0" destOrd="0" presId="urn:microsoft.com/office/officeart/2005/8/layout/venn1"/>
    <dgm:cxn modelId="{0E5B01BF-19C2-4D57-94DA-FEDDABB3F42E}" srcId="{3219F981-DF2F-44B0-BF1D-2C42316559B5}" destId="{DAB7AF49-2629-4C28-92BF-F59B9BE73D22}" srcOrd="1" destOrd="0" parTransId="{2B2770B3-808E-4681-8469-E8D3378F20A0}" sibTransId="{B7193126-B08A-4C7D-94FA-00189F622633}"/>
    <dgm:cxn modelId="{EED083E6-ECB6-4D03-AFCD-14B6BBBACC12}" type="presOf" srcId="{E35297FD-950B-454D-B479-A633444A894F}" destId="{AEF3A934-AB84-41CA-96DA-2DC66A40ED25}" srcOrd="0" destOrd="0" presId="urn:microsoft.com/office/officeart/2005/8/layout/venn1"/>
    <dgm:cxn modelId="{668B51B4-F596-4572-9276-B1661126E5A4}" srcId="{3219F981-DF2F-44B0-BF1D-2C42316559B5}" destId="{82DAA3A7-19C8-4227-BA16-9D1C8EB67160}" srcOrd="4" destOrd="0" parTransId="{8E06F06B-BC7F-4D26-887E-CAB1804145EC}" sibTransId="{F66DBC19-5F8A-4A8F-99C9-431BAF0A2E16}"/>
    <dgm:cxn modelId="{73C894B9-4E60-4661-94F2-EBCDD16F55FA}" type="presOf" srcId="{DAB7AF49-2629-4C28-92BF-F59B9BE73D22}" destId="{52923F7B-AE91-436A-837F-49EC7FDB67D7}" srcOrd="0" destOrd="0" presId="urn:microsoft.com/office/officeart/2005/8/layout/venn1"/>
    <dgm:cxn modelId="{0CDBD007-C3BD-4279-89E6-4B5D576CE72F}" srcId="{3219F981-DF2F-44B0-BF1D-2C42316559B5}" destId="{07AB73B8-92AA-4139-80C7-19A4200F5151}" srcOrd="3" destOrd="0" parTransId="{C9314250-D81B-447F-8B8F-B05FCC8623C3}" sibTransId="{2AE7403F-CC2B-4DEC-BE8A-CF188AE7F275}"/>
    <dgm:cxn modelId="{8D0E7B64-4497-42C5-A781-1235D618FE42}" srcId="{3219F981-DF2F-44B0-BF1D-2C42316559B5}" destId="{E35297FD-950B-454D-B479-A633444A894F}" srcOrd="0" destOrd="0" parTransId="{405794D7-7D44-4E42-AC5F-0227CEF1B149}" sibTransId="{EF252270-1303-4731-8AFA-815CC45E5EE5}"/>
    <dgm:cxn modelId="{BAD222BB-F422-46A4-8732-23D5FECB6DE1}" type="presOf" srcId="{07AB73B8-92AA-4139-80C7-19A4200F5151}" destId="{9AC06964-D320-4E24-BA8C-26FE88C18890}" srcOrd="0" destOrd="0" presId="urn:microsoft.com/office/officeart/2005/8/layout/venn1"/>
    <dgm:cxn modelId="{1E59068E-BA40-4494-92E9-1B4581CC69A7}" srcId="{3219F981-DF2F-44B0-BF1D-2C42316559B5}" destId="{1759EB8E-9F69-4082-AC14-05BC59378686}" srcOrd="2" destOrd="0" parTransId="{3BF66D08-4751-4F2F-ADF1-002E1C3718C5}" sibTransId="{683ED3BA-35DB-4A8E-ABBF-3515B1CCE790}"/>
    <dgm:cxn modelId="{CF284420-7285-411E-836D-78AD4EAD14A2}" type="presOf" srcId="{3219F981-DF2F-44B0-BF1D-2C42316559B5}" destId="{923A288F-1FB4-4833-AB97-E996ECA09B27}" srcOrd="0" destOrd="0" presId="urn:microsoft.com/office/officeart/2005/8/layout/venn1"/>
    <dgm:cxn modelId="{A25EA757-4F24-4A9C-B976-ADE217F2F143}" type="presOf" srcId="{1759EB8E-9F69-4082-AC14-05BC59378686}" destId="{789F55BC-7215-4588-A969-10D5512DFBE2}" srcOrd="0" destOrd="0" presId="urn:microsoft.com/office/officeart/2005/8/layout/venn1"/>
    <dgm:cxn modelId="{6CB38D60-8BB2-4AB7-A015-859E1D8F2655}" type="presParOf" srcId="{923A288F-1FB4-4833-AB97-E996ECA09B27}" destId="{819E7EFF-AC12-4286-9462-6563CB24C840}" srcOrd="0" destOrd="0" presId="urn:microsoft.com/office/officeart/2005/8/layout/venn1"/>
    <dgm:cxn modelId="{F22DC113-781F-45C3-9405-DEE6AC9C9F83}" type="presParOf" srcId="{923A288F-1FB4-4833-AB97-E996ECA09B27}" destId="{AEF3A934-AB84-41CA-96DA-2DC66A40ED25}" srcOrd="1" destOrd="0" presId="urn:microsoft.com/office/officeart/2005/8/layout/venn1"/>
    <dgm:cxn modelId="{04C961F5-CD6D-4270-8E0C-7464EA70E458}" type="presParOf" srcId="{923A288F-1FB4-4833-AB97-E996ECA09B27}" destId="{AFB3241A-27E0-4824-A4BA-2884900AEF11}" srcOrd="2" destOrd="0" presId="urn:microsoft.com/office/officeart/2005/8/layout/venn1"/>
    <dgm:cxn modelId="{4E2DD71B-BA96-4660-B2EE-53A1876ACEC2}" type="presParOf" srcId="{923A288F-1FB4-4833-AB97-E996ECA09B27}" destId="{52923F7B-AE91-436A-837F-49EC7FDB67D7}" srcOrd="3" destOrd="0" presId="urn:microsoft.com/office/officeart/2005/8/layout/venn1"/>
    <dgm:cxn modelId="{BFE10246-CAB7-452A-8083-18B9735CFBFB}" type="presParOf" srcId="{923A288F-1FB4-4833-AB97-E996ECA09B27}" destId="{A9AF286D-8A96-4B8C-9D56-4F8620F8A54F}" srcOrd="4" destOrd="0" presId="urn:microsoft.com/office/officeart/2005/8/layout/venn1"/>
    <dgm:cxn modelId="{0A93574B-43FC-4FCE-A27A-978D16ED5317}" type="presParOf" srcId="{923A288F-1FB4-4833-AB97-E996ECA09B27}" destId="{789F55BC-7215-4588-A969-10D5512DFBE2}" srcOrd="5" destOrd="0" presId="urn:microsoft.com/office/officeart/2005/8/layout/venn1"/>
    <dgm:cxn modelId="{3500E45A-5B41-4C53-8C3F-30B8B050E31D}" type="presParOf" srcId="{923A288F-1FB4-4833-AB97-E996ECA09B27}" destId="{0159ACAE-2BC8-456B-A08E-96B3CC8B369B}" srcOrd="6" destOrd="0" presId="urn:microsoft.com/office/officeart/2005/8/layout/venn1"/>
    <dgm:cxn modelId="{92643755-C8BE-4EB2-9E35-48D1AC65FF0E}" type="presParOf" srcId="{923A288F-1FB4-4833-AB97-E996ECA09B27}" destId="{9AC06964-D320-4E24-BA8C-26FE88C18890}" srcOrd="7" destOrd="0" presId="urn:microsoft.com/office/officeart/2005/8/layout/venn1"/>
    <dgm:cxn modelId="{C875F153-EFCC-4E14-B5D2-0BC98BAD1855}" type="presParOf" srcId="{923A288F-1FB4-4833-AB97-E996ECA09B27}" destId="{56E17670-0DE6-49E9-984D-A329D1F0DC05}" srcOrd="8" destOrd="0" presId="urn:microsoft.com/office/officeart/2005/8/layout/venn1"/>
    <dgm:cxn modelId="{0B30541F-91B4-48EF-AE6C-6B9053FA94CF}" type="presParOf" srcId="{923A288F-1FB4-4833-AB97-E996ECA09B27}" destId="{2E2DC318-A367-4E75-8E27-87AA369E7D38}"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9F037-8748-417B-86A2-0124A189644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1F33C38-FECA-4A8B-B478-05348636279F}">
      <dgm:prSet phldrT="[Text]"/>
      <dgm:spPr/>
      <dgm:t>
        <a:bodyPr/>
        <a:lstStyle/>
        <a:p>
          <a:r>
            <a:rPr lang="en-US" dirty="0" smtClean="0"/>
            <a:t>Transman</a:t>
          </a:r>
          <a:endParaRPr lang="en-US" dirty="0"/>
        </a:p>
      </dgm:t>
    </dgm:pt>
    <dgm:pt modelId="{E2E01D45-0BB4-441C-B119-9878376AFD06}" type="parTrans" cxnId="{A49AFCB3-BA10-4808-A201-6517F6954D4B}">
      <dgm:prSet/>
      <dgm:spPr/>
      <dgm:t>
        <a:bodyPr/>
        <a:lstStyle/>
        <a:p>
          <a:endParaRPr lang="en-US"/>
        </a:p>
      </dgm:t>
    </dgm:pt>
    <dgm:pt modelId="{A0BA25A0-229D-4399-8871-7B0DC03E4879}" type="sibTrans" cxnId="{A49AFCB3-BA10-4808-A201-6517F6954D4B}">
      <dgm:prSet/>
      <dgm:spPr/>
      <dgm:t>
        <a:bodyPr/>
        <a:lstStyle/>
        <a:p>
          <a:endParaRPr lang="en-US"/>
        </a:p>
      </dgm:t>
    </dgm:pt>
    <dgm:pt modelId="{D1139AB7-465A-40B0-955F-91B612A3878F}">
      <dgm:prSet phldrT="[Text]"/>
      <dgm:spPr/>
      <dgm:t>
        <a:bodyPr/>
        <a:lstStyle/>
        <a:p>
          <a:r>
            <a:rPr lang="en-US" dirty="0" smtClean="0"/>
            <a:t>Someone assigned as female at birth but who identifies as male</a:t>
          </a:r>
          <a:endParaRPr lang="en-US" dirty="0"/>
        </a:p>
      </dgm:t>
    </dgm:pt>
    <dgm:pt modelId="{A96D85CC-065A-4BF5-A6B7-E4504C823296}" type="parTrans" cxnId="{09474F86-F24D-4496-A6F8-D5E54A8AB899}">
      <dgm:prSet/>
      <dgm:spPr/>
      <dgm:t>
        <a:bodyPr/>
        <a:lstStyle/>
        <a:p>
          <a:endParaRPr lang="en-US"/>
        </a:p>
      </dgm:t>
    </dgm:pt>
    <dgm:pt modelId="{41F538D6-0002-45BA-9985-D0B0C5A3B140}" type="sibTrans" cxnId="{09474F86-F24D-4496-A6F8-D5E54A8AB899}">
      <dgm:prSet/>
      <dgm:spPr/>
      <dgm:t>
        <a:bodyPr/>
        <a:lstStyle/>
        <a:p>
          <a:endParaRPr lang="en-US"/>
        </a:p>
      </dgm:t>
    </dgm:pt>
    <dgm:pt modelId="{241D33EB-59A2-4C77-BC0F-BDC243E83E5D}">
      <dgm:prSet phldrT="[Text]"/>
      <dgm:spPr/>
      <dgm:t>
        <a:bodyPr/>
        <a:lstStyle/>
        <a:p>
          <a:r>
            <a:rPr lang="en-US" dirty="0" smtClean="0"/>
            <a:t>Transwoman</a:t>
          </a:r>
          <a:endParaRPr lang="en-US" dirty="0"/>
        </a:p>
      </dgm:t>
    </dgm:pt>
    <dgm:pt modelId="{740BE877-4A17-46E3-B313-DCADFA0FE1A8}" type="parTrans" cxnId="{2C1E9DBD-99D4-4120-9D2D-13ED8DCCD022}">
      <dgm:prSet/>
      <dgm:spPr/>
      <dgm:t>
        <a:bodyPr/>
        <a:lstStyle/>
        <a:p>
          <a:endParaRPr lang="en-US"/>
        </a:p>
      </dgm:t>
    </dgm:pt>
    <dgm:pt modelId="{D48E4091-0C70-4B16-8646-11F17716E01D}" type="sibTrans" cxnId="{2C1E9DBD-99D4-4120-9D2D-13ED8DCCD022}">
      <dgm:prSet/>
      <dgm:spPr/>
      <dgm:t>
        <a:bodyPr/>
        <a:lstStyle/>
        <a:p>
          <a:endParaRPr lang="en-US"/>
        </a:p>
      </dgm:t>
    </dgm:pt>
    <dgm:pt modelId="{87E4CA4B-9FCB-4CE0-9C7A-6D6D3A9F1F91}">
      <dgm:prSet phldrT="[Text]"/>
      <dgm:spPr/>
      <dgm:t>
        <a:bodyPr/>
        <a:lstStyle/>
        <a:p>
          <a:r>
            <a:rPr lang="en-US" dirty="0" smtClean="0"/>
            <a:t>Someone assigned as male at birth but who identifies as female</a:t>
          </a:r>
          <a:endParaRPr lang="en-US" dirty="0"/>
        </a:p>
      </dgm:t>
    </dgm:pt>
    <dgm:pt modelId="{FA04D9AC-0923-401B-8E49-318EF6CA6C44}" type="parTrans" cxnId="{F1F2EA03-2641-410E-8521-61BB9DCC6801}">
      <dgm:prSet/>
      <dgm:spPr/>
      <dgm:t>
        <a:bodyPr/>
        <a:lstStyle/>
        <a:p>
          <a:endParaRPr lang="en-US"/>
        </a:p>
      </dgm:t>
    </dgm:pt>
    <dgm:pt modelId="{F712F0F6-C7C5-40AF-BCA0-9D94EC78905E}" type="sibTrans" cxnId="{F1F2EA03-2641-410E-8521-61BB9DCC6801}">
      <dgm:prSet/>
      <dgm:spPr/>
      <dgm:t>
        <a:bodyPr/>
        <a:lstStyle/>
        <a:p>
          <a:endParaRPr lang="en-US"/>
        </a:p>
      </dgm:t>
    </dgm:pt>
    <dgm:pt modelId="{CD7A7FA2-7209-4A99-8DBA-4B2A17C8E0FD}">
      <dgm:prSet phldrT="[Text]"/>
      <dgm:spPr/>
      <dgm:t>
        <a:bodyPr/>
        <a:lstStyle/>
        <a:p>
          <a:r>
            <a:rPr lang="en-US" dirty="0" smtClean="0"/>
            <a:t>Genderqueer</a:t>
          </a:r>
          <a:endParaRPr lang="en-US" dirty="0"/>
        </a:p>
      </dgm:t>
    </dgm:pt>
    <dgm:pt modelId="{AE78F848-3F87-4FF9-82BE-E6FCC98502D5}" type="parTrans" cxnId="{37B70C6E-2DCF-4716-8971-9C50BC97794A}">
      <dgm:prSet/>
      <dgm:spPr/>
      <dgm:t>
        <a:bodyPr/>
        <a:lstStyle/>
        <a:p>
          <a:endParaRPr lang="en-US"/>
        </a:p>
      </dgm:t>
    </dgm:pt>
    <dgm:pt modelId="{D45FCB87-3A39-4A4E-8B30-436EFD43D91D}" type="sibTrans" cxnId="{37B70C6E-2DCF-4716-8971-9C50BC97794A}">
      <dgm:prSet/>
      <dgm:spPr/>
      <dgm:t>
        <a:bodyPr/>
        <a:lstStyle/>
        <a:p>
          <a:endParaRPr lang="en-US"/>
        </a:p>
      </dgm:t>
    </dgm:pt>
    <dgm:pt modelId="{4EB3000E-C0E0-47AA-B1D3-5365339F0A8A}">
      <dgm:prSet phldrT="[Text]"/>
      <dgm:spPr/>
      <dgm:t>
        <a:bodyPr/>
        <a:lstStyle/>
        <a:p>
          <a:r>
            <a:rPr lang="en-US" dirty="0" smtClean="0"/>
            <a:t>Someone who identifies as neither entirely male or female</a:t>
          </a:r>
          <a:endParaRPr lang="en-US" dirty="0"/>
        </a:p>
      </dgm:t>
    </dgm:pt>
    <dgm:pt modelId="{4B09DCC0-9021-480E-B179-60F2C0A5FFB8}" type="parTrans" cxnId="{4B76D253-305A-4647-80AC-179AF8CF4E66}">
      <dgm:prSet/>
      <dgm:spPr/>
      <dgm:t>
        <a:bodyPr/>
        <a:lstStyle/>
        <a:p>
          <a:endParaRPr lang="en-US"/>
        </a:p>
      </dgm:t>
    </dgm:pt>
    <dgm:pt modelId="{597051E6-6FF6-40B2-86A5-3E2304CAE635}" type="sibTrans" cxnId="{4B76D253-305A-4647-80AC-179AF8CF4E66}">
      <dgm:prSet/>
      <dgm:spPr/>
      <dgm:t>
        <a:bodyPr/>
        <a:lstStyle/>
        <a:p>
          <a:endParaRPr lang="en-US"/>
        </a:p>
      </dgm:t>
    </dgm:pt>
    <dgm:pt modelId="{339BCB81-92D0-47A0-8535-09A65737CA3B}">
      <dgm:prSet phldrT="[Text]"/>
      <dgm:spPr/>
      <dgm:t>
        <a:bodyPr/>
        <a:lstStyle/>
        <a:p>
          <a:endParaRPr lang="en-US" dirty="0"/>
        </a:p>
      </dgm:t>
    </dgm:pt>
    <dgm:pt modelId="{FF8AA2E1-762A-4DA6-9A90-F1C3A4E4684A}" type="parTrans" cxnId="{15C6F719-1839-43C9-A8F9-3519BD30125D}">
      <dgm:prSet/>
      <dgm:spPr/>
      <dgm:t>
        <a:bodyPr/>
        <a:lstStyle/>
        <a:p>
          <a:endParaRPr lang="en-US"/>
        </a:p>
      </dgm:t>
    </dgm:pt>
    <dgm:pt modelId="{02E75AC6-BBFA-4993-B7FE-293EB51A4808}" type="sibTrans" cxnId="{15C6F719-1839-43C9-A8F9-3519BD30125D}">
      <dgm:prSet/>
      <dgm:spPr/>
      <dgm:t>
        <a:bodyPr/>
        <a:lstStyle/>
        <a:p>
          <a:endParaRPr lang="en-US"/>
        </a:p>
      </dgm:t>
    </dgm:pt>
    <dgm:pt modelId="{0966AD5B-671D-4B62-B1A6-F4C8F5B2AF58}">
      <dgm:prSet/>
      <dgm:spPr/>
      <dgm:t>
        <a:bodyPr/>
        <a:lstStyle/>
        <a:p>
          <a:r>
            <a:rPr lang="en-US" dirty="0" smtClean="0"/>
            <a:t>Gender Non-Conforming</a:t>
          </a:r>
          <a:endParaRPr lang="en-US" dirty="0"/>
        </a:p>
      </dgm:t>
    </dgm:pt>
    <dgm:pt modelId="{C827F022-D867-41FF-8486-2548404E7653}" type="parTrans" cxnId="{79C53D6A-4E44-4FF3-85C8-42C620176CC3}">
      <dgm:prSet/>
      <dgm:spPr/>
      <dgm:t>
        <a:bodyPr/>
        <a:lstStyle/>
        <a:p>
          <a:endParaRPr lang="en-US"/>
        </a:p>
      </dgm:t>
    </dgm:pt>
    <dgm:pt modelId="{5780B7E9-D474-412F-961E-682752C8BBEB}" type="sibTrans" cxnId="{79C53D6A-4E44-4FF3-85C8-42C620176CC3}">
      <dgm:prSet/>
      <dgm:spPr/>
      <dgm:t>
        <a:bodyPr/>
        <a:lstStyle/>
        <a:p>
          <a:endParaRPr lang="en-US"/>
        </a:p>
      </dgm:t>
    </dgm:pt>
    <dgm:pt modelId="{2783F4EB-F05A-434E-87B5-94B6653656F4}">
      <dgm:prSet/>
      <dgm:spPr/>
      <dgm:t>
        <a:bodyPr/>
        <a:lstStyle/>
        <a:p>
          <a:r>
            <a:rPr lang="en-US" dirty="0" smtClean="0"/>
            <a:t>Someone whose gender expression differs from societal expectations</a:t>
          </a:r>
          <a:endParaRPr lang="en-US" dirty="0"/>
        </a:p>
      </dgm:t>
    </dgm:pt>
    <dgm:pt modelId="{69E578A3-6E17-46A6-A9D2-EAF309D394BF}" type="parTrans" cxnId="{6E6DE114-BF96-4947-A15C-BFEDA9044190}">
      <dgm:prSet/>
      <dgm:spPr/>
      <dgm:t>
        <a:bodyPr/>
        <a:lstStyle/>
        <a:p>
          <a:endParaRPr lang="en-US"/>
        </a:p>
      </dgm:t>
    </dgm:pt>
    <dgm:pt modelId="{77D099F0-3492-4C95-9633-D7413202245F}" type="sibTrans" cxnId="{6E6DE114-BF96-4947-A15C-BFEDA9044190}">
      <dgm:prSet/>
      <dgm:spPr/>
      <dgm:t>
        <a:bodyPr/>
        <a:lstStyle/>
        <a:p>
          <a:endParaRPr lang="en-US"/>
        </a:p>
      </dgm:t>
    </dgm:pt>
    <dgm:pt modelId="{BA1E2A44-12D0-4AF9-9F8C-1C51380995DA}" type="pres">
      <dgm:prSet presAssocID="{7CB9F037-8748-417B-86A2-0124A189644D}" presName="Name0" presStyleCnt="0">
        <dgm:presLayoutVars>
          <dgm:dir/>
          <dgm:animLvl val="lvl"/>
          <dgm:resizeHandles val="exact"/>
        </dgm:presLayoutVars>
      </dgm:prSet>
      <dgm:spPr/>
      <dgm:t>
        <a:bodyPr/>
        <a:lstStyle/>
        <a:p>
          <a:endParaRPr lang="en-US"/>
        </a:p>
      </dgm:t>
    </dgm:pt>
    <dgm:pt modelId="{36BB0089-4115-4494-835E-9358988947E5}" type="pres">
      <dgm:prSet presAssocID="{01F33C38-FECA-4A8B-B478-05348636279F}" presName="linNode" presStyleCnt="0"/>
      <dgm:spPr/>
    </dgm:pt>
    <dgm:pt modelId="{66CC372A-7327-4901-9AE4-7694035C667C}" type="pres">
      <dgm:prSet presAssocID="{01F33C38-FECA-4A8B-B478-05348636279F}" presName="parentText" presStyleLbl="node1" presStyleIdx="0" presStyleCnt="4">
        <dgm:presLayoutVars>
          <dgm:chMax val="1"/>
          <dgm:bulletEnabled val="1"/>
        </dgm:presLayoutVars>
      </dgm:prSet>
      <dgm:spPr/>
      <dgm:t>
        <a:bodyPr/>
        <a:lstStyle/>
        <a:p>
          <a:endParaRPr lang="en-US"/>
        </a:p>
      </dgm:t>
    </dgm:pt>
    <dgm:pt modelId="{6F3BDD6F-9E26-4E0F-9D1C-5A05ECB8C520}" type="pres">
      <dgm:prSet presAssocID="{01F33C38-FECA-4A8B-B478-05348636279F}" presName="descendantText" presStyleLbl="alignAccFollowNode1" presStyleIdx="0" presStyleCnt="4" custLinFactNeighborX="38889" custLinFactNeighborY="5460">
        <dgm:presLayoutVars>
          <dgm:bulletEnabled val="1"/>
        </dgm:presLayoutVars>
      </dgm:prSet>
      <dgm:spPr/>
      <dgm:t>
        <a:bodyPr/>
        <a:lstStyle/>
        <a:p>
          <a:endParaRPr lang="en-US"/>
        </a:p>
      </dgm:t>
    </dgm:pt>
    <dgm:pt modelId="{7C0342AF-FF30-4823-8757-BC87737BBF3F}" type="pres">
      <dgm:prSet presAssocID="{A0BA25A0-229D-4399-8871-7B0DC03E4879}" presName="sp" presStyleCnt="0"/>
      <dgm:spPr/>
    </dgm:pt>
    <dgm:pt modelId="{DAC1AB0F-E680-4DFA-8776-43E017624B99}" type="pres">
      <dgm:prSet presAssocID="{241D33EB-59A2-4C77-BC0F-BDC243E83E5D}" presName="linNode" presStyleCnt="0"/>
      <dgm:spPr/>
    </dgm:pt>
    <dgm:pt modelId="{4A72CFAF-3F88-41A3-944A-6AB36CDF1216}" type="pres">
      <dgm:prSet presAssocID="{241D33EB-59A2-4C77-BC0F-BDC243E83E5D}" presName="parentText" presStyleLbl="node1" presStyleIdx="1" presStyleCnt="4">
        <dgm:presLayoutVars>
          <dgm:chMax val="1"/>
          <dgm:bulletEnabled val="1"/>
        </dgm:presLayoutVars>
      </dgm:prSet>
      <dgm:spPr/>
      <dgm:t>
        <a:bodyPr/>
        <a:lstStyle/>
        <a:p>
          <a:endParaRPr lang="en-US"/>
        </a:p>
      </dgm:t>
    </dgm:pt>
    <dgm:pt modelId="{3EEDF85C-F695-41E6-AD42-44D3840A75FE}" type="pres">
      <dgm:prSet presAssocID="{241D33EB-59A2-4C77-BC0F-BDC243E83E5D}" presName="descendantText" presStyleLbl="alignAccFollowNode1" presStyleIdx="1" presStyleCnt="4">
        <dgm:presLayoutVars>
          <dgm:bulletEnabled val="1"/>
        </dgm:presLayoutVars>
      </dgm:prSet>
      <dgm:spPr/>
      <dgm:t>
        <a:bodyPr/>
        <a:lstStyle/>
        <a:p>
          <a:endParaRPr lang="en-US"/>
        </a:p>
      </dgm:t>
    </dgm:pt>
    <dgm:pt modelId="{6763365E-015D-4742-A809-EE7E18D898C1}" type="pres">
      <dgm:prSet presAssocID="{D48E4091-0C70-4B16-8646-11F17716E01D}" presName="sp" presStyleCnt="0"/>
      <dgm:spPr/>
    </dgm:pt>
    <dgm:pt modelId="{9B7DE5D4-A87B-4F21-A07E-66882867B664}" type="pres">
      <dgm:prSet presAssocID="{CD7A7FA2-7209-4A99-8DBA-4B2A17C8E0FD}" presName="linNode" presStyleCnt="0"/>
      <dgm:spPr/>
    </dgm:pt>
    <dgm:pt modelId="{57D2614D-A995-43B4-9C62-F413CA766F5B}" type="pres">
      <dgm:prSet presAssocID="{CD7A7FA2-7209-4A99-8DBA-4B2A17C8E0FD}" presName="parentText" presStyleLbl="node1" presStyleIdx="2" presStyleCnt="4">
        <dgm:presLayoutVars>
          <dgm:chMax val="1"/>
          <dgm:bulletEnabled val="1"/>
        </dgm:presLayoutVars>
      </dgm:prSet>
      <dgm:spPr/>
      <dgm:t>
        <a:bodyPr/>
        <a:lstStyle/>
        <a:p>
          <a:endParaRPr lang="en-US"/>
        </a:p>
      </dgm:t>
    </dgm:pt>
    <dgm:pt modelId="{F70DE68E-E1FF-4F96-8B3C-B83CD42E5C14}" type="pres">
      <dgm:prSet presAssocID="{CD7A7FA2-7209-4A99-8DBA-4B2A17C8E0FD}" presName="descendantText" presStyleLbl="alignAccFollowNode1" presStyleIdx="2" presStyleCnt="4">
        <dgm:presLayoutVars>
          <dgm:bulletEnabled val="1"/>
        </dgm:presLayoutVars>
      </dgm:prSet>
      <dgm:spPr/>
      <dgm:t>
        <a:bodyPr/>
        <a:lstStyle/>
        <a:p>
          <a:endParaRPr lang="en-US"/>
        </a:p>
      </dgm:t>
    </dgm:pt>
    <dgm:pt modelId="{5D57D628-A0A4-468D-BEFA-BE00948DB52B}" type="pres">
      <dgm:prSet presAssocID="{D45FCB87-3A39-4A4E-8B30-436EFD43D91D}" presName="sp" presStyleCnt="0"/>
      <dgm:spPr/>
    </dgm:pt>
    <dgm:pt modelId="{06EDBE42-373A-4C0C-82DF-ED5E4C937C91}" type="pres">
      <dgm:prSet presAssocID="{0966AD5B-671D-4B62-B1A6-F4C8F5B2AF58}" presName="linNode" presStyleCnt="0"/>
      <dgm:spPr/>
    </dgm:pt>
    <dgm:pt modelId="{FD2DE2E3-32C9-4DB5-8B64-6E9E8C0273D5}" type="pres">
      <dgm:prSet presAssocID="{0966AD5B-671D-4B62-B1A6-F4C8F5B2AF58}" presName="parentText" presStyleLbl="node1" presStyleIdx="3" presStyleCnt="4">
        <dgm:presLayoutVars>
          <dgm:chMax val="1"/>
          <dgm:bulletEnabled val="1"/>
        </dgm:presLayoutVars>
      </dgm:prSet>
      <dgm:spPr/>
      <dgm:t>
        <a:bodyPr/>
        <a:lstStyle/>
        <a:p>
          <a:endParaRPr lang="en-US"/>
        </a:p>
      </dgm:t>
    </dgm:pt>
    <dgm:pt modelId="{94CE1657-0C6A-4BA5-A714-7CEB2A6F96B0}" type="pres">
      <dgm:prSet presAssocID="{0966AD5B-671D-4B62-B1A6-F4C8F5B2AF58}" presName="descendantText" presStyleLbl="alignAccFollowNode1" presStyleIdx="3" presStyleCnt="4">
        <dgm:presLayoutVars>
          <dgm:bulletEnabled val="1"/>
        </dgm:presLayoutVars>
      </dgm:prSet>
      <dgm:spPr/>
      <dgm:t>
        <a:bodyPr/>
        <a:lstStyle/>
        <a:p>
          <a:endParaRPr lang="en-US"/>
        </a:p>
      </dgm:t>
    </dgm:pt>
  </dgm:ptLst>
  <dgm:cxnLst>
    <dgm:cxn modelId="{4B76D253-305A-4647-80AC-179AF8CF4E66}" srcId="{CD7A7FA2-7209-4A99-8DBA-4B2A17C8E0FD}" destId="{4EB3000E-C0E0-47AA-B1D3-5365339F0A8A}" srcOrd="0" destOrd="0" parTransId="{4B09DCC0-9021-480E-B179-60F2C0A5FFB8}" sibTransId="{597051E6-6FF6-40B2-86A5-3E2304CAE635}"/>
    <dgm:cxn modelId="{65E78370-A93D-4856-BD15-418469ECB822}" type="presOf" srcId="{241D33EB-59A2-4C77-BC0F-BDC243E83E5D}" destId="{4A72CFAF-3F88-41A3-944A-6AB36CDF1216}" srcOrd="0" destOrd="0" presId="urn:microsoft.com/office/officeart/2005/8/layout/vList5"/>
    <dgm:cxn modelId="{A49AFCB3-BA10-4808-A201-6517F6954D4B}" srcId="{7CB9F037-8748-417B-86A2-0124A189644D}" destId="{01F33C38-FECA-4A8B-B478-05348636279F}" srcOrd="0" destOrd="0" parTransId="{E2E01D45-0BB4-441C-B119-9878376AFD06}" sibTransId="{A0BA25A0-229D-4399-8871-7B0DC03E4879}"/>
    <dgm:cxn modelId="{571174E5-34B7-4A2F-A4C6-2438BBAC03E5}" type="presOf" srcId="{339BCB81-92D0-47A0-8535-09A65737CA3B}" destId="{F70DE68E-E1FF-4F96-8B3C-B83CD42E5C14}" srcOrd="0" destOrd="1" presId="urn:microsoft.com/office/officeart/2005/8/layout/vList5"/>
    <dgm:cxn modelId="{6EB93809-BC71-4CF0-AC99-3A5DA344BF35}" type="presOf" srcId="{87E4CA4B-9FCB-4CE0-9C7A-6D6D3A9F1F91}" destId="{3EEDF85C-F695-41E6-AD42-44D3840A75FE}" srcOrd="0" destOrd="0" presId="urn:microsoft.com/office/officeart/2005/8/layout/vList5"/>
    <dgm:cxn modelId="{929D0B12-1C1E-423D-8032-9C54FFF35B30}" type="presOf" srcId="{7CB9F037-8748-417B-86A2-0124A189644D}" destId="{BA1E2A44-12D0-4AF9-9F8C-1C51380995DA}" srcOrd="0" destOrd="0" presId="urn:microsoft.com/office/officeart/2005/8/layout/vList5"/>
    <dgm:cxn modelId="{09474F86-F24D-4496-A6F8-D5E54A8AB899}" srcId="{01F33C38-FECA-4A8B-B478-05348636279F}" destId="{D1139AB7-465A-40B0-955F-91B612A3878F}" srcOrd="0" destOrd="0" parTransId="{A96D85CC-065A-4BF5-A6B7-E4504C823296}" sibTransId="{41F538D6-0002-45BA-9985-D0B0C5A3B140}"/>
    <dgm:cxn modelId="{CB537884-18D8-441E-9C33-B8659D8308CA}" type="presOf" srcId="{0966AD5B-671D-4B62-B1A6-F4C8F5B2AF58}" destId="{FD2DE2E3-32C9-4DB5-8B64-6E9E8C0273D5}" srcOrd="0" destOrd="0" presId="urn:microsoft.com/office/officeart/2005/8/layout/vList5"/>
    <dgm:cxn modelId="{79C53D6A-4E44-4FF3-85C8-42C620176CC3}" srcId="{7CB9F037-8748-417B-86A2-0124A189644D}" destId="{0966AD5B-671D-4B62-B1A6-F4C8F5B2AF58}" srcOrd="3" destOrd="0" parTransId="{C827F022-D867-41FF-8486-2548404E7653}" sibTransId="{5780B7E9-D474-412F-961E-682752C8BBEB}"/>
    <dgm:cxn modelId="{E92E5921-35A6-4FC3-9A47-3781FC6ED6D1}" type="presOf" srcId="{D1139AB7-465A-40B0-955F-91B612A3878F}" destId="{6F3BDD6F-9E26-4E0F-9D1C-5A05ECB8C520}" srcOrd="0" destOrd="0" presId="urn:microsoft.com/office/officeart/2005/8/layout/vList5"/>
    <dgm:cxn modelId="{1CFA6638-297A-40EA-9576-2CA281DC2511}" type="presOf" srcId="{4EB3000E-C0E0-47AA-B1D3-5365339F0A8A}" destId="{F70DE68E-E1FF-4F96-8B3C-B83CD42E5C14}" srcOrd="0" destOrd="0" presId="urn:microsoft.com/office/officeart/2005/8/layout/vList5"/>
    <dgm:cxn modelId="{15C6F719-1839-43C9-A8F9-3519BD30125D}" srcId="{CD7A7FA2-7209-4A99-8DBA-4B2A17C8E0FD}" destId="{339BCB81-92D0-47A0-8535-09A65737CA3B}" srcOrd="1" destOrd="0" parTransId="{FF8AA2E1-762A-4DA6-9A90-F1C3A4E4684A}" sibTransId="{02E75AC6-BBFA-4993-B7FE-293EB51A4808}"/>
    <dgm:cxn modelId="{6E6DE114-BF96-4947-A15C-BFEDA9044190}" srcId="{0966AD5B-671D-4B62-B1A6-F4C8F5B2AF58}" destId="{2783F4EB-F05A-434E-87B5-94B6653656F4}" srcOrd="0" destOrd="0" parTransId="{69E578A3-6E17-46A6-A9D2-EAF309D394BF}" sibTransId="{77D099F0-3492-4C95-9633-D7413202245F}"/>
    <dgm:cxn modelId="{2C1E9DBD-99D4-4120-9D2D-13ED8DCCD022}" srcId="{7CB9F037-8748-417B-86A2-0124A189644D}" destId="{241D33EB-59A2-4C77-BC0F-BDC243E83E5D}" srcOrd="1" destOrd="0" parTransId="{740BE877-4A17-46E3-B313-DCADFA0FE1A8}" sibTransId="{D48E4091-0C70-4B16-8646-11F17716E01D}"/>
    <dgm:cxn modelId="{653319AB-EE5C-46B1-B926-469FEE7508D3}" type="presOf" srcId="{CD7A7FA2-7209-4A99-8DBA-4B2A17C8E0FD}" destId="{57D2614D-A995-43B4-9C62-F413CA766F5B}" srcOrd="0" destOrd="0" presId="urn:microsoft.com/office/officeart/2005/8/layout/vList5"/>
    <dgm:cxn modelId="{37B70C6E-2DCF-4716-8971-9C50BC97794A}" srcId="{7CB9F037-8748-417B-86A2-0124A189644D}" destId="{CD7A7FA2-7209-4A99-8DBA-4B2A17C8E0FD}" srcOrd="2" destOrd="0" parTransId="{AE78F848-3F87-4FF9-82BE-E6FCC98502D5}" sibTransId="{D45FCB87-3A39-4A4E-8B30-436EFD43D91D}"/>
    <dgm:cxn modelId="{FF02C93D-5375-46AD-B683-5304A1F197FD}" type="presOf" srcId="{01F33C38-FECA-4A8B-B478-05348636279F}" destId="{66CC372A-7327-4901-9AE4-7694035C667C}" srcOrd="0" destOrd="0" presId="urn:microsoft.com/office/officeart/2005/8/layout/vList5"/>
    <dgm:cxn modelId="{F1F2EA03-2641-410E-8521-61BB9DCC6801}" srcId="{241D33EB-59A2-4C77-BC0F-BDC243E83E5D}" destId="{87E4CA4B-9FCB-4CE0-9C7A-6D6D3A9F1F91}" srcOrd="0" destOrd="0" parTransId="{FA04D9AC-0923-401B-8E49-318EF6CA6C44}" sibTransId="{F712F0F6-C7C5-40AF-BCA0-9D94EC78905E}"/>
    <dgm:cxn modelId="{310F35DC-7C34-4B43-8126-53DD95070DD5}" type="presOf" srcId="{2783F4EB-F05A-434E-87B5-94B6653656F4}" destId="{94CE1657-0C6A-4BA5-A714-7CEB2A6F96B0}" srcOrd="0" destOrd="0" presId="urn:microsoft.com/office/officeart/2005/8/layout/vList5"/>
    <dgm:cxn modelId="{8FF4D9F7-7FA7-407F-82D8-9B5EF50ED96E}" type="presParOf" srcId="{BA1E2A44-12D0-4AF9-9F8C-1C51380995DA}" destId="{36BB0089-4115-4494-835E-9358988947E5}" srcOrd="0" destOrd="0" presId="urn:microsoft.com/office/officeart/2005/8/layout/vList5"/>
    <dgm:cxn modelId="{CCD1245E-D1C1-4344-AAA2-70C1FA79D78B}" type="presParOf" srcId="{36BB0089-4115-4494-835E-9358988947E5}" destId="{66CC372A-7327-4901-9AE4-7694035C667C}" srcOrd="0" destOrd="0" presId="urn:microsoft.com/office/officeart/2005/8/layout/vList5"/>
    <dgm:cxn modelId="{CD8B557C-D3BA-448A-A53D-BC12FFB13F48}" type="presParOf" srcId="{36BB0089-4115-4494-835E-9358988947E5}" destId="{6F3BDD6F-9E26-4E0F-9D1C-5A05ECB8C520}" srcOrd="1" destOrd="0" presId="urn:microsoft.com/office/officeart/2005/8/layout/vList5"/>
    <dgm:cxn modelId="{E387873A-A583-4B75-9532-B3429B00C588}" type="presParOf" srcId="{BA1E2A44-12D0-4AF9-9F8C-1C51380995DA}" destId="{7C0342AF-FF30-4823-8757-BC87737BBF3F}" srcOrd="1" destOrd="0" presId="urn:microsoft.com/office/officeart/2005/8/layout/vList5"/>
    <dgm:cxn modelId="{2060F2B5-2922-4C7C-BFA9-0D0371362BE6}" type="presParOf" srcId="{BA1E2A44-12D0-4AF9-9F8C-1C51380995DA}" destId="{DAC1AB0F-E680-4DFA-8776-43E017624B99}" srcOrd="2" destOrd="0" presId="urn:microsoft.com/office/officeart/2005/8/layout/vList5"/>
    <dgm:cxn modelId="{45B444C4-D325-499D-BAFD-FEA279E73C82}" type="presParOf" srcId="{DAC1AB0F-E680-4DFA-8776-43E017624B99}" destId="{4A72CFAF-3F88-41A3-944A-6AB36CDF1216}" srcOrd="0" destOrd="0" presId="urn:microsoft.com/office/officeart/2005/8/layout/vList5"/>
    <dgm:cxn modelId="{455F0A53-30EC-4B5E-AC37-6FAE11DA6A94}" type="presParOf" srcId="{DAC1AB0F-E680-4DFA-8776-43E017624B99}" destId="{3EEDF85C-F695-41E6-AD42-44D3840A75FE}" srcOrd="1" destOrd="0" presId="urn:microsoft.com/office/officeart/2005/8/layout/vList5"/>
    <dgm:cxn modelId="{DC5C82A9-A19C-42BB-8756-731467816EA4}" type="presParOf" srcId="{BA1E2A44-12D0-4AF9-9F8C-1C51380995DA}" destId="{6763365E-015D-4742-A809-EE7E18D898C1}" srcOrd="3" destOrd="0" presId="urn:microsoft.com/office/officeart/2005/8/layout/vList5"/>
    <dgm:cxn modelId="{88350902-3A27-41DA-9EB7-084856337182}" type="presParOf" srcId="{BA1E2A44-12D0-4AF9-9F8C-1C51380995DA}" destId="{9B7DE5D4-A87B-4F21-A07E-66882867B664}" srcOrd="4" destOrd="0" presId="urn:microsoft.com/office/officeart/2005/8/layout/vList5"/>
    <dgm:cxn modelId="{45E12DD9-EE62-4FF0-821E-0B64BB79A37D}" type="presParOf" srcId="{9B7DE5D4-A87B-4F21-A07E-66882867B664}" destId="{57D2614D-A995-43B4-9C62-F413CA766F5B}" srcOrd="0" destOrd="0" presId="urn:microsoft.com/office/officeart/2005/8/layout/vList5"/>
    <dgm:cxn modelId="{A9B99AB1-F104-4ABB-97D9-D9A982D7F929}" type="presParOf" srcId="{9B7DE5D4-A87B-4F21-A07E-66882867B664}" destId="{F70DE68E-E1FF-4F96-8B3C-B83CD42E5C14}" srcOrd="1" destOrd="0" presId="urn:microsoft.com/office/officeart/2005/8/layout/vList5"/>
    <dgm:cxn modelId="{7B005126-023D-4D9C-86D7-CF926BFE3D3D}" type="presParOf" srcId="{BA1E2A44-12D0-4AF9-9F8C-1C51380995DA}" destId="{5D57D628-A0A4-468D-BEFA-BE00948DB52B}" srcOrd="5" destOrd="0" presId="urn:microsoft.com/office/officeart/2005/8/layout/vList5"/>
    <dgm:cxn modelId="{E41D7ACA-A58C-449E-845F-ECA87A6706E1}" type="presParOf" srcId="{BA1E2A44-12D0-4AF9-9F8C-1C51380995DA}" destId="{06EDBE42-373A-4C0C-82DF-ED5E4C937C91}" srcOrd="6" destOrd="0" presId="urn:microsoft.com/office/officeart/2005/8/layout/vList5"/>
    <dgm:cxn modelId="{BBA1ED2B-F892-49D0-BB2A-029A4A908166}" type="presParOf" srcId="{06EDBE42-373A-4C0C-82DF-ED5E4C937C91}" destId="{FD2DE2E3-32C9-4DB5-8B64-6E9E8C0273D5}" srcOrd="0" destOrd="0" presId="urn:microsoft.com/office/officeart/2005/8/layout/vList5"/>
    <dgm:cxn modelId="{20DC9D35-F9CB-496C-9964-9849FE2F294D}" type="presParOf" srcId="{06EDBE42-373A-4C0C-82DF-ED5E4C937C91}" destId="{94CE1657-0C6A-4BA5-A714-7CEB2A6F96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E7EFF-AC12-4286-9462-6563CB24C840}">
      <dsp:nvSpPr>
        <dsp:cNvPr id="0" name=""/>
        <dsp:cNvSpPr/>
      </dsp:nvSpPr>
      <dsp:spPr>
        <a:xfrm>
          <a:off x="3009901" y="1235457"/>
          <a:ext cx="1828796" cy="1828796"/>
        </a:xfrm>
        <a:prstGeom prst="ellipse">
          <a:avLst/>
        </a:prstGeom>
        <a:gradFill rotWithShape="0">
          <a:gsLst>
            <a:gs pos="0">
              <a:schemeClr val="accent2">
                <a:alpha val="50000"/>
                <a:hueOff val="0"/>
                <a:satOff val="0"/>
                <a:lumOff val="0"/>
                <a:alphaOff val="0"/>
              </a:schemeClr>
            </a:gs>
            <a:gs pos="90000">
              <a:schemeClr val="accent2">
                <a:alpha val="50000"/>
                <a:hueOff val="0"/>
                <a:satOff val="0"/>
                <a:lumOff val="0"/>
                <a:alphaOff val="0"/>
                <a:shade val="100000"/>
              </a:schemeClr>
            </a:gs>
            <a:gs pos="100000">
              <a:schemeClr val="accent2">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EF3A934-AB84-41CA-96DA-2DC66A40ED25}">
      <dsp:nvSpPr>
        <dsp:cNvPr id="0" name=""/>
        <dsp:cNvSpPr/>
      </dsp:nvSpPr>
      <dsp:spPr>
        <a:xfrm>
          <a:off x="2975559" y="0"/>
          <a:ext cx="1897481" cy="10982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Homelessness and poverty</a:t>
          </a:r>
          <a:endParaRPr lang="en-US" sz="1600" kern="1200" dirty="0"/>
        </a:p>
      </dsp:txBody>
      <dsp:txXfrm>
        <a:off x="2975559" y="0"/>
        <a:ext cx="1897481" cy="1098296"/>
      </dsp:txXfrm>
    </dsp:sp>
    <dsp:sp modelId="{AFB3241A-27E0-4824-A4BA-2884900AEF11}">
      <dsp:nvSpPr>
        <dsp:cNvPr id="0" name=""/>
        <dsp:cNvSpPr/>
      </dsp:nvSpPr>
      <dsp:spPr>
        <a:xfrm>
          <a:off x="3632145" y="1687395"/>
          <a:ext cx="1828796" cy="1828796"/>
        </a:xfrm>
        <a:prstGeom prst="ellipse">
          <a:avLst/>
        </a:prstGeom>
        <a:gradFill rotWithShape="0">
          <a:gsLst>
            <a:gs pos="0">
              <a:schemeClr val="accent3">
                <a:alpha val="50000"/>
                <a:hueOff val="0"/>
                <a:satOff val="0"/>
                <a:lumOff val="0"/>
                <a:alphaOff val="0"/>
              </a:schemeClr>
            </a:gs>
            <a:gs pos="90000">
              <a:schemeClr val="accent3">
                <a:alpha val="50000"/>
                <a:hueOff val="0"/>
                <a:satOff val="0"/>
                <a:lumOff val="0"/>
                <a:alphaOff val="0"/>
                <a:shade val="100000"/>
              </a:schemeClr>
            </a:gs>
            <a:gs pos="100000">
              <a:schemeClr val="accent3">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2923F7B-AE91-436A-837F-49EC7FDB67D7}">
      <dsp:nvSpPr>
        <dsp:cNvPr id="0" name=""/>
        <dsp:cNvSpPr/>
      </dsp:nvSpPr>
      <dsp:spPr>
        <a:xfrm>
          <a:off x="5494629" y="1448816"/>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Legal concerns</a:t>
          </a:r>
          <a:endParaRPr lang="en-US" sz="1600" kern="1200" dirty="0"/>
        </a:p>
      </dsp:txBody>
      <dsp:txXfrm>
        <a:off x="5494629" y="1448816"/>
        <a:ext cx="1701190" cy="1191768"/>
      </dsp:txXfrm>
    </dsp:sp>
    <dsp:sp modelId="{A9AF286D-8A96-4B8C-9D56-4F8620F8A54F}">
      <dsp:nvSpPr>
        <dsp:cNvPr id="0" name=""/>
        <dsp:cNvSpPr/>
      </dsp:nvSpPr>
      <dsp:spPr>
        <a:xfrm>
          <a:off x="3394632" y="2419280"/>
          <a:ext cx="1828796" cy="1828796"/>
        </a:xfrm>
        <a:prstGeom prst="ellipse">
          <a:avLst/>
        </a:prstGeom>
        <a:gradFill rotWithShape="0">
          <a:gsLst>
            <a:gs pos="0">
              <a:schemeClr val="accent4">
                <a:alpha val="50000"/>
                <a:hueOff val="0"/>
                <a:satOff val="0"/>
                <a:lumOff val="0"/>
                <a:alphaOff val="0"/>
              </a:schemeClr>
            </a:gs>
            <a:gs pos="90000">
              <a:schemeClr val="accent4">
                <a:alpha val="50000"/>
                <a:hueOff val="0"/>
                <a:satOff val="0"/>
                <a:lumOff val="0"/>
                <a:alphaOff val="0"/>
                <a:shade val="100000"/>
              </a:schemeClr>
            </a:gs>
            <a:gs pos="100000">
              <a:schemeClr val="accent4">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89F55BC-7215-4588-A969-10D5512DFBE2}">
      <dsp:nvSpPr>
        <dsp:cNvPr id="0" name=""/>
        <dsp:cNvSpPr/>
      </dsp:nvSpPr>
      <dsp:spPr>
        <a:xfrm>
          <a:off x="5232907" y="3481832"/>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Stigma</a:t>
          </a:r>
          <a:endParaRPr lang="en-US" sz="1600" kern="1200" dirty="0"/>
        </a:p>
      </dsp:txBody>
      <dsp:txXfrm>
        <a:off x="5232907" y="3481832"/>
        <a:ext cx="1701190" cy="1191768"/>
      </dsp:txXfrm>
    </dsp:sp>
    <dsp:sp modelId="{0159ACAE-2BC8-456B-A08E-96B3CC8B369B}">
      <dsp:nvSpPr>
        <dsp:cNvPr id="0" name=""/>
        <dsp:cNvSpPr/>
      </dsp:nvSpPr>
      <dsp:spPr>
        <a:xfrm>
          <a:off x="2625171" y="2419280"/>
          <a:ext cx="1828796" cy="1828796"/>
        </a:xfrm>
        <a:prstGeom prst="ellipse">
          <a:avLst/>
        </a:prstGeom>
        <a:gradFill rotWithShape="0">
          <a:gsLst>
            <a:gs pos="0">
              <a:schemeClr val="accent5">
                <a:alpha val="50000"/>
                <a:hueOff val="0"/>
                <a:satOff val="0"/>
                <a:lumOff val="0"/>
                <a:alphaOff val="0"/>
              </a:schemeClr>
            </a:gs>
            <a:gs pos="90000">
              <a:schemeClr val="accent5">
                <a:alpha val="50000"/>
                <a:hueOff val="0"/>
                <a:satOff val="0"/>
                <a:lumOff val="0"/>
                <a:alphaOff val="0"/>
                <a:shade val="100000"/>
              </a:schemeClr>
            </a:gs>
            <a:gs pos="100000">
              <a:schemeClr val="accent5">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AC06964-D320-4E24-BA8C-26FE88C18890}">
      <dsp:nvSpPr>
        <dsp:cNvPr id="0" name=""/>
        <dsp:cNvSpPr/>
      </dsp:nvSpPr>
      <dsp:spPr>
        <a:xfrm>
          <a:off x="914501" y="3481832"/>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Access to insurance and care</a:t>
          </a:r>
        </a:p>
      </dsp:txBody>
      <dsp:txXfrm>
        <a:off x="914501" y="3481832"/>
        <a:ext cx="1701190" cy="1191768"/>
      </dsp:txXfrm>
    </dsp:sp>
    <dsp:sp modelId="{56E17670-0DE6-49E9-984D-A329D1F0DC05}">
      <dsp:nvSpPr>
        <dsp:cNvPr id="0" name=""/>
        <dsp:cNvSpPr/>
      </dsp:nvSpPr>
      <dsp:spPr>
        <a:xfrm>
          <a:off x="2387658" y="1687395"/>
          <a:ext cx="1828796" cy="1828796"/>
        </a:xfrm>
        <a:prstGeom prst="ellipse">
          <a:avLst/>
        </a:prstGeom>
        <a:gradFill rotWithShape="0">
          <a:gsLst>
            <a:gs pos="0">
              <a:schemeClr val="accent6">
                <a:alpha val="50000"/>
                <a:hueOff val="0"/>
                <a:satOff val="0"/>
                <a:lumOff val="0"/>
                <a:alphaOff val="0"/>
              </a:schemeClr>
            </a:gs>
            <a:gs pos="90000">
              <a:schemeClr val="accent6">
                <a:alpha val="50000"/>
                <a:hueOff val="0"/>
                <a:satOff val="0"/>
                <a:lumOff val="0"/>
                <a:alphaOff val="0"/>
                <a:shade val="100000"/>
              </a:schemeClr>
            </a:gs>
            <a:gs pos="100000">
              <a:schemeClr val="accent6">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2E2DC318-A367-4E75-8E27-87AA369E7D38}">
      <dsp:nvSpPr>
        <dsp:cNvPr id="0" name=""/>
        <dsp:cNvSpPr/>
      </dsp:nvSpPr>
      <dsp:spPr>
        <a:xfrm>
          <a:off x="652779" y="1448816"/>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Lack of competent care</a:t>
          </a:r>
          <a:endParaRPr lang="en-US" sz="1600" kern="1200" dirty="0"/>
        </a:p>
      </dsp:txBody>
      <dsp:txXfrm>
        <a:off x="652779" y="1448816"/>
        <a:ext cx="1701190" cy="1191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BDD6F-9E26-4E0F-9D1C-5A05ECB8C520}">
      <dsp:nvSpPr>
        <dsp:cNvPr id="0" name=""/>
        <dsp:cNvSpPr/>
      </dsp:nvSpPr>
      <dsp:spPr>
        <a:xfrm rot="5400000">
          <a:off x="5281538" y="-2111618"/>
          <a:ext cx="836443" cy="536448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assigned as female at birth but who identifies as male</a:t>
          </a:r>
          <a:endParaRPr lang="en-US" sz="1600" kern="1200" dirty="0"/>
        </a:p>
      </dsp:txBody>
      <dsp:txXfrm rot="-5400000">
        <a:off x="3017520" y="193232"/>
        <a:ext cx="5323648" cy="754779"/>
      </dsp:txXfrm>
    </dsp:sp>
    <dsp:sp modelId="{66CC372A-7327-4901-9AE4-7694035C667C}">
      <dsp:nvSpPr>
        <dsp:cNvPr id="0" name=""/>
        <dsp:cNvSpPr/>
      </dsp:nvSpPr>
      <dsp:spPr>
        <a:xfrm>
          <a:off x="0" y="2173"/>
          <a:ext cx="3017520" cy="10455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Transman</a:t>
          </a:r>
          <a:endParaRPr lang="en-US" sz="2900" kern="1200" dirty="0"/>
        </a:p>
      </dsp:txBody>
      <dsp:txXfrm>
        <a:off x="51040" y="53213"/>
        <a:ext cx="2915440" cy="943474"/>
      </dsp:txXfrm>
    </dsp:sp>
    <dsp:sp modelId="{3EEDF85C-F695-41E6-AD42-44D3840A75FE}">
      <dsp:nvSpPr>
        <dsp:cNvPr id="0" name=""/>
        <dsp:cNvSpPr/>
      </dsp:nvSpPr>
      <dsp:spPr>
        <a:xfrm rot="5400000">
          <a:off x="5281538" y="-1059456"/>
          <a:ext cx="836443" cy="5364480"/>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assigned as male at birth but who identifies as female</a:t>
          </a:r>
          <a:endParaRPr lang="en-US" sz="1600" kern="1200" dirty="0"/>
        </a:p>
      </dsp:txBody>
      <dsp:txXfrm rot="-5400000">
        <a:off x="3017520" y="1245394"/>
        <a:ext cx="5323648" cy="754779"/>
      </dsp:txXfrm>
    </dsp:sp>
    <dsp:sp modelId="{4A72CFAF-3F88-41A3-944A-6AB36CDF1216}">
      <dsp:nvSpPr>
        <dsp:cNvPr id="0" name=""/>
        <dsp:cNvSpPr/>
      </dsp:nvSpPr>
      <dsp:spPr>
        <a:xfrm>
          <a:off x="0" y="1100006"/>
          <a:ext cx="3017520" cy="104555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Transwoman</a:t>
          </a:r>
          <a:endParaRPr lang="en-US" sz="2900" kern="1200" dirty="0"/>
        </a:p>
      </dsp:txBody>
      <dsp:txXfrm>
        <a:off x="51040" y="1151046"/>
        <a:ext cx="2915440" cy="943474"/>
      </dsp:txXfrm>
    </dsp:sp>
    <dsp:sp modelId="{F70DE68E-E1FF-4F96-8B3C-B83CD42E5C14}">
      <dsp:nvSpPr>
        <dsp:cNvPr id="0" name=""/>
        <dsp:cNvSpPr/>
      </dsp:nvSpPr>
      <dsp:spPr>
        <a:xfrm rot="5400000">
          <a:off x="5281538" y="38376"/>
          <a:ext cx="836443" cy="5364480"/>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who identifies as neither entirely male or female</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3017520" y="2343226"/>
        <a:ext cx="5323648" cy="754779"/>
      </dsp:txXfrm>
    </dsp:sp>
    <dsp:sp modelId="{57D2614D-A995-43B4-9C62-F413CA766F5B}">
      <dsp:nvSpPr>
        <dsp:cNvPr id="0" name=""/>
        <dsp:cNvSpPr/>
      </dsp:nvSpPr>
      <dsp:spPr>
        <a:xfrm>
          <a:off x="0" y="2197838"/>
          <a:ext cx="3017520" cy="104555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Genderqueer</a:t>
          </a:r>
          <a:endParaRPr lang="en-US" sz="2900" kern="1200" dirty="0"/>
        </a:p>
      </dsp:txBody>
      <dsp:txXfrm>
        <a:off x="51040" y="2248878"/>
        <a:ext cx="2915440" cy="943474"/>
      </dsp:txXfrm>
    </dsp:sp>
    <dsp:sp modelId="{94CE1657-0C6A-4BA5-A714-7CEB2A6F96B0}">
      <dsp:nvSpPr>
        <dsp:cNvPr id="0" name=""/>
        <dsp:cNvSpPr/>
      </dsp:nvSpPr>
      <dsp:spPr>
        <a:xfrm rot="5400000">
          <a:off x="5281538" y="1136208"/>
          <a:ext cx="836443" cy="536448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whose gender expression differs from societal expectations</a:t>
          </a:r>
          <a:endParaRPr lang="en-US" sz="1600" kern="1200" dirty="0"/>
        </a:p>
      </dsp:txBody>
      <dsp:txXfrm rot="-5400000">
        <a:off x="3017520" y="3441058"/>
        <a:ext cx="5323648" cy="754779"/>
      </dsp:txXfrm>
    </dsp:sp>
    <dsp:sp modelId="{FD2DE2E3-32C9-4DB5-8B64-6E9E8C0273D5}">
      <dsp:nvSpPr>
        <dsp:cNvPr id="0" name=""/>
        <dsp:cNvSpPr/>
      </dsp:nvSpPr>
      <dsp:spPr>
        <a:xfrm>
          <a:off x="0" y="3295671"/>
          <a:ext cx="3017520" cy="104555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Gender Non-Conforming</a:t>
          </a:r>
          <a:endParaRPr lang="en-US" sz="2900" kern="1200" dirty="0"/>
        </a:p>
      </dsp:txBody>
      <dsp:txXfrm>
        <a:off x="51040" y="3346711"/>
        <a:ext cx="2915440" cy="9434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1231B1-40F8-45A6-949F-6035204776BF}" type="datetimeFigureOut">
              <a:rPr lang="en-US" smtClean="0"/>
              <a:t>12/15/16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058192-D77E-4D19-8957-6B7E6519EB30}" type="slidenum">
              <a:rPr lang="en-US" smtClean="0"/>
              <a:t>‹#›</a:t>
            </a:fld>
            <a:endParaRPr lang="en-US"/>
          </a:p>
        </p:txBody>
      </p:sp>
    </p:spTree>
    <p:extLst>
      <p:ext uri="{BB962C8B-B14F-4D97-AF65-F5344CB8AC3E}">
        <p14:creationId xmlns:p14="http://schemas.microsoft.com/office/powerpoint/2010/main" val="36849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387FC-81F7-4318-BB4C-D547669746A7}" type="datetimeFigureOut">
              <a:rPr lang="en-US" smtClean="0"/>
              <a:pPr/>
              <a:t>12/15/16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39DFB-9747-432C-993E-8909A846956D}" type="slidenum">
              <a:rPr lang="en-US" smtClean="0"/>
              <a:pPr/>
              <a:t>‹#›</a:t>
            </a:fld>
            <a:endParaRPr lang="en-US" dirty="0"/>
          </a:p>
        </p:txBody>
      </p:sp>
    </p:spTree>
    <p:extLst>
      <p:ext uri="{BB962C8B-B14F-4D97-AF65-F5344CB8AC3E}">
        <p14:creationId xmlns:p14="http://schemas.microsoft.com/office/powerpoint/2010/main" val="218156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self and</a:t>
            </a:r>
            <a:r>
              <a:rPr lang="en-US" baseline="0" dirty="0" smtClean="0"/>
              <a:t> why providing quality and affirming </a:t>
            </a:r>
            <a:r>
              <a:rPr lang="en-US" baseline="0" dirty="0" err="1" smtClean="0"/>
              <a:t>lgbtq</a:t>
            </a:r>
            <a:r>
              <a:rPr lang="en-US" baseline="0" dirty="0" smtClean="0"/>
              <a:t> healthcare is important to you. </a:t>
            </a:r>
          </a:p>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1</a:t>
            </a:fld>
            <a:endParaRPr lang="en-US" dirty="0"/>
          </a:p>
        </p:txBody>
      </p:sp>
    </p:spTree>
    <p:extLst>
      <p:ext uri="{BB962C8B-B14F-4D97-AF65-F5344CB8AC3E}">
        <p14:creationId xmlns:p14="http://schemas.microsoft.com/office/powerpoint/2010/main" val="267831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12</a:t>
            </a:fld>
            <a:endParaRPr lang="en-US" dirty="0"/>
          </a:p>
        </p:txBody>
      </p:sp>
    </p:spTree>
    <p:extLst>
      <p:ext uri="{BB962C8B-B14F-4D97-AF65-F5344CB8AC3E}">
        <p14:creationId xmlns:p14="http://schemas.microsoft.com/office/powerpoint/2010/main" val="131443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Agender</a:t>
            </a:r>
            <a:r>
              <a:rPr lang="en-US" dirty="0" smtClean="0"/>
              <a:t>:</a:t>
            </a:r>
            <a:r>
              <a:rPr lang="en-US" baseline="0" dirty="0" smtClean="0"/>
              <a:t> Someone who identifies outside the gender binary</a:t>
            </a:r>
          </a:p>
          <a:p>
            <a:endParaRPr lang="en-US" baseline="0" dirty="0" smtClean="0"/>
          </a:p>
          <a:p>
            <a:r>
              <a:rPr lang="en-US" baseline="0" dirty="0" smtClean="0"/>
              <a:t>This is only a small sampling of identities that fall under this umbrella</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13</a:t>
            </a:fld>
            <a:endParaRPr lang="en-US" dirty="0"/>
          </a:p>
        </p:txBody>
      </p:sp>
    </p:spTree>
    <p:extLst>
      <p:ext uri="{BB962C8B-B14F-4D97-AF65-F5344CB8AC3E}">
        <p14:creationId xmlns:p14="http://schemas.microsoft.com/office/powerpoint/2010/main" val="289712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Transition may include changes in name, pronouns, and gender expression; cosmetic changes; medical treatment; and surgery. Length of transition is different for each person.</a:t>
            </a:r>
          </a:p>
          <a:p>
            <a:pPr eaLnBrk="1" hangingPunct="1"/>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C10A0528-C6BF-4AF4-942C-3C7021688CE8}" type="slidenum">
              <a:rPr lang="en-US" altLang="en-US"/>
              <a:pPr/>
              <a:t>14</a:t>
            </a:fld>
            <a:endParaRPr lang="en-US" altLang="en-US" dirty="0"/>
          </a:p>
        </p:txBody>
      </p:sp>
    </p:spTree>
    <p:extLst>
      <p:ext uri="{BB962C8B-B14F-4D97-AF65-F5344CB8AC3E}">
        <p14:creationId xmlns:p14="http://schemas.microsoft.com/office/powerpoint/2010/main" val="196687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For Psychosocial &amp; Medical peeps: Gender Dysphoria diagnosis is REQUIRED to receive gender-affirming healthcare</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066881C9-F2F4-4DCC-8004-56672E54EFE1}" type="slidenum">
              <a:rPr lang="en-US" altLang="en-US"/>
              <a:pPr/>
              <a:t>15</a:t>
            </a:fld>
            <a:endParaRPr lang="en-US" altLang="en-US" dirty="0"/>
          </a:p>
        </p:txBody>
      </p:sp>
    </p:spTree>
    <p:extLst>
      <p:ext uri="{BB962C8B-B14F-4D97-AF65-F5344CB8AC3E}">
        <p14:creationId xmlns:p14="http://schemas.microsoft.com/office/powerpoint/2010/main" val="130085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16</a:t>
            </a:fld>
            <a:endParaRPr lang="en-US" dirty="0"/>
          </a:p>
        </p:txBody>
      </p:sp>
    </p:spTree>
    <p:extLst>
      <p:ext uri="{BB962C8B-B14F-4D97-AF65-F5344CB8AC3E}">
        <p14:creationId xmlns:p14="http://schemas.microsoft.com/office/powerpoint/2010/main" val="353504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17</a:t>
            </a:fld>
            <a:endParaRPr lang="en-US" dirty="0"/>
          </a:p>
        </p:txBody>
      </p:sp>
    </p:spTree>
    <p:extLst>
      <p:ext uri="{BB962C8B-B14F-4D97-AF65-F5344CB8AC3E}">
        <p14:creationId xmlns:p14="http://schemas.microsoft.com/office/powerpoint/2010/main" val="156799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It</a:t>
            </a:r>
            <a:r>
              <a:rPr lang="en-US" baseline="0" dirty="0" smtClean="0"/>
              <a:t> is always not appropriate to ask someone what their PGPs are. It could be rude or uncomfortable for the patient and also insulting because it might suggest that the patient does not pass as the gender they identify with.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18</a:t>
            </a:fld>
            <a:endParaRPr lang="en-US" dirty="0"/>
          </a:p>
        </p:txBody>
      </p:sp>
    </p:spTree>
    <p:extLst>
      <p:ext uri="{BB962C8B-B14F-4D97-AF65-F5344CB8AC3E}">
        <p14:creationId xmlns:p14="http://schemas.microsoft.com/office/powerpoint/2010/main" val="391707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Personal questions about body and surgeries should only be asked if necessary to do your job.</a:t>
            </a:r>
          </a:p>
          <a:p>
            <a:pPr eaLnBrk="1" hangingPunct="1"/>
            <a:r>
              <a:rPr lang="en-US" altLang="en-US" dirty="0" smtClean="0"/>
              <a:t>When</a:t>
            </a:r>
            <a:r>
              <a:rPr lang="en-US" altLang="en-US" baseline="0" dirty="0" smtClean="0"/>
              <a:t> you mess up, move on, do not put the onus on the patient/colleague to forgive you just because it might make you uncomfortable.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8BFE80E3-9C59-4E45-9F60-B37FB6336E88}" type="slidenum">
              <a:rPr lang="en-US" altLang="en-US"/>
              <a:pPr/>
              <a:t>19</a:t>
            </a:fld>
            <a:endParaRPr lang="en-US" altLang="en-US" dirty="0"/>
          </a:p>
        </p:txBody>
      </p:sp>
    </p:spTree>
    <p:extLst>
      <p:ext uri="{BB962C8B-B14F-4D97-AF65-F5344CB8AC3E}">
        <p14:creationId xmlns:p14="http://schemas.microsoft.com/office/powerpoint/2010/main" val="3151998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20</a:t>
            </a:fld>
            <a:endParaRPr lang="en-US" dirty="0"/>
          </a:p>
        </p:txBody>
      </p:sp>
    </p:spTree>
    <p:extLst>
      <p:ext uri="{BB962C8B-B14F-4D97-AF65-F5344CB8AC3E}">
        <p14:creationId xmlns:p14="http://schemas.microsoft.com/office/powerpoint/2010/main" val="262943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21</a:t>
            </a:fld>
            <a:endParaRPr lang="en-US" dirty="0"/>
          </a:p>
        </p:txBody>
      </p:sp>
    </p:spTree>
    <p:extLst>
      <p:ext uri="{BB962C8B-B14F-4D97-AF65-F5344CB8AC3E}">
        <p14:creationId xmlns:p14="http://schemas.microsoft.com/office/powerpoint/2010/main" val="47811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that these terms among others will be discussed on the terminology handout and is not an inclusive list but includes key </a:t>
            </a:r>
            <a:r>
              <a:rPr lang="en-US" baseline="0" dirty="0" err="1" smtClean="0"/>
              <a:t>informaiton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4</a:t>
            </a:fld>
            <a:endParaRPr lang="en-US" dirty="0"/>
          </a:p>
        </p:txBody>
      </p:sp>
    </p:spTree>
    <p:extLst>
      <p:ext uri="{BB962C8B-B14F-4D97-AF65-F5344CB8AC3E}">
        <p14:creationId xmlns:p14="http://schemas.microsoft.com/office/powerpoint/2010/main" val="334699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mention here that</a:t>
            </a:r>
            <a:r>
              <a:rPr lang="en-US" baseline="0" dirty="0" smtClean="0"/>
              <a:t> there is no such thing as single issue struggle so LGBTQ faces a lot of the same health issues that others patients in our clinics may face.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22</a:t>
            </a:fld>
            <a:endParaRPr lang="en-US" dirty="0"/>
          </a:p>
        </p:txBody>
      </p:sp>
    </p:spTree>
    <p:extLst>
      <p:ext uri="{BB962C8B-B14F-4D97-AF65-F5344CB8AC3E}">
        <p14:creationId xmlns:p14="http://schemas.microsoft.com/office/powerpoint/2010/main" val="361373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23</a:t>
            </a:fld>
            <a:endParaRPr lang="en-US" dirty="0"/>
          </a:p>
        </p:txBody>
      </p:sp>
    </p:spTree>
    <p:extLst>
      <p:ext uri="{BB962C8B-B14F-4D97-AF65-F5344CB8AC3E}">
        <p14:creationId xmlns:p14="http://schemas.microsoft.com/office/powerpoint/2010/main" val="53245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24</a:t>
            </a:fld>
            <a:endParaRPr lang="en-US" dirty="0"/>
          </a:p>
        </p:txBody>
      </p:sp>
    </p:spTree>
    <p:extLst>
      <p:ext uri="{BB962C8B-B14F-4D97-AF65-F5344CB8AC3E}">
        <p14:creationId xmlns:p14="http://schemas.microsoft.com/office/powerpoint/2010/main" val="100169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help refer transgender individuals</a:t>
            </a:r>
            <a:r>
              <a:rPr lang="en-US" baseline="0" dirty="0" smtClean="0"/>
              <a:t> to legal services that will help them change their name and their documents. Please let us know if there is a patient who could use this kind of assistance.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25</a:t>
            </a:fld>
            <a:endParaRPr lang="en-US" dirty="0"/>
          </a:p>
        </p:txBody>
      </p:sp>
    </p:spTree>
    <p:extLst>
      <p:ext uri="{BB962C8B-B14F-4D97-AF65-F5344CB8AC3E}">
        <p14:creationId xmlns:p14="http://schemas.microsoft.com/office/powerpoint/2010/main" val="340833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 specific insurance coverage</a:t>
            </a:r>
            <a:r>
              <a:rPr lang="en-US" baseline="0" dirty="0" smtClean="0"/>
              <a:t> in appendix slides.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26</a:t>
            </a:fld>
            <a:endParaRPr lang="en-US" dirty="0"/>
          </a:p>
        </p:txBody>
      </p:sp>
    </p:spTree>
    <p:extLst>
      <p:ext uri="{BB962C8B-B14F-4D97-AF65-F5344CB8AC3E}">
        <p14:creationId xmlns:p14="http://schemas.microsoft.com/office/powerpoint/2010/main" val="197543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27</a:t>
            </a:fld>
            <a:endParaRPr lang="en-US" dirty="0"/>
          </a:p>
        </p:txBody>
      </p:sp>
    </p:spTree>
    <p:extLst>
      <p:ext uri="{BB962C8B-B14F-4D97-AF65-F5344CB8AC3E}">
        <p14:creationId xmlns:p14="http://schemas.microsoft.com/office/powerpoint/2010/main" val="942987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28</a:t>
            </a:fld>
            <a:endParaRPr lang="en-US" dirty="0"/>
          </a:p>
        </p:txBody>
      </p:sp>
    </p:spTree>
    <p:extLst>
      <p:ext uri="{BB962C8B-B14F-4D97-AF65-F5344CB8AC3E}">
        <p14:creationId xmlns:p14="http://schemas.microsoft.com/office/powerpoint/2010/main" val="3239112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29</a:t>
            </a:fld>
            <a:endParaRPr lang="en-US" dirty="0"/>
          </a:p>
        </p:txBody>
      </p:sp>
    </p:spTree>
    <p:extLst>
      <p:ext uri="{BB962C8B-B14F-4D97-AF65-F5344CB8AC3E}">
        <p14:creationId xmlns:p14="http://schemas.microsoft.com/office/powerpoint/2010/main" val="3431178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30</a:t>
            </a:fld>
            <a:endParaRPr lang="en-US" dirty="0"/>
          </a:p>
        </p:txBody>
      </p:sp>
    </p:spTree>
    <p:extLst>
      <p:ext uri="{BB962C8B-B14F-4D97-AF65-F5344CB8AC3E}">
        <p14:creationId xmlns:p14="http://schemas.microsoft.com/office/powerpoint/2010/main" val="100486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31</a:t>
            </a:fld>
            <a:endParaRPr lang="en-US" dirty="0"/>
          </a:p>
        </p:txBody>
      </p:sp>
    </p:spTree>
    <p:extLst>
      <p:ext uri="{BB962C8B-B14F-4D97-AF65-F5344CB8AC3E}">
        <p14:creationId xmlns:p14="http://schemas.microsoft.com/office/powerpoint/2010/main" val="104783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the LGBT Health Task</a:t>
            </a:r>
            <a:r>
              <a:rPr lang="en-US" baseline="0" dirty="0" smtClean="0"/>
              <a:t> Force Mission Statement</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5</a:t>
            </a:fld>
            <a:endParaRPr lang="en-US" dirty="0"/>
          </a:p>
        </p:txBody>
      </p:sp>
    </p:spTree>
    <p:extLst>
      <p:ext uri="{BB962C8B-B14F-4D97-AF65-F5344CB8AC3E}">
        <p14:creationId xmlns:p14="http://schemas.microsoft.com/office/powerpoint/2010/main" val="211637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32</a:t>
            </a:fld>
            <a:endParaRPr lang="en-US" dirty="0"/>
          </a:p>
        </p:txBody>
      </p:sp>
    </p:spTree>
    <p:extLst>
      <p:ext uri="{BB962C8B-B14F-4D97-AF65-F5344CB8AC3E}">
        <p14:creationId xmlns:p14="http://schemas.microsoft.com/office/powerpoint/2010/main" val="593887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33</a:t>
            </a:fld>
            <a:endParaRPr lang="en-US" dirty="0"/>
          </a:p>
        </p:txBody>
      </p:sp>
    </p:spTree>
    <p:extLst>
      <p:ext uri="{BB962C8B-B14F-4D97-AF65-F5344CB8AC3E}">
        <p14:creationId xmlns:p14="http://schemas.microsoft.com/office/powerpoint/2010/main" val="4024563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smtClean="0"/>
              <a:t>A reminder that we can serve as a resource for anyone.</a:t>
            </a:r>
          </a:p>
          <a:p>
            <a:pPr marL="171450" indent="-171450" eaLnBrk="1" hangingPunct="1">
              <a:spcBef>
                <a:spcPct val="0"/>
              </a:spcBef>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D8AE37DA-10E0-497F-8F51-5D89EAC84473}" type="slidenum">
              <a:rPr lang="en-US" altLang="en-US"/>
              <a:pPr/>
              <a:t>38</a:t>
            </a:fld>
            <a:endParaRPr lang="en-US" altLang="en-US" dirty="0"/>
          </a:p>
        </p:txBody>
      </p:sp>
    </p:spTree>
    <p:extLst>
      <p:ext uri="{BB962C8B-B14F-4D97-AF65-F5344CB8AC3E}">
        <p14:creationId xmlns:p14="http://schemas.microsoft.com/office/powerpoint/2010/main" val="2906436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39</a:t>
            </a:fld>
            <a:endParaRPr lang="en-US" dirty="0"/>
          </a:p>
        </p:txBody>
      </p:sp>
    </p:spTree>
    <p:extLst>
      <p:ext uri="{BB962C8B-B14F-4D97-AF65-F5344CB8AC3E}">
        <p14:creationId xmlns:p14="http://schemas.microsoft.com/office/powerpoint/2010/main" val="1611841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40</a:t>
            </a:fld>
            <a:endParaRPr lang="en-US" dirty="0"/>
          </a:p>
        </p:txBody>
      </p:sp>
    </p:spTree>
    <p:extLst>
      <p:ext uri="{BB962C8B-B14F-4D97-AF65-F5344CB8AC3E}">
        <p14:creationId xmlns:p14="http://schemas.microsoft.com/office/powerpoint/2010/main" val="1183991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41</a:t>
            </a:fld>
            <a:endParaRPr lang="en-US" dirty="0"/>
          </a:p>
        </p:txBody>
      </p:sp>
    </p:spTree>
    <p:extLst>
      <p:ext uri="{BB962C8B-B14F-4D97-AF65-F5344CB8AC3E}">
        <p14:creationId xmlns:p14="http://schemas.microsoft.com/office/powerpoint/2010/main" val="388666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39DFB-9747-432C-993E-8909A846956D}" type="slidenum">
              <a:rPr lang="en-US" smtClean="0"/>
              <a:pPr/>
              <a:t>6</a:t>
            </a:fld>
            <a:endParaRPr lang="en-US" dirty="0"/>
          </a:p>
        </p:txBody>
      </p:sp>
    </p:spTree>
    <p:extLst>
      <p:ext uri="{BB962C8B-B14F-4D97-AF65-F5344CB8AC3E}">
        <p14:creationId xmlns:p14="http://schemas.microsoft.com/office/powerpoint/2010/main" val="400059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7</a:t>
            </a:fld>
            <a:endParaRPr lang="en-US" dirty="0"/>
          </a:p>
        </p:txBody>
      </p:sp>
    </p:spTree>
    <p:extLst>
      <p:ext uri="{BB962C8B-B14F-4D97-AF65-F5344CB8AC3E}">
        <p14:creationId xmlns:p14="http://schemas.microsoft.com/office/powerpoint/2010/main" val="423901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these are only a FEW but</a:t>
            </a:r>
            <a:r>
              <a:rPr lang="en-US" baseline="0" dirty="0" smtClean="0"/>
              <a:t> not all of the reasons that we are talking about providing affirming healthcare</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8</a:t>
            </a:fld>
            <a:endParaRPr lang="en-US" dirty="0"/>
          </a:p>
        </p:txBody>
      </p:sp>
    </p:spTree>
    <p:extLst>
      <p:ext uri="{BB962C8B-B14F-4D97-AF65-F5344CB8AC3E}">
        <p14:creationId xmlns:p14="http://schemas.microsoft.com/office/powerpoint/2010/main" val="198894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mention notions of </a:t>
            </a:r>
            <a:r>
              <a:rPr lang="en-US" baseline="0" dirty="0" err="1" smtClean="0"/>
              <a:t>intersectionality</a:t>
            </a:r>
            <a:r>
              <a:rPr lang="en-US" baseline="0" dirty="0" smtClean="0"/>
              <a:t> on this slide and the ways in which a patient’s LGBTQ identity is complicated by their race, class, ability, housing (noted above) etc. For example, a black trans* man on </a:t>
            </a:r>
            <a:r>
              <a:rPr lang="en-US" baseline="0" dirty="0" err="1" smtClean="0"/>
              <a:t>medicaid</a:t>
            </a:r>
            <a:r>
              <a:rPr lang="en-US" baseline="0" dirty="0" smtClean="0"/>
              <a:t> and snap has unique queer/trans experiences that are informed by his race and class and cannot be entirely separated by looking at his trans identity alone. </a:t>
            </a:r>
          </a:p>
          <a:p>
            <a:endParaRPr lang="en-US" baseline="0" dirty="0" smtClean="0"/>
          </a:p>
          <a:p>
            <a:r>
              <a:rPr lang="en-US" baseline="0" dirty="0" smtClean="0"/>
              <a:t>Violence—Intimate partner violence, larger community, police, etc. </a:t>
            </a:r>
          </a:p>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9</a:t>
            </a:fld>
            <a:endParaRPr lang="en-US" dirty="0"/>
          </a:p>
        </p:txBody>
      </p:sp>
    </p:spTree>
    <p:extLst>
      <p:ext uri="{BB962C8B-B14F-4D97-AF65-F5344CB8AC3E}">
        <p14:creationId xmlns:p14="http://schemas.microsoft.com/office/powerpoint/2010/main" val="280002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say “LGBT </a:t>
            </a:r>
            <a:r>
              <a:rPr lang="en-US" dirty="0" err="1" smtClean="0"/>
              <a:t>communitieS</a:t>
            </a:r>
            <a:r>
              <a:rPr lang="en-US" dirty="0" smtClean="0"/>
              <a:t>”—there is no</a:t>
            </a:r>
            <a:r>
              <a:rPr lang="en-US" baseline="0" dirty="0" smtClean="0"/>
              <a:t> one LGBT community, it is not a monolith. </a:t>
            </a:r>
          </a:p>
          <a:p>
            <a:endParaRPr lang="en-US" baseline="0" dirty="0" smtClean="0"/>
          </a:p>
          <a:p>
            <a:r>
              <a:rPr lang="en-US" baseline="0" dirty="0" smtClean="0"/>
              <a:t>We use the word communities to demonstrate that there is no single LGBTQ community. Someone who identifies as LGBTQ may also be a part of other communities (along race, cultural, class, social, ability, age, </a:t>
            </a:r>
            <a:r>
              <a:rPr lang="en-US" baseline="0" dirty="0" err="1" smtClean="0"/>
              <a:t>etc</a:t>
            </a:r>
            <a:r>
              <a:rPr lang="en-US" baseline="0" dirty="0" smtClean="0"/>
              <a:t>). The LGBTQ community is not a monolith. Each individual like you and I hold different identities and you and I do not live single issue lives. Extend the same courtesy to these communities as well and generally to anyone you come in contact with.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10</a:t>
            </a:fld>
            <a:endParaRPr lang="en-US" dirty="0"/>
          </a:p>
        </p:txBody>
      </p:sp>
    </p:spTree>
    <p:extLst>
      <p:ext uri="{BB962C8B-B14F-4D97-AF65-F5344CB8AC3E}">
        <p14:creationId xmlns:p14="http://schemas.microsoft.com/office/powerpoint/2010/main" val="166014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Socioeconomic status is highest—due</a:t>
            </a:r>
            <a:r>
              <a:rPr lang="en-US" baseline="0" dirty="0" smtClean="0"/>
              <a:t> to job discrimination, other forms of oppression, etc. cause people to have less access to insurance, and healthcare, etc.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11</a:t>
            </a:fld>
            <a:endParaRPr lang="en-US" dirty="0"/>
          </a:p>
        </p:txBody>
      </p:sp>
    </p:spTree>
    <p:extLst>
      <p:ext uri="{BB962C8B-B14F-4D97-AF65-F5344CB8AC3E}">
        <p14:creationId xmlns:p14="http://schemas.microsoft.com/office/powerpoint/2010/main" val="86955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dirty="0" smtClean="0"/>
              <a:t>8/13/2014</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A00DBA7-DA01-40D2-A54B-406FAA304D3C}"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dirty="0" smtClean="0"/>
              <a:t>Presentation to Board of Directors</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320" y="4038600"/>
            <a:ext cx="2499360" cy="2499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00DBA7-DA01-40D2-A54B-406FAA304D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A00DBA7-DA01-40D2-A54B-406FAA304D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00DBA7-DA01-40D2-A54B-406FAA304D3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83C28A7-3583-4159-AAE6-EAC625942111}" type="datetimeFigureOut">
              <a:rPr lang="en-US" smtClean="0"/>
              <a:pPr/>
              <a:t>12/15/16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A00DBA7-DA01-40D2-A54B-406FAA304D3C}"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00DBA7-DA01-40D2-A54B-406FAA304D3C}"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00DBA7-DA01-40D2-A54B-406FAA304D3C}"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00DBA7-DA01-40D2-A54B-406FAA304D3C}"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00DBA7-DA01-40D2-A54B-406FAA304D3C}"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A00DBA7-DA01-40D2-A54B-406FAA304D3C}"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C28A7-3583-4159-AAE6-EAC625942111}" type="datetimeFigureOut">
              <a:rPr lang="en-US" smtClean="0"/>
              <a:pPr/>
              <a:t>12/15/16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00DBA7-DA01-40D2-A54B-406FAA304D3C}"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n-US" dirty="0" smtClean="0"/>
              <a:t>8/13/2014</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dirty="0" smtClean="0"/>
              <a:t>Presentation to Board of Directors</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A00DBA7-DA01-40D2-A54B-406FAA304D3C}" type="slidenum">
              <a:rPr lang="en-US" smtClean="0"/>
              <a:pPr/>
              <a:t>‹#›</a:t>
            </a:fld>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440" y="134920"/>
            <a:ext cx="1432560" cy="143256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hyperlink" Target="http://www.prideagenda.org/Our-Programs/NYS-LGBT-Network/Reports-and-Resources.aspx" TargetMode="External"/><Relationship Id="rId5" Type="http://schemas.openxmlformats.org/officeDocument/2006/relationships/oleObject" Target="../embeddings/oleObject1.bin"/><Relationship Id="rId6" Type="http://schemas.openxmlformats.org/officeDocument/2006/relationships/oleObject" Target="../embeddings/Microsoft_Excel_97_-_2004_Worksheet1.xls"/><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hyperlink" Target="http://press.endocrine.org/doi/pdf/10.1210/jc.2009-0345" TargetMode="External"/><Relationship Id="rId4" Type="http://schemas.openxmlformats.org/officeDocument/2006/relationships/hyperlink" Target="http://www.wpath.org/site_page.cfm?pk_association_webpage_menu=1351" TargetMode="External"/><Relationship Id="rId5" Type="http://schemas.openxmlformats.org/officeDocument/2006/relationships/hyperlink" Target="https://www.health.ny.gov/regulations/recently_adopted/docs/2015-03-11_transgender_related_care_and_services.pdf"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LGBTQTaskForce@institute.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S3eDKf3PFR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6324600" cy="1828800"/>
          </a:xfrm>
        </p:spPr>
        <p:txBody>
          <a:bodyPr/>
          <a:lstStyle/>
          <a:p>
            <a:pPr algn="ctr"/>
            <a:r>
              <a:rPr lang="en-US" altLang="en-US" sz="3000" b="1" dirty="0" smtClean="0">
                <a:latin typeface="Calibri" pitchFamily="34" charset="0"/>
              </a:rPr>
              <a:t>Providing </a:t>
            </a:r>
            <a:r>
              <a:rPr lang="en-US" altLang="en-US" sz="3000" b="1" dirty="0">
                <a:latin typeface="Calibri" pitchFamily="34" charset="0"/>
              </a:rPr>
              <a:t>Quality and Affirming </a:t>
            </a:r>
            <a:r>
              <a:rPr lang="en-US" sz="3200" b="1" dirty="0">
                <a:solidFill>
                  <a:srgbClr val="FF0000"/>
                </a:solidFill>
                <a:latin typeface="Calibri" pitchFamily="34" charset="0"/>
                <a:ea typeface="ＭＳ Ｐゴシック"/>
                <a:cs typeface="Times New Roman" pitchFamily="18" charset="0"/>
              </a:rPr>
              <a:t>L</a:t>
            </a:r>
            <a:r>
              <a:rPr lang="en-US" sz="3200" b="1" dirty="0">
                <a:solidFill>
                  <a:srgbClr val="F79646"/>
                </a:solidFill>
                <a:latin typeface="Calibri" pitchFamily="34" charset="0"/>
                <a:ea typeface="ＭＳ Ｐゴシック"/>
                <a:cs typeface="Times New Roman" pitchFamily="18" charset="0"/>
              </a:rPr>
              <a:t>G</a:t>
            </a:r>
            <a:r>
              <a:rPr lang="en-US" sz="3200" b="1" dirty="0">
                <a:solidFill>
                  <a:srgbClr val="FFC000"/>
                </a:solidFill>
                <a:latin typeface="Calibri" pitchFamily="34" charset="0"/>
                <a:ea typeface="ＭＳ Ｐゴシック"/>
                <a:cs typeface="Times New Roman" pitchFamily="18" charset="0"/>
              </a:rPr>
              <a:t>B</a:t>
            </a:r>
            <a:r>
              <a:rPr lang="en-US" sz="3200" b="1" dirty="0">
                <a:solidFill>
                  <a:srgbClr val="00B050"/>
                </a:solidFill>
                <a:latin typeface="Calibri" pitchFamily="34" charset="0"/>
                <a:ea typeface="ＭＳ Ｐゴシック"/>
                <a:cs typeface="Times New Roman" pitchFamily="18" charset="0"/>
              </a:rPr>
              <a:t>T</a:t>
            </a:r>
            <a:r>
              <a:rPr lang="en-US" sz="3200" b="1" dirty="0">
                <a:solidFill>
                  <a:schemeClr val="accent5">
                    <a:lumMod val="60000"/>
                    <a:lumOff val="40000"/>
                  </a:schemeClr>
                </a:solidFill>
                <a:latin typeface="Calibri" pitchFamily="34" charset="0"/>
                <a:ea typeface="ＭＳ Ｐゴシック"/>
                <a:cs typeface="Times New Roman" pitchFamily="18" charset="0"/>
              </a:rPr>
              <a:t>Q </a:t>
            </a:r>
            <a:r>
              <a:rPr lang="en-US" altLang="en-US" sz="3000" b="1" dirty="0" smtClean="0">
                <a:latin typeface="Calibri" pitchFamily="34" charset="0"/>
              </a:rPr>
              <a:t>Healthcare</a:t>
            </a:r>
            <a:r>
              <a:rPr lang="en-US" sz="200" cap="none" dirty="0" smtClean="0">
                <a:latin typeface="Calibri" pitchFamily="34" charset="0"/>
                <a:ea typeface="ＭＳ Ｐゴシック"/>
                <a:cs typeface="ＭＳ Ｐゴシック"/>
              </a:rPr>
              <a:t/>
            </a:r>
            <a:br>
              <a:rPr lang="en-US" sz="200" cap="none" dirty="0" smtClean="0">
                <a:latin typeface="Calibri" pitchFamily="34" charset="0"/>
                <a:ea typeface="ＭＳ Ｐゴシック"/>
                <a:cs typeface="ＭＳ Ｐゴシック"/>
              </a:rPr>
            </a:br>
            <a:endParaRPr lang="en-US" sz="2800" cap="none" dirty="0"/>
          </a:p>
        </p:txBody>
      </p:sp>
      <p:sp>
        <p:nvSpPr>
          <p:cNvPr id="4" name="TextBox 3"/>
          <p:cNvSpPr txBox="1"/>
          <p:nvPr/>
        </p:nvSpPr>
        <p:spPr>
          <a:xfrm>
            <a:off x="381000" y="4648200"/>
            <a:ext cx="5867400" cy="904863"/>
          </a:xfrm>
          <a:prstGeom prst="rect">
            <a:avLst/>
          </a:prstGeom>
          <a:noFill/>
        </p:spPr>
        <p:txBody>
          <a:bodyPr wrap="square" rtlCol="0">
            <a:spAutoFit/>
          </a:bodyPr>
          <a:lstStyle/>
          <a:p>
            <a:pPr eaLnBrk="0" hangingPunct="0">
              <a:spcBef>
                <a:spcPct val="20000"/>
              </a:spcBef>
              <a:defRPr/>
            </a:pPr>
            <a:r>
              <a:rPr lang="en-US" sz="2400" b="1" kern="0" dirty="0" smtClean="0">
                <a:solidFill>
                  <a:srgbClr val="FFFFFF"/>
                </a:solidFill>
                <a:ea typeface="ＭＳ Ｐゴシック" pitchFamily="-110" charset="-128"/>
                <a:cs typeface="Calibri"/>
              </a:rPr>
              <a:t>Presented by:</a:t>
            </a:r>
          </a:p>
          <a:p>
            <a:pPr eaLnBrk="0" hangingPunct="0">
              <a:spcBef>
                <a:spcPct val="20000"/>
              </a:spcBef>
              <a:defRPr/>
            </a:pPr>
            <a:r>
              <a:rPr lang="en-US" sz="2400" kern="0" dirty="0" smtClean="0">
                <a:solidFill>
                  <a:srgbClr val="FFFFFF"/>
                </a:solidFill>
                <a:ea typeface="ＭＳ Ｐゴシック" pitchFamily="-110" charset="-128"/>
                <a:cs typeface="Calibri"/>
              </a:rPr>
              <a:t>The LGBTQ Health Task Force</a:t>
            </a:r>
            <a:endParaRPr lang="en-US" sz="2400" kern="0" dirty="0">
              <a:solidFill>
                <a:srgbClr val="FFFFFF"/>
              </a:solidFill>
              <a:ea typeface="ＭＳ Ｐゴシック" pitchFamily="-110"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381000" y="152400"/>
            <a:ext cx="6629400" cy="1295400"/>
          </a:xfrm>
        </p:spPr>
        <p:txBody>
          <a:bodyPr/>
          <a:lstStyle/>
          <a:p>
            <a:r>
              <a:rPr lang="en-US" dirty="0" smtClean="0">
                <a:latin typeface="Calibri" pitchFamily="34" charset="0"/>
                <a:ea typeface="ＭＳ Ｐゴシック"/>
                <a:cs typeface="ＭＳ Ｐゴシック"/>
              </a:rPr>
              <a:t>Top Health concerns for lgbtq communities</a:t>
            </a:r>
            <a:endParaRPr lang="en-US" baseline="30000" dirty="0" smtClean="0">
              <a:latin typeface="Calibri" pitchFamily="34" charset="0"/>
              <a:ea typeface="ＭＳ Ｐゴシック"/>
              <a:cs typeface="ＭＳ Ｐゴシック"/>
            </a:endParaRPr>
          </a:p>
        </p:txBody>
      </p:sp>
      <p:sp>
        <p:nvSpPr>
          <p:cNvPr id="14338" name="Content Placeholder 5"/>
          <p:cNvSpPr>
            <a:spLocks noGrp="1"/>
          </p:cNvSpPr>
          <p:nvPr>
            <p:ph idx="1"/>
          </p:nvPr>
        </p:nvSpPr>
        <p:spPr bwMode="auto">
          <a:xfrm>
            <a:off x="762000" y="1600200"/>
            <a:ext cx="7772400" cy="4876800"/>
          </a:xfrm>
          <a:noFill/>
          <a:ln>
            <a:miter lim="800000"/>
            <a:headEnd/>
            <a:tailEnd/>
          </a:ln>
        </p:spPr>
        <p:txBody>
          <a:bodyPr wrap="square" lIns="91440" tIns="45720" rIns="91440" bIns="45720" numCol="1" anchor="t" anchorCtr="0" compatLnSpc="1">
            <a:prstTxWarp prst="textNoShape">
              <a:avLst/>
            </a:prstTxWarp>
            <a:normAutofit/>
          </a:bodyPr>
          <a:lstStyle/>
          <a:p>
            <a:endParaRPr lang="en-US" altLang="en-US" sz="2400" dirty="0" smtClean="0">
              <a:latin typeface="Calibri" pitchFamily="34" charset="0"/>
            </a:endParaRPr>
          </a:p>
          <a:p>
            <a:r>
              <a:rPr lang="en-US" altLang="en-US" sz="2400" dirty="0" smtClean="0">
                <a:latin typeface="Calibri" pitchFamily="34" charset="0"/>
              </a:rPr>
              <a:t>Access </a:t>
            </a:r>
            <a:r>
              <a:rPr lang="en-US" altLang="en-US" sz="2400" dirty="0">
                <a:latin typeface="Calibri" pitchFamily="34" charset="0"/>
              </a:rPr>
              <a:t>to healthcare</a:t>
            </a:r>
          </a:p>
          <a:p>
            <a:r>
              <a:rPr lang="en-US" altLang="en-US" sz="2400" dirty="0">
                <a:latin typeface="Calibri" pitchFamily="34" charset="0"/>
              </a:rPr>
              <a:t>Coming out to healthcare providers</a:t>
            </a:r>
          </a:p>
          <a:p>
            <a:r>
              <a:rPr lang="en-US" altLang="en-US" sz="2400" dirty="0">
                <a:latin typeface="Calibri" pitchFamily="34" charset="0"/>
              </a:rPr>
              <a:t>Stigma and discrimination</a:t>
            </a:r>
          </a:p>
          <a:p>
            <a:r>
              <a:rPr lang="en-US" altLang="en-US" sz="2400" dirty="0">
                <a:latin typeface="Calibri" pitchFamily="34" charset="0"/>
              </a:rPr>
              <a:t>Cancer (gynecological, prostate, testicular, colon, breast)</a:t>
            </a:r>
          </a:p>
          <a:p>
            <a:r>
              <a:rPr lang="en-US" altLang="en-US" sz="2400" dirty="0">
                <a:latin typeface="Calibri" pitchFamily="34" charset="0"/>
              </a:rPr>
              <a:t>Substance </a:t>
            </a:r>
            <a:r>
              <a:rPr lang="en-US" altLang="en-US" sz="2400" dirty="0" smtClean="0">
                <a:latin typeface="Calibri" pitchFamily="34" charset="0"/>
              </a:rPr>
              <a:t>use</a:t>
            </a:r>
            <a:endParaRPr lang="en-US" altLang="en-US" sz="2400" dirty="0">
              <a:latin typeface="Calibri" pitchFamily="34" charset="0"/>
            </a:endParaRPr>
          </a:p>
          <a:p>
            <a:r>
              <a:rPr lang="en-US" altLang="en-US" sz="2400" dirty="0">
                <a:latin typeface="Calibri" pitchFamily="34" charset="0"/>
              </a:rPr>
              <a:t>Anxiety and depression</a:t>
            </a:r>
          </a:p>
          <a:p>
            <a:r>
              <a:rPr lang="en-US" altLang="en-US" sz="2400" dirty="0" smtClean="0">
                <a:latin typeface="Calibri" pitchFamily="34" charset="0"/>
              </a:rPr>
              <a:t>Intimate </a:t>
            </a:r>
            <a:r>
              <a:rPr lang="en-US" altLang="en-US" sz="2400" dirty="0">
                <a:latin typeface="Calibri" pitchFamily="34" charset="0"/>
              </a:rPr>
              <a:t>Partner Violence</a:t>
            </a:r>
          </a:p>
          <a:p>
            <a:r>
              <a:rPr lang="en-US" altLang="en-US" sz="2400" dirty="0" smtClean="0">
                <a:latin typeface="Calibri" pitchFamily="34" charset="0"/>
              </a:rPr>
              <a:t>Sexual health</a:t>
            </a:r>
            <a:endParaRPr lang="en-US" altLang="en-US" sz="2400" dirty="0">
              <a:latin typeface="Calibri" pitchFamily="34" charset="0"/>
            </a:endParaRPr>
          </a:p>
        </p:txBody>
      </p:sp>
      <p:pic>
        <p:nvPicPr>
          <p:cNvPr id="4" name="Picture 5" descr="http://www.choosehelp.com/drug-rehab/gay-and-lesbian-drug-rehab/drug-and-alcohol-abuse-within-the-gay-communities/gay_colors.jpg/image_slid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3810000"/>
            <a:ext cx="1677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bwMode="auto">
          <a:xfrm>
            <a:off x="228600" y="1752600"/>
            <a:ext cx="8686800" cy="4407408"/>
          </a:xfrm>
          <a:noFill/>
          <a:ln>
            <a:miter lim="800000"/>
            <a:headEnd/>
            <a:tailEnd/>
          </a:ln>
        </p:spPr>
        <p:txBody>
          <a:bodyPr wrap="square" lIns="91440" tIns="45720" rIns="91440" bIns="45720" numCol="1" anchor="t" anchorCtr="0" compatLnSpc="1">
            <a:prstTxWarp prst="textNoShape">
              <a:avLst/>
            </a:prstTxWarp>
            <a:normAutofit/>
          </a:bodyPr>
          <a:lstStyle/>
          <a:p>
            <a:pPr>
              <a:buFontTx/>
              <a:buNone/>
            </a:pPr>
            <a:r>
              <a:rPr lang="en-US" sz="1100" b="1" i="1" kern="0" spc="0" dirty="0">
                <a:solidFill>
                  <a:srgbClr val="000000"/>
                </a:solidFill>
                <a:latin typeface="Arial"/>
                <a:ea typeface="+mj-ea"/>
                <a:cs typeface="+mj-cs"/>
              </a:rPr>
              <a:t>NYS</a:t>
            </a:r>
            <a:r>
              <a:rPr lang="en-US" sz="1100" b="1" kern="0" spc="0" dirty="0">
                <a:solidFill>
                  <a:srgbClr val="000000"/>
                </a:solidFill>
                <a:latin typeface="Arial"/>
                <a:ea typeface="+mj-ea"/>
                <a:cs typeface="+mj-cs"/>
              </a:rPr>
              <a:t> </a:t>
            </a:r>
            <a:r>
              <a:rPr lang="en-US" sz="1100" b="1" i="1" kern="0" spc="0" dirty="0">
                <a:solidFill>
                  <a:srgbClr val="000000"/>
                </a:solidFill>
                <a:latin typeface="Arial"/>
                <a:ea typeface="+mj-ea"/>
                <a:cs typeface="+mj-cs"/>
              </a:rPr>
              <a:t>LGBT Health and Human Services Needs in NYS </a:t>
            </a:r>
            <a:r>
              <a:rPr lang="en-US" sz="1100" b="1" kern="0" spc="0" dirty="0">
                <a:solidFill>
                  <a:srgbClr val="000000"/>
                </a:solidFill>
                <a:latin typeface="Arial"/>
                <a:ea typeface="+mj-ea"/>
                <a:cs typeface="+mj-cs"/>
              </a:rPr>
              <a:t>and </a:t>
            </a:r>
            <a:r>
              <a:rPr lang="en-US" sz="1100" b="1" i="1" kern="0" spc="0" dirty="0">
                <a:solidFill>
                  <a:srgbClr val="000000"/>
                </a:solidFill>
                <a:latin typeface="Arial"/>
                <a:ea typeface="+mj-ea"/>
                <a:cs typeface="+mj-cs"/>
              </a:rPr>
              <a:t>A Blueprint for Meeting LGBT health and Human Services needs In </a:t>
            </a:r>
            <a:r>
              <a:rPr lang="en-US" sz="1100" b="1" i="1" kern="0" spc="0" dirty="0" smtClean="0">
                <a:solidFill>
                  <a:srgbClr val="000000"/>
                </a:solidFill>
                <a:latin typeface="Arial"/>
                <a:ea typeface="+mj-ea"/>
                <a:cs typeface="+mj-cs"/>
              </a:rPr>
              <a:t>NYS	</a:t>
            </a:r>
            <a:r>
              <a:rPr lang="en-US" sz="1100" kern="0" spc="0" dirty="0" smtClean="0">
                <a:solidFill>
                  <a:srgbClr val="000000"/>
                </a:solidFill>
                <a:latin typeface="Arial"/>
                <a:ea typeface="+mj-ea"/>
                <a:cs typeface="+mj-cs"/>
                <a:hlinkClick r:id="rId4"/>
              </a:rPr>
              <a:t>www.prideagenda.org/Our-Programs/NYS-LGBT-Network/Reports-and-Resources.aspx</a:t>
            </a:r>
            <a:endParaRPr lang="en-US" dirty="0" smtClean="0">
              <a:ea typeface="ＭＳ Ｐゴシック"/>
              <a:cs typeface="ＭＳ Ｐゴシック"/>
            </a:endParaRPr>
          </a:p>
        </p:txBody>
      </p:sp>
      <p:sp>
        <p:nvSpPr>
          <p:cNvPr id="2" name="Title 1"/>
          <p:cNvSpPr>
            <a:spLocks noGrp="1"/>
          </p:cNvSpPr>
          <p:nvPr>
            <p:ph type="title"/>
          </p:nvPr>
        </p:nvSpPr>
        <p:spPr/>
        <p:txBody>
          <a:bodyPr/>
          <a:lstStyle/>
          <a:p>
            <a:r>
              <a:rPr lang="en-US" b="1" dirty="0">
                <a:latin typeface="Calibri" panose="020F0502020204030204" pitchFamily="34" charset="0"/>
              </a:rPr>
              <a:t>LGBT Barriers to </a:t>
            </a:r>
            <a:r>
              <a:rPr lang="en-US" b="1" dirty="0" smtClean="0">
                <a:latin typeface="Calibri" panose="020F0502020204030204" pitchFamily="34" charset="0"/>
              </a:rPr>
              <a:t>HealthCare</a:t>
            </a:r>
            <a:endParaRPr lang="en-US" dirty="0"/>
          </a:p>
        </p:txBody>
      </p:sp>
      <p:graphicFrame>
        <p:nvGraphicFramePr>
          <p:cNvPr id="3" name="Object 2"/>
          <p:cNvGraphicFramePr>
            <a:graphicFrameLocks noGrp="1"/>
          </p:cNvGraphicFramePr>
          <p:nvPr>
            <p:extLst>
              <p:ext uri="{D42A27DB-BD31-4B8C-83A1-F6EECF244321}">
                <p14:modId xmlns:p14="http://schemas.microsoft.com/office/powerpoint/2010/main" val="2848036688"/>
              </p:ext>
            </p:extLst>
          </p:nvPr>
        </p:nvGraphicFramePr>
        <p:xfrm>
          <a:off x="457200" y="2209800"/>
          <a:ext cx="8026400" cy="4445000"/>
        </p:xfrm>
        <a:graphic>
          <a:graphicData uri="http://schemas.openxmlformats.org/presentationml/2006/ole">
            <mc:AlternateContent xmlns:mc="http://schemas.openxmlformats.org/markup-compatibility/2006">
              <mc:Choice xmlns:v="urn:schemas-microsoft-com:vml" Requires="v">
                <p:oleObj spid="_x0000_s2118" r:id="rId6" imgW="8023031" imgH="4444369" progId="Excel.Chart.8">
                  <p:embed/>
                </p:oleObj>
              </mc:Choice>
              <mc:Fallback>
                <p:oleObj r:id="rId6" imgW="8023031" imgH="4444369" progId="Excel.Chart.8">
                  <p:embed/>
                  <p:pic>
                    <p:nvPicPr>
                      <p:cNvPr id="0" name="Content Placeholder 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09800"/>
                        <a:ext cx="8026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GenderBread person</a:t>
            </a:r>
            <a:endParaRPr lang="en-US" dirty="0"/>
          </a:p>
        </p:txBody>
      </p:sp>
      <p:pic>
        <p:nvPicPr>
          <p:cNvPr id="3" name="Picture 2"/>
          <p:cNvPicPr>
            <a:picLocks noChangeAspect="1"/>
          </p:cNvPicPr>
          <p:nvPr/>
        </p:nvPicPr>
        <p:blipFill>
          <a:blip r:embed="rId3"/>
          <a:stretch>
            <a:fillRect/>
          </a:stretch>
        </p:blipFill>
        <p:spPr>
          <a:xfrm>
            <a:off x="127000" y="0"/>
            <a:ext cx="8875059" cy="6858000"/>
          </a:xfrm>
          <a:prstGeom prst="rect">
            <a:avLst/>
          </a:prstGeom>
        </p:spPr>
      </p:pic>
    </p:spTree>
    <p:extLst>
      <p:ext uri="{BB962C8B-B14F-4D97-AF65-F5344CB8AC3E}">
        <p14:creationId xmlns:p14="http://schemas.microsoft.com/office/powerpoint/2010/main" val="770340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55847"/>
            <a:ext cx="8533660" cy="1054394"/>
          </a:xfrm>
        </p:spPr>
        <p:txBody>
          <a:bodyPr/>
          <a:lstStyle/>
          <a:p>
            <a:r>
              <a:rPr lang="en-US" dirty="0" smtClean="0"/>
              <a:t>Understanding the Trans Umbrella</a:t>
            </a:r>
            <a:endParaRPr lang="en-US" dirty="0"/>
          </a:p>
        </p:txBody>
      </p:sp>
      <p:graphicFrame>
        <p:nvGraphicFramePr>
          <p:cNvPr id="5" name="Diagram 4"/>
          <p:cNvGraphicFramePr/>
          <p:nvPr>
            <p:extLst>
              <p:ext uri="{D42A27DB-BD31-4B8C-83A1-F6EECF244321}">
                <p14:modId xmlns:p14="http://schemas.microsoft.com/office/powerpoint/2010/main" val="3486759087"/>
              </p:ext>
            </p:extLst>
          </p:nvPr>
        </p:nvGraphicFramePr>
        <p:xfrm>
          <a:off x="381000" y="1752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2922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Additional Terminology</a:t>
            </a:r>
          </a:p>
        </p:txBody>
      </p:sp>
      <p:sp>
        <p:nvSpPr>
          <p:cNvPr id="87043" name="Rectangle 3"/>
          <p:cNvSpPr>
            <a:spLocks noGrp="1" noChangeArrowheads="1"/>
          </p:cNvSpPr>
          <p:nvPr>
            <p:ph type="body" idx="1"/>
          </p:nvPr>
        </p:nvSpPr>
        <p:spPr>
          <a:xfrm>
            <a:off x="533400" y="1676400"/>
            <a:ext cx="8077200" cy="4648200"/>
          </a:xfrm>
        </p:spPr>
        <p:txBody>
          <a:bodyPr>
            <a:normAutofit/>
          </a:bodyPr>
          <a:lstStyle/>
          <a:p>
            <a:pPr eaLnBrk="1" hangingPunct="1">
              <a:defRPr/>
            </a:pPr>
            <a:r>
              <a:rPr lang="en-US" sz="2400" b="1" dirty="0" smtClean="0">
                <a:latin typeface="Calibri" panose="020F0502020204030204" pitchFamily="34" charset="0"/>
              </a:rPr>
              <a:t>Transition: </a:t>
            </a:r>
            <a:r>
              <a:rPr lang="en-US" sz="2400" dirty="0">
                <a:latin typeface="Calibri" panose="020F0502020204030204" pitchFamily="34" charset="0"/>
              </a:rPr>
              <a:t>T</a:t>
            </a:r>
            <a:r>
              <a:rPr lang="en-US" sz="2400" dirty="0" smtClean="0">
                <a:latin typeface="Calibri" panose="020F0502020204030204" pitchFamily="34" charset="0"/>
              </a:rPr>
              <a:t>he period when a transgender person starts to live as a member of a gender other than that assigned at birth</a:t>
            </a:r>
            <a:endParaRPr lang="en-US" sz="2400" b="1" dirty="0" smtClean="0">
              <a:latin typeface="Calibri" panose="020F0502020204030204" pitchFamily="34" charset="0"/>
            </a:endParaRPr>
          </a:p>
          <a:p>
            <a:pPr eaLnBrk="1" hangingPunct="1">
              <a:defRPr/>
            </a:pPr>
            <a:r>
              <a:rPr lang="en-US" sz="2400" b="1" dirty="0" smtClean="0">
                <a:latin typeface="Calibri" panose="020F0502020204030204" pitchFamily="34" charset="0"/>
              </a:rPr>
              <a:t>Trans-affirming healthcare: </a:t>
            </a:r>
            <a:r>
              <a:rPr lang="en-US" sz="2400" dirty="0" smtClean="0">
                <a:latin typeface="Calibri" panose="020F0502020204030204" pitchFamily="34" charset="0"/>
              </a:rPr>
              <a:t>Healthcare that pays respect to the unique needs and characteristics of the individual who is transgender</a:t>
            </a:r>
          </a:p>
          <a:p>
            <a:pPr eaLnBrk="1" hangingPunct="1">
              <a:defRPr/>
            </a:pPr>
            <a:r>
              <a:rPr lang="en-US" sz="2400" b="1" dirty="0" smtClean="0">
                <a:latin typeface="Calibri" panose="020F0502020204030204" pitchFamily="34" charset="0"/>
              </a:rPr>
              <a:t>Gender Confirmation Treatment: </a:t>
            </a:r>
            <a:r>
              <a:rPr lang="en-US" sz="2400" dirty="0" smtClean="0">
                <a:latin typeface="Calibri" panose="020F0502020204030204" pitchFamily="34" charset="0"/>
              </a:rPr>
              <a:t>Medical or surgical treatments that alter a person’s biological sex to correspond with inner gender identity</a:t>
            </a:r>
          </a:p>
          <a:p>
            <a:pPr marL="0" indent="0" eaLnBrk="1" hangingPunct="1">
              <a:buFont typeface="Wingdings" panose="05000000000000000000" pitchFamily="2" charset="2"/>
              <a:buNone/>
              <a:defRPr/>
            </a:pPr>
            <a:endParaRPr lang="en-US" sz="1600" dirty="0" smtClean="0"/>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marL="0" indent="0" eaLnBrk="1" hangingPunct="1">
              <a:buFont typeface="Wingdings" panose="05000000000000000000" pitchFamily="2" charset="2"/>
              <a:buNone/>
              <a:defRPr/>
            </a:pPr>
            <a:endParaRPr lang="en-US" altLang="en-US" sz="1600" b="1" dirty="0" smtClean="0">
              <a:latin typeface="Calibri" pitchFamily="34" charset="0"/>
            </a:endParaRPr>
          </a:p>
        </p:txBody>
      </p:sp>
    </p:spTree>
    <p:extLst>
      <p:ext uri="{BB962C8B-B14F-4D97-AF65-F5344CB8AC3E}">
        <p14:creationId xmlns:p14="http://schemas.microsoft.com/office/powerpoint/2010/main" val="2132928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Additional Terminology</a:t>
            </a:r>
          </a:p>
        </p:txBody>
      </p:sp>
      <p:sp>
        <p:nvSpPr>
          <p:cNvPr id="19459" name="Rectangle 3"/>
          <p:cNvSpPr>
            <a:spLocks noGrp="1" noChangeArrowheads="1"/>
          </p:cNvSpPr>
          <p:nvPr>
            <p:ph type="body" idx="1"/>
          </p:nvPr>
        </p:nvSpPr>
        <p:spPr>
          <a:xfrm>
            <a:off x="457200" y="1676400"/>
            <a:ext cx="7848600" cy="4953000"/>
          </a:xfrm>
        </p:spPr>
        <p:txBody>
          <a:bodyPr>
            <a:normAutofit lnSpcReduction="10000"/>
          </a:bodyPr>
          <a:lstStyle/>
          <a:p>
            <a:pPr eaLnBrk="1" hangingPunct="1">
              <a:defRPr/>
            </a:pPr>
            <a:r>
              <a:rPr lang="en-US" altLang="en-US" sz="2000" b="1" dirty="0" smtClean="0">
                <a:latin typeface="Calibri" pitchFamily="34" charset="0"/>
              </a:rPr>
              <a:t>Gender Dysphoria: </a:t>
            </a:r>
            <a:r>
              <a:rPr lang="en-US" altLang="en-US" sz="2000" dirty="0" smtClean="0">
                <a:latin typeface="Calibri" pitchFamily="34" charset="0"/>
              </a:rPr>
              <a:t>a clinical diagnosis in the DSM-5 defined as marked incongruence between a person’s experience/expressed gender and that person’s primary and secondary sexual characteristics. For clinical diagnosis, there must be evidence of significant distress or impairment to social, occupational, or other important areas of functioning</a:t>
            </a:r>
            <a:endParaRPr lang="en-US" altLang="en-US" sz="2000" b="1" dirty="0" smtClean="0">
              <a:latin typeface="Calibri" pitchFamily="34" charset="0"/>
            </a:endParaRPr>
          </a:p>
          <a:p>
            <a:pPr eaLnBrk="1" hangingPunct="1">
              <a:defRPr/>
            </a:pPr>
            <a:r>
              <a:rPr lang="en-US" altLang="en-US" sz="2000" b="1" dirty="0" smtClean="0">
                <a:latin typeface="Calibri" pitchFamily="34" charset="0"/>
              </a:rPr>
              <a:t>Intersex:</a:t>
            </a:r>
            <a:r>
              <a:rPr lang="en-US" altLang="en-US" sz="2000" dirty="0" smtClean="0">
                <a:latin typeface="Calibri" pitchFamily="34" charset="0"/>
              </a:rPr>
              <a:t>  Someone who is born with ‘sex chromosomes’, external genitalia, or internal reproductive systems that are not considered ‘standard’ for either male or female</a:t>
            </a:r>
          </a:p>
          <a:p>
            <a:pPr lvl="1">
              <a:defRPr/>
            </a:pPr>
            <a:r>
              <a:rPr lang="en-US" altLang="en-US" sz="1800" dirty="0" smtClean="0">
                <a:latin typeface="Calibri" pitchFamily="34" charset="0"/>
              </a:rPr>
              <a:t>Hermaphrodite is an outdated term that many find offensive</a:t>
            </a:r>
          </a:p>
          <a:p>
            <a:pPr eaLnBrk="1" hangingPunct="1">
              <a:spcBef>
                <a:spcPct val="0"/>
              </a:spcBef>
              <a:defRPr/>
            </a:pPr>
            <a:r>
              <a:rPr lang="en-US" altLang="en-US" sz="2000" b="1" dirty="0" smtClean="0">
                <a:latin typeface="Calibri" pitchFamily="34" charset="0"/>
              </a:rPr>
              <a:t>Queer:</a:t>
            </a:r>
            <a:r>
              <a:rPr lang="en-US" altLang="en-US" sz="2000" dirty="0" smtClean="0">
                <a:latin typeface="Calibri" pitchFamily="34" charset="0"/>
              </a:rPr>
              <a:t>  An umbrella term used by some LGBTQ people to identify themselves </a:t>
            </a:r>
          </a:p>
          <a:p>
            <a:pPr lvl="1" eaLnBrk="1" hangingPunct="1">
              <a:spcBef>
                <a:spcPct val="0"/>
              </a:spcBef>
              <a:defRPr/>
            </a:pPr>
            <a:r>
              <a:rPr lang="en-US" altLang="en-US" sz="2000" dirty="0" smtClean="0">
                <a:latin typeface="Calibri" pitchFamily="34" charset="0"/>
              </a:rPr>
              <a:t>Used more often among young LGBTQ people</a:t>
            </a:r>
          </a:p>
          <a:p>
            <a:pPr lvl="1" eaLnBrk="1" hangingPunct="1">
              <a:spcBef>
                <a:spcPct val="0"/>
              </a:spcBef>
              <a:defRPr/>
            </a:pPr>
            <a:r>
              <a:rPr lang="en-US" altLang="en-US" sz="2000" dirty="0" smtClean="0">
                <a:latin typeface="Calibri" pitchFamily="34" charset="0"/>
              </a:rPr>
              <a:t>Some LGBTQ people find it offensive</a:t>
            </a:r>
          </a:p>
          <a:p>
            <a:pPr marL="0" indent="0" eaLnBrk="1" hangingPunct="1">
              <a:buClr>
                <a:srgbClr val="336666"/>
              </a:buClr>
              <a:buFont typeface="Wingdings" panose="05000000000000000000" pitchFamily="2" charset="2"/>
              <a:buNone/>
              <a:defRPr/>
            </a:pPr>
            <a:endParaRPr lang="en-US" sz="1200" dirty="0" smtClean="0">
              <a:solidFill>
                <a:srgbClr val="000000"/>
              </a:solidFill>
            </a:endParaRPr>
          </a:p>
          <a:p>
            <a:pPr marL="0" indent="0" eaLnBrk="1" hangingPunct="1">
              <a:buClr>
                <a:srgbClr val="336666"/>
              </a:buClr>
              <a:buFont typeface="Wingdings" panose="05000000000000000000" pitchFamily="2" charset="2"/>
              <a:buNone/>
              <a:defRPr/>
            </a:pPr>
            <a:r>
              <a:rPr lang="en-US" sz="1200" dirty="0" smtClean="0">
                <a:solidFill>
                  <a:srgbClr val="000000"/>
                </a:solidFill>
              </a:rPr>
              <a:t>American </a:t>
            </a:r>
            <a:r>
              <a:rPr lang="en-US" sz="1200" dirty="0">
                <a:solidFill>
                  <a:srgbClr val="000000"/>
                </a:solidFill>
              </a:rPr>
              <a:t>Psychiatric Association. </a:t>
            </a:r>
            <a:r>
              <a:rPr lang="en-US" sz="1200" i="1" dirty="0">
                <a:solidFill>
                  <a:srgbClr val="000000"/>
                </a:solidFill>
              </a:rPr>
              <a:t>Diagnostic and Statistical Manual of Mental Disorders, 5th Edition</a:t>
            </a:r>
            <a:r>
              <a:rPr lang="en-US" sz="1200" dirty="0">
                <a:solidFill>
                  <a:srgbClr val="000000"/>
                </a:solidFill>
              </a:rPr>
              <a:t>; 2013</a:t>
            </a:r>
            <a:endParaRPr lang="en-US" altLang="en-US" sz="1200" b="1" dirty="0">
              <a:solidFill>
                <a:srgbClr val="000000"/>
              </a:solidFill>
              <a:latin typeface="Calibri" pitchFamily="34" charset="0"/>
            </a:endParaRPr>
          </a:p>
          <a:p>
            <a:pPr eaLnBrk="1" hangingPunct="1">
              <a:defRPr/>
            </a:pPr>
            <a:endParaRPr lang="en-US" altLang="en-US" sz="1600" dirty="0" smtClean="0">
              <a:latin typeface="Calibri" pitchFamily="34" charset="0"/>
            </a:endParaRPr>
          </a:p>
        </p:txBody>
      </p:sp>
    </p:spTree>
    <p:extLst>
      <p:ext uri="{BB962C8B-B14F-4D97-AF65-F5344CB8AC3E}">
        <p14:creationId xmlns:p14="http://schemas.microsoft.com/office/powerpoint/2010/main" val="10518684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Gender Pronouns</a:t>
            </a:r>
          </a:p>
        </p:txBody>
      </p:sp>
      <p:sp>
        <p:nvSpPr>
          <p:cNvPr id="19459" name="Rectangle 4"/>
          <p:cNvSpPr>
            <a:spLocks noGrp="1" noChangeArrowheads="1"/>
          </p:cNvSpPr>
          <p:nvPr>
            <p:ph type="body" sz="half" idx="4294967295"/>
          </p:nvPr>
        </p:nvSpPr>
        <p:spPr>
          <a:xfrm>
            <a:off x="457200" y="1905000"/>
            <a:ext cx="3429000" cy="4114800"/>
          </a:xfrm>
        </p:spPr>
        <p:txBody>
          <a:bodyPr/>
          <a:lstStyle/>
          <a:p>
            <a:pPr eaLnBrk="1" hangingPunct="1"/>
            <a:r>
              <a:rPr lang="en-US" altLang="en-US" sz="2400" dirty="0" smtClean="0"/>
              <a:t>The way someone refers </a:t>
            </a:r>
            <a:r>
              <a:rPr lang="en-US" altLang="en-US" sz="2400" smtClean="0"/>
              <a:t>to </a:t>
            </a:r>
            <a:r>
              <a:rPr lang="en-US" altLang="en-US" sz="2400" smtClean="0"/>
              <a:t>themself</a:t>
            </a:r>
            <a:endParaRPr lang="en-US" altLang="en-US" sz="2400" dirty="0" smtClean="0"/>
          </a:p>
          <a:p>
            <a:pPr eaLnBrk="1" hangingPunct="1"/>
            <a:r>
              <a:rPr lang="en-US" altLang="en-US" sz="2400" dirty="0" smtClean="0"/>
              <a:t>Examples: </a:t>
            </a:r>
          </a:p>
          <a:p>
            <a:pPr lvl="1" eaLnBrk="1" hangingPunct="1"/>
            <a:r>
              <a:rPr lang="en-US" altLang="en-US" sz="2000" dirty="0" smtClean="0"/>
              <a:t>He/Him</a:t>
            </a:r>
          </a:p>
          <a:p>
            <a:pPr lvl="1" eaLnBrk="1" hangingPunct="1"/>
            <a:r>
              <a:rPr lang="en-US" altLang="en-US" sz="2000" dirty="0" smtClean="0"/>
              <a:t>She/Her</a:t>
            </a:r>
          </a:p>
          <a:p>
            <a:pPr lvl="1" eaLnBrk="1" hangingPunct="1"/>
            <a:r>
              <a:rPr lang="en-US" altLang="en-US" sz="2000" dirty="0" smtClean="0"/>
              <a:t>They/Them</a:t>
            </a:r>
          </a:p>
          <a:p>
            <a:pPr lvl="1" eaLnBrk="1" hangingPunct="1"/>
            <a:r>
              <a:rPr lang="en-US" altLang="en-US" sz="2000" dirty="0" err="1" smtClean="0"/>
              <a:t>Ze</a:t>
            </a:r>
            <a:r>
              <a:rPr lang="en-US" altLang="en-US" sz="2000" dirty="0" smtClean="0"/>
              <a:t>/</a:t>
            </a:r>
            <a:r>
              <a:rPr lang="en-US" altLang="en-US" sz="2000" dirty="0" err="1" smtClean="0"/>
              <a:t>Hir</a:t>
            </a:r>
            <a:endParaRPr lang="en-US" altLang="en-US" sz="2000" dirty="0" smtClean="0"/>
          </a:p>
          <a:p>
            <a:pPr lvl="1" eaLnBrk="1" hangingPunct="1"/>
            <a:r>
              <a:rPr lang="en-US" altLang="en-US" sz="2000" dirty="0" smtClean="0"/>
              <a:t>And infinitely more</a:t>
            </a:r>
          </a:p>
        </p:txBody>
      </p:sp>
      <p:pic>
        <p:nvPicPr>
          <p:cNvPr id="1946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24075"/>
            <a:ext cx="44196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9"/>
          <p:cNvSpPr txBox="1">
            <a:spLocks noChangeArrowheads="1"/>
          </p:cNvSpPr>
          <p:nvPr/>
        </p:nvSpPr>
        <p:spPr bwMode="auto">
          <a:xfrm>
            <a:off x="4495800" y="2514600"/>
            <a:ext cx="1828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2"/>
                </a:solidFill>
                <a:latin typeface="Arial" panose="020B0604020202020204" pitchFamily="34" charset="0"/>
              </a:defRPr>
            </a:lvl3pPr>
            <a:lvl4pPr marL="1600200" indent="-228600" eaLnBrk="0" hangingPunct="0">
              <a:spcBef>
                <a:spcPct val="20000"/>
              </a:spcBef>
              <a:buClr>
                <a:schemeClr val="tx1"/>
              </a:buClr>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50000"/>
              </a:spcBef>
              <a:buClrTx/>
              <a:buSzTx/>
              <a:buFontTx/>
              <a:buNone/>
            </a:pPr>
            <a:r>
              <a:rPr lang="en-US" altLang="en-US" sz="1600" b="0" dirty="0">
                <a:latin typeface="Berlin Sans FB" pitchFamily="34" charset="0"/>
              </a:rPr>
              <a:t>You had me at ‘what is your preferred gender pronoun’!</a:t>
            </a:r>
          </a:p>
        </p:txBody>
      </p:sp>
    </p:spTree>
    <p:extLst>
      <p:ext uri="{BB962C8B-B14F-4D97-AF65-F5344CB8AC3E}">
        <p14:creationId xmlns:p14="http://schemas.microsoft.com/office/powerpoint/2010/main" val="2626210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Pronoun etiquette</a:t>
            </a:r>
          </a:p>
        </p:txBody>
      </p:sp>
      <p:graphicFrame>
        <p:nvGraphicFramePr>
          <p:cNvPr id="4" name="Table 3"/>
          <p:cNvGraphicFramePr>
            <a:graphicFrameLocks noGrp="1"/>
          </p:cNvGraphicFramePr>
          <p:nvPr>
            <p:extLst>
              <p:ext uri="{D42A27DB-BD31-4B8C-83A1-F6EECF244321}">
                <p14:modId xmlns:p14="http://schemas.microsoft.com/office/powerpoint/2010/main" val="2535365099"/>
              </p:ext>
            </p:extLst>
          </p:nvPr>
        </p:nvGraphicFramePr>
        <p:xfrm>
          <a:off x="228600" y="1905001"/>
          <a:ext cx="8610600" cy="4038597"/>
        </p:xfrm>
        <a:graphic>
          <a:graphicData uri="http://schemas.openxmlformats.org/drawingml/2006/table">
            <a:tbl>
              <a:tblPr firstRow="1" bandRow="1">
                <a:tableStyleId>{00A15C55-8517-42AA-B614-E9B94910E393}</a:tableStyleId>
              </a:tblPr>
              <a:tblGrid>
                <a:gridCol w="4305300"/>
                <a:gridCol w="4305300"/>
              </a:tblGrid>
              <a:tr h="789151">
                <a:tc>
                  <a:txBody>
                    <a:bodyPr/>
                    <a:lstStyle/>
                    <a:p>
                      <a:pPr algn="ctr"/>
                      <a:r>
                        <a:rPr lang="en-US" dirty="0" smtClean="0"/>
                        <a:t>Do</a:t>
                      </a:r>
                      <a:endParaRPr lang="en-US" dirty="0"/>
                    </a:p>
                  </a:txBody>
                  <a:tcPr anchor="ctr"/>
                </a:tc>
                <a:tc>
                  <a:txBody>
                    <a:bodyPr/>
                    <a:lstStyle/>
                    <a:p>
                      <a:pPr algn="ctr"/>
                      <a:r>
                        <a:rPr lang="en-US" dirty="0" smtClean="0"/>
                        <a:t>Don’t</a:t>
                      </a:r>
                      <a:endParaRPr lang="en-US" dirty="0"/>
                    </a:p>
                  </a:txBody>
                  <a:tcPr anchor="ctr"/>
                </a:tc>
              </a:tr>
              <a:tr h="835572">
                <a:tc>
                  <a:txBody>
                    <a:bodyPr/>
                    <a:lstStyle/>
                    <a:p>
                      <a:r>
                        <a:rPr lang="en-US" dirty="0" smtClean="0"/>
                        <a:t>Ask</a:t>
                      </a:r>
                      <a:r>
                        <a:rPr lang="en-US" baseline="0" dirty="0" smtClean="0"/>
                        <a:t> about preferred pronouns</a:t>
                      </a:r>
                      <a:endParaRPr lang="en-US" dirty="0"/>
                    </a:p>
                  </a:txBody>
                  <a:tcPr anchor="ctr"/>
                </a:tc>
                <a:tc>
                  <a:txBody>
                    <a:bodyPr/>
                    <a:lstStyle/>
                    <a:p>
                      <a:r>
                        <a:rPr lang="en-US" dirty="0" smtClean="0"/>
                        <a:t>Assume</a:t>
                      </a:r>
                      <a:r>
                        <a:rPr lang="en-US" baseline="0" dirty="0" smtClean="0"/>
                        <a:t> a patient’s identity and pronoun preference</a:t>
                      </a:r>
                      <a:endParaRPr lang="en-US" dirty="0"/>
                    </a:p>
                  </a:txBody>
                  <a:tcPr anchor="ctr"/>
                </a:tc>
              </a:tr>
              <a:tr h="789151">
                <a:tc>
                  <a:txBody>
                    <a:bodyPr/>
                    <a:lstStyle/>
                    <a:p>
                      <a:r>
                        <a:rPr lang="en-US" dirty="0" smtClean="0"/>
                        <a:t>Respect your patient’s identity and choices</a:t>
                      </a:r>
                      <a:endParaRPr lang="en-US" dirty="0"/>
                    </a:p>
                  </a:txBody>
                  <a:tcPr anchor="ctr"/>
                </a:tc>
                <a:tc>
                  <a:txBody>
                    <a:bodyPr/>
                    <a:lstStyle/>
                    <a:p>
                      <a:r>
                        <a:rPr lang="en-US" dirty="0" smtClean="0"/>
                        <a:t>Disrespect</a:t>
                      </a:r>
                      <a:r>
                        <a:rPr lang="en-US" baseline="0" dirty="0" smtClean="0"/>
                        <a:t> your patient’s pronoun usage</a:t>
                      </a:r>
                      <a:endParaRPr lang="en-US" dirty="0"/>
                    </a:p>
                  </a:txBody>
                  <a:tcPr anchor="ctr"/>
                </a:tc>
              </a:tr>
              <a:tr h="789151">
                <a:tc>
                  <a:txBody>
                    <a:bodyPr/>
                    <a:lstStyle/>
                    <a:p>
                      <a:r>
                        <a:rPr lang="en-US" dirty="0" smtClean="0"/>
                        <a:t>Apologize</a:t>
                      </a:r>
                      <a:r>
                        <a:rPr lang="en-US" baseline="0" dirty="0" smtClean="0"/>
                        <a:t> if you make a mistake</a:t>
                      </a:r>
                      <a:endParaRPr lang="en-US" dirty="0"/>
                    </a:p>
                  </a:txBody>
                  <a:tcPr anchor="ctr"/>
                </a:tc>
                <a:tc>
                  <a:txBody>
                    <a:bodyPr/>
                    <a:lstStyle/>
                    <a:p>
                      <a:r>
                        <a:rPr lang="en-US" dirty="0" smtClean="0"/>
                        <a:t>Perseverate on the mistake</a:t>
                      </a:r>
                      <a:endParaRPr lang="en-US" dirty="0"/>
                    </a:p>
                  </a:txBody>
                  <a:tcPr anchor="ctr"/>
                </a:tc>
              </a:tr>
              <a:tr h="835572">
                <a:tc gridSpan="2">
                  <a:txBody>
                    <a:bodyPr/>
                    <a:lstStyle/>
                    <a:p>
                      <a:r>
                        <a:rPr lang="en-US" dirty="0" smtClean="0"/>
                        <a:t>TIP: At</a:t>
                      </a:r>
                      <a:r>
                        <a:rPr lang="en-US" baseline="0" dirty="0" smtClean="0"/>
                        <a:t> this time providers can put in an FYI to designate a preferred name as well as a preferred set of pronouns</a:t>
                      </a:r>
                      <a:endParaRPr lang="en-US" dirty="0"/>
                    </a:p>
                  </a:txBody>
                  <a:tcPr anchor="ctr"/>
                </a:tc>
                <a:tc hMerge="1">
                  <a:txBody>
                    <a:bodyPr/>
                    <a:lstStyle/>
                    <a:p>
                      <a:endParaRPr lang="en-US" dirty="0"/>
                    </a:p>
                  </a:txBody>
                  <a:tcPr/>
                </a:tc>
              </a:tr>
            </a:tbl>
          </a:graphicData>
        </a:graphic>
      </p:graphicFrame>
    </p:spTree>
    <p:extLst>
      <p:ext uri="{BB962C8B-B14F-4D97-AF65-F5344CB8AC3E}">
        <p14:creationId xmlns:p14="http://schemas.microsoft.com/office/powerpoint/2010/main" val="1696901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evine\AppData\Local\Microsoft\Windows\Temporary Internet Files\Content.Outlook\3EZ19ST0\trans dos donts.jpg"/>
          <p:cNvPicPr>
            <a:picLocks noChangeAspect="1" noChangeArrowheads="1"/>
          </p:cNvPicPr>
          <p:nvPr/>
        </p:nvPicPr>
        <p:blipFill>
          <a:blip r:embed="rId3">
            <a:extLst>
              <a:ext uri="{28A0092B-C50C-407E-A947-70E740481C1C}">
                <a14:useLocalDpi xmlns:a14="http://schemas.microsoft.com/office/drawing/2010/main" val="0"/>
              </a:ext>
            </a:extLst>
          </a:blip>
          <a:srcRect l="2754" t="3784" r="5309" b="53513"/>
          <a:stretch>
            <a:fillRect/>
          </a:stretch>
        </p:blipFill>
        <p:spPr bwMode="auto">
          <a:xfrm>
            <a:off x="0" y="609600"/>
            <a:ext cx="9075738"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226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evine\AppData\Local\Microsoft\Windows\Temporary Internet Files\Content.Outlook\3EZ19ST0\trans dos donts.jpg"/>
          <p:cNvPicPr>
            <a:picLocks noChangeAspect="1" noChangeArrowheads="1"/>
          </p:cNvPicPr>
          <p:nvPr/>
        </p:nvPicPr>
        <p:blipFill>
          <a:blip r:embed="rId3">
            <a:extLst>
              <a:ext uri="{28A0092B-C50C-407E-A947-70E740481C1C}">
                <a14:useLocalDpi xmlns:a14="http://schemas.microsoft.com/office/drawing/2010/main" val="0"/>
              </a:ext>
            </a:extLst>
          </a:blip>
          <a:srcRect t="46187" b="13913"/>
          <a:stretch>
            <a:fillRect/>
          </a:stretch>
        </p:blipFill>
        <p:spPr bwMode="auto">
          <a:xfrm>
            <a:off x="228600" y="1828800"/>
            <a:ext cx="87201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Users\delevine\AppData\Local\Microsoft\Windows\Temporary Internet Files\Content.Outlook\3EZ19ST0\trans dos donts.jpg"/>
          <p:cNvPicPr>
            <a:picLocks noChangeAspect="1" noChangeArrowheads="1"/>
          </p:cNvPicPr>
          <p:nvPr/>
        </p:nvPicPr>
        <p:blipFill>
          <a:blip r:embed="rId4" cstate="print">
            <a:extLst>
              <a:ext uri="{28A0092B-C50C-407E-A947-70E740481C1C}">
                <a14:useLocalDpi xmlns:a14="http://schemas.microsoft.com/office/drawing/2010/main" val="0"/>
              </a:ext>
            </a:extLst>
          </a:blip>
          <a:srcRect t="4504" b="81441"/>
          <a:stretch>
            <a:fillRect/>
          </a:stretch>
        </p:blipFill>
        <p:spPr bwMode="auto">
          <a:xfrm>
            <a:off x="31750" y="0"/>
            <a:ext cx="911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7636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10000"/>
          </a:bodyPr>
          <a:lstStyle/>
          <a:p>
            <a:pPr>
              <a:buFont typeface="Wingdings" panose="05000000000000000000" pitchFamily="2" charset="2"/>
              <a:buChar char="§"/>
            </a:pPr>
            <a:r>
              <a:rPr lang="en-US" sz="2600" dirty="0" smtClean="0"/>
              <a:t>What </a:t>
            </a:r>
            <a:r>
              <a:rPr lang="en-US" sz="2600" dirty="0"/>
              <a:t>is a value? A value is something we come to hold to believe is true – about ourselves, others, the world around us. </a:t>
            </a:r>
            <a:endParaRPr lang="en-US" sz="2600" dirty="0" smtClean="0"/>
          </a:p>
          <a:p>
            <a:pPr>
              <a:buFont typeface="Wingdings" panose="05000000000000000000" pitchFamily="2" charset="2"/>
              <a:buChar char="§"/>
            </a:pPr>
            <a:r>
              <a:rPr lang="en-US" sz="2600" dirty="0" smtClean="0"/>
              <a:t>Values </a:t>
            </a:r>
            <a:r>
              <a:rPr lang="en-US" sz="2600" dirty="0"/>
              <a:t>are partially inherited from our family, our culture, the ways in which we are educated. </a:t>
            </a:r>
            <a:endParaRPr lang="en-US" sz="2600" dirty="0" smtClean="0"/>
          </a:p>
          <a:p>
            <a:pPr>
              <a:buFont typeface="Wingdings" panose="05000000000000000000" pitchFamily="2" charset="2"/>
              <a:buChar char="§"/>
            </a:pPr>
            <a:r>
              <a:rPr lang="en-US" sz="2600" dirty="0" smtClean="0"/>
              <a:t>Values </a:t>
            </a:r>
            <a:r>
              <a:rPr lang="en-US" sz="2600" dirty="0"/>
              <a:t>are developed and can evolve somewhat or a lot in response to various life experiences – this can mean that our values become challenged, and can subsequently become reinforced or will change in response to that challenge. </a:t>
            </a:r>
          </a:p>
          <a:p>
            <a:r>
              <a:rPr lang="en-US" sz="2600" dirty="0"/>
              <a:t>Values inform the way in which we handle many situations, from the simple and mundane to the complex and challenging.</a:t>
            </a:r>
          </a:p>
          <a:p>
            <a:endParaRPr lang="en-US" dirty="0"/>
          </a:p>
        </p:txBody>
      </p:sp>
      <p:sp>
        <p:nvSpPr>
          <p:cNvPr id="3" name="Title 2"/>
          <p:cNvSpPr>
            <a:spLocks noGrp="1"/>
          </p:cNvSpPr>
          <p:nvPr>
            <p:ph type="title"/>
          </p:nvPr>
        </p:nvSpPr>
        <p:spPr/>
        <p:txBody>
          <a:bodyPr/>
          <a:lstStyle/>
          <a:p>
            <a:r>
              <a:rPr lang="en-US" dirty="0" smtClean="0"/>
              <a:t>Values Clarification</a:t>
            </a:r>
            <a:endParaRPr lang="en-US" dirty="0"/>
          </a:p>
        </p:txBody>
      </p:sp>
    </p:spTree>
    <p:extLst>
      <p:ext uri="{BB962C8B-B14F-4D97-AF65-F5344CB8AC3E}">
        <p14:creationId xmlns:p14="http://schemas.microsoft.com/office/powerpoint/2010/main" val="1455655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393406"/>
            <a:ext cx="7696200" cy="1054394"/>
          </a:xfrm>
        </p:spPr>
        <p:txBody>
          <a:bodyPr/>
          <a:lstStyle/>
          <a:p>
            <a:pPr eaLnBrk="1" hangingPunct="1">
              <a:defRPr/>
            </a:pPr>
            <a:r>
              <a:rPr lang="en-US" altLang="en-US" sz="3600" dirty="0" smtClean="0">
                <a:latin typeface="Calibri" pitchFamily="34" charset="0"/>
              </a:rPr>
              <a:t>Tips for Serving LGBTQ Identified Patients</a:t>
            </a:r>
            <a:r>
              <a:rPr lang="en-US" altLang="en-US" sz="3600" dirty="0" smtClean="0">
                <a:effectLst>
                  <a:outerShdw blurRad="38100" dist="38100" dir="2700000" algn="tl">
                    <a:srgbClr val="C0C0C0"/>
                  </a:outerShdw>
                </a:effectLst>
                <a:latin typeface="Calibri" pitchFamily="34" charset="0"/>
              </a:rPr>
              <a:t>	</a:t>
            </a:r>
          </a:p>
        </p:txBody>
      </p:sp>
      <p:sp>
        <p:nvSpPr>
          <p:cNvPr id="24579" name="Rectangle 3"/>
          <p:cNvSpPr>
            <a:spLocks noGrp="1" noChangeArrowheads="1"/>
          </p:cNvSpPr>
          <p:nvPr>
            <p:ph sz="half" idx="1"/>
          </p:nvPr>
        </p:nvSpPr>
        <p:spPr>
          <a:xfrm>
            <a:off x="838200" y="1828800"/>
            <a:ext cx="5105400" cy="4648200"/>
          </a:xfrm>
        </p:spPr>
        <p:txBody>
          <a:bodyPr/>
          <a:lstStyle/>
          <a:p>
            <a:pPr eaLnBrk="1" hangingPunct="1"/>
            <a:r>
              <a:rPr lang="en-US" altLang="en-US" dirty="0" smtClean="0">
                <a:latin typeface="Calibri" panose="020F0502020204030204" pitchFamily="34" charset="0"/>
              </a:rPr>
              <a:t>Keep an open mind</a:t>
            </a:r>
          </a:p>
          <a:p>
            <a:pPr eaLnBrk="1" hangingPunct="1"/>
            <a:r>
              <a:rPr lang="en-US" altLang="en-US" dirty="0" smtClean="0">
                <a:latin typeface="Calibri" panose="020F0502020204030204" pitchFamily="34" charset="0"/>
              </a:rPr>
              <a:t>Be respectful of their identity, their choices, their relationship status</a:t>
            </a:r>
          </a:p>
          <a:p>
            <a:pPr eaLnBrk="1" hangingPunct="1"/>
            <a:r>
              <a:rPr lang="en-US" altLang="en-US" dirty="0" smtClean="0">
                <a:latin typeface="Calibri" panose="020F0502020204030204" pitchFamily="34" charset="0"/>
              </a:rPr>
              <a:t>An LGBTQ patient may not choose to ‘come out’, or share that they are LGBTQ with you.   Allow them to share that information with you when they are ready.</a:t>
            </a:r>
          </a:p>
        </p:txBody>
      </p:sp>
      <p:pic>
        <p:nvPicPr>
          <p:cNvPr id="2458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29400" y="1600200"/>
            <a:ext cx="2403475" cy="507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9447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Tips for Serving LGBTQ </a:t>
            </a:r>
            <a:br>
              <a:rPr lang="en-US" altLang="en-US" sz="3600" dirty="0" smtClean="0">
                <a:latin typeface="Calibri" pitchFamily="34" charset="0"/>
              </a:rPr>
            </a:br>
            <a:r>
              <a:rPr lang="en-US" altLang="en-US" sz="3600" dirty="0" smtClean="0">
                <a:latin typeface="Calibri" pitchFamily="34" charset="0"/>
              </a:rPr>
              <a:t>Identified Patients</a:t>
            </a:r>
          </a:p>
        </p:txBody>
      </p:sp>
      <p:sp>
        <p:nvSpPr>
          <p:cNvPr id="26627" name="Rectangle 3"/>
          <p:cNvSpPr>
            <a:spLocks noGrp="1" noChangeArrowheads="1"/>
          </p:cNvSpPr>
          <p:nvPr>
            <p:ph type="body" idx="1"/>
          </p:nvPr>
        </p:nvSpPr>
        <p:spPr/>
        <p:txBody>
          <a:bodyPr>
            <a:noAutofit/>
          </a:bodyPr>
          <a:lstStyle/>
          <a:p>
            <a:pPr eaLnBrk="1" hangingPunct="1"/>
            <a:r>
              <a:rPr lang="en-US" altLang="en-US" sz="2400" dirty="0" smtClean="0">
                <a:latin typeface="Calibri" panose="020F0502020204030204" pitchFamily="34" charset="0"/>
              </a:rPr>
              <a:t>When first meeting a patient, try to use gender-neutral language</a:t>
            </a:r>
          </a:p>
          <a:p>
            <a:pPr eaLnBrk="1" hangingPunct="1"/>
            <a:r>
              <a:rPr lang="en-US" altLang="en-US" sz="2400" dirty="0" smtClean="0">
                <a:latin typeface="Calibri" panose="020F0502020204030204" pitchFamily="34" charset="0"/>
              </a:rPr>
              <a:t>If a patient uses specific language to identify themselves, follow suit</a:t>
            </a:r>
          </a:p>
          <a:p>
            <a:pPr lvl="1" eaLnBrk="1" hangingPunct="1"/>
            <a:r>
              <a:rPr lang="en-US" altLang="en-US" sz="2400" dirty="0" smtClean="0">
                <a:latin typeface="Calibri" panose="020F0502020204030204" pitchFamily="34" charset="0"/>
              </a:rPr>
              <a:t>‘my </a:t>
            </a:r>
            <a:r>
              <a:rPr lang="en-US" altLang="en-US" sz="2400" b="1" dirty="0" smtClean="0">
                <a:latin typeface="Calibri" panose="020F0502020204030204" pitchFamily="34" charset="0"/>
              </a:rPr>
              <a:t>partner</a:t>
            </a:r>
            <a:r>
              <a:rPr lang="en-US" altLang="en-US" sz="2400" dirty="0" smtClean="0">
                <a:latin typeface="Calibri" panose="020F0502020204030204" pitchFamily="34" charset="0"/>
              </a:rPr>
              <a:t> and I…’ (rather than girlfriend/boyfriend, husband/wife)</a:t>
            </a:r>
          </a:p>
          <a:p>
            <a:pPr lvl="1" eaLnBrk="1" hangingPunct="1"/>
            <a:r>
              <a:rPr lang="en-US" altLang="en-US" sz="2400" dirty="0" smtClean="0">
                <a:latin typeface="Calibri" panose="020F0502020204030204" pitchFamily="34" charset="0"/>
              </a:rPr>
              <a:t> ‘I’m </a:t>
            </a:r>
            <a:r>
              <a:rPr lang="en-US" altLang="en-US" sz="2400" b="1" dirty="0" smtClean="0">
                <a:latin typeface="Calibri" panose="020F0502020204030204" pitchFamily="34" charset="0"/>
              </a:rPr>
              <a:t>gay</a:t>
            </a:r>
            <a:r>
              <a:rPr lang="en-US" altLang="en-US" sz="2400" dirty="0" smtClean="0">
                <a:latin typeface="Calibri" panose="020F0502020204030204" pitchFamily="34" charset="0"/>
              </a:rPr>
              <a:t>’ (rather than ‘homosexual’)</a:t>
            </a:r>
          </a:p>
          <a:p>
            <a:r>
              <a:rPr lang="en-US" altLang="en-US" sz="2400" dirty="0" smtClean="0">
                <a:latin typeface="Calibri" panose="020F0502020204030204" pitchFamily="34" charset="0"/>
              </a:rPr>
              <a:t>You’re probably already working </a:t>
            </a:r>
            <a:r>
              <a:rPr lang="en-US" altLang="en-US" sz="2400" dirty="0">
                <a:latin typeface="Calibri" panose="020F0502020204030204" pitchFamily="34" charset="0"/>
              </a:rPr>
              <a:t>with LGBTQ </a:t>
            </a:r>
            <a:r>
              <a:rPr lang="en-US" altLang="en-US" sz="2400" dirty="0" smtClean="0">
                <a:latin typeface="Calibri" panose="020F0502020204030204" pitchFamily="34" charset="0"/>
              </a:rPr>
              <a:t>patients. </a:t>
            </a:r>
            <a:r>
              <a:rPr lang="en-US" altLang="en-US" sz="2400" dirty="0">
                <a:latin typeface="Calibri" panose="020F0502020204030204" pitchFamily="34" charset="0"/>
              </a:rPr>
              <a:t>Just remember each person’s experience is </a:t>
            </a:r>
            <a:r>
              <a:rPr lang="en-US" altLang="en-US" sz="2400" dirty="0" smtClean="0">
                <a:latin typeface="Calibri" panose="020F0502020204030204" pitchFamily="34" charset="0"/>
              </a:rPr>
              <a:t>unique</a:t>
            </a:r>
            <a:endParaRPr lang="en-US" altLang="en-US" sz="2400" dirty="0">
              <a:latin typeface="Calibri" panose="020F0502020204030204" pitchFamily="34" charset="0"/>
            </a:endParaRPr>
          </a:p>
          <a:p>
            <a:r>
              <a:rPr lang="en-US" altLang="en-US" sz="2400" dirty="0">
                <a:latin typeface="Calibri" panose="020F0502020204030204" pitchFamily="34" charset="0"/>
              </a:rPr>
              <a:t>Continue to educate yourself about LGBTQ </a:t>
            </a:r>
            <a:r>
              <a:rPr lang="en-US" altLang="en-US" sz="2400" dirty="0" smtClean="0">
                <a:latin typeface="Calibri" panose="020F0502020204030204" pitchFamily="34" charset="0"/>
              </a:rPr>
              <a:t>communities</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31776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Tips for Serving LGBTQ </a:t>
            </a:r>
            <a:br>
              <a:rPr lang="en-US" altLang="en-US" sz="3600" dirty="0" smtClean="0">
                <a:latin typeface="Calibri" pitchFamily="34" charset="0"/>
              </a:rPr>
            </a:br>
            <a:r>
              <a:rPr lang="en-US" altLang="en-US" sz="3600" dirty="0" smtClean="0">
                <a:latin typeface="Calibri" pitchFamily="34" charset="0"/>
              </a:rPr>
              <a:t>Identified Patients</a:t>
            </a:r>
            <a:r>
              <a:rPr lang="en-US" altLang="en-US" sz="3600" dirty="0" smtClean="0">
                <a:effectLst>
                  <a:outerShdw blurRad="38100" dist="38100" dir="2700000" algn="tl">
                    <a:srgbClr val="C0C0C0"/>
                  </a:outerShdw>
                </a:effectLst>
                <a:latin typeface="Calibri" pitchFamily="34" charset="0"/>
              </a:rPr>
              <a:t>	</a:t>
            </a:r>
          </a:p>
        </p:txBody>
      </p:sp>
      <p:sp>
        <p:nvSpPr>
          <p:cNvPr id="25603" name="Rectangle 3"/>
          <p:cNvSpPr>
            <a:spLocks noGrp="1" noChangeArrowheads="1"/>
          </p:cNvSpPr>
          <p:nvPr>
            <p:ph type="body" idx="1"/>
          </p:nvPr>
        </p:nvSpPr>
        <p:spPr>
          <a:xfrm>
            <a:off x="381000" y="2133600"/>
            <a:ext cx="8407893" cy="4407408"/>
          </a:xfrm>
        </p:spPr>
        <p:txBody>
          <a:bodyPr/>
          <a:lstStyle/>
          <a:p>
            <a:pPr eaLnBrk="1" hangingPunct="1"/>
            <a:r>
              <a:rPr lang="en-US" altLang="en-US" sz="2600" dirty="0" smtClean="0">
                <a:latin typeface="Calibri" panose="020F0502020204030204" pitchFamily="34" charset="0"/>
              </a:rPr>
              <a:t>LGBTQ patients require the same sensitivity and confidentiality that every other patient receives</a:t>
            </a:r>
          </a:p>
          <a:p>
            <a:pPr eaLnBrk="1" hangingPunct="1"/>
            <a:r>
              <a:rPr lang="en-US" altLang="en-US" sz="2600" dirty="0" smtClean="0">
                <a:latin typeface="Calibri" panose="020F0502020204030204" pitchFamily="34" charset="0"/>
              </a:rPr>
              <a:t>LGBTQ is about more than sexuality and sexual health</a:t>
            </a:r>
          </a:p>
          <a:p>
            <a:pPr eaLnBrk="1" hangingPunct="1"/>
            <a:r>
              <a:rPr lang="en-US" altLang="en-US" sz="2600" dirty="0" smtClean="0">
                <a:latin typeface="Calibri" panose="020F0502020204030204" pitchFamily="34" charset="0"/>
              </a:rPr>
              <a:t>Ask questions about their life and identity if it relates to the care that you are giving them</a:t>
            </a:r>
          </a:p>
          <a:p>
            <a:pPr lvl="1" eaLnBrk="1" hangingPunct="1"/>
            <a:r>
              <a:rPr lang="en-US" altLang="en-US" sz="2400" dirty="0" smtClean="0">
                <a:latin typeface="Calibri" panose="020F0502020204030204" pitchFamily="34" charset="0"/>
              </a:rPr>
              <a:t>It is not appropriate to ask a patient a question about their LGBTQ identity just because you’re curious</a:t>
            </a:r>
          </a:p>
        </p:txBody>
      </p:sp>
    </p:spTree>
    <p:extLst>
      <p:ext uri="{BB962C8B-B14F-4D97-AF65-F5344CB8AC3E}">
        <p14:creationId xmlns:p14="http://schemas.microsoft.com/office/powerpoint/2010/main" val="10592535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 y="304800"/>
            <a:ext cx="8077200" cy="1054394"/>
          </a:xfrm>
        </p:spPr>
        <p:txBody>
          <a:bodyPr/>
          <a:lstStyle/>
          <a:p>
            <a:pPr eaLnBrk="1" hangingPunct="1">
              <a:defRPr/>
            </a:pPr>
            <a:r>
              <a:rPr lang="en-US" altLang="en-US" dirty="0" smtClean="0">
                <a:latin typeface="Calibri" pitchFamily="34" charset="0"/>
              </a:rPr>
              <a:t>Creating a Welcoming Environment</a:t>
            </a:r>
          </a:p>
        </p:txBody>
      </p:sp>
      <p:sp>
        <p:nvSpPr>
          <p:cNvPr id="28675" name="Rectangle 3"/>
          <p:cNvSpPr>
            <a:spLocks noGrp="1" noChangeArrowheads="1"/>
          </p:cNvSpPr>
          <p:nvPr>
            <p:ph type="body" sz="half" idx="1"/>
          </p:nvPr>
        </p:nvSpPr>
        <p:spPr>
          <a:xfrm>
            <a:off x="457200" y="1719072"/>
            <a:ext cx="7391400" cy="4407408"/>
          </a:xfrm>
        </p:spPr>
        <p:txBody>
          <a:bodyPr/>
          <a:lstStyle/>
          <a:p>
            <a:pPr eaLnBrk="1" hangingPunct="1"/>
            <a:r>
              <a:rPr lang="en-US" altLang="en-US" dirty="0" smtClean="0">
                <a:latin typeface="Calibri" panose="020F0502020204030204" pitchFamily="34" charset="0"/>
              </a:rPr>
              <a:t>Post rainbow flags or other LGBTQ-friendly symbols in reception and patient rooms</a:t>
            </a:r>
          </a:p>
          <a:p>
            <a:pPr eaLnBrk="1" hangingPunct="1"/>
            <a:r>
              <a:rPr lang="en-US" altLang="en-US" dirty="0" smtClean="0">
                <a:latin typeface="Calibri" panose="020F0502020204030204" pitchFamily="34" charset="0"/>
              </a:rPr>
              <a:t>Display brochures with LGBTQ relevant information</a:t>
            </a:r>
          </a:p>
          <a:p>
            <a:pPr eaLnBrk="1" hangingPunct="1"/>
            <a:r>
              <a:rPr lang="en-US" altLang="en-US" dirty="0" smtClean="0">
                <a:latin typeface="Calibri" panose="020F0502020204030204" pitchFamily="34" charset="0"/>
              </a:rPr>
              <a:t>Open dialogue with patients and staff about gender identity and sexual orientation</a:t>
            </a:r>
          </a:p>
          <a:p>
            <a:pPr eaLnBrk="1" hangingPunct="1"/>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23797831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altLang="en-US" sz="4000" dirty="0">
                <a:latin typeface="Calibri" pitchFamily="34" charset="0"/>
              </a:rPr>
              <a:t>NYS LGBTQ Laws and Policies</a:t>
            </a:r>
            <a:endParaRPr lang="en-US" altLang="en-US" sz="4000" dirty="0" smtClean="0">
              <a:effectLst>
                <a:outerShdw blurRad="38100" dist="38100" dir="2700000" algn="tl">
                  <a:srgbClr val="C0C0C0"/>
                </a:outerShdw>
              </a:effectLst>
              <a:latin typeface="Calibri" pitchFamily="34" charset="0"/>
            </a:endParaRPr>
          </a:p>
        </p:txBody>
      </p:sp>
      <p:sp>
        <p:nvSpPr>
          <p:cNvPr id="31747" name="Rectangle 3"/>
          <p:cNvSpPr>
            <a:spLocks noGrp="1" noChangeArrowheads="1"/>
          </p:cNvSpPr>
          <p:nvPr>
            <p:ph type="body" idx="1"/>
          </p:nvPr>
        </p:nvSpPr>
        <p:spPr>
          <a:xfrm>
            <a:off x="762000" y="1905000"/>
            <a:ext cx="5181600" cy="4114800"/>
          </a:xfrm>
        </p:spPr>
        <p:txBody>
          <a:bodyPr>
            <a:normAutofit lnSpcReduction="10000"/>
          </a:bodyPr>
          <a:lstStyle/>
          <a:p>
            <a:pPr eaLnBrk="1" hangingPunct="1">
              <a:buFont typeface="Wingdings" panose="05000000000000000000" pitchFamily="2" charset="2"/>
              <a:buNone/>
            </a:pPr>
            <a:r>
              <a:rPr lang="en-US" altLang="en-US" sz="2600" b="1" dirty="0" smtClean="0">
                <a:latin typeface="Calibri" panose="020F0502020204030204" pitchFamily="34" charset="0"/>
              </a:rPr>
              <a:t>Public Accommodations:</a:t>
            </a:r>
          </a:p>
          <a:p>
            <a:pPr eaLnBrk="1" hangingPunct="1"/>
            <a:r>
              <a:rPr lang="en-US" altLang="en-US" sz="2600" dirty="0" smtClean="0">
                <a:latin typeface="Calibri" panose="020F0502020204030204" pitchFamily="34" charset="0"/>
              </a:rPr>
              <a:t>Transgender individuals are to be free from discrimination in public accommodations under New York City Human Rights Law.</a:t>
            </a:r>
          </a:p>
          <a:p>
            <a:pPr lvl="1" eaLnBrk="1" hangingPunct="1"/>
            <a:r>
              <a:rPr lang="en-US" altLang="en-US" sz="2400" dirty="0" smtClean="0">
                <a:latin typeface="Calibri" panose="020F0502020204030204" pitchFamily="34" charset="0"/>
              </a:rPr>
              <a:t>Transgender individuals have the right to use the bathroom of the gender they identify with, regardless of their biological sex.</a:t>
            </a:r>
          </a:p>
        </p:txBody>
      </p:sp>
      <p:pic>
        <p:nvPicPr>
          <p:cNvPr id="31748" name="Picture 6" descr="http://www.theblaze.com/wp-content/uploads/2012/05/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683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a:latin typeface="Calibri" panose="020F0502020204030204" pitchFamily="34" charset="0"/>
              </a:rPr>
              <a:t>The gender marker on a patient’s insurance and/or ID documents should not affect if they can get hormones or surgery</a:t>
            </a:r>
          </a:p>
          <a:p>
            <a:pPr lvl="1"/>
            <a:r>
              <a:rPr lang="en-US" altLang="en-US" sz="2400" dirty="0" smtClean="0">
                <a:latin typeface="Calibri" panose="020F0502020204030204" pitchFamily="34" charset="0"/>
              </a:rPr>
              <a:t>Legal name can affect coverage and claims will need to be submitted using current legal name (may not match preferred or assumed names)</a:t>
            </a:r>
          </a:p>
          <a:p>
            <a:pPr lvl="1"/>
            <a:r>
              <a:rPr lang="en-US" altLang="en-US" sz="2400" dirty="0" smtClean="0">
                <a:latin typeface="Calibri" panose="020F0502020204030204" pitchFamily="34" charset="0"/>
              </a:rPr>
              <a:t>Coverage may vary by plan and gender markers can affect whether or not GYN or </a:t>
            </a:r>
            <a:r>
              <a:rPr lang="en-US" altLang="en-US" sz="2400" dirty="0">
                <a:latin typeface="Calibri" panose="020F0502020204030204" pitchFamily="34" charset="0"/>
              </a:rPr>
              <a:t>prostate care </a:t>
            </a:r>
            <a:r>
              <a:rPr lang="en-US" altLang="en-US" sz="2400" dirty="0" smtClean="0">
                <a:latin typeface="Calibri" panose="020F0502020204030204" pitchFamily="34" charset="0"/>
              </a:rPr>
              <a:t>is covered</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sz="3000" dirty="0" smtClean="0"/>
              <a:t>Gender markers and documentation</a:t>
            </a:r>
            <a:endParaRPr lang="en-US" sz="3000" dirty="0"/>
          </a:p>
        </p:txBody>
      </p:sp>
    </p:spTree>
    <p:extLst>
      <p:ext uri="{BB962C8B-B14F-4D97-AF65-F5344CB8AC3E}">
        <p14:creationId xmlns:p14="http://schemas.microsoft.com/office/powerpoint/2010/main" val="30557319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5847"/>
            <a:ext cx="8533660" cy="1054394"/>
          </a:xfrm>
        </p:spPr>
        <p:txBody>
          <a:bodyPr/>
          <a:lstStyle/>
          <a:p>
            <a:pPr eaLnBrk="1" hangingPunct="1">
              <a:defRPr/>
            </a:pPr>
            <a:r>
              <a:rPr lang="en-US" sz="3600" dirty="0" smtClean="0">
                <a:latin typeface="Calibri" panose="020F0502020204030204" pitchFamily="34" charset="0"/>
              </a:rPr>
              <a:t>2015 Medicaid Coverage Update</a:t>
            </a:r>
          </a:p>
        </p:txBody>
      </p:sp>
      <p:sp>
        <p:nvSpPr>
          <p:cNvPr id="32771" name="Content Placeholder 2"/>
          <p:cNvSpPr>
            <a:spLocks noGrp="1"/>
          </p:cNvSpPr>
          <p:nvPr>
            <p:ph idx="1"/>
          </p:nvPr>
        </p:nvSpPr>
        <p:spPr>
          <a:xfrm>
            <a:off x="381000" y="2209800"/>
            <a:ext cx="8407893" cy="4407408"/>
          </a:xfrm>
        </p:spPr>
        <p:txBody>
          <a:bodyPr>
            <a:normAutofit/>
          </a:bodyPr>
          <a:lstStyle/>
          <a:p>
            <a:pPr marL="45720" indent="0" eaLnBrk="1" hangingPunct="1">
              <a:buNone/>
            </a:pPr>
            <a:r>
              <a:rPr lang="en-US" altLang="en-US" sz="3000" dirty="0" smtClean="0">
                <a:latin typeface="Calibri" panose="020F0502020204030204" pitchFamily="34" charset="0"/>
              </a:rPr>
              <a:t>As of March 11, 2015, Medicaid will cover transition-related care and services for persons diagnosed with gender dysphoria, which will include medically necessary cross-sex hormone therapy and gender reassignment surgery for individuals 18 years of age and older. </a:t>
            </a:r>
          </a:p>
        </p:txBody>
      </p:sp>
    </p:spTree>
    <p:extLst>
      <p:ext uri="{BB962C8B-B14F-4D97-AF65-F5344CB8AC3E}">
        <p14:creationId xmlns:p14="http://schemas.microsoft.com/office/powerpoint/2010/main" val="526561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NYS LGBTQ Laws and Policies</a:t>
            </a:r>
          </a:p>
        </p:txBody>
      </p:sp>
      <p:sp>
        <p:nvSpPr>
          <p:cNvPr id="30723"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z="2600" b="1" dirty="0" smtClean="0">
                <a:latin typeface="Calibri" panose="020F0502020204030204" pitchFamily="34" charset="0"/>
              </a:rPr>
              <a:t>Healthcare:</a:t>
            </a:r>
          </a:p>
          <a:p>
            <a:pPr eaLnBrk="1" hangingPunct="1"/>
            <a:r>
              <a:rPr lang="en-US" altLang="en-US" sz="2600" dirty="0" smtClean="0">
                <a:latin typeface="Calibri" panose="020F0502020204030204" pitchFamily="34" charset="0"/>
              </a:rPr>
              <a:t>An adult may designate their partner as having authority to make medical decisions on their behalf through a health care proxy</a:t>
            </a:r>
          </a:p>
          <a:p>
            <a:pPr eaLnBrk="1" hangingPunct="1"/>
            <a:r>
              <a:rPr lang="en-US" altLang="en-US" sz="2600" dirty="0" smtClean="0">
                <a:latin typeface="Calibri" panose="020F0502020204030204" pitchFamily="34" charset="0"/>
              </a:rPr>
              <a:t>A domestic partner may not be refused hospital visitation rights</a:t>
            </a:r>
            <a:endParaRPr lang="en-US" altLang="en-US" sz="2600" b="1" dirty="0" smtClean="0">
              <a:latin typeface="Calibri" panose="020F0502020204030204" pitchFamily="34" charset="0"/>
            </a:endParaRPr>
          </a:p>
          <a:p>
            <a:pPr eaLnBrk="1" hangingPunct="1"/>
            <a:endParaRPr lang="en-US" altLang="en-US" sz="2600" b="1" dirty="0" smtClean="0">
              <a:latin typeface="Calibri" panose="020F0502020204030204" pitchFamily="34" charset="0"/>
            </a:endParaRPr>
          </a:p>
          <a:p>
            <a:pPr eaLnBrk="1" hangingPunct="1">
              <a:buFont typeface="Wingdings" panose="05000000000000000000" pitchFamily="2" charset="2"/>
              <a:buNone/>
            </a:pPr>
            <a:endParaRPr lang="en-US" altLang="en-US" dirty="0" smtClean="0"/>
          </a:p>
          <a:p>
            <a:pPr eaLnBrk="1" hangingPunct="1"/>
            <a:endParaRPr lang="en-US" altLang="en-US" dirty="0" smtClean="0"/>
          </a:p>
        </p:txBody>
      </p:sp>
      <p:pic>
        <p:nvPicPr>
          <p:cNvPr id="30724" name="Picture 6" descr="http://blogs.phoenixnewtimes.com/valleyfever/anti%20discrimination%20sign.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26" b="97984" l="3557" r="96838"/>
                    </a14:imgEffect>
                  </a14:imgLayer>
                </a14:imgProps>
              </a:ext>
              <a:ext uri="{28A0092B-C50C-407E-A947-70E740481C1C}">
                <a14:useLocalDpi xmlns:a14="http://schemas.microsoft.com/office/drawing/2010/main" val="0"/>
              </a:ext>
            </a:extLst>
          </a:blip>
          <a:srcRect/>
          <a:stretch>
            <a:fillRect/>
          </a:stretch>
        </p:blipFill>
        <p:spPr bwMode="auto">
          <a:xfrm>
            <a:off x="6137809" y="4114800"/>
            <a:ext cx="2409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8625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ct val="0"/>
              </a:spcBef>
              <a:buClrTx/>
            </a:pPr>
            <a:r>
              <a:rPr lang="en-US" altLang="en-US" sz="2400" dirty="0" smtClean="0">
                <a:latin typeface="+mj-lt"/>
              </a:rPr>
              <a:t>All New </a:t>
            </a:r>
            <a:r>
              <a:rPr lang="en-US" altLang="en-US" sz="2400" dirty="0">
                <a:latin typeface="+mj-lt"/>
              </a:rPr>
              <a:t>York state </a:t>
            </a:r>
            <a:r>
              <a:rPr lang="en-US" altLang="en-US" sz="2400" dirty="0" smtClean="0">
                <a:latin typeface="+mj-lt"/>
              </a:rPr>
              <a:t>insurance plans must cover hormones and surgery</a:t>
            </a:r>
          </a:p>
          <a:p>
            <a:pPr lvl="1">
              <a:spcBef>
                <a:spcPct val="0"/>
              </a:spcBef>
              <a:buClrTx/>
            </a:pPr>
            <a:r>
              <a:rPr lang="en-US" altLang="en-US" sz="2400" dirty="0" smtClean="0">
                <a:latin typeface="+mj-lt"/>
              </a:rPr>
              <a:t>Medicaid and private insurance</a:t>
            </a:r>
          </a:p>
          <a:p>
            <a:pPr lvl="1">
              <a:spcBef>
                <a:spcPct val="0"/>
              </a:spcBef>
              <a:buClrTx/>
            </a:pPr>
            <a:r>
              <a:rPr lang="en-US" altLang="en-US" sz="2400" dirty="0" smtClean="0">
                <a:latin typeface="+mj-lt"/>
              </a:rPr>
              <a:t>Some procedures are not covered if they are considered cosmetic or elective</a:t>
            </a:r>
          </a:p>
          <a:p>
            <a:pPr lvl="1">
              <a:spcBef>
                <a:spcPct val="0"/>
              </a:spcBef>
              <a:buClrTx/>
            </a:pPr>
            <a:r>
              <a:rPr lang="en-US" altLang="en-US" sz="2400" dirty="0" smtClean="0">
                <a:latin typeface="+mj-lt"/>
              </a:rPr>
              <a:t>Extent of coverage may vary by plan and policy – may require advocacy to help ensure coverage</a:t>
            </a:r>
          </a:p>
          <a:p>
            <a:pPr>
              <a:spcBef>
                <a:spcPct val="0"/>
              </a:spcBef>
              <a:buClrTx/>
            </a:pPr>
            <a:r>
              <a:rPr lang="en-US" altLang="en-US" sz="2400" dirty="0" smtClean="0">
                <a:latin typeface="+mj-lt"/>
              </a:rPr>
              <a:t>Medicare </a:t>
            </a:r>
            <a:r>
              <a:rPr lang="en-US" altLang="en-US" sz="2400" dirty="0">
                <a:latin typeface="+mj-lt"/>
              </a:rPr>
              <a:t>has removed </a:t>
            </a:r>
            <a:r>
              <a:rPr lang="en-US" altLang="en-US" sz="2400" dirty="0" smtClean="0">
                <a:latin typeface="+mj-lt"/>
              </a:rPr>
              <a:t>an existing </a:t>
            </a:r>
            <a:r>
              <a:rPr lang="en-US" altLang="en-US" sz="2400" dirty="0">
                <a:latin typeface="+mj-lt"/>
              </a:rPr>
              <a:t>ban </a:t>
            </a:r>
            <a:r>
              <a:rPr lang="en-US" altLang="en-US" sz="2400" dirty="0" smtClean="0">
                <a:latin typeface="+mj-lt"/>
              </a:rPr>
              <a:t>for coverage</a:t>
            </a:r>
          </a:p>
          <a:p>
            <a:pPr lvl="1">
              <a:spcBef>
                <a:spcPct val="0"/>
              </a:spcBef>
              <a:buClrTx/>
            </a:pPr>
            <a:r>
              <a:rPr lang="en-US" altLang="en-US" sz="2400" dirty="0" smtClean="0">
                <a:latin typeface="+mj-lt"/>
              </a:rPr>
              <a:t>To date, there is no precedent for what coverage will look like</a:t>
            </a:r>
          </a:p>
          <a:p>
            <a:pPr lvl="1">
              <a:spcBef>
                <a:spcPct val="0"/>
              </a:spcBef>
              <a:buClrTx/>
            </a:pPr>
            <a:r>
              <a:rPr lang="en-US" altLang="en-US" sz="2400" dirty="0" smtClean="0">
                <a:latin typeface="+mj-lt"/>
              </a:rPr>
              <a:t>The ACAs statement on non-discriminatory practice has not yet played out in court</a:t>
            </a:r>
            <a:endParaRPr lang="en-US" altLang="en-US" sz="2400" dirty="0">
              <a:latin typeface="+mj-lt"/>
            </a:endParaRPr>
          </a:p>
        </p:txBody>
      </p:sp>
      <p:sp>
        <p:nvSpPr>
          <p:cNvPr id="3" name="Title 2"/>
          <p:cNvSpPr>
            <a:spLocks noGrp="1"/>
          </p:cNvSpPr>
          <p:nvPr>
            <p:ph type="title"/>
          </p:nvPr>
        </p:nvSpPr>
        <p:spPr/>
        <p:txBody>
          <a:bodyPr/>
          <a:lstStyle/>
          <a:p>
            <a:r>
              <a:rPr lang="en-US" dirty="0" smtClean="0"/>
              <a:t>Insurance coverage</a:t>
            </a:r>
            <a:endParaRPr lang="en-US" dirty="0"/>
          </a:p>
        </p:txBody>
      </p:sp>
    </p:spTree>
    <p:extLst>
      <p:ext uri="{BB962C8B-B14F-4D97-AF65-F5344CB8AC3E}">
        <p14:creationId xmlns:p14="http://schemas.microsoft.com/office/powerpoint/2010/main" val="2702899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smtClean="0">
                <a:latin typeface="Calibri" panose="020F0502020204030204" pitchFamily="34" charset="0"/>
              </a:rPr>
              <a:t>For Medicaid coverage:</a:t>
            </a:r>
          </a:p>
          <a:p>
            <a:pPr lvl="1"/>
            <a:r>
              <a:rPr lang="en-US" altLang="en-US" sz="2400" dirty="0" smtClean="0">
                <a:latin typeface="Calibri" panose="020F0502020204030204" pitchFamily="34" charset="0"/>
              </a:rPr>
              <a:t>Diagnosis = Gender Dysphoria</a:t>
            </a:r>
          </a:p>
          <a:p>
            <a:pPr lvl="1"/>
            <a:r>
              <a:rPr lang="en-US" altLang="en-US" sz="2400" dirty="0" smtClean="0">
                <a:latin typeface="Calibri" panose="020F0502020204030204" pitchFamily="34" charset="0"/>
              </a:rPr>
              <a:t>Covers hormone treatment and confirmation surgery</a:t>
            </a:r>
            <a:endParaRPr lang="en-US" altLang="en-US" sz="2400" dirty="0">
              <a:latin typeface="Calibri" panose="020F0502020204030204" pitchFamily="34" charset="0"/>
            </a:endParaRPr>
          </a:p>
          <a:p>
            <a:pPr lvl="2"/>
            <a:r>
              <a:rPr lang="en-US" altLang="en-US" sz="2400" dirty="0" smtClean="0">
                <a:latin typeface="Calibri" panose="020F0502020204030204" pitchFamily="34" charset="0"/>
              </a:rPr>
              <a:t>18 and older only</a:t>
            </a:r>
          </a:p>
          <a:p>
            <a:pPr lvl="2"/>
            <a:r>
              <a:rPr lang="en-US" altLang="en-US" sz="2400" dirty="0" smtClean="0">
                <a:latin typeface="Calibri" panose="020F0502020204030204" pitchFamily="34" charset="0"/>
              </a:rPr>
              <a:t>21 and older if surgery results in permanent sterilization</a:t>
            </a:r>
            <a:endParaRPr lang="en-US" altLang="en-US" sz="2400" dirty="0">
              <a:latin typeface="Calibri" panose="020F0502020204030204" pitchFamily="34" charset="0"/>
            </a:endParaRPr>
          </a:p>
          <a:p>
            <a:pPr lvl="1"/>
            <a:r>
              <a:rPr lang="en-US" altLang="en-US" sz="2400" dirty="0" smtClean="0">
                <a:latin typeface="Calibri" panose="020F0502020204030204" pitchFamily="34" charset="0"/>
              </a:rPr>
              <a:t>Hormones </a:t>
            </a:r>
            <a:r>
              <a:rPr lang="en-US" altLang="en-US" sz="2400" dirty="0" smtClean="0">
                <a:latin typeface="Calibri" panose="020F0502020204030204" pitchFamily="34" charset="0"/>
              </a:rPr>
              <a:t>currently covered to date:</a:t>
            </a:r>
          </a:p>
          <a:p>
            <a:pPr lvl="2"/>
            <a:r>
              <a:rPr lang="en-US" altLang="en-US" sz="2400" dirty="0" smtClean="0">
                <a:latin typeface="Calibri" panose="020F0502020204030204" pitchFamily="34" charset="0"/>
              </a:rPr>
              <a:t>conjugated estrogens</a:t>
            </a:r>
          </a:p>
          <a:p>
            <a:pPr lvl="2"/>
            <a:r>
              <a:rPr lang="en-US" altLang="en-US" sz="2400" dirty="0" smtClean="0">
                <a:latin typeface="Calibri" panose="020F0502020204030204" pitchFamily="34" charset="0"/>
              </a:rPr>
              <a:t>Estradiol</a:t>
            </a:r>
          </a:p>
          <a:p>
            <a:pPr lvl="2"/>
            <a:r>
              <a:rPr lang="en-US" altLang="en-US" sz="2400" dirty="0" smtClean="0">
                <a:latin typeface="Calibri" panose="020F0502020204030204" pitchFamily="34" charset="0"/>
              </a:rPr>
              <a:t>testosterone cypionate</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Insurance coverage</a:t>
            </a:r>
            <a:endParaRPr lang="en-US" dirty="0"/>
          </a:p>
        </p:txBody>
      </p:sp>
    </p:spTree>
    <p:extLst>
      <p:ext uri="{BB962C8B-B14F-4D97-AF65-F5344CB8AC3E}">
        <p14:creationId xmlns:p14="http://schemas.microsoft.com/office/powerpoint/2010/main" val="40939994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10330"/>
          </a:xfrm>
        </p:spPr>
        <p:txBody>
          <a:bodyPr>
            <a:normAutofit/>
          </a:bodyPr>
          <a:lstStyle/>
          <a:p>
            <a:pPr marL="342900" marR="0" lvl="0" indent="-342900">
              <a:lnSpc>
                <a:spcPct val="115000"/>
              </a:lnSpc>
              <a:spcBef>
                <a:spcPts val="0"/>
              </a:spcBef>
              <a:spcAft>
                <a:spcPts val="0"/>
              </a:spcAft>
              <a:buFont typeface="Symbol"/>
              <a:buChar char=""/>
            </a:pPr>
            <a:r>
              <a:rPr lang="en-US" sz="2400" dirty="0">
                <a:ea typeface="Calibri"/>
                <a:cs typeface="Times New Roman"/>
              </a:rPr>
              <a:t>Think about a time you were asked to do something that you did not agree with or weren’t sure how you felt about the situation. </a:t>
            </a:r>
          </a:p>
          <a:p>
            <a:pPr marL="891540" lvl="2" indent="-342900">
              <a:lnSpc>
                <a:spcPct val="115000"/>
              </a:lnSpc>
              <a:spcBef>
                <a:spcPts val="0"/>
              </a:spcBef>
              <a:buFont typeface="+mj-lt"/>
              <a:buAutoNum type="arabicPeriod"/>
            </a:pPr>
            <a:r>
              <a:rPr lang="en-US" sz="2000" dirty="0">
                <a:ea typeface="Calibri"/>
                <a:cs typeface="Times New Roman"/>
              </a:rPr>
              <a:t>What was challenging about this for you?</a:t>
            </a:r>
          </a:p>
          <a:p>
            <a:pPr marL="891540" lvl="2" indent="-342900">
              <a:lnSpc>
                <a:spcPct val="115000"/>
              </a:lnSpc>
              <a:spcBef>
                <a:spcPts val="0"/>
              </a:spcBef>
              <a:buFont typeface="+mj-lt"/>
              <a:buAutoNum type="arabicPeriod"/>
            </a:pPr>
            <a:r>
              <a:rPr lang="en-US" sz="2000" dirty="0">
                <a:ea typeface="Calibri"/>
                <a:cs typeface="Times New Roman"/>
              </a:rPr>
              <a:t>What did you find yourself thinking about the situation, what kinds of questions did you have for yourself or others?</a:t>
            </a:r>
          </a:p>
          <a:p>
            <a:pPr marL="891540" lvl="2" indent="-342900">
              <a:lnSpc>
                <a:spcPct val="115000"/>
              </a:lnSpc>
              <a:spcBef>
                <a:spcPts val="0"/>
              </a:spcBef>
              <a:buFont typeface="+mj-lt"/>
              <a:buAutoNum type="arabicPeriod"/>
            </a:pPr>
            <a:r>
              <a:rPr lang="en-US" sz="2000" dirty="0">
                <a:ea typeface="Calibri"/>
                <a:cs typeface="Times New Roman"/>
              </a:rPr>
              <a:t>What kinds of feelings did you have – emotional and/or physical?</a:t>
            </a:r>
          </a:p>
          <a:p>
            <a:pPr marL="891540" lvl="2" indent="-342900">
              <a:lnSpc>
                <a:spcPct val="115000"/>
              </a:lnSpc>
              <a:spcBef>
                <a:spcPts val="0"/>
              </a:spcBef>
              <a:buFont typeface="+mj-lt"/>
              <a:buAutoNum type="arabicPeriod"/>
            </a:pPr>
            <a:r>
              <a:rPr lang="en-US" sz="2000" dirty="0">
                <a:ea typeface="Calibri"/>
                <a:cs typeface="Times New Roman"/>
              </a:rPr>
              <a:t>How did you react to this situation – what did you do or not do?</a:t>
            </a:r>
          </a:p>
          <a:p>
            <a:pPr marL="891540" lvl="2" indent="-342900">
              <a:lnSpc>
                <a:spcPct val="115000"/>
              </a:lnSpc>
              <a:spcBef>
                <a:spcPts val="0"/>
              </a:spcBef>
              <a:spcAft>
                <a:spcPts val="1000"/>
              </a:spcAft>
              <a:buFont typeface="+mj-lt"/>
              <a:buAutoNum type="arabicPeriod"/>
            </a:pPr>
            <a:r>
              <a:rPr lang="en-US" sz="2000" dirty="0">
                <a:ea typeface="Calibri"/>
                <a:cs typeface="Times New Roman"/>
              </a:rPr>
              <a:t>How could you summarize in a short phrase, your basic values that influenced how you handled this situation?</a:t>
            </a:r>
          </a:p>
          <a:p>
            <a:endParaRPr lang="en-US" dirty="0"/>
          </a:p>
        </p:txBody>
      </p:sp>
      <p:sp>
        <p:nvSpPr>
          <p:cNvPr id="3" name="Title 2"/>
          <p:cNvSpPr>
            <a:spLocks noGrp="1"/>
          </p:cNvSpPr>
          <p:nvPr>
            <p:ph type="title"/>
          </p:nvPr>
        </p:nvSpPr>
        <p:spPr/>
        <p:txBody>
          <a:bodyPr/>
          <a:lstStyle/>
          <a:p>
            <a:r>
              <a:rPr lang="en-US" dirty="0" smtClean="0"/>
              <a:t>Reflection and Clarification</a:t>
            </a:r>
            <a:endParaRPr lang="en-US" dirty="0"/>
          </a:p>
        </p:txBody>
      </p:sp>
    </p:spTree>
    <p:extLst>
      <p:ext uri="{BB962C8B-B14F-4D97-AF65-F5344CB8AC3E}">
        <p14:creationId xmlns:p14="http://schemas.microsoft.com/office/powerpoint/2010/main" val="28699260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468" y="1600200"/>
            <a:ext cx="8448836" cy="1828800"/>
          </a:xfrm>
        </p:spPr>
        <p:txBody>
          <a:bodyPr>
            <a:normAutofit fontScale="77500" lnSpcReduction="20000"/>
          </a:bodyPr>
          <a:lstStyle/>
          <a:p>
            <a:r>
              <a:rPr lang="en-US" altLang="en-US" sz="2400" dirty="0" smtClean="0">
                <a:latin typeface="Calibri" panose="020F0502020204030204" pitchFamily="34" charset="0"/>
              </a:rPr>
              <a:t>Two letters generally needed by surgeons and insurance for approval:</a:t>
            </a:r>
          </a:p>
          <a:p>
            <a:pPr lvl="1"/>
            <a:r>
              <a:rPr lang="en-US" altLang="en-US" sz="2400" dirty="0" smtClean="0">
                <a:latin typeface="Calibri" panose="020F0502020204030204" pitchFamily="34" charset="0"/>
              </a:rPr>
              <a:t>NYS licensed psychiatrist or psychologist who has had a continuous relationship with the patient</a:t>
            </a:r>
          </a:p>
          <a:p>
            <a:pPr lvl="1"/>
            <a:r>
              <a:rPr lang="en-US" altLang="en-US" sz="2400" dirty="0" smtClean="0">
                <a:latin typeface="Calibri" panose="020F0502020204030204" pitchFamily="34" charset="0"/>
              </a:rPr>
              <a:t>NYS licensed psychiatrist, psychologist, physician, or clinical social worker working within their scope of practice (i.e. could be a one-off </a:t>
            </a:r>
            <a:r>
              <a:rPr lang="en-US" altLang="en-US" sz="2400" dirty="0" err="1" smtClean="0">
                <a:latin typeface="Calibri" panose="020F0502020204030204" pitchFamily="34" charset="0"/>
              </a:rPr>
              <a:t>eval</a:t>
            </a:r>
            <a:r>
              <a:rPr lang="en-US" altLang="en-US" sz="2400" dirty="0" smtClean="0">
                <a:latin typeface="Calibri" panose="020F0502020204030204" pitchFamily="34" charset="0"/>
              </a:rPr>
              <a:t> or consultation resulting in the letter)</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Letters for Surgery</a:t>
            </a:r>
            <a:endParaRPr lang="en-US" dirty="0"/>
          </a:p>
        </p:txBody>
      </p:sp>
      <p:sp>
        <p:nvSpPr>
          <p:cNvPr id="4" name="Content Placeholder 1"/>
          <p:cNvSpPr txBox="1">
            <a:spLocks/>
          </p:cNvSpPr>
          <p:nvPr/>
        </p:nvSpPr>
        <p:spPr>
          <a:xfrm>
            <a:off x="381000" y="3417627"/>
            <a:ext cx="8411304" cy="281940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altLang="en-US" sz="1600" dirty="0" smtClean="0">
                <a:latin typeface="Calibri" panose="020F0502020204030204" pitchFamily="34" charset="0"/>
              </a:rPr>
              <a:t>Content of letters</a:t>
            </a:r>
          </a:p>
          <a:p>
            <a:pPr lvl="1"/>
            <a:r>
              <a:rPr lang="en-US" altLang="en-US" sz="1600" dirty="0" smtClean="0">
                <a:latin typeface="Calibri" panose="020F0502020204030204" pitchFamily="34" charset="0"/>
              </a:rPr>
              <a:t>Persistent and well-documented case of gender dysphoria</a:t>
            </a:r>
          </a:p>
          <a:p>
            <a:pPr lvl="1"/>
            <a:r>
              <a:rPr lang="en-US" altLang="en-US" sz="1600" dirty="0" smtClean="0">
                <a:latin typeface="Calibri" panose="020F0502020204030204" pitchFamily="34" charset="0"/>
              </a:rPr>
              <a:t>Has engaged in mental health treatment as deemed medically necessary</a:t>
            </a:r>
          </a:p>
          <a:p>
            <a:pPr lvl="1"/>
            <a:r>
              <a:rPr lang="en-US" altLang="en-US" sz="1600" dirty="0" smtClean="0">
                <a:latin typeface="Calibri" panose="020F0502020204030204" pitchFamily="34" charset="0"/>
              </a:rPr>
              <a:t>No medical contraindications to confirmation surgery</a:t>
            </a:r>
          </a:p>
          <a:p>
            <a:pPr lvl="1"/>
            <a:r>
              <a:rPr lang="en-US" altLang="en-US" sz="1600" dirty="0" smtClean="0">
                <a:latin typeface="Calibri" panose="020F0502020204030204" pitchFamily="34" charset="0"/>
              </a:rPr>
              <a:t>Can provide informed Consent </a:t>
            </a:r>
          </a:p>
          <a:p>
            <a:pPr lvl="2"/>
            <a:r>
              <a:rPr lang="en-US" altLang="en-US" dirty="0" smtClean="0">
                <a:latin typeface="Calibri" panose="020F0502020204030204" pitchFamily="34" charset="0"/>
              </a:rPr>
              <a:t>No medical or mental health conditions that would impact capacity </a:t>
            </a:r>
          </a:p>
          <a:p>
            <a:pPr lvl="1"/>
            <a:r>
              <a:rPr lang="en-US" altLang="en-US" sz="1600" dirty="0" smtClean="0">
                <a:latin typeface="Calibri" panose="020F0502020204030204" pitchFamily="34" charset="0"/>
              </a:rPr>
              <a:t>Has received hormone treatment appropriate to the patient’s goals for transition</a:t>
            </a:r>
          </a:p>
          <a:p>
            <a:pPr lvl="1"/>
            <a:r>
              <a:rPr lang="en-US" altLang="en-US" sz="1600" dirty="0" smtClean="0">
                <a:latin typeface="Calibri" panose="020F0502020204030204" pitchFamily="34" charset="0"/>
              </a:rPr>
              <a:t>Has received hormone treatment for a minimum of 12 months prior to genital surgery</a:t>
            </a:r>
          </a:p>
          <a:p>
            <a:pPr lvl="1"/>
            <a:r>
              <a:rPr lang="en-US" altLang="en-US" sz="1600" dirty="0" smtClean="0">
                <a:latin typeface="Calibri" panose="020F0502020204030204" pitchFamily="34" charset="0"/>
              </a:rPr>
              <a:t>Has lived for 12 months in a gender role congruent with the individual’s gender identity</a:t>
            </a:r>
          </a:p>
        </p:txBody>
      </p:sp>
    </p:spTree>
    <p:extLst>
      <p:ext uri="{BB962C8B-B14F-4D97-AF65-F5344CB8AC3E}">
        <p14:creationId xmlns:p14="http://schemas.microsoft.com/office/powerpoint/2010/main" val="1049746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a:latin typeface="Calibri" panose="020F0502020204030204" pitchFamily="34" charset="0"/>
              </a:rPr>
              <a:t>Breast </a:t>
            </a:r>
            <a:r>
              <a:rPr lang="en-US" altLang="en-US" sz="2400" dirty="0" smtClean="0">
                <a:latin typeface="Calibri" panose="020F0502020204030204" pitchFamily="34" charset="0"/>
              </a:rPr>
              <a:t>augmentation for male-to-female transition</a:t>
            </a:r>
            <a:endParaRPr lang="en-US" altLang="en-US" sz="2400" dirty="0">
              <a:latin typeface="Calibri" panose="020F0502020204030204" pitchFamily="34" charset="0"/>
            </a:endParaRPr>
          </a:p>
          <a:p>
            <a:pPr lvl="1"/>
            <a:r>
              <a:rPr lang="en-US" altLang="en-US" sz="2400" dirty="0" smtClean="0">
                <a:latin typeface="Calibri" panose="020F0502020204030204" pitchFamily="34" charset="0"/>
              </a:rPr>
              <a:t>Not typically covered unless </a:t>
            </a:r>
            <a:r>
              <a:rPr lang="en-US" altLang="en-US" sz="2400" dirty="0">
                <a:latin typeface="Calibri" panose="020F0502020204030204" pitchFamily="34" charset="0"/>
              </a:rPr>
              <a:t>considered </a:t>
            </a:r>
            <a:r>
              <a:rPr lang="en-US" altLang="en-US" sz="2400" i="1" dirty="0">
                <a:latin typeface="Calibri" panose="020F0502020204030204" pitchFamily="34" charset="0"/>
              </a:rPr>
              <a:t>medically necessary </a:t>
            </a:r>
            <a:endParaRPr lang="en-US" altLang="en-US" sz="2400" i="1" dirty="0" smtClean="0">
              <a:latin typeface="Calibri" panose="020F0502020204030204" pitchFamily="34" charset="0"/>
            </a:endParaRPr>
          </a:p>
          <a:p>
            <a:pPr lvl="1"/>
            <a:r>
              <a:rPr lang="en-US" altLang="en-US" sz="2400" dirty="0" smtClean="0">
                <a:latin typeface="Calibri" panose="020F0502020204030204" pitchFamily="34" charset="0"/>
              </a:rPr>
              <a:t>Patient must meet all </a:t>
            </a:r>
            <a:r>
              <a:rPr lang="en-US" altLang="en-US" sz="2400" dirty="0">
                <a:latin typeface="Calibri" panose="020F0502020204030204" pitchFamily="34" charset="0"/>
              </a:rPr>
              <a:t>the </a:t>
            </a:r>
            <a:r>
              <a:rPr lang="en-US" altLang="en-US" sz="2400" dirty="0" smtClean="0">
                <a:latin typeface="Calibri" panose="020F0502020204030204" pitchFamily="34" charset="0"/>
              </a:rPr>
              <a:t>prerequisites </a:t>
            </a:r>
            <a:r>
              <a:rPr lang="en-US" altLang="en-US" sz="2400" dirty="0">
                <a:latin typeface="Calibri" panose="020F0502020204030204" pitchFamily="34" charset="0"/>
              </a:rPr>
              <a:t>for gender </a:t>
            </a:r>
            <a:r>
              <a:rPr lang="en-US" altLang="en-US" sz="2400" dirty="0" smtClean="0">
                <a:latin typeface="Calibri" panose="020F0502020204030204" pitchFamily="34" charset="0"/>
              </a:rPr>
              <a:t>confirmation surgery </a:t>
            </a:r>
            <a:r>
              <a:rPr lang="en-US" altLang="en-US" sz="2400" i="1" dirty="0" smtClean="0">
                <a:latin typeface="Calibri" panose="020F0502020204030204" pitchFamily="34" charset="0"/>
              </a:rPr>
              <a:t>AND</a:t>
            </a:r>
            <a:r>
              <a:rPr lang="en-US" altLang="en-US" sz="2400" dirty="0" smtClean="0">
                <a:latin typeface="Calibri" panose="020F0502020204030204" pitchFamily="34" charset="0"/>
              </a:rPr>
              <a:t> have completed 24 </a:t>
            </a:r>
            <a:r>
              <a:rPr lang="en-US" altLang="en-US" sz="2400" dirty="0">
                <a:latin typeface="Calibri" panose="020F0502020204030204" pitchFamily="34" charset="0"/>
              </a:rPr>
              <a:t>months </a:t>
            </a:r>
            <a:r>
              <a:rPr lang="en-US" altLang="en-US" sz="2400" dirty="0" smtClean="0">
                <a:latin typeface="Calibri" panose="020F0502020204030204" pitchFamily="34" charset="0"/>
              </a:rPr>
              <a:t>or more of </a:t>
            </a:r>
            <a:r>
              <a:rPr lang="en-US" altLang="en-US" sz="2400" dirty="0">
                <a:latin typeface="Calibri" panose="020F0502020204030204" pitchFamily="34" charset="0"/>
              </a:rPr>
              <a:t>hormone </a:t>
            </a:r>
            <a:r>
              <a:rPr lang="en-US" altLang="en-US" sz="2400" dirty="0" smtClean="0">
                <a:latin typeface="Calibri" panose="020F0502020204030204" pitchFamily="34" charset="0"/>
              </a:rPr>
              <a:t>treatment (during </a:t>
            </a:r>
            <a:r>
              <a:rPr lang="en-US" altLang="en-US" sz="2400" dirty="0">
                <a:latin typeface="Calibri" panose="020F0502020204030204" pitchFamily="34" charset="0"/>
              </a:rPr>
              <a:t>which </a:t>
            </a:r>
            <a:r>
              <a:rPr lang="en-US" altLang="en-US" sz="2400" i="1" dirty="0" smtClean="0">
                <a:latin typeface="Calibri" panose="020F0502020204030204" pitchFamily="34" charset="0"/>
              </a:rPr>
              <a:t>NO</a:t>
            </a:r>
            <a:r>
              <a:rPr lang="en-US" altLang="en-US" sz="2400" dirty="0" smtClean="0">
                <a:latin typeface="Calibri" panose="020F0502020204030204" pitchFamily="34" charset="0"/>
              </a:rPr>
              <a:t> </a:t>
            </a:r>
            <a:r>
              <a:rPr lang="en-US" altLang="en-US" sz="2400" dirty="0">
                <a:latin typeface="Calibri" panose="020F0502020204030204" pitchFamily="34" charset="0"/>
              </a:rPr>
              <a:t>breast growth has </a:t>
            </a:r>
            <a:r>
              <a:rPr lang="en-US" altLang="en-US" sz="2400" dirty="0" smtClean="0">
                <a:latin typeface="Calibri" panose="020F0502020204030204" pitchFamily="34" charset="0"/>
              </a:rPr>
              <a:t>occurred) </a:t>
            </a:r>
          </a:p>
          <a:p>
            <a:r>
              <a:rPr lang="en-US" altLang="en-US" sz="2400" dirty="0" smtClean="0">
                <a:latin typeface="Calibri" panose="020F0502020204030204" pitchFamily="34" charset="0"/>
              </a:rPr>
              <a:t>Mastectomy for female-to-male transition</a:t>
            </a:r>
          </a:p>
          <a:p>
            <a:pPr lvl="1"/>
            <a:r>
              <a:rPr lang="en-US" altLang="en-US" sz="2400" dirty="0" smtClean="0">
                <a:latin typeface="Calibri" panose="020F0502020204030204" pitchFamily="34" charset="0"/>
              </a:rPr>
              <a:t>Generally covered if prerequisites </a:t>
            </a:r>
            <a:r>
              <a:rPr lang="en-US" altLang="en-US" sz="2400" dirty="0">
                <a:latin typeface="Calibri" panose="020F0502020204030204" pitchFamily="34" charset="0"/>
              </a:rPr>
              <a:t>for </a:t>
            </a:r>
            <a:r>
              <a:rPr lang="en-US" altLang="en-US" sz="2400" dirty="0" smtClean="0">
                <a:latin typeface="Calibri" panose="020F0502020204030204" pitchFamily="34" charset="0"/>
              </a:rPr>
              <a:t>confirmation surgery </a:t>
            </a:r>
            <a:r>
              <a:rPr lang="en-US" altLang="en-US" sz="2400" dirty="0">
                <a:latin typeface="Calibri" panose="020F0502020204030204" pitchFamily="34" charset="0"/>
              </a:rPr>
              <a:t>have been </a:t>
            </a:r>
            <a:r>
              <a:rPr lang="en-US" altLang="en-US" sz="2400" dirty="0" smtClean="0">
                <a:latin typeface="Calibri" panose="020F0502020204030204" pitchFamily="34" charset="0"/>
              </a:rPr>
              <a:t>met</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What may be covered</a:t>
            </a:r>
            <a:endParaRPr lang="en-US" dirty="0"/>
          </a:p>
        </p:txBody>
      </p:sp>
    </p:spTree>
    <p:extLst>
      <p:ext uri="{BB962C8B-B14F-4D97-AF65-F5344CB8AC3E}">
        <p14:creationId xmlns:p14="http://schemas.microsoft.com/office/powerpoint/2010/main" val="31281081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smtClean="0">
                <a:latin typeface="Calibri" panose="020F0502020204030204" pitchFamily="34" charset="0"/>
              </a:rPr>
              <a:t>Voice-training</a:t>
            </a:r>
            <a:endParaRPr lang="en-US" altLang="en-US" sz="2400" dirty="0">
              <a:latin typeface="Calibri" panose="020F0502020204030204" pitchFamily="34" charset="0"/>
            </a:endParaRPr>
          </a:p>
          <a:p>
            <a:r>
              <a:rPr lang="en-US" altLang="en-US" sz="2400" dirty="0" smtClean="0">
                <a:latin typeface="Calibri" panose="020F0502020204030204" pitchFamily="34" charset="0"/>
              </a:rPr>
              <a:t>Electrolysis</a:t>
            </a:r>
            <a:r>
              <a:rPr lang="en-US" altLang="en-US" sz="2400" dirty="0">
                <a:latin typeface="Calibri" panose="020F0502020204030204" pitchFamily="34" charset="0"/>
              </a:rPr>
              <a:t>, unless clinically indicated for genital surgery</a:t>
            </a:r>
          </a:p>
          <a:p>
            <a:r>
              <a:rPr lang="en-US" altLang="en-US" sz="2400" dirty="0">
                <a:latin typeface="Calibri" panose="020F0502020204030204" pitchFamily="34" charset="0"/>
              </a:rPr>
              <a:t>Breast, brow, face, or forehead lifts</a:t>
            </a:r>
          </a:p>
          <a:p>
            <a:r>
              <a:rPr lang="en-US" altLang="en-US" sz="2400" dirty="0">
                <a:latin typeface="Calibri" panose="020F0502020204030204" pitchFamily="34" charset="0"/>
              </a:rPr>
              <a:t>Calf, cheek, chin, nose, or pectoral implants</a:t>
            </a:r>
          </a:p>
          <a:p>
            <a:r>
              <a:rPr lang="en-US" altLang="en-US" sz="2400" dirty="0">
                <a:latin typeface="Calibri" panose="020F0502020204030204" pitchFamily="34" charset="0"/>
              </a:rPr>
              <a:t>Facial bone reconstruction</a:t>
            </a:r>
          </a:p>
          <a:p>
            <a:r>
              <a:rPr lang="en-US" altLang="en-US" sz="2400" dirty="0" smtClean="0">
                <a:latin typeface="Calibri" panose="020F0502020204030204" pitchFamily="34" charset="0"/>
              </a:rPr>
              <a:t>Reversal </a:t>
            </a:r>
            <a:r>
              <a:rPr lang="en-US" altLang="en-US" sz="2400" dirty="0">
                <a:latin typeface="Calibri" panose="020F0502020204030204" pitchFamily="34" charset="0"/>
              </a:rPr>
              <a:t>of genital or breast </a:t>
            </a:r>
            <a:r>
              <a:rPr lang="en-US" altLang="en-US" sz="2400" dirty="0" smtClean="0">
                <a:latin typeface="Calibri" panose="020F0502020204030204" pitchFamily="34" charset="0"/>
              </a:rPr>
              <a:t>surgery</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What is not yet covered?</a:t>
            </a:r>
            <a:endParaRPr lang="en-US" dirty="0"/>
          </a:p>
        </p:txBody>
      </p:sp>
    </p:spTree>
    <p:extLst>
      <p:ext uri="{BB962C8B-B14F-4D97-AF65-F5344CB8AC3E}">
        <p14:creationId xmlns:p14="http://schemas.microsoft.com/office/powerpoint/2010/main" val="14022470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45720" indent="0">
              <a:spcBef>
                <a:spcPct val="0"/>
              </a:spcBef>
              <a:buClrTx/>
              <a:buNone/>
            </a:pPr>
            <a:r>
              <a:rPr lang="en-US" altLang="en-US" sz="2900" dirty="0" smtClean="0"/>
              <a:t>Sample letter if hormones are denied by insurance coverage</a:t>
            </a:r>
          </a:p>
          <a:p>
            <a:pPr marL="45720" indent="0">
              <a:spcBef>
                <a:spcPct val="0"/>
              </a:spcBef>
              <a:buClrTx/>
              <a:buNone/>
            </a:pPr>
            <a:endParaRPr lang="en-US" altLang="en-US" dirty="0"/>
          </a:p>
          <a:p>
            <a:pPr marL="45720" indent="0">
              <a:spcBef>
                <a:spcPct val="0"/>
              </a:spcBef>
              <a:buClrTx/>
              <a:buNone/>
            </a:pPr>
            <a:r>
              <a:rPr lang="en-US" altLang="en-US" dirty="0" smtClean="0"/>
              <a:t>To (Name of Health Plan Administrator)</a:t>
            </a:r>
            <a:endParaRPr lang="en-US" altLang="en-US" dirty="0"/>
          </a:p>
          <a:p>
            <a:pPr>
              <a:spcBef>
                <a:spcPct val="0"/>
              </a:spcBef>
              <a:buClrTx/>
              <a:buSzTx/>
              <a:buFontTx/>
              <a:buNone/>
            </a:pPr>
            <a:r>
              <a:rPr lang="en-US" altLang="en-US" dirty="0"/>
              <a:t> </a:t>
            </a:r>
          </a:p>
          <a:p>
            <a:pPr>
              <a:spcBef>
                <a:spcPct val="0"/>
              </a:spcBef>
              <a:buClrTx/>
              <a:buSzTx/>
              <a:buFontTx/>
              <a:buNone/>
            </a:pPr>
            <a:r>
              <a:rPr lang="en-US" altLang="en-US" dirty="0"/>
              <a:t>Re: (Patient </a:t>
            </a:r>
            <a:r>
              <a:rPr lang="en-US" altLang="en-US" dirty="0" smtClean="0"/>
              <a:t>name, DOB, </a:t>
            </a:r>
            <a:r>
              <a:rPr lang="en-US" altLang="en-US" dirty="0"/>
              <a:t>and address)</a:t>
            </a:r>
          </a:p>
          <a:p>
            <a:pPr>
              <a:spcBef>
                <a:spcPct val="0"/>
              </a:spcBef>
              <a:buClrTx/>
              <a:buSzTx/>
              <a:buFontTx/>
              <a:buNone/>
            </a:pPr>
            <a:r>
              <a:rPr lang="en-US" altLang="en-US" dirty="0"/>
              <a:t> </a:t>
            </a:r>
          </a:p>
          <a:p>
            <a:pPr>
              <a:spcBef>
                <a:spcPct val="0"/>
              </a:spcBef>
              <a:buClrTx/>
              <a:buSzTx/>
              <a:buFontTx/>
              <a:buNone/>
            </a:pPr>
            <a:r>
              <a:rPr lang="en-US" altLang="en-US" dirty="0" smtClean="0"/>
              <a:t>The above-named individual has </a:t>
            </a:r>
            <a:r>
              <a:rPr lang="en-US" altLang="en-US" dirty="0"/>
              <a:t>been a patient at </a:t>
            </a:r>
            <a:r>
              <a:rPr lang="en-US" altLang="en-US" dirty="0" smtClean="0"/>
              <a:t>our health center since </a:t>
            </a:r>
            <a:r>
              <a:rPr lang="en-US" altLang="en-US" dirty="0"/>
              <a:t>2002. He is a transgender man. Part of his medical care includes </a:t>
            </a:r>
            <a:r>
              <a:rPr lang="en-US" altLang="en-US" dirty="0" smtClean="0"/>
              <a:t>taking testosterone</a:t>
            </a:r>
            <a:r>
              <a:rPr lang="en-US" altLang="en-US" dirty="0"/>
              <a:t>, 200mg </a:t>
            </a:r>
            <a:r>
              <a:rPr lang="en-US" altLang="en-US" dirty="0" smtClean="0"/>
              <a:t>by intramuscular injection </a:t>
            </a:r>
            <a:r>
              <a:rPr lang="en-US" altLang="en-US" dirty="0"/>
              <a:t>every 2 weeks </a:t>
            </a:r>
            <a:r>
              <a:rPr lang="en-US" altLang="en-US" dirty="0" smtClean="0"/>
              <a:t>(ICD-10 F64.9). </a:t>
            </a:r>
            <a:r>
              <a:rPr lang="en-US" altLang="en-US" dirty="0"/>
              <a:t>This is an appropriate dose and in accordance with the Endocrine Society Guidelines as well as guidelines from the World Professional Association of </a:t>
            </a:r>
            <a:r>
              <a:rPr lang="en-US" altLang="en-US" dirty="0" smtClean="0"/>
              <a:t>Transgender </a:t>
            </a:r>
            <a:r>
              <a:rPr lang="en-US" altLang="en-US" dirty="0"/>
              <a:t>health </a:t>
            </a:r>
            <a:r>
              <a:rPr lang="en-US" altLang="en-US" dirty="0" smtClean="0"/>
              <a:t>Standards of Care (version 7). This </a:t>
            </a:r>
            <a:r>
              <a:rPr lang="en-US" altLang="en-US" dirty="0"/>
              <a:t>treatment is a medical necessity. </a:t>
            </a:r>
            <a:endParaRPr lang="en-US" altLang="en-US" dirty="0" smtClean="0"/>
          </a:p>
          <a:p>
            <a:pPr>
              <a:spcBef>
                <a:spcPct val="0"/>
              </a:spcBef>
              <a:buClrTx/>
              <a:buSzTx/>
              <a:buFontTx/>
              <a:buNone/>
            </a:pPr>
            <a:endParaRPr lang="en-US" altLang="en-US" dirty="0"/>
          </a:p>
          <a:p>
            <a:pPr>
              <a:spcBef>
                <a:spcPct val="0"/>
              </a:spcBef>
              <a:buClrTx/>
              <a:buSzTx/>
              <a:buFontTx/>
              <a:buNone/>
            </a:pPr>
            <a:r>
              <a:rPr lang="en-US" altLang="en-US" dirty="0" smtClean="0"/>
              <a:t>By </a:t>
            </a:r>
            <a:r>
              <a:rPr lang="en-US" altLang="en-US" dirty="0"/>
              <a:t>New York State </a:t>
            </a:r>
            <a:r>
              <a:rPr lang="en-US" altLang="en-US" dirty="0" smtClean="0"/>
              <a:t>Law as of 3/2015, </a:t>
            </a:r>
            <a:r>
              <a:rPr lang="en-US" altLang="en-US" dirty="0"/>
              <a:t>this is a covered benefit under his insurance </a:t>
            </a:r>
            <a:r>
              <a:rPr lang="en-US" altLang="en-US" dirty="0" smtClean="0"/>
              <a:t>plan:</a:t>
            </a:r>
          </a:p>
          <a:p>
            <a:pPr>
              <a:spcBef>
                <a:spcPct val="0"/>
              </a:spcBef>
              <a:buClrTx/>
              <a:buSzTx/>
              <a:buFontTx/>
              <a:buNone/>
            </a:pPr>
            <a:r>
              <a:rPr lang="en-US" altLang="en-US" dirty="0"/>
              <a:t> </a:t>
            </a:r>
          </a:p>
          <a:p>
            <a:pPr>
              <a:spcBef>
                <a:spcPct val="0"/>
              </a:spcBef>
              <a:buClrTx/>
              <a:buSzTx/>
              <a:buFontTx/>
              <a:buNone/>
            </a:pPr>
            <a:r>
              <a:rPr lang="en-US" altLang="en-US" dirty="0"/>
              <a:t>Pursuant to authority vested in the Commissioner of Health by Sections 201 and 206 of the Public Health Law and Sections 363-a and 365-a(2) of the Social Services Law, Section 505.2 of Title 18 (Social Services) of the Official Compilation of Codes, Rules and Regulations of the State of New York is amended as follows, to be effective upon, publication of a Notice of Adoption in New York State Register. Subdivision (l) of section 505.2 is repealed and a new subdivision (l) is added to read as follows: (l) Gender dysphoria treatment. As provided in this subdivision, payment is available for medically necessary hormone therapy and/or gender reassignment surgery for the treatment of gender dysphoria. (2) </a:t>
            </a:r>
            <a:r>
              <a:rPr lang="en-US" altLang="en-US" u="sng" dirty="0"/>
              <a:t>Hormone therapy, whether or not in preparation for gender reassignment surgery, may be covered for individuals 18 years of age or older</a:t>
            </a:r>
            <a:r>
              <a:rPr lang="en-US" altLang="en-US" dirty="0"/>
              <a:t>. </a:t>
            </a:r>
          </a:p>
          <a:p>
            <a:pPr>
              <a:spcBef>
                <a:spcPct val="0"/>
              </a:spcBef>
              <a:buClrTx/>
              <a:buSzTx/>
              <a:buFontTx/>
              <a:buNone/>
            </a:pPr>
            <a:r>
              <a:rPr lang="en-US" altLang="en-US" dirty="0"/>
              <a:t> </a:t>
            </a:r>
          </a:p>
          <a:p>
            <a:pPr>
              <a:spcBef>
                <a:spcPct val="0"/>
              </a:spcBef>
              <a:buClrTx/>
              <a:buSzTx/>
              <a:buFontTx/>
              <a:buNone/>
            </a:pPr>
            <a:r>
              <a:rPr lang="en-US" altLang="en-US" dirty="0"/>
              <a:t>References:</a:t>
            </a:r>
          </a:p>
          <a:p>
            <a:pPr>
              <a:spcBef>
                <a:spcPct val="0"/>
              </a:spcBef>
              <a:buClrTx/>
              <a:buSzTx/>
              <a:buFontTx/>
              <a:buNone/>
            </a:pPr>
            <a:r>
              <a:rPr lang="en-US" altLang="en-US" u="sng" dirty="0">
                <a:hlinkClick r:id="rId3"/>
              </a:rPr>
              <a:t>http://press.endocrine.org/doi/pdf/10.1210/jc.2009-0345</a:t>
            </a:r>
            <a:endParaRPr lang="en-US" altLang="en-US" dirty="0"/>
          </a:p>
          <a:p>
            <a:pPr>
              <a:spcBef>
                <a:spcPct val="0"/>
              </a:spcBef>
              <a:buClrTx/>
              <a:buSzTx/>
              <a:buFontTx/>
              <a:buNone/>
            </a:pPr>
            <a:r>
              <a:rPr lang="en-US" altLang="en-US" u="sng" dirty="0">
                <a:hlinkClick r:id="rId4"/>
              </a:rPr>
              <a:t>http://www.wpath.org/site_page.cfm?pk_association_webpage_menu=1351</a:t>
            </a:r>
            <a:endParaRPr lang="en-US" altLang="en-US" dirty="0"/>
          </a:p>
          <a:p>
            <a:pPr>
              <a:spcBef>
                <a:spcPct val="0"/>
              </a:spcBef>
              <a:buClrTx/>
              <a:buSzTx/>
              <a:buFontTx/>
              <a:buNone/>
            </a:pPr>
            <a:r>
              <a:rPr lang="en-US" altLang="en-US" u="sng" dirty="0">
                <a:hlinkClick r:id="rId5"/>
              </a:rPr>
              <a:t>https://www.health.ny.gov/regulations/recently_adopted/docs/2015-03-11_transgender_related_care_and_services.pdf</a:t>
            </a:r>
            <a:endParaRPr lang="en-US" altLang="en-US" dirty="0"/>
          </a:p>
          <a:p>
            <a:endParaRPr lang="en-US" dirty="0"/>
          </a:p>
        </p:txBody>
      </p:sp>
      <p:sp>
        <p:nvSpPr>
          <p:cNvPr id="3" name="Title 2"/>
          <p:cNvSpPr>
            <a:spLocks noGrp="1"/>
          </p:cNvSpPr>
          <p:nvPr>
            <p:ph type="title"/>
          </p:nvPr>
        </p:nvSpPr>
        <p:spPr/>
        <p:txBody>
          <a:bodyPr/>
          <a:lstStyle/>
          <a:p>
            <a:r>
              <a:rPr lang="en-US" dirty="0" smtClean="0"/>
              <a:t>If hormones are denied</a:t>
            </a:r>
            <a:endParaRPr lang="en-US" dirty="0"/>
          </a:p>
        </p:txBody>
      </p:sp>
    </p:spTree>
    <p:extLst>
      <p:ext uri="{BB962C8B-B14F-4D97-AF65-F5344CB8AC3E}">
        <p14:creationId xmlns:p14="http://schemas.microsoft.com/office/powerpoint/2010/main" val="27596793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are currently starting an initiative to offer improved health and mental health care to our patients who identify as LGBTQ and as transgender in particular. </a:t>
            </a:r>
            <a:endParaRPr lang="en-US" dirty="0" smtClean="0"/>
          </a:p>
          <a:p>
            <a:endParaRPr lang="en-US" dirty="0" smtClean="0"/>
          </a:p>
          <a:p>
            <a:r>
              <a:rPr lang="en-US" dirty="0"/>
              <a:t>All staff are expected to provide a courteous and affirming environment for our LGBTQ patients, from appointment scheduling, to basic provision of routine health care, urgent care, and crisis intervention</a:t>
            </a:r>
            <a:r>
              <a:rPr lang="en-US" dirty="0" smtClean="0"/>
              <a:t>.</a:t>
            </a:r>
          </a:p>
          <a:p>
            <a:endParaRPr lang="en-US" dirty="0" smtClean="0"/>
          </a:p>
          <a:p>
            <a:r>
              <a:rPr lang="en-US" dirty="0"/>
              <a:t>Our medical providers will be trained to provide hormone treatment to transgender patients who are in the process of reconciling their physical body to confirm their gender identity. </a:t>
            </a:r>
            <a:endParaRPr lang="en-US" dirty="0" smtClean="0"/>
          </a:p>
          <a:p>
            <a:endParaRPr lang="en-US" dirty="0"/>
          </a:p>
        </p:txBody>
      </p:sp>
      <p:sp>
        <p:nvSpPr>
          <p:cNvPr id="3" name="Title 2"/>
          <p:cNvSpPr>
            <a:spLocks noGrp="1"/>
          </p:cNvSpPr>
          <p:nvPr>
            <p:ph type="title"/>
          </p:nvPr>
        </p:nvSpPr>
        <p:spPr/>
        <p:txBody>
          <a:bodyPr/>
          <a:lstStyle/>
          <a:p>
            <a:r>
              <a:rPr lang="en-US" dirty="0" smtClean="0"/>
              <a:t>Trans healthcare and </a:t>
            </a:r>
            <a:r>
              <a:rPr lang="en-US" dirty="0" err="1" smtClean="0"/>
              <a:t>lgbtq</a:t>
            </a:r>
            <a:r>
              <a:rPr lang="en-US" dirty="0" smtClean="0"/>
              <a:t> affirmative care at </a:t>
            </a:r>
            <a:r>
              <a:rPr lang="en-US" dirty="0" err="1" smtClean="0"/>
              <a:t>ifh</a:t>
            </a:r>
            <a:endParaRPr lang="en-US" dirty="0"/>
          </a:p>
        </p:txBody>
      </p:sp>
    </p:spTree>
    <p:extLst>
      <p:ext uri="{BB962C8B-B14F-4D97-AF65-F5344CB8AC3E}">
        <p14:creationId xmlns:p14="http://schemas.microsoft.com/office/powerpoint/2010/main" val="3009160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We recognize that the transition process or even the concept of non-heteronormative orientation or non-cisgender identity may be in conflict or may challenge one’s values, and while we do not expect all providers to become credentialed in or practice hormone treatment, we do expect that all staff and providers will be oriented to the process and services to be offered, and that they will provide the same quality of care and customer service that we expect for all of our patients. </a:t>
            </a:r>
          </a:p>
        </p:txBody>
      </p:sp>
      <p:sp>
        <p:nvSpPr>
          <p:cNvPr id="3" name="Title 2"/>
          <p:cNvSpPr>
            <a:spLocks noGrp="1"/>
          </p:cNvSpPr>
          <p:nvPr>
            <p:ph type="title"/>
          </p:nvPr>
        </p:nvSpPr>
        <p:spPr/>
        <p:txBody>
          <a:bodyPr/>
          <a:lstStyle/>
          <a:p>
            <a:r>
              <a:rPr lang="en-US" dirty="0"/>
              <a:t>Trans healthcare and </a:t>
            </a:r>
            <a:r>
              <a:rPr lang="en-US" dirty="0" err="1"/>
              <a:t>lgbtq</a:t>
            </a:r>
            <a:r>
              <a:rPr lang="en-US" dirty="0"/>
              <a:t> affirmative care at </a:t>
            </a:r>
            <a:r>
              <a:rPr lang="en-US" dirty="0" err="1"/>
              <a:t>ifh</a:t>
            </a:r>
            <a:endParaRPr lang="en-US" dirty="0"/>
          </a:p>
        </p:txBody>
      </p:sp>
    </p:spTree>
    <p:extLst>
      <p:ext uri="{BB962C8B-B14F-4D97-AF65-F5344CB8AC3E}">
        <p14:creationId xmlns:p14="http://schemas.microsoft.com/office/powerpoint/2010/main" val="39514729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pPr lvl="0"/>
            <a:r>
              <a:rPr lang="en-US" dirty="0"/>
              <a:t>What are your thoughts, feelings, and beliefs about human sexuality, particularly sexual orientation and gender identity</a:t>
            </a:r>
            <a:r>
              <a:rPr lang="en-US" dirty="0" smtClean="0"/>
              <a:t>?</a:t>
            </a:r>
          </a:p>
          <a:p>
            <a:pPr lvl="0"/>
            <a:endParaRPr lang="en-US" dirty="0"/>
          </a:p>
          <a:p>
            <a:pPr lvl="0"/>
            <a:r>
              <a:rPr lang="en-US" dirty="0"/>
              <a:t>How have your own experiences, whether personal or with regard to family or friends, interacted with your values around sexuality and identity? Do you have a clear understanding of your own orientation or identity</a:t>
            </a:r>
            <a:r>
              <a:rPr lang="en-US" dirty="0" smtClean="0"/>
              <a:t>?</a:t>
            </a:r>
          </a:p>
          <a:p>
            <a:pPr lvl="0"/>
            <a:endParaRPr lang="en-US" dirty="0"/>
          </a:p>
          <a:p>
            <a:pPr lvl="0"/>
            <a:r>
              <a:rPr lang="en-US" dirty="0"/>
              <a:t>What kinds of questions do you have about sexual orientation and gender identity</a:t>
            </a:r>
            <a:r>
              <a:rPr lang="en-US" dirty="0" smtClean="0"/>
              <a:t>?</a:t>
            </a:r>
          </a:p>
          <a:p>
            <a:pPr lvl="0"/>
            <a:endParaRPr lang="en-US" dirty="0"/>
          </a:p>
          <a:p>
            <a:pPr lvl="0"/>
            <a:r>
              <a:rPr lang="en-US" dirty="0"/>
              <a:t>What is your degree of willingness to learn more about these things?</a:t>
            </a:r>
          </a:p>
          <a:p>
            <a:endParaRPr lang="en-US" dirty="0"/>
          </a:p>
        </p:txBody>
      </p:sp>
      <p:sp>
        <p:nvSpPr>
          <p:cNvPr id="3" name="Title 2"/>
          <p:cNvSpPr>
            <a:spLocks noGrp="1"/>
          </p:cNvSpPr>
          <p:nvPr>
            <p:ph type="title"/>
          </p:nvPr>
        </p:nvSpPr>
        <p:spPr/>
        <p:txBody>
          <a:bodyPr/>
          <a:lstStyle/>
          <a:p>
            <a:r>
              <a:rPr lang="en-US" sz="2800" dirty="0"/>
              <a:t>Clarifying values related to provision </a:t>
            </a:r>
            <a:r>
              <a:rPr lang="en-US" sz="2800" dirty="0" smtClean="0"/>
              <a:t/>
            </a:r>
            <a:br>
              <a:rPr lang="en-US" sz="2800" dirty="0" smtClean="0"/>
            </a:br>
            <a:r>
              <a:rPr lang="en-US" sz="2800" dirty="0" smtClean="0"/>
              <a:t>of </a:t>
            </a:r>
            <a:r>
              <a:rPr lang="en-US" sz="2800" dirty="0"/>
              <a:t>LGBTQ-affirmative care</a:t>
            </a:r>
          </a:p>
        </p:txBody>
      </p:sp>
    </p:spTree>
    <p:extLst>
      <p:ext uri="{BB962C8B-B14F-4D97-AF65-F5344CB8AC3E}">
        <p14:creationId xmlns:p14="http://schemas.microsoft.com/office/powerpoint/2010/main" val="5508558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fontScale="92500"/>
          </a:bodyPr>
          <a:lstStyle/>
          <a:p>
            <a:pPr marL="342900" marR="0" lvl="0" indent="-342900">
              <a:lnSpc>
                <a:spcPct val="115000"/>
              </a:lnSpc>
              <a:spcBef>
                <a:spcPts val="0"/>
              </a:spcBef>
              <a:spcAft>
                <a:spcPts val="0"/>
              </a:spcAft>
              <a:buFont typeface="Symbol"/>
              <a:buChar char=""/>
            </a:pPr>
            <a:r>
              <a:rPr lang="en-US" dirty="0">
                <a:ea typeface="Calibri"/>
                <a:cs typeface="Times New Roman"/>
              </a:rPr>
              <a:t>Remind yourself that you are interacting with a patient and with a vulnerable human being who is asking for your help</a:t>
            </a:r>
          </a:p>
          <a:p>
            <a:pPr marL="342900" marR="0" lvl="0" indent="-342900">
              <a:lnSpc>
                <a:spcPct val="115000"/>
              </a:lnSpc>
              <a:spcBef>
                <a:spcPts val="0"/>
              </a:spcBef>
              <a:spcAft>
                <a:spcPts val="0"/>
              </a:spcAft>
              <a:buFont typeface="Symbol"/>
              <a:buChar char=""/>
            </a:pPr>
            <a:r>
              <a:rPr lang="en-US" dirty="0">
                <a:ea typeface="Calibri"/>
                <a:cs typeface="Times New Roman"/>
              </a:rPr>
              <a:t>Assuming the care indicated is within your scope of practice but is beyond the area of expertise for routine health care, and is in conflict with your values</a:t>
            </a:r>
          </a:p>
          <a:p>
            <a:pPr marL="742950" marR="0" lvl="1" indent="-285750">
              <a:lnSpc>
                <a:spcPct val="115000"/>
              </a:lnSpc>
              <a:spcBef>
                <a:spcPts val="0"/>
              </a:spcBef>
              <a:spcAft>
                <a:spcPts val="0"/>
              </a:spcAft>
              <a:buFont typeface="Courier New"/>
              <a:buChar char="o"/>
            </a:pPr>
            <a:r>
              <a:rPr lang="en-US" dirty="0">
                <a:ea typeface="Calibri"/>
                <a:cs typeface="Times New Roman"/>
              </a:rPr>
              <a:t>Express  to the patient that they are in the right place and that you can provide routine care to them</a:t>
            </a:r>
          </a:p>
          <a:p>
            <a:pPr marL="742950" marR="0" lvl="1" indent="-285750">
              <a:lnSpc>
                <a:spcPct val="115000"/>
              </a:lnSpc>
              <a:spcBef>
                <a:spcPts val="0"/>
              </a:spcBef>
              <a:spcAft>
                <a:spcPts val="0"/>
              </a:spcAft>
              <a:buFont typeface="Courier New"/>
              <a:buChar char="o"/>
            </a:pPr>
            <a:r>
              <a:rPr lang="en-US" dirty="0">
                <a:ea typeface="Calibri"/>
                <a:cs typeface="Times New Roman"/>
              </a:rPr>
              <a:t>Express to the patient that anything additional that they need or are seeking is beyond the scope of your expertise, and  provide a facilitated referral of the patient to a colleague who can work with the patient</a:t>
            </a:r>
          </a:p>
          <a:p>
            <a:pPr marL="742950" marR="0" lvl="1" indent="-285750">
              <a:lnSpc>
                <a:spcPct val="115000"/>
              </a:lnSpc>
              <a:spcBef>
                <a:spcPts val="0"/>
              </a:spcBef>
              <a:spcAft>
                <a:spcPts val="0"/>
              </a:spcAft>
              <a:buFont typeface="Courier New"/>
              <a:buChar char="o"/>
            </a:pPr>
            <a:r>
              <a:rPr lang="en-US" dirty="0">
                <a:ea typeface="Calibri"/>
                <a:cs typeface="Times New Roman"/>
              </a:rPr>
              <a:t>Allow the patient to ask questions and reflect on this process</a:t>
            </a:r>
          </a:p>
          <a:p>
            <a:pPr marL="742950" marR="0" lvl="1" indent="-285750">
              <a:lnSpc>
                <a:spcPct val="115000"/>
              </a:lnSpc>
              <a:spcBef>
                <a:spcPts val="0"/>
              </a:spcBef>
              <a:spcAft>
                <a:spcPts val="0"/>
              </a:spcAft>
              <a:buFont typeface="Courier New"/>
              <a:buChar char="o"/>
            </a:pPr>
            <a:r>
              <a:rPr lang="en-US" dirty="0">
                <a:ea typeface="Calibri"/>
                <a:cs typeface="Times New Roman"/>
              </a:rPr>
              <a:t>Be mindful of thoughts and feelings that may interfere with your ability to treat the patient with compassion and respect</a:t>
            </a:r>
          </a:p>
          <a:p>
            <a:pPr marL="742950" marR="0" lvl="1" indent="-285750">
              <a:lnSpc>
                <a:spcPct val="115000"/>
              </a:lnSpc>
              <a:spcBef>
                <a:spcPts val="0"/>
              </a:spcBef>
              <a:spcAft>
                <a:spcPts val="1000"/>
              </a:spcAft>
              <a:buFont typeface="Courier New"/>
              <a:buChar char="o"/>
            </a:pPr>
            <a:r>
              <a:rPr lang="en-US" dirty="0">
                <a:ea typeface="Calibri"/>
                <a:cs typeface="Times New Roman"/>
              </a:rPr>
              <a:t>Challenge any thoughts or feelings, and reframe unhelpful thoughts or behavior</a:t>
            </a:r>
          </a:p>
          <a:p>
            <a:endParaRPr lang="en-US" dirty="0"/>
          </a:p>
        </p:txBody>
      </p:sp>
      <p:sp>
        <p:nvSpPr>
          <p:cNvPr id="3" name="Title 2"/>
          <p:cNvSpPr>
            <a:spLocks noGrp="1"/>
          </p:cNvSpPr>
          <p:nvPr>
            <p:ph type="title"/>
          </p:nvPr>
        </p:nvSpPr>
        <p:spPr/>
        <p:txBody>
          <a:bodyPr/>
          <a:lstStyle/>
          <a:p>
            <a:r>
              <a:rPr lang="en-US" dirty="0"/>
              <a:t>Ways to work through value conflicts</a:t>
            </a:r>
          </a:p>
        </p:txBody>
      </p:sp>
    </p:spTree>
    <p:extLst>
      <p:ext uri="{BB962C8B-B14F-4D97-AF65-F5344CB8AC3E}">
        <p14:creationId xmlns:p14="http://schemas.microsoft.com/office/powerpoint/2010/main" val="8876506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latin typeface="Calibri" panose="020F0502020204030204" pitchFamily="34" charset="0"/>
              </a:rPr>
              <a:t>LGBTQ Health Task Force</a:t>
            </a:r>
          </a:p>
        </p:txBody>
      </p:sp>
      <p:sp>
        <p:nvSpPr>
          <p:cNvPr id="33795" name="Content Placeholder 2"/>
          <p:cNvSpPr>
            <a:spLocks noGrp="1"/>
          </p:cNvSpPr>
          <p:nvPr>
            <p:ph idx="1"/>
          </p:nvPr>
        </p:nvSpPr>
        <p:spPr>
          <a:xfrm>
            <a:off x="609600" y="2133600"/>
            <a:ext cx="7848600" cy="4114800"/>
          </a:xfrm>
        </p:spPr>
        <p:txBody>
          <a:bodyPr>
            <a:normAutofit/>
          </a:bodyPr>
          <a:lstStyle/>
          <a:p>
            <a:pPr eaLnBrk="1" hangingPunct="1"/>
            <a:r>
              <a:rPr lang="en-US" altLang="en-US" sz="3200" dirty="0" smtClean="0">
                <a:latin typeface="Calibri" panose="020F0502020204030204" pitchFamily="34" charset="0"/>
              </a:rPr>
              <a:t> LGBTQ Affirming and Transcare Protocol</a:t>
            </a:r>
          </a:p>
          <a:p>
            <a:pPr eaLnBrk="1" hangingPunct="1"/>
            <a:r>
              <a:rPr lang="en-US" altLang="en-US" sz="3200" dirty="0" smtClean="0">
                <a:latin typeface="Calibri" panose="020F0502020204030204" pitchFamily="34" charset="0"/>
              </a:rPr>
              <a:t>Documentation Standards </a:t>
            </a:r>
          </a:p>
          <a:p>
            <a:pPr eaLnBrk="1" hangingPunct="1"/>
            <a:r>
              <a:rPr lang="en-US" altLang="en-US" sz="3200" dirty="0" smtClean="0">
                <a:latin typeface="Calibri" panose="020F0502020204030204" pitchFamily="34" charset="0"/>
              </a:rPr>
              <a:t>Presentations and Trainings</a:t>
            </a:r>
          </a:p>
          <a:p>
            <a:pPr eaLnBrk="1" hangingPunct="1"/>
            <a:r>
              <a:rPr lang="en-US" altLang="en-US" sz="3200" dirty="0" smtClean="0">
                <a:latin typeface="Calibri" panose="020F0502020204030204" pitchFamily="34" charset="0"/>
              </a:rPr>
              <a:t>Community Engagement and Outreach</a:t>
            </a:r>
          </a:p>
          <a:p>
            <a:pPr eaLnBrk="1" hangingPunct="1"/>
            <a:r>
              <a:rPr lang="en-US" altLang="en-US" sz="3200" dirty="0" smtClean="0">
                <a:latin typeface="Calibri" panose="020F0502020204030204" pitchFamily="34" charset="0"/>
              </a:rPr>
              <a:t>Resource for IFH Community:</a:t>
            </a:r>
            <a:br>
              <a:rPr lang="en-US" altLang="en-US" sz="3200" dirty="0" smtClean="0">
                <a:latin typeface="Calibri" panose="020F0502020204030204" pitchFamily="34" charset="0"/>
              </a:rPr>
            </a:br>
            <a:r>
              <a:rPr lang="en-US" altLang="en-US" sz="3200" dirty="0" smtClean="0">
                <a:latin typeface="Calibri" panose="020F0502020204030204" pitchFamily="34" charset="0"/>
                <a:hlinkClick r:id="rId3"/>
              </a:rPr>
              <a:t>LGBTQHealth@institute.org</a:t>
            </a:r>
            <a:endParaRPr lang="en-US" altLang="en-US" sz="3200" dirty="0" smtClean="0">
              <a:latin typeface="Calibri" panose="020F0502020204030204" pitchFamily="34" charset="0"/>
            </a:endParaRPr>
          </a:p>
          <a:p>
            <a:pPr eaLnBrk="1" hangingPunct="1"/>
            <a:endParaRPr lang="en-US" altLang="en-US" sz="3600" dirty="0" smtClean="0">
              <a:latin typeface="Calibri" panose="020F0502020204030204" pitchFamily="34" charset="0"/>
            </a:endParaRPr>
          </a:p>
        </p:txBody>
      </p:sp>
    </p:spTree>
    <p:extLst>
      <p:ext uri="{BB962C8B-B14F-4D97-AF65-F5344CB8AC3E}">
        <p14:creationId xmlns:p14="http://schemas.microsoft.com/office/powerpoint/2010/main" val="36750490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smtClean="0">
                <a:latin typeface="Calibri" panose="020F0502020204030204" pitchFamily="34" charset="0"/>
              </a:rPr>
              <a:t>Next Steps You can Take</a:t>
            </a:r>
          </a:p>
        </p:txBody>
      </p:sp>
      <p:sp>
        <p:nvSpPr>
          <p:cNvPr id="34819" name="Content Placeholder 2"/>
          <p:cNvSpPr>
            <a:spLocks noGrp="1"/>
          </p:cNvSpPr>
          <p:nvPr>
            <p:ph idx="1"/>
          </p:nvPr>
        </p:nvSpPr>
        <p:spPr>
          <a:xfrm>
            <a:off x="381000" y="2209800"/>
            <a:ext cx="8407893" cy="4407408"/>
          </a:xfrm>
        </p:spPr>
        <p:txBody>
          <a:bodyPr>
            <a:normAutofit/>
          </a:bodyPr>
          <a:lstStyle/>
          <a:p>
            <a:pPr eaLnBrk="1" hangingPunct="1"/>
            <a:r>
              <a:rPr lang="en-US" altLang="en-US" sz="2600" dirty="0" smtClean="0">
                <a:latin typeface="Calibri" panose="020F0502020204030204" pitchFamily="34" charset="0"/>
              </a:rPr>
              <a:t>Work to provide quality and affirming healthcare to your LGBTQ patients</a:t>
            </a:r>
          </a:p>
          <a:p>
            <a:pPr eaLnBrk="1" hangingPunct="1"/>
            <a:r>
              <a:rPr lang="en-US" altLang="en-US" sz="2600" dirty="0" smtClean="0">
                <a:latin typeface="Calibri" panose="020F0502020204030204" pitchFamily="34" charset="0"/>
              </a:rPr>
              <a:t>Join the LGBTQ Health Task Force</a:t>
            </a:r>
          </a:p>
          <a:p>
            <a:pPr eaLnBrk="1" hangingPunct="1"/>
            <a:r>
              <a:rPr lang="en-US" altLang="en-US" sz="2600" dirty="0" smtClean="0">
                <a:latin typeface="Calibri" panose="020F0502020204030204" pitchFamily="34" charset="0"/>
              </a:rPr>
              <a:t>Attend follow up trainings onsite</a:t>
            </a:r>
          </a:p>
          <a:p>
            <a:pPr eaLnBrk="1" hangingPunct="1"/>
            <a:r>
              <a:rPr lang="en-US" altLang="en-US" sz="2600" dirty="0" smtClean="0">
                <a:latin typeface="Calibri" panose="020F0502020204030204" pitchFamily="34" charset="0"/>
              </a:rPr>
              <a:t>Attend outside trainings for CEUs</a:t>
            </a:r>
          </a:p>
          <a:p>
            <a:pPr eaLnBrk="1" hangingPunct="1"/>
            <a:r>
              <a:rPr lang="en-US" altLang="en-US" sz="2600" dirty="0" smtClean="0">
                <a:latin typeface="Calibri" panose="020F0502020204030204" pitchFamily="34" charset="0"/>
              </a:rPr>
              <a:t>Reach out to the Task Force for any further questions, resources, or information</a:t>
            </a:r>
          </a:p>
          <a:p>
            <a:pPr eaLnBrk="1" hangingPunct="1"/>
            <a:endParaRPr lang="en-US" altLang="en-US" sz="2600" dirty="0" smtClean="0"/>
          </a:p>
          <a:p>
            <a:pPr marL="45720" indent="0" eaLnBrk="1" hangingPunct="1">
              <a:buNone/>
            </a:pPr>
            <a:endParaRPr lang="en-US" altLang="en-US" sz="2600" dirty="0" smtClean="0"/>
          </a:p>
        </p:txBody>
      </p:sp>
    </p:spTree>
    <p:extLst>
      <p:ext uri="{BB962C8B-B14F-4D97-AF65-F5344CB8AC3E}">
        <p14:creationId xmlns:p14="http://schemas.microsoft.com/office/powerpoint/2010/main" val="3328168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itchFamily="34" charset="0"/>
                <a:ea typeface="ＭＳ Ｐゴシック"/>
                <a:cs typeface="ＭＳ Ｐゴシック"/>
              </a:rPr>
              <a:t>What is LGBTQ?</a:t>
            </a:r>
            <a:endParaRPr lang="en-US" dirty="0"/>
          </a:p>
        </p:txBody>
      </p:sp>
      <p:sp>
        <p:nvSpPr>
          <p:cNvPr id="4" name="Rectangle 3"/>
          <p:cNvSpPr/>
          <p:nvPr/>
        </p:nvSpPr>
        <p:spPr>
          <a:xfrm>
            <a:off x="457200" y="1752600"/>
            <a:ext cx="8382000" cy="4585871"/>
          </a:xfrm>
          <a:prstGeom prst="rect">
            <a:avLst/>
          </a:prstGeom>
        </p:spPr>
        <p:txBody>
          <a:bodyPr wrap="square">
            <a:spAutoFit/>
          </a:bodyPr>
          <a:lstStyle/>
          <a:p>
            <a:pPr>
              <a:buClr>
                <a:schemeClr val="accent4"/>
              </a:buClr>
              <a:buFont typeface="Wingdings" charset="2"/>
              <a:buChar char="§"/>
            </a:pPr>
            <a:r>
              <a:rPr lang="en-US" sz="3200" dirty="0" smtClean="0">
                <a:latin typeface="Calibri" pitchFamily="34" charset="0"/>
                <a:ea typeface="ＭＳ Ｐゴシック"/>
                <a:cs typeface="ＭＳ Ｐゴシック"/>
              </a:rPr>
              <a:t> </a:t>
            </a:r>
            <a:r>
              <a:rPr lang="en-US" altLang="en-US" sz="3200" b="1" dirty="0" smtClean="0">
                <a:latin typeface="Calibri" pitchFamily="34" charset="0"/>
              </a:rPr>
              <a:t>L</a:t>
            </a:r>
            <a:r>
              <a:rPr lang="en-US" altLang="en-US" sz="3200" dirty="0" smtClean="0">
                <a:latin typeface="Calibri" pitchFamily="34" charset="0"/>
              </a:rPr>
              <a:t>esbian</a:t>
            </a:r>
          </a:p>
          <a:p>
            <a:pPr>
              <a:buClr>
                <a:schemeClr val="accent4"/>
              </a:buClr>
              <a:buFont typeface="Wingdings" charset="2"/>
              <a:buChar char="§"/>
            </a:pPr>
            <a:r>
              <a:rPr lang="en-US" altLang="en-US" sz="3200" b="1" dirty="0" smtClean="0">
                <a:latin typeface="Calibri" pitchFamily="34" charset="0"/>
              </a:rPr>
              <a:t> G</a:t>
            </a:r>
            <a:r>
              <a:rPr lang="en-US" altLang="en-US" sz="3200" dirty="0" smtClean="0">
                <a:latin typeface="Calibri" pitchFamily="34" charset="0"/>
              </a:rPr>
              <a:t>ay</a:t>
            </a:r>
          </a:p>
          <a:p>
            <a:pPr>
              <a:buClr>
                <a:schemeClr val="accent4"/>
              </a:buClr>
              <a:buFont typeface="Wingdings" charset="2"/>
              <a:buChar char="§"/>
            </a:pPr>
            <a:r>
              <a:rPr lang="en-US" altLang="en-US" sz="3200" b="1" dirty="0" smtClean="0">
                <a:latin typeface="Calibri" pitchFamily="34" charset="0"/>
              </a:rPr>
              <a:t> B</a:t>
            </a:r>
            <a:r>
              <a:rPr lang="en-US" altLang="en-US" sz="3200" dirty="0" smtClean="0">
                <a:latin typeface="Calibri" pitchFamily="34" charset="0"/>
              </a:rPr>
              <a:t>isexual</a:t>
            </a:r>
          </a:p>
          <a:p>
            <a:pPr>
              <a:buClr>
                <a:schemeClr val="accent4"/>
              </a:buClr>
              <a:buFont typeface="Wingdings" charset="2"/>
              <a:buChar char="§"/>
            </a:pPr>
            <a:r>
              <a:rPr lang="en-US" altLang="en-US" sz="3200" b="1" dirty="0" smtClean="0">
                <a:latin typeface="Calibri" pitchFamily="34" charset="0"/>
              </a:rPr>
              <a:t> T</a:t>
            </a:r>
            <a:r>
              <a:rPr lang="en-US" altLang="en-US" sz="3200" dirty="0" smtClean="0">
                <a:latin typeface="Calibri" pitchFamily="34" charset="0"/>
              </a:rPr>
              <a:t>ransgender</a:t>
            </a:r>
          </a:p>
          <a:p>
            <a:pPr>
              <a:buClr>
                <a:schemeClr val="accent4"/>
              </a:buClr>
              <a:buFont typeface="Wingdings" charset="2"/>
              <a:buChar char="§"/>
            </a:pPr>
            <a:r>
              <a:rPr lang="en-US" altLang="en-US" sz="3200" b="1" dirty="0" smtClean="0">
                <a:latin typeface="Calibri" pitchFamily="34" charset="0"/>
              </a:rPr>
              <a:t> Q</a:t>
            </a:r>
            <a:r>
              <a:rPr lang="en-US" altLang="en-US" sz="3200" dirty="0" smtClean="0">
                <a:latin typeface="Calibri" pitchFamily="34" charset="0"/>
              </a:rPr>
              <a:t>ueer or Questioning</a:t>
            </a:r>
            <a:endParaRPr lang="en-US" sz="3200" dirty="0" smtClean="0">
              <a:latin typeface="Calibri" pitchFamily="34" charset="0"/>
              <a:ea typeface="ＭＳ Ｐゴシック"/>
              <a:cs typeface="ＭＳ Ｐゴシック"/>
            </a:endParaRPr>
          </a:p>
          <a:p>
            <a:pPr>
              <a:buClr>
                <a:schemeClr val="accent4"/>
              </a:buClr>
            </a:pPr>
            <a:endParaRPr lang="en-US" sz="3200" dirty="0" smtClean="0">
              <a:latin typeface="Calibri" pitchFamily="34" charset="0"/>
              <a:ea typeface="ＭＳ Ｐゴシック"/>
              <a:cs typeface="ＭＳ Ｐゴシック"/>
            </a:endParaRPr>
          </a:p>
          <a:p>
            <a:pPr>
              <a:buClr>
                <a:schemeClr val="accent4"/>
              </a:buClr>
            </a:pPr>
            <a:endParaRPr lang="en-US" sz="3200" dirty="0" smtClean="0">
              <a:latin typeface="Calibri" pitchFamily="34" charset="0"/>
              <a:ea typeface="ＭＳ Ｐゴシック"/>
              <a:cs typeface="ＭＳ Ｐゴシック"/>
            </a:endParaRPr>
          </a:p>
          <a:p>
            <a:pPr>
              <a:buClr>
                <a:schemeClr val="accent4"/>
              </a:buClr>
            </a:pPr>
            <a:r>
              <a:rPr lang="en-US" sz="3200" dirty="0" smtClean="0">
                <a:latin typeface="Calibri" pitchFamily="34" charset="0"/>
                <a:ea typeface="ＭＳ Ｐゴシック"/>
                <a:cs typeface="ＭＳ Ｐゴシック"/>
              </a:rPr>
              <a:t> </a:t>
            </a:r>
          </a:p>
          <a:p>
            <a:pPr>
              <a:buClr>
                <a:schemeClr val="accent4"/>
              </a:buClr>
            </a:pPr>
            <a:endParaRPr lang="en-US" sz="3600" dirty="0" smtClean="0">
              <a:latin typeface="Calibri" pitchFamily="34" charset="0"/>
              <a:ea typeface="ＭＳ Ｐゴシック"/>
              <a:cs typeface="ＭＳ Ｐゴシック"/>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724400"/>
            <a:ext cx="3895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tLang="en-US" sz="5000" dirty="0" smtClean="0">
                <a:latin typeface="Calibri" pitchFamily="34" charset="0"/>
              </a:rPr>
              <a:t>Questions/Discussion</a:t>
            </a:r>
          </a:p>
        </p:txBody>
      </p:sp>
      <p:pic>
        <p:nvPicPr>
          <p:cNvPr id="35843"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62200" y="2133600"/>
            <a:ext cx="4048125"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39207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Autofit/>
          </a:bodyPr>
          <a:lstStyle/>
          <a:p>
            <a:r>
              <a:rPr lang="en-US" altLang="en-US" sz="1400" dirty="0">
                <a:latin typeface="Calibri" panose="020F0502020204030204" pitchFamily="34" charset="0"/>
              </a:rPr>
              <a:t>Callen-Lorde Community Health </a:t>
            </a:r>
            <a:r>
              <a:rPr lang="en-US" altLang="en-US" sz="1400" dirty="0" smtClean="0">
                <a:latin typeface="Calibri" panose="020F0502020204030204" pitchFamily="34" charset="0"/>
              </a:rPr>
              <a:t>Center</a:t>
            </a:r>
          </a:p>
          <a:p>
            <a:pPr lvl="1"/>
            <a:r>
              <a:rPr lang="en-US" altLang="en-US" sz="1400" dirty="0">
                <a:latin typeface="Calibri" panose="020F0502020204030204" pitchFamily="34" charset="0"/>
              </a:rPr>
              <a:t>http://callen-lorde.org/</a:t>
            </a:r>
            <a:endParaRPr lang="en-US" altLang="en-US" sz="1400" dirty="0" smtClean="0">
              <a:latin typeface="Calibri" panose="020F0502020204030204" pitchFamily="34" charset="0"/>
            </a:endParaRPr>
          </a:p>
          <a:p>
            <a:r>
              <a:rPr lang="en-US" altLang="en-US" sz="1400" dirty="0" smtClean="0">
                <a:latin typeface="Calibri" panose="020F0502020204030204" pitchFamily="34" charset="0"/>
              </a:rPr>
              <a:t>Community Kinship Life</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a:t>
            </a:r>
            <a:r>
              <a:rPr lang="en-US" altLang="en-US" sz="1400" dirty="0" smtClean="0">
                <a:latin typeface="Calibri" panose="020F0502020204030204" pitchFamily="34" charset="0"/>
              </a:rPr>
              <a:t>www.cklife.org</a:t>
            </a:r>
            <a:endParaRPr lang="en-US" altLang="en-US" sz="1400" dirty="0">
              <a:latin typeface="Calibri" panose="020F0502020204030204" pitchFamily="34" charset="0"/>
            </a:endParaRPr>
          </a:p>
          <a:p>
            <a:r>
              <a:rPr lang="en-US" altLang="en-US" sz="1400" dirty="0" smtClean="0">
                <a:latin typeface="Calibri" panose="020F0502020204030204" pitchFamily="34" charset="0"/>
              </a:rPr>
              <a:t>Clinical Consultation:</a:t>
            </a:r>
          </a:p>
          <a:p>
            <a:pPr lvl="1"/>
            <a:r>
              <a:rPr lang="en-US" altLang="en-US" sz="1400" dirty="0" smtClean="0">
                <a:latin typeface="Calibri" panose="020F0502020204030204" pitchFamily="34" charset="0"/>
              </a:rPr>
              <a:t>https</a:t>
            </a:r>
            <a:r>
              <a:rPr lang="en-US" altLang="en-US" sz="1400" dirty="0">
                <a:latin typeface="Calibri" panose="020F0502020204030204" pitchFamily="34" charset="0"/>
              </a:rPr>
              <a:t>://</a:t>
            </a:r>
            <a:r>
              <a:rPr lang="en-US" altLang="en-US" sz="1400" dirty="0" smtClean="0">
                <a:latin typeface="Calibri" panose="020F0502020204030204" pitchFamily="34" charset="0"/>
              </a:rPr>
              <a:t>transline.zendesk.com/home</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a:t>
            </a:r>
            <a:r>
              <a:rPr lang="en-US" altLang="en-US" sz="1400" dirty="0" smtClean="0">
                <a:latin typeface="Calibri" panose="020F0502020204030204" pitchFamily="34" charset="0"/>
              </a:rPr>
              <a:t>www.project-health.org/transline</a:t>
            </a:r>
          </a:p>
          <a:p>
            <a:r>
              <a:rPr lang="en-US" altLang="en-US" sz="1400" dirty="0" smtClean="0">
                <a:latin typeface="Calibri" panose="020F0502020204030204" pitchFamily="34" charset="0"/>
              </a:rPr>
              <a:t>Crisis Intervention</a:t>
            </a:r>
          </a:p>
          <a:p>
            <a:pPr lvl="1"/>
            <a:r>
              <a:rPr lang="en-US" altLang="en-US" sz="1400" dirty="0">
                <a:latin typeface="Calibri" panose="020F0502020204030204" pitchFamily="34" charset="0"/>
              </a:rPr>
              <a:t>http://www.translifeline.org</a:t>
            </a:r>
            <a:r>
              <a:rPr lang="en-US" altLang="en-US" sz="1400" dirty="0" smtClean="0">
                <a:latin typeface="Calibri" panose="020F0502020204030204" pitchFamily="34" charset="0"/>
              </a:rPr>
              <a:t>/ (1-877-565-8860)</a:t>
            </a:r>
          </a:p>
          <a:p>
            <a:r>
              <a:rPr lang="en-US" altLang="en-US" sz="1400" dirty="0" smtClean="0">
                <a:latin typeface="Calibri" panose="020F0502020204030204" pitchFamily="34" charset="0"/>
              </a:rPr>
              <a:t>Fenway Institute</a:t>
            </a:r>
          </a:p>
          <a:p>
            <a:pPr lvl="1"/>
            <a:r>
              <a:rPr lang="en-US" altLang="en-US" sz="1400" dirty="0">
                <a:latin typeface="Calibri" panose="020F0502020204030204" pitchFamily="34" charset="0"/>
              </a:rPr>
              <a:t>http://</a:t>
            </a:r>
            <a:r>
              <a:rPr lang="en-US" altLang="en-US" sz="1400" dirty="0" smtClean="0">
                <a:latin typeface="Calibri" panose="020F0502020204030204" pitchFamily="34" charset="0"/>
              </a:rPr>
              <a:t>fenwayhealth.org</a:t>
            </a:r>
          </a:p>
          <a:p>
            <a:r>
              <a:rPr lang="en-US" altLang="en-US" sz="1400" dirty="0" smtClean="0">
                <a:latin typeface="Calibri" panose="020F0502020204030204" pitchFamily="34" charset="0"/>
              </a:rPr>
              <a:t>Genderbread Person</a:t>
            </a:r>
          </a:p>
          <a:p>
            <a:pPr lvl="1"/>
            <a:r>
              <a:rPr lang="en-US" altLang="en-US" sz="1400" dirty="0">
                <a:latin typeface="Calibri" panose="020F0502020204030204" pitchFamily="34" charset="0"/>
              </a:rPr>
              <a:t>http://itspronouncedmetrosexual.com/2012/01/the-genderbread-person</a:t>
            </a:r>
            <a:endParaRPr lang="en-US" altLang="en-US" sz="1400" dirty="0" smtClean="0">
              <a:latin typeface="Calibri" panose="020F0502020204030204" pitchFamily="34" charset="0"/>
            </a:endParaRPr>
          </a:p>
          <a:p>
            <a:r>
              <a:rPr lang="en-US" altLang="en-US" sz="1400" dirty="0" smtClean="0">
                <a:latin typeface="Calibri" panose="020F0502020204030204" pitchFamily="34" charset="0"/>
              </a:rPr>
              <a:t>Mt</a:t>
            </a:r>
            <a:r>
              <a:rPr lang="en-US" altLang="en-US" sz="1400" dirty="0">
                <a:latin typeface="Calibri" panose="020F0502020204030204" pitchFamily="34" charset="0"/>
              </a:rPr>
              <a:t>. Sinai Beth Israel LGBT Clinic: http://www.wehealny.org/services/lgbt_health_services/index.html</a:t>
            </a:r>
          </a:p>
          <a:p>
            <a:r>
              <a:rPr lang="en-US" altLang="en-US" sz="1400" dirty="0" smtClean="0">
                <a:latin typeface="Calibri" panose="020F0502020204030204" pitchFamily="34" charset="0"/>
              </a:rPr>
              <a:t>Trans Health Care Conference</a:t>
            </a:r>
          </a:p>
          <a:p>
            <a:pPr lvl="1"/>
            <a:r>
              <a:rPr lang="en-US" altLang="en-US" sz="1400" dirty="0">
                <a:latin typeface="Calibri" panose="020F0502020204030204" pitchFamily="34" charset="0"/>
              </a:rPr>
              <a:t>https://</a:t>
            </a:r>
            <a:r>
              <a:rPr lang="en-US" altLang="en-US" sz="1400" dirty="0" smtClean="0">
                <a:latin typeface="Calibri" panose="020F0502020204030204" pitchFamily="34" charset="0"/>
              </a:rPr>
              <a:t>www.mazzonicenter.org</a:t>
            </a:r>
          </a:p>
          <a:p>
            <a:r>
              <a:rPr lang="en-US" altLang="en-US" sz="1400" dirty="0" smtClean="0">
                <a:latin typeface="Calibri" panose="020F0502020204030204" pitchFamily="34" charset="0"/>
              </a:rPr>
              <a:t>World Professional Association for Transgender Health</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://www.wpath.org</a:t>
            </a:r>
            <a:r>
              <a:rPr lang="en-US" altLang="en-US" sz="1400" dirty="0" smtClean="0">
                <a:latin typeface="Calibri" panose="020F0502020204030204" pitchFamily="34" charset="0"/>
              </a:rPr>
              <a:t>/</a:t>
            </a:r>
          </a:p>
        </p:txBody>
      </p:sp>
      <p:sp>
        <p:nvSpPr>
          <p:cNvPr id="3" name="Title 2"/>
          <p:cNvSpPr>
            <a:spLocks noGrp="1"/>
          </p:cNvSpPr>
          <p:nvPr>
            <p:ph type="title"/>
          </p:nvPr>
        </p:nvSpPr>
        <p:spPr/>
        <p:txBody>
          <a:bodyPr/>
          <a:lstStyle/>
          <a:p>
            <a:r>
              <a:rPr lang="en-US" dirty="0" smtClean="0"/>
              <a:t>References and resources</a:t>
            </a:r>
            <a:endParaRPr lang="en-US" dirty="0"/>
          </a:p>
        </p:txBody>
      </p:sp>
    </p:spTree>
    <p:extLst>
      <p:ext uri="{BB962C8B-B14F-4D97-AF65-F5344CB8AC3E}">
        <p14:creationId xmlns:p14="http://schemas.microsoft.com/office/powerpoint/2010/main" val="3630148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2057399"/>
            <a:ext cx="8407893" cy="4069079"/>
          </a:xfrm>
        </p:spPr>
        <p:txBody>
          <a:bodyPr>
            <a:normAutofit lnSpcReduction="10000"/>
          </a:bodyPr>
          <a:lstStyle/>
          <a:p>
            <a:pPr marL="45720" indent="0">
              <a:buNone/>
            </a:pPr>
            <a:r>
              <a:rPr lang="en-US" altLang="en-US" dirty="0">
                <a:latin typeface="Calibri" pitchFamily="34" charset="0"/>
              </a:rPr>
              <a:t>The mission of the Institute for Family Health’s LGBTQ Health Task Force is to expand LGBTQ cultural consciousness and competence among Institute employees, to create a welcoming and inclusive work culture, to develop supportive programming for LGBTQ patients, and to improve access to high quality, patient-centered primary care targeted to the needs of medically underserved LGBTQ individuals and families. Our vision is to enhance the scope of practice for our providers so that there is “no wrong door” for patients seeking to integrate their gender-related health care needs with primary care and behavioral health care, and ultimately to reduce health disparities that have historically put this population at particular risk for poor outcomes.</a:t>
            </a:r>
          </a:p>
          <a:p>
            <a:r>
              <a:rPr lang="en-US" dirty="0" smtClean="0">
                <a:hlinkClick r:id="rId3"/>
              </a:rPr>
              <a:t>Vanessa Goes to the Doctor</a:t>
            </a:r>
            <a:endParaRPr lang="en-US" dirty="0" smtClean="0"/>
          </a:p>
        </p:txBody>
      </p:sp>
      <p:sp>
        <p:nvSpPr>
          <p:cNvPr id="13313" name="Title 4"/>
          <p:cNvSpPr>
            <a:spLocks noGrp="1"/>
          </p:cNvSpPr>
          <p:nvPr>
            <p:ph type="title"/>
          </p:nvPr>
        </p:nvSpPr>
        <p:spPr/>
        <p:txBody>
          <a:bodyPr/>
          <a:lstStyle/>
          <a:p>
            <a:r>
              <a:rPr lang="en-US" dirty="0" smtClean="0">
                <a:latin typeface="Calibri" pitchFamily="34" charset="0"/>
                <a:ea typeface="ＭＳ Ｐゴシック"/>
                <a:cs typeface="ＭＳ Ｐゴシック"/>
              </a:rPr>
              <a:t/>
            </a:r>
            <a:br>
              <a:rPr lang="en-US" dirty="0" smtClean="0">
                <a:latin typeface="Calibri" pitchFamily="34" charset="0"/>
                <a:ea typeface="ＭＳ Ｐゴシック"/>
                <a:cs typeface="ＭＳ Ｐゴシック"/>
              </a:rPr>
            </a:br>
            <a:r>
              <a:rPr lang="en-US" altLang="en-US" b="1" dirty="0">
                <a:latin typeface="Calibri" pitchFamily="34" charset="0"/>
              </a:rPr>
              <a:t>LGBTQ Health Task </a:t>
            </a:r>
            <a:r>
              <a:rPr lang="en-US" altLang="en-US" b="1" dirty="0" smtClean="0">
                <a:latin typeface="Calibri" pitchFamily="34" charset="0"/>
              </a:rPr>
              <a:t>Force</a:t>
            </a:r>
            <a:br>
              <a:rPr lang="en-US" altLang="en-US" b="1" dirty="0" smtClean="0">
                <a:latin typeface="Calibri" pitchFamily="34" charset="0"/>
              </a:rPr>
            </a:br>
            <a:r>
              <a:rPr lang="en-US" altLang="en-US" b="1" dirty="0" smtClean="0">
                <a:latin typeface="Calibri" pitchFamily="34" charset="0"/>
              </a:rPr>
              <a:t>Mission </a:t>
            </a:r>
            <a:r>
              <a:rPr lang="en-US" altLang="en-US" b="1" dirty="0">
                <a:latin typeface="Calibri" pitchFamily="34" charset="0"/>
              </a:rPr>
              <a:t>Statement</a:t>
            </a:r>
            <a:r>
              <a:rPr lang="en-US" dirty="0" smtClean="0">
                <a:latin typeface="Calibri" pitchFamily="34" charset="0"/>
                <a:ea typeface="ＭＳ Ｐゴシック"/>
                <a:cs typeface="ＭＳ Ｐゴシック"/>
              </a:rPr>
              <a:t/>
            </a:r>
            <a:br>
              <a:rPr lang="en-US" dirty="0" smtClean="0">
                <a:latin typeface="Calibri" pitchFamily="34" charset="0"/>
                <a:ea typeface="ＭＳ Ｐゴシック"/>
                <a:cs typeface="ＭＳ Ｐゴシック"/>
              </a:rPr>
            </a:br>
            <a:endParaRPr lang="en-US" sz="4800" b="1" dirty="0" smtClean="0">
              <a:solidFill>
                <a:schemeClr val="tx1"/>
              </a:solidFill>
              <a:latin typeface="Calibri" pitchFamily="34" charset="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tLang="en-US" sz="3600" b="1" dirty="0" smtClean="0">
                <a:latin typeface="Calibri" pitchFamily="34" charset="0"/>
              </a:rPr>
              <a:t>IFH Patient’s Bill of Rights</a:t>
            </a:r>
          </a:p>
        </p:txBody>
      </p:sp>
      <p:sp>
        <p:nvSpPr>
          <p:cNvPr id="29699" name="Rectangle 3"/>
          <p:cNvSpPr>
            <a:spLocks noGrp="1" noChangeArrowheads="1"/>
          </p:cNvSpPr>
          <p:nvPr>
            <p:ph type="body" idx="1"/>
          </p:nvPr>
        </p:nvSpPr>
        <p:spPr>
          <a:xfrm>
            <a:off x="457200" y="2057400"/>
            <a:ext cx="8255493" cy="4407408"/>
          </a:xfrm>
        </p:spPr>
        <p:txBody>
          <a:bodyPr>
            <a:normAutofit/>
          </a:bodyPr>
          <a:lstStyle/>
          <a:p>
            <a:pPr eaLnBrk="1" hangingPunct="1"/>
            <a:r>
              <a:rPr lang="en-US" altLang="en-US" sz="2400" dirty="0" smtClean="0"/>
              <a:t>The Institute’s Patient Bill of Rights states that we must be respectful and acknowledging of diversity</a:t>
            </a:r>
          </a:p>
          <a:p>
            <a:pPr marL="45720" indent="0" eaLnBrk="1" hangingPunct="1">
              <a:buNone/>
            </a:pPr>
            <a:endParaRPr lang="en-US" altLang="en-US" sz="2400" dirty="0" smtClean="0"/>
          </a:p>
          <a:p>
            <a:pPr eaLnBrk="1" hangingPunct="1"/>
            <a:r>
              <a:rPr lang="en-US" altLang="en-US" sz="2400" dirty="0" smtClean="0"/>
              <a:t>Diversity includes:</a:t>
            </a:r>
          </a:p>
          <a:p>
            <a:pPr lvl="1" eaLnBrk="1" hangingPunct="1"/>
            <a:r>
              <a:rPr lang="en-US" altLang="en-US" sz="2400" dirty="0" smtClean="0"/>
              <a:t>Sexual orientation</a:t>
            </a:r>
          </a:p>
          <a:p>
            <a:pPr lvl="1" eaLnBrk="1" hangingPunct="1"/>
            <a:r>
              <a:rPr lang="en-US" altLang="en-US" sz="2400" dirty="0" smtClean="0"/>
              <a:t>Gender identity</a:t>
            </a:r>
          </a:p>
          <a:p>
            <a:pPr lvl="1" eaLnBrk="1" hangingPunct="1"/>
            <a:r>
              <a:rPr lang="en-US" altLang="en-US" sz="2400" dirty="0" smtClean="0"/>
              <a:t>Gender expression</a:t>
            </a:r>
          </a:p>
          <a:p>
            <a:pPr lvl="1" eaLnBrk="1" hangingPunct="1"/>
            <a:r>
              <a:rPr lang="en-US" altLang="en-US" sz="2400" dirty="0" smtClean="0"/>
              <a:t>Sexual practices</a:t>
            </a:r>
          </a:p>
          <a:p>
            <a:pPr lvl="1" eaLnBrk="1" hangingPunct="1"/>
            <a:endParaRPr lang="en-US" altLang="en-US" sz="2200" dirty="0" smtClean="0"/>
          </a:p>
        </p:txBody>
      </p:sp>
    </p:spTree>
    <p:extLst>
      <p:ext uri="{BB962C8B-B14F-4D97-AF65-F5344CB8AC3E}">
        <p14:creationId xmlns:p14="http://schemas.microsoft.com/office/powerpoint/2010/main" val="31446916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sz="half" idx="1"/>
          </p:nvPr>
        </p:nvSpPr>
        <p:spPr bwMode="auto">
          <a:noFill/>
          <a:ln>
            <a:miter lim="800000"/>
            <a:headEnd/>
            <a:tailEnd/>
          </a:ln>
        </p:spPr>
        <p:txBody>
          <a:bodyPr wrap="square" lIns="91440" tIns="45720" rIns="91440" bIns="45720" numCol="1" anchor="t" anchorCtr="0" compatLnSpc="1">
            <a:prstTxWarp prst="textNoShape">
              <a:avLst/>
            </a:prstTxWarp>
            <a:normAutofit/>
          </a:bodyPr>
          <a:lstStyle/>
          <a:p>
            <a:pPr>
              <a:buNone/>
            </a:pPr>
            <a:r>
              <a:rPr lang="en-US" altLang="en-US" dirty="0" smtClean="0">
                <a:latin typeface="Calibri" pitchFamily="34" charset="0"/>
              </a:rPr>
              <a:t>	Increased </a:t>
            </a:r>
            <a:r>
              <a:rPr lang="en-US" altLang="en-US" dirty="0">
                <a:latin typeface="Calibri" pitchFamily="34" charset="0"/>
              </a:rPr>
              <a:t>LGBTQ employee knowledge has been proven to positively affect patient-employee communication and care-giving, as well as a patient’s decision to seek out care.</a:t>
            </a:r>
          </a:p>
        </p:txBody>
      </p:sp>
      <p:sp>
        <p:nvSpPr>
          <p:cNvPr id="14339" name="Footer Placeholder 2"/>
          <p:cNvSpPr>
            <a:spLocks noGrp="1"/>
          </p:cNvSpPr>
          <p:nvPr>
            <p:ph type="ftr" sz="quarter" idx="11"/>
          </p:nvPr>
        </p:nvSpPr>
        <p:spPr>
          <a:noFill/>
        </p:spPr>
        <p:txBody>
          <a:bodyPr/>
          <a:lstStyle/>
          <a:p>
            <a:r>
              <a:rPr lang="en-US" dirty="0" smtClean="0">
                <a:ea typeface="HelveticaNeue Condensed"/>
              </a:rPr>
              <a:t>                                                                                                                </a:t>
            </a:r>
          </a:p>
        </p:txBody>
      </p:sp>
      <p:sp>
        <p:nvSpPr>
          <p:cNvPr id="14337" name="Title 4"/>
          <p:cNvSpPr>
            <a:spLocks noGrp="1"/>
          </p:cNvSpPr>
          <p:nvPr>
            <p:ph type="title"/>
          </p:nvPr>
        </p:nvSpPr>
        <p:spPr/>
        <p:txBody>
          <a:bodyPr/>
          <a:lstStyle/>
          <a:p>
            <a:r>
              <a:rPr lang="en-US" altLang="en-US" b="1" dirty="0">
                <a:latin typeface="Calibri" pitchFamily="34" charset="0"/>
              </a:rPr>
              <a:t>Why are we talking about this?</a:t>
            </a:r>
            <a:endParaRPr lang="en-US" dirty="0" smtClean="0">
              <a:latin typeface="Calibri" pitchFamily="34" charset="0"/>
              <a:ea typeface="ＭＳ Ｐゴシック"/>
              <a:cs typeface="ＭＳ Ｐゴシック"/>
            </a:endParaRPr>
          </a:p>
        </p:txBody>
      </p:sp>
      <p:pic>
        <p:nvPicPr>
          <p:cNvPr id="6"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59338"/>
            <a:ext cx="4038600" cy="2726749"/>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normAutofit/>
          </a:bodyPr>
          <a:lstStyle/>
          <a:p>
            <a:endParaRPr lang="en-US" altLang="en-US" sz="2600" dirty="0">
              <a:latin typeface="Calibri" pitchFamily="34" charset="0"/>
            </a:endParaRPr>
          </a:p>
          <a:p>
            <a:endParaRPr lang="en-US" altLang="en-US" sz="2600" dirty="0">
              <a:latin typeface="Calibri" pitchFamily="34" charset="0"/>
            </a:endParaRPr>
          </a:p>
        </p:txBody>
      </p:sp>
      <p:sp>
        <p:nvSpPr>
          <p:cNvPr id="14339" name="Footer Placeholder 2"/>
          <p:cNvSpPr>
            <a:spLocks noGrp="1"/>
          </p:cNvSpPr>
          <p:nvPr>
            <p:ph type="ftr" sz="quarter" idx="11"/>
          </p:nvPr>
        </p:nvSpPr>
        <p:spPr>
          <a:noFill/>
        </p:spPr>
        <p:txBody>
          <a:bodyPr/>
          <a:lstStyle/>
          <a:p>
            <a:r>
              <a:rPr lang="en-US" dirty="0" smtClean="0">
                <a:ea typeface="HelveticaNeue Condensed"/>
              </a:rPr>
              <a:t>                                                                                                                </a:t>
            </a:r>
          </a:p>
        </p:txBody>
      </p:sp>
      <p:sp>
        <p:nvSpPr>
          <p:cNvPr id="14337" name="Title 4"/>
          <p:cNvSpPr>
            <a:spLocks noGrp="1"/>
          </p:cNvSpPr>
          <p:nvPr>
            <p:ph type="title"/>
          </p:nvPr>
        </p:nvSpPr>
        <p:spPr/>
        <p:txBody>
          <a:bodyPr/>
          <a:lstStyle/>
          <a:p>
            <a:r>
              <a:rPr lang="en-US" altLang="en-US" b="1" dirty="0">
                <a:latin typeface="Calibri" pitchFamily="34" charset="0"/>
              </a:rPr>
              <a:t>Why are we talking about this?</a:t>
            </a:r>
            <a:endParaRPr lang="en-US" dirty="0" smtClean="0">
              <a:latin typeface="Calibri" pitchFamily="34" charset="0"/>
              <a:ea typeface="ＭＳ Ｐゴシック"/>
              <a:cs typeface="ＭＳ Ｐゴシック"/>
            </a:endParaRPr>
          </a:p>
        </p:txBody>
      </p:sp>
      <p:graphicFrame>
        <p:nvGraphicFramePr>
          <p:cNvPr id="4" name="Table 3"/>
          <p:cNvGraphicFramePr>
            <a:graphicFrameLocks noGrp="1"/>
          </p:cNvGraphicFramePr>
          <p:nvPr>
            <p:extLst>
              <p:ext uri="{D42A27DB-BD31-4B8C-83A1-F6EECF244321}">
                <p14:modId xmlns:p14="http://schemas.microsoft.com/office/powerpoint/2010/main" val="2736197112"/>
              </p:ext>
            </p:extLst>
          </p:nvPr>
        </p:nvGraphicFramePr>
        <p:xfrm>
          <a:off x="381000" y="1752600"/>
          <a:ext cx="8382000" cy="4648200"/>
        </p:xfrm>
        <a:graphic>
          <a:graphicData uri="http://schemas.openxmlformats.org/drawingml/2006/table">
            <a:tbl>
              <a:tblPr firstRow="1" bandRow="1">
                <a:tableStyleId>{C4B1156A-380E-4F78-BDF5-A606A8083BF9}</a:tableStyleId>
              </a:tblPr>
              <a:tblGrid>
                <a:gridCol w="8382000"/>
              </a:tblGrid>
              <a:tr h="1162050">
                <a:tc>
                  <a:txBody>
                    <a:bodyPr/>
                    <a:lstStyle/>
                    <a:p>
                      <a:pPr algn="l"/>
                      <a:r>
                        <a:rPr lang="en-US" altLang="en-US" sz="2400" b="0" dirty="0" smtClean="0"/>
                        <a:t>LGBTQ populations have the highest rates of alcohol, tobacco, and other drug use.</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LGBTQ youth are 2 to 3 times more likely to attempt suicide.</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Transgender individuals are less likely to have health insurance than heterosexual or LGBQ populations.</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Elderly LGBTQ individuals experience additional barriers to health due to isolation and a lack of social services.</a:t>
                      </a:r>
                      <a:endParaRPr lang="en-US" altLang="en-US" sz="2400" b="0" dirty="0" smtClean="0">
                        <a:latin typeface="Calibri" pitchFamily="34" charset="0"/>
                      </a:endParaRPr>
                    </a:p>
                  </a:txBody>
                  <a:tcPr anchor="ctr"/>
                </a:tc>
              </a:tr>
            </a:tbl>
          </a:graphicData>
        </a:graphic>
      </p:graphicFrame>
    </p:spTree>
    <p:extLst>
      <p:ext uri="{BB962C8B-B14F-4D97-AF65-F5344CB8AC3E}">
        <p14:creationId xmlns:p14="http://schemas.microsoft.com/office/powerpoint/2010/main" val="4186543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0"/>
          <p:cNvSpPr>
            <a:spLocks noGrp="1"/>
          </p:cNvSpPr>
          <p:nvPr>
            <p:ph type="title"/>
          </p:nvPr>
        </p:nvSpPr>
        <p:spPr>
          <a:xfrm>
            <a:off x="152400" y="228600"/>
            <a:ext cx="7848600" cy="1295400"/>
          </a:xfrm>
        </p:spPr>
        <p:txBody>
          <a:bodyPr/>
          <a:lstStyle/>
          <a:p>
            <a:r>
              <a:rPr lang="en-US" dirty="0" smtClean="0">
                <a:latin typeface="Calibri" pitchFamily="34" charset="0"/>
                <a:ea typeface="ＭＳ Ｐゴシック"/>
                <a:cs typeface="ＭＳ Ｐゴシック"/>
              </a:rPr>
              <a:t>Sources of LGBT Health Disparities</a:t>
            </a:r>
            <a:endParaRPr lang="en-US" b="0" baseline="30000" dirty="0" smtClean="0">
              <a:latin typeface="Calibri" pitchFamily="34" charset="0"/>
              <a:ea typeface="ＭＳ Ｐゴシック"/>
              <a:cs typeface="ＭＳ Ｐゴシック"/>
            </a:endParaRPr>
          </a:p>
        </p:txBody>
      </p:sp>
      <p:graphicFrame>
        <p:nvGraphicFramePr>
          <p:cNvPr id="2" name="Diagram 1"/>
          <p:cNvGraphicFramePr/>
          <p:nvPr>
            <p:extLst>
              <p:ext uri="{D42A27DB-BD31-4B8C-83A1-F6EECF244321}">
                <p14:modId xmlns:p14="http://schemas.microsoft.com/office/powerpoint/2010/main" val="2841880202"/>
              </p:ext>
            </p:extLst>
          </p:nvPr>
        </p:nvGraphicFramePr>
        <p:xfrm>
          <a:off x="609600" y="1752600"/>
          <a:ext cx="78486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28800" y="2679327"/>
            <a:ext cx="1905000" cy="338554"/>
          </a:xfrm>
          <a:prstGeom prst="rect">
            <a:avLst/>
          </a:prstGeom>
          <a:noFill/>
        </p:spPr>
        <p:txBody>
          <a:bodyPr wrap="square" rtlCol="0">
            <a:spAutoFit/>
          </a:bodyPr>
          <a:lstStyle/>
          <a:p>
            <a:r>
              <a:rPr lang="en-US" sz="1600" dirty="0" smtClean="0"/>
              <a:t>Race and Ethnicity</a:t>
            </a:r>
            <a:endParaRPr lang="en-US" sz="1600" dirty="0"/>
          </a:p>
        </p:txBody>
      </p:sp>
      <p:sp>
        <p:nvSpPr>
          <p:cNvPr id="5" name="TextBox 4"/>
          <p:cNvSpPr txBox="1"/>
          <p:nvPr/>
        </p:nvSpPr>
        <p:spPr>
          <a:xfrm>
            <a:off x="5715000" y="2697341"/>
            <a:ext cx="2362200" cy="338554"/>
          </a:xfrm>
          <a:prstGeom prst="rect">
            <a:avLst/>
          </a:prstGeom>
          <a:noFill/>
        </p:spPr>
        <p:txBody>
          <a:bodyPr wrap="square" rtlCol="0">
            <a:spAutoFit/>
          </a:bodyPr>
          <a:lstStyle/>
          <a:p>
            <a:r>
              <a:rPr lang="en-US" sz="1600" dirty="0" smtClean="0"/>
              <a:t>Documentation status</a:t>
            </a:r>
            <a:endParaRPr lang="en-US" sz="1600" dirty="0"/>
          </a:p>
        </p:txBody>
      </p:sp>
      <p:sp>
        <p:nvSpPr>
          <p:cNvPr id="6" name="TextBox 5"/>
          <p:cNvSpPr txBox="1"/>
          <p:nvPr/>
        </p:nvSpPr>
        <p:spPr>
          <a:xfrm>
            <a:off x="6573672" y="4800600"/>
            <a:ext cx="1524000" cy="338554"/>
          </a:xfrm>
          <a:prstGeom prst="rect">
            <a:avLst/>
          </a:prstGeom>
          <a:noFill/>
        </p:spPr>
        <p:txBody>
          <a:bodyPr wrap="square" rtlCol="0">
            <a:spAutoFit/>
          </a:bodyPr>
          <a:lstStyle/>
          <a:p>
            <a:r>
              <a:rPr lang="en-US" sz="1600" dirty="0" smtClean="0"/>
              <a:t>Ability</a:t>
            </a:r>
            <a:endParaRPr lang="en-US" sz="1600" dirty="0"/>
          </a:p>
        </p:txBody>
      </p:sp>
      <p:sp>
        <p:nvSpPr>
          <p:cNvPr id="7" name="TextBox 6"/>
          <p:cNvSpPr txBox="1"/>
          <p:nvPr/>
        </p:nvSpPr>
        <p:spPr>
          <a:xfrm>
            <a:off x="914400" y="4758154"/>
            <a:ext cx="1763404" cy="338554"/>
          </a:xfrm>
          <a:prstGeom prst="rect">
            <a:avLst/>
          </a:prstGeom>
          <a:noFill/>
        </p:spPr>
        <p:txBody>
          <a:bodyPr wrap="square" rtlCol="0">
            <a:spAutoFit/>
          </a:bodyPr>
          <a:lstStyle/>
          <a:p>
            <a:r>
              <a:rPr lang="en-US" sz="1600" dirty="0" smtClean="0"/>
              <a:t>Job discrimination</a:t>
            </a:r>
            <a:endParaRPr lang="en-US" sz="1600" dirty="0"/>
          </a:p>
        </p:txBody>
      </p:sp>
      <p:sp>
        <p:nvSpPr>
          <p:cNvPr id="8" name="TextBox 7"/>
          <p:cNvSpPr txBox="1"/>
          <p:nvPr/>
        </p:nvSpPr>
        <p:spPr>
          <a:xfrm>
            <a:off x="3276600" y="6172200"/>
            <a:ext cx="2590800" cy="338554"/>
          </a:xfrm>
          <a:prstGeom prst="rect">
            <a:avLst/>
          </a:prstGeom>
          <a:noFill/>
        </p:spPr>
        <p:txBody>
          <a:bodyPr wrap="square" rtlCol="0">
            <a:spAutoFit/>
          </a:bodyPr>
          <a:lstStyle/>
          <a:p>
            <a:r>
              <a:rPr lang="en-US" sz="1600" dirty="0" smtClean="0"/>
              <a:t>Disproportionate violence</a:t>
            </a:r>
            <a:endParaRPr lang="en-US" sz="16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5680</TotalTime>
  <Words>3016</Words>
  <Application>Microsoft Macintosh PowerPoint</Application>
  <PresentationFormat>On-screen Show (4:3)</PresentationFormat>
  <Paragraphs>328</Paragraphs>
  <Slides>41</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Grid</vt:lpstr>
      <vt:lpstr>Excel.Chart.8</vt:lpstr>
      <vt:lpstr>Providing Quality and Affirming LGBTQ Healthcare </vt:lpstr>
      <vt:lpstr>Values Clarification</vt:lpstr>
      <vt:lpstr>Reflection and Clarification</vt:lpstr>
      <vt:lpstr>What is LGBTQ?</vt:lpstr>
      <vt:lpstr> LGBTQ Health Task Force Mission Statement </vt:lpstr>
      <vt:lpstr>IFH Patient’s Bill of Rights</vt:lpstr>
      <vt:lpstr>Why are we talking about this?</vt:lpstr>
      <vt:lpstr>Why are we talking about this?</vt:lpstr>
      <vt:lpstr>Sources of LGBT Health Disparities</vt:lpstr>
      <vt:lpstr>Top Health concerns for lgbtq communities</vt:lpstr>
      <vt:lpstr>LGBT Barriers to HealthCare</vt:lpstr>
      <vt:lpstr>The GenderBread person</vt:lpstr>
      <vt:lpstr>Understanding the Trans Umbrella</vt:lpstr>
      <vt:lpstr>Additional Terminology</vt:lpstr>
      <vt:lpstr>Additional Terminology</vt:lpstr>
      <vt:lpstr>Gender Pronouns</vt:lpstr>
      <vt:lpstr>Pronoun etiquette</vt:lpstr>
      <vt:lpstr>PowerPoint Presentation</vt:lpstr>
      <vt:lpstr>PowerPoint Presentation</vt:lpstr>
      <vt:lpstr>Tips for Serving LGBTQ Identified Patients </vt:lpstr>
      <vt:lpstr>Tips for Serving LGBTQ  Identified Patients</vt:lpstr>
      <vt:lpstr>Tips for Serving LGBTQ  Identified Patients </vt:lpstr>
      <vt:lpstr>Creating a Welcoming Environment</vt:lpstr>
      <vt:lpstr>NYS LGBTQ Laws and Policies</vt:lpstr>
      <vt:lpstr>Gender markers and documentation</vt:lpstr>
      <vt:lpstr>2015 Medicaid Coverage Update</vt:lpstr>
      <vt:lpstr>NYS LGBTQ Laws and Policies</vt:lpstr>
      <vt:lpstr>Insurance coverage</vt:lpstr>
      <vt:lpstr>Insurance coverage</vt:lpstr>
      <vt:lpstr>Letters for Surgery</vt:lpstr>
      <vt:lpstr>What may be covered</vt:lpstr>
      <vt:lpstr>What is not yet covered?</vt:lpstr>
      <vt:lpstr>If hormones are denied</vt:lpstr>
      <vt:lpstr>Trans healthcare and lgbtq affirmative care at ifh</vt:lpstr>
      <vt:lpstr>Trans healthcare and lgbtq affirmative care at ifh</vt:lpstr>
      <vt:lpstr>Clarifying values related to provision  of LGBTQ-affirmative care</vt:lpstr>
      <vt:lpstr>Ways to work through value conflicts</vt:lpstr>
      <vt:lpstr>LGBTQ Health Task Force</vt:lpstr>
      <vt:lpstr>Next Steps You can Take</vt:lpstr>
      <vt:lpstr>Questions/Discussion</vt:lpstr>
      <vt:lpstr>References and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Communications Team</dc:title>
  <dc:creator>Julie Eisen</dc:creator>
  <cp:lastModifiedBy>Cynthia Kim</cp:lastModifiedBy>
  <cp:revision>300</cp:revision>
  <cp:lastPrinted>2016-12-15T14:41:28Z</cp:lastPrinted>
  <dcterms:created xsi:type="dcterms:W3CDTF">2015-09-15T19:21:57Z</dcterms:created>
  <dcterms:modified xsi:type="dcterms:W3CDTF">2016-12-15T23:24:23Z</dcterms:modified>
</cp:coreProperties>
</file>