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68"/>
  </p:notesMasterIdLst>
  <p:sldIdLst>
    <p:sldId id="259" r:id="rId3"/>
    <p:sldId id="260" r:id="rId4"/>
    <p:sldId id="271" r:id="rId5"/>
    <p:sldId id="304" r:id="rId6"/>
    <p:sldId id="270" r:id="rId7"/>
    <p:sldId id="261" r:id="rId8"/>
    <p:sldId id="262" r:id="rId9"/>
    <p:sldId id="305" r:id="rId10"/>
    <p:sldId id="263" r:id="rId11"/>
    <p:sldId id="264" r:id="rId12"/>
    <p:sldId id="265" r:id="rId13"/>
    <p:sldId id="266" r:id="rId14"/>
    <p:sldId id="267" r:id="rId15"/>
    <p:sldId id="268" r:id="rId16"/>
    <p:sldId id="269" r:id="rId17"/>
    <p:sldId id="354" r:id="rId18"/>
    <p:sldId id="355" r:id="rId19"/>
    <p:sldId id="306" r:id="rId20"/>
    <p:sldId id="275" r:id="rId21"/>
    <p:sldId id="276" r:id="rId22"/>
    <p:sldId id="273" r:id="rId23"/>
    <p:sldId id="277" r:id="rId24"/>
    <p:sldId id="278" r:id="rId25"/>
    <p:sldId id="319" r:id="rId26"/>
    <p:sldId id="321" r:id="rId27"/>
    <p:sldId id="323" r:id="rId28"/>
    <p:sldId id="317" r:id="rId29"/>
    <p:sldId id="316" r:id="rId30"/>
    <p:sldId id="315" r:id="rId31"/>
    <p:sldId id="279" r:id="rId32"/>
    <p:sldId id="364" r:id="rId33"/>
    <p:sldId id="365" r:id="rId34"/>
    <p:sldId id="274" r:id="rId35"/>
    <p:sldId id="280" r:id="rId36"/>
    <p:sldId id="282" r:id="rId37"/>
    <p:sldId id="356" r:id="rId38"/>
    <p:sldId id="357" r:id="rId39"/>
    <p:sldId id="307" r:id="rId40"/>
    <p:sldId id="301" r:id="rId41"/>
    <p:sldId id="358" r:id="rId42"/>
    <p:sldId id="359" r:id="rId43"/>
    <p:sldId id="302" r:id="rId44"/>
    <p:sldId id="309" r:id="rId45"/>
    <p:sldId id="360" r:id="rId46"/>
    <p:sldId id="361"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8" r:id="rId60"/>
    <p:sldId id="349" r:id="rId61"/>
    <p:sldId id="350" r:id="rId62"/>
    <p:sldId id="351" r:id="rId63"/>
    <p:sldId id="352" r:id="rId64"/>
    <p:sldId id="353" r:id="rId65"/>
    <p:sldId id="363" r:id="rId66"/>
    <p:sldId id="31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74" autoAdjust="0"/>
  </p:normalViewPr>
  <p:slideViewPr>
    <p:cSldViewPr>
      <p:cViewPr varScale="1">
        <p:scale>
          <a:sx n="63" d="100"/>
          <a:sy n="63" d="100"/>
        </p:scale>
        <p:origin x="-150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1F9BF-4BCA-4E2F-AE35-F91F8176AA64}"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D325BAD-06F5-4A43-BC46-CCA71A8F4BC1}">
      <dgm:prSet phldrT="[Text]"/>
      <dgm:spPr/>
      <dgm:t>
        <a:bodyPr/>
        <a:lstStyle/>
        <a:p>
          <a:r>
            <a:rPr lang="en-US" dirty="0" smtClean="0"/>
            <a:t>Patient</a:t>
          </a:r>
          <a:endParaRPr lang="en-US" dirty="0"/>
        </a:p>
      </dgm:t>
    </dgm:pt>
    <dgm:pt modelId="{0B8D1F1C-FC5D-44EE-88CB-09F9079C22BD}" type="parTrans" cxnId="{184C4668-7980-428A-95ED-3C0AE9A53337}">
      <dgm:prSet/>
      <dgm:spPr/>
      <dgm:t>
        <a:bodyPr/>
        <a:lstStyle/>
        <a:p>
          <a:endParaRPr lang="en-US"/>
        </a:p>
      </dgm:t>
    </dgm:pt>
    <dgm:pt modelId="{5176291E-CA54-4652-9A03-7E357EAEB26A}" type="sibTrans" cxnId="{184C4668-7980-428A-95ED-3C0AE9A53337}">
      <dgm:prSet/>
      <dgm:spPr/>
      <dgm:t>
        <a:bodyPr/>
        <a:lstStyle/>
        <a:p>
          <a:endParaRPr lang="en-US"/>
        </a:p>
      </dgm:t>
    </dgm:pt>
    <dgm:pt modelId="{6635C0D5-9F3C-4352-BCAD-9C5160E5B1BA}">
      <dgm:prSet phldrT="[Text]"/>
      <dgm:spPr/>
      <dgm:t>
        <a:bodyPr/>
        <a:lstStyle/>
        <a:p>
          <a:r>
            <a:rPr lang="en-US" dirty="0" smtClean="0"/>
            <a:t>Health Coach</a:t>
          </a:r>
          <a:endParaRPr lang="en-US" dirty="0"/>
        </a:p>
      </dgm:t>
    </dgm:pt>
    <dgm:pt modelId="{B38C7663-8F30-4560-BC4E-9FCBF924E100}" type="parTrans" cxnId="{85540942-E65D-4EF7-A141-877F5519542C}">
      <dgm:prSet/>
      <dgm:spPr/>
      <dgm:t>
        <a:bodyPr/>
        <a:lstStyle/>
        <a:p>
          <a:endParaRPr lang="en-US"/>
        </a:p>
      </dgm:t>
    </dgm:pt>
    <dgm:pt modelId="{3BE0BF17-2EDA-4DA9-84BF-3333B2A77E9E}" type="sibTrans" cxnId="{85540942-E65D-4EF7-A141-877F5519542C}">
      <dgm:prSet/>
      <dgm:spPr/>
      <dgm:t>
        <a:bodyPr/>
        <a:lstStyle/>
        <a:p>
          <a:endParaRPr lang="en-US"/>
        </a:p>
      </dgm:t>
    </dgm:pt>
    <dgm:pt modelId="{EB625BF4-CECC-4985-96CA-2165A28ED20C}">
      <dgm:prSet phldrT="[Text]"/>
      <dgm:spPr/>
      <dgm:t>
        <a:bodyPr/>
        <a:lstStyle/>
        <a:p>
          <a:r>
            <a:rPr lang="en-US" dirty="0" smtClean="0"/>
            <a:t>Pharmacist</a:t>
          </a:r>
          <a:endParaRPr lang="en-US" dirty="0"/>
        </a:p>
      </dgm:t>
    </dgm:pt>
    <dgm:pt modelId="{2B03640E-5A69-4274-A01E-CAD2E8019B4A}" type="parTrans" cxnId="{F88B5C67-742E-4177-867A-E65F98D5EA70}">
      <dgm:prSet/>
      <dgm:spPr/>
      <dgm:t>
        <a:bodyPr/>
        <a:lstStyle/>
        <a:p>
          <a:endParaRPr lang="en-US"/>
        </a:p>
      </dgm:t>
    </dgm:pt>
    <dgm:pt modelId="{76F7E495-8EE2-4E56-9007-9527695E3A0C}" type="sibTrans" cxnId="{F88B5C67-742E-4177-867A-E65F98D5EA70}">
      <dgm:prSet/>
      <dgm:spPr/>
      <dgm:t>
        <a:bodyPr/>
        <a:lstStyle/>
        <a:p>
          <a:endParaRPr lang="en-US"/>
        </a:p>
      </dgm:t>
    </dgm:pt>
    <dgm:pt modelId="{AC63490E-9630-4414-96D3-ABDC49F707AC}">
      <dgm:prSet phldrT="[Text]"/>
      <dgm:spPr/>
      <dgm:t>
        <a:bodyPr/>
        <a:lstStyle/>
        <a:p>
          <a:r>
            <a:rPr lang="en-US" dirty="0" smtClean="0"/>
            <a:t>Medical Assistant</a:t>
          </a:r>
          <a:endParaRPr lang="en-US" dirty="0"/>
        </a:p>
      </dgm:t>
    </dgm:pt>
    <dgm:pt modelId="{25BF824F-EC80-4F7D-B182-BA05DEEEED6C}" type="parTrans" cxnId="{138EEF5E-9DF2-4902-8296-012C3FC9B938}">
      <dgm:prSet/>
      <dgm:spPr/>
      <dgm:t>
        <a:bodyPr/>
        <a:lstStyle/>
        <a:p>
          <a:endParaRPr lang="en-US"/>
        </a:p>
      </dgm:t>
    </dgm:pt>
    <dgm:pt modelId="{DE9C810E-ACD9-499F-AC0C-443559D1EF43}" type="sibTrans" cxnId="{138EEF5E-9DF2-4902-8296-012C3FC9B938}">
      <dgm:prSet/>
      <dgm:spPr/>
      <dgm:t>
        <a:bodyPr/>
        <a:lstStyle/>
        <a:p>
          <a:endParaRPr lang="en-US"/>
        </a:p>
      </dgm:t>
    </dgm:pt>
    <dgm:pt modelId="{0716EB6D-0B7B-477F-ADB0-2D4A858E47E2}">
      <dgm:prSet phldrT="[Text]"/>
      <dgm:spPr/>
      <dgm:t>
        <a:bodyPr/>
        <a:lstStyle/>
        <a:p>
          <a:r>
            <a:rPr lang="en-US" dirty="0" smtClean="0"/>
            <a:t>Behavioral Therapist</a:t>
          </a:r>
          <a:endParaRPr lang="en-US" dirty="0"/>
        </a:p>
      </dgm:t>
    </dgm:pt>
    <dgm:pt modelId="{D244AA05-2491-4AC7-97F1-60890B2075DA}" type="parTrans" cxnId="{D82050C3-CBE2-40CF-BEAB-A50EDCF8B67A}">
      <dgm:prSet/>
      <dgm:spPr/>
      <dgm:t>
        <a:bodyPr/>
        <a:lstStyle/>
        <a:p>
          <a:endParaRPr lang="en-US"/>
        </a:p>
      </dgm:t>
    </dgm:pt>
    <dgm:pt modelId="{A176B822-F022-4B84-944A-ADE4BC523AF3}" type="sibTrans" cxnId="{D82050C3-CBE2-40CF-BEAB-A50EDCF8B67A}">
      <dgm:prSet/>
      <dgm:spPr/>
      <dgm:t>
        <a:bodyPr/>
        <a:lstStyle/>
        <a:p>
          <a:endParaRPr lang="en-US"/>
        </a:p>
      </dgm:t>
    </dgm:pt>
    <dgm:pt modelId="{BF4950F0-9588-49D7-BADF-BE38CCBA0976}">
      <dgm:prSet phldrT="[Text]"/>
      <dgm:spPr/>
      <dgm:t>
        <a:bodyPr/>
        <a:lstStyle/>
        <a:p>
          <a:r>
            <a:rPr lang="en-US" dirty="0" smtClean="0"/>
            <a:t>Nurse</a:t>
          </a:r>
          <a:endParaRPr lang="en-US" dirty="0"/>
        </a:p>
      </dgm:t>
    </dgm:pt>
    <dgm:pt modelId="{53119A83-DB21-49B3-A914-DCD6EA5D6463}" type="parTrans" cxnId="{C8E7C0A2-E96F-4B57-A3BE-31C8A81DB2AA}">
      <dgm:prSet/>
      <dgm:spPr/>
      <dgm:t>
        <a:bodyPr/>
        <a:lstStyle/>
        <a:p>
          <a:endParaRPr lang="en-US"/>
        </a:p>
      </dgm:t>
    </dgm:pt>
    <dgm:pt modelId="{045AA589-DB60-476D-9CE2-7269E15E7282}" type="sibTrans" cxnId="{C8E7C0A2-E96F-4B57-A3BE-31C8A81DB2AA}">
      <dgm:prSet/>
      <dgm:spPr/>
      <dgm:t>
        <a:bodyPr/>
        <a:lstStyle/>
        <a:p>
          <a:endParaRPr lang="en-US"/>
        </a:p>
      </dgm:t>
    </dgm:pt>
    <dgm:pt modelId="{63C4A2A7-7D6D-4801-A68B-508256EDD2DF}">
      <dgm:prSet phldrT="[Text]"/>
      <dgm:spPr/>
      <dgm:t>
        <a:bodyPr/>
        <a:lstStyle/>
        <a:p>
          <a:r>
            <a:rPr lang="en-US" dirty="0" smtClean="0"/>
            <a:t>Social Worker</a:t>
          </a:r>
          <a:endParaRPr lang="en-US" dirty="0"/>
        </a:p>
      </dgm:t>
    </dgm:pt>
    <dgm:pt modelId="{26C4803E-7858-486F-9284-BA48F9199675}" type="parTrans" cxnId="{575DAC81-3EAA-439B-9FC7-6B0063EB19D0}">
      <dgm:prSet/>
      <dgm:spPr/>
      <dgm:t>
        <a:bodyPr/>
        <a:lstStyle/>
        <a:p>
          <a:endParaRPr lang="en-US"/>
        </a:p>
      </dgm:t>
    </dgm:pt>
    <dgm:pt modelId="{68C6E374-7E58-49AC-A6D4-08A5123AF201}" type="sibTrans" cxnId="{575DAC81-3EAA-439B-9FC7-6B0063EB19D0}">
      <dgm:prSet/>
      <dgm:spPr/>
      <dgm:t>
        <a:bodyPr/>
        <a:lstStyle/>
        <a:p>
          <a:endParaRPr lang="en-US"/>
        </a:p>
      </dgm:t>
    </dgm:pt>
    <dgm:pt modelId="{E568533A-4D14-4E33-B27E-62A4A8B01FA1}">
      <dgm:prSet phldrT="[Text]"/>
      <dgm:spPr/>
      <dgm:t>
        <a:bodyPr/>
        <a:lstStyle/>
        <a:p>
          <a:r>
            <a:rPr lang="en-US" dirty="0" smtClean="0"/>
            <a:t>Primary Care Physician</a:t>
          </a:r>
          <a:endParaRPr lang="en-US" dirty="0"/>
        </a:p>
      </dgm:t>
    </dgm:pt>
    <dgm:pt modelId="{1589353A-7F45-447B-82C2-DF132DB50B5C}" type="parTrans" cxnId="{2C92CCDB-6D70-4DD1-B4A0-247897BB7150}">
      <dgm:prSet/>
      <dgm:spPr/>
      <dgm:t>
        <a:bodyPr/>
        <a:lstStyle/>
        <a:p>
          <a:endParaRPr lang="en-US"/>
        </a:p>
      </dgm:t>
    </dgm:pt>
    <dgm:pt modelId="{6E29ED64-BA41-4B30-8366-3529FCEE886B}" type="sibTrans" cxnId="{2C92CCDB-6D70-4DD1-B4A0-247897BB7150}">
      <dgm:prSet/>
      <dgm:spPr/>
      <dgm:t>
        <a:bodyPr/>
        <a:lstStyle/>
        <a:p>
          <a:endParaRPr lang="en-US"/>
        </a:p>
      </dgm:t>
    </dgm:pt>
    <dgm:pt modelId="{C42EED5D-0852-4FD2-93E6-73782C1BCBE8}">
      <dgm:prSet phldrT="[Text]"/>
      <dgm:spPr/>
      <dgm:t>
        <a:bodyPr/>
        <a:lstStyle/>
        <a:p>
          <a:r>
            <a:rPr lang="en-US" dirty="0" smtClean="0"/>
            <a:t>Insurance specialist</a:t>
          </a:r>
          <a:endParaRPr lang="en-US" dirty="0"/>
        </a:p>
      </dgm:t>
    </dgm:pt>
    <dgm:pt modelId="{A0824B86-EC23-4CB0-84E5-635BC9540BCE}" type="parTrans" cxnId="{A890EE42-B315-4867-AA14-0D4D4ACE06A3}">
      <dgm:prSet/>
      <dgm:spPr/>
      <dgm:t>
        <a:bodyPr/>
        <a:lstStyle/>
        <a:p>
          <a:endParaRPr lang="en-US"/>
        </a:p>
      </dgm:t>
    </dgm:pt>
    <dgm:pt modelId="{5BCAD5C7-499B-43F7-B0BA-D0B8876846E2}" type="sibTrans" cxnId="{A890EE42-B315-4867-AA14-0D4D4ACE06A3}">
      <dgm:prSet/>
      <dgm:spPr/>
      <dgm:t>
        <a:bodyPr/>
        <a:lstStyle/>
        <a:p>
          <a:endParaRPr lang="en-US"/>
        </a:p>
      </dgm:t>
    </dgm:pt>
    <dgm:pt modelId="{519EDDBC-6D00-45A7-B6A1-0FA3C2C7AC48}" type="pres">
      <dgm:prSet presAssocID="{D281F9BF-4BCA-4E2F-AE35-F91F8176AA64}" presName="Name0" presStyleCnt="0">
        <dgm:presLayoutVars>
          <dgm:chMax val="1"/>
          <dgm:dir/>
          <dgm:animLvl val="ctr"/>
          <dgm:resizeHandles val="exact"/>
        </dgm:presLayoutVars>
      </dgm:prSet>
      <dgm:spPr/>
      <dgm:t>
        <a:bodyPr/>
        <a:lstStyle/>
        <a:p>
          <a:endParaRPr lang="en-US"/>
        </a:p>
      </dgm:t>
    </dgm:pt>
    <dgm:pt modelId="{AE68B799-6C1B-457B-BAC8-5748EBD7C7D9}" type="pres">
      <dgm:prSet presAssocID="{9D325BAD-06F5-4A43-BC46-CCA71A8F4BC1}" presName="centerShape" presStyleLbl="node0" presStyleIdx="0" presStyleCnt="1" custScaleX="63537" custScaleY="57671" custLinFactNeighborX="2171" custLinFactNeighborY="279"/>
      <dgm:spPr/>
      <dgm:t>
        <a:bodyPr/>
        <a:lstStyle/>
        <a:p>
          <a:endParaRPr lang="en-US"/>
        </a:p>
      </dgm:t>
    </dgm:pt>
    <dgm:pt modelId="{4DD42B35-D1EB-4D3D-AC12-7B01B72565ED}" type="pres">
      <dgm:prSet presAssocID="{6635C0D5-9F3C-4352-BCAD-9C5160E5B1BA}" presName="node" presStyleLbl="node1" presStyleIdx="0" presStyleCnt="8" custRadScaleRad="101780" custRadScaleInc="6609">
        <dgm:presLayoutVars>
          <dgm:bulletEnabled val="1"/>
        </dgm:presLayoutVars>
      </dgm:prSet>
      <dgm:spPr/>
      <dgm:t>
        <a:bodyPr/>
        <a:lstStyle/>
        <a:p>
          <a:endParaRPr lang="en-US"/>
        </a:p>
      </dgm:t>
    </dgm:pt>
    <dgm:pt modelId="{477446B6-0F3E-4D34-9904-453043C70974}" type="pres">
      <dgm:prSet presAssocID="{6635C0D5-9F3C-4352-BCAD-9C5160E5B1BA}" presName="dummy" presStyleCnt="0"/>
      <dgm:spPr/>
      <dgm:t>
        <a:bodyPr/>
        <a:lstStyle/>
        <a:p>
          <a:endParaRPr lang="en-US"/>
        </a:p>
      </dgm:t>
    </dgm:pt>
    <dgm:pt modelId="{96D4310D-CD01-4989-903A-A1CD3D2CE135}" type="pres">
      <dgm:prSet presAssocID="{3BE0BF17-2EDA-4DA9-84BF-3333B2A77E9E}" presName="sibTrans" presStyleLbl="sibTrans2D1" presStyleIdx="0" presStyleCnt="8"/>
      <dgm:spPr/>
      <dgm:t>
        <a:bodyPr/>
        <a:lstStyle/>
        <a:p>
          <a:endParaRPr lang="en-US"/>
        </a:p>
      </dgm:t>
    </dgm:pt>
    <dgm:pt modelId="{2A74140D-D39E-4460-9170-96FEC9FCD707}" type="pres">
      <dgm:prSet presAssocID="{EB625BF4-CECC-4985-96CA-2165A28ED20C}" presName="node" presStyleLbl="node1" presStyleIdx="1" presStyleCnt="8">
        <dgm:presLayoutVars>
          <dgm:bulletEnabled val="1"/>
        </dgm:presLayoutVars>
      </dgm:prSet>
      <dgm:spPr/>
      <dgm:t>
        <a:bodyPr/>
        <a:lstStyle/>
        <a:p>
          <a:endParaRPr lang="en-US"/>
        </a:p>
      </dgm:t>
    </dgm:pt>
    <dgm:pt modelId="{559663AB-CA56-41CB-B809-9930323BAFC4}" type="pres">
      <dgm:prSet presAssocID="{EB625BF4-CECC-4985-96CA-2165A28ED20C}" presName="dummy" presStyleCnt="0"/>
      <dgm:spPr/>
      <dgm:t>
        <a:bodyPr/>
        <a:lstStyle/>
        <a:p>
          <a:endParaRPr lang="en-US"/>
        </a:p>
      </dgm:t>
    </dgm:pt>
    <dgm:pt modelId="{43C674E5-DDC8-462F-8FDF-1E4EF06A4B6E}" type="pres">
      <dgm:prSet presAssocID="{76F7E495-8EE2-4E56-9007-9527695E3A0C}" presName="sibTrans" presStyleLbl="sibTrans2D1" presStyleIdx="1" presStyleCnt="8"/>
      <dgm:spPr/>
      <dgm:t>
        <a:bodyPr/>
        <a:lstStyle/>
        <a:p>
          <a:endParaRPr lang="en-US"/>
        </a:p>
      </dgm:t>
    </dgm:pt>
    <dgm:pt modelId="{23219FF0-306F-4827-9A83-624FE7960787}" type="pres">
      <dgm:prSet presAssocID="{AC63490E-9630-4414-96D3-ABDC49F707AC}" presName="node" presStyleLbl="node1" presStyleIdx="2" presStyleCnt="8">
        <dgm:presLayoutVars>
          <dgm:bulletEnabled val="1"/>
        </dgm:presLayoutVars>
      </dgm:prSet>
      <dgm:spPr/>
      <dgm:t>
        <a:bodyPr/>
        <a:lstStyle/>
        <a:p>
          <a:endParaRPr lang="en-US"/>
        </a:p>
      </dgm:t>
    </dgm:pt>
    <dgm:pt modelId="{F3E527AB-AE43-4DBB-96A8-80544EB31F79}" type="pres">
      <dgm:prSet presAssocID="{AC63490E-9630-4414-96D3-ABDC49F707AC}" presName="dummy" presStyleCnt="0"/>
      <dgm:spPr/>
      <dgm:t>
        <a:bodyPr/>
        <a:lstStyle/>
        <a:p>
          <a:endParaRPr lang="en-US"/>
        </a:p>
      </dgm:t>
    </dgm:pt>
    <dgm:pt modelId="{98C90304-98EA-4052-845E-030952CF25AA}" type="pres">
      <dgm:prSet presAssocID="{DE9C810E-ACD9-499F-AC0C-443559D1EF43}" presName="sibTrans" presStyleLbl="sibTrans2D1" presStyleIdx="2" presStyleCnt="8"/>
      <dgm:spPr/>
      <dgm:t>
        <a:bodyPr/>
        <a:lstStyle/>
        <a:p>
          <a:endParaRPr lang="en-US"/>
        </a:p>
      </dgm:t>
    </dgm:pt>
    <dgm:pt modelId="{AF7B37D5-9CE5-4F25-9CDE-882D54DDBC84}" type="pres">
      <dgm:prSet presAssocID="{0716EB6D-0B7B-477F-ADB0-2D4A858E47E2}" presName="node" presStyleLbl="node1" presStyleIdx="3" presStyleCnt="8">
        <dgm:presLayoutVars>
          <dgm:bulletEnabled val="1"/>
        </dgm:presLayoutVars>
      </dgm:prSet>
      <dgm:spPr/>
      <dgm:t>
        <a:bodyPr/>
        <a:lstStyle/>
        <a:p>
          <a:endParaRPr lang="en-US"/>
        </a:p>
      </dgm:t>
    </dgm:pt>
    <dgm:pt modelId="{38F5DE04-98C0-44CC-8E23-7ACC5DD1C193}" type="pres">
      <dgm:prSet presAssocID="{0716EB6D-0B7B-477F-ADB0-2D4A858E47E2}" presName="dummy" presStyleCnt="0"/>
      <dgm:spPr/>
      <dgm:t>
        <a:bodyPr/>
        <a:lstStyle/>
        <a:p>
          <a:endParaRPr lang="en-US"/>
        </a:p>
      </dgm:t>
    </dgm:pt>
    <dgm:pt modelId="{442BAF56-CD25-41F8-B1DA-ED3F86CA2901}" type="pres">
      <dgm:prSet presAssocID="{A176B822-F022-4B84-944A-ADE4BC523AF3}" presName="sibTrans" presStyleLbl="sibTrans2D1" presStyleIdx="3" presStyleCnt="8"/>
      <dgm:spPr/>
      <dgm:t>
        <a:bodyPr/>
        <a:lstStyle/>
        <a:p>
          <a:endParaRPr lang="en-US"/>
        </a:p>
      </dgm:t>
    </dgm:pt>
    <dgm:pt modelId="{39743699-A574-42FD-8BEF-0B19E7D8A52A}" type="pres">
      <dgm:prSet presAssocID="{63C4A2A7-7D6D-4801-A68B-508256EDD2DF}" presName="node" presStyleLbl="node1" presStyleIdx="4" presStyleCnt="8">
        <dgm:presLayoutVars>
          <dgm:bulletEnabled val="1"/>
        </dgm:presLayoutVars>
      </dgm:prSet>
      <dgm:spPr/>
      <dgm:t>
        <a:bodyPr/>
        <a:lstStyle/>
        <a:p>
          <a:endParaRPr lang="en-US"/>
        </a:p>
      </dgm:t>
    </dgm:pt>
    <dgm:pt modelId="{4A32D082-DC0B-4512-9711-ABDE85FBA1E5}" type="pres">
      <dgm:prSet presAssocID="{63C4A2A7-7D6D-4801-A68B-508256EDD2DF}" presName="dummy" presStyleCnt="0"/>
      <dgm:spPr/>
      <dgm:t>
        <a:bodyPr/>
        <a:lstStyle/>
        <a:p>
          <a:endParaRPr lang="en-US"/>
        </a:p>
      </dgm:t>
    </dgm:pt>
    <dgm:pt modelId="{5DFBE0A5-CF82-48EA-B087-7F29C41C6329}" type="pres">
      <dgm:prSet presAssocID="{68C6E374-7E58-49AC-A6D4-08A5123AF201}" presName="sibTrans" presStyleLbl="sibTrans2D1" presStyleIdx="4" presStyleCnt="8"/>
      <dgm:spPr/>
      <dgm:t>
        <a:bodyPr/>
        <a:lstStyle/>
        <a:p>
          <a:endParaRPr lang="en-US"/>
        </a:p>
      </dgm:t>
    </dgm:pt>
    <dgm:pt modelId="{9790498F-DC8A-4100-A635-DD50FEF045B6}" type="pres">
      <dgm:prSet presAssocID="{BF4950F0-9588-49D7-BADF-BE38CCBA0976}" presName="node" presStyleLbl="node1" presStyleIdx="5" presStyleCnt="8">
        <dgm:presLayoutVars>
          <dgm:bulletEnabled val="1"/>
        </dgm:presLayoutVars>
      </dgm:prSet>
      <dgm:spPr/>
      <dgm:t>
        <a:bodyPr/>
        <a:lstStyle/>
        <a:p>
          <a:endParaRPr lang="en-US"/>
        </a:p>
      </dgm:t>
    </dgm:pt>
    <dgm:pt modelId="{742B4EAE-20BD-4382-9D0D-6EF7F0372A90}" type="pres">
      <dgm:prSet presAssocID="{BF4950F0-9588-49D7-BADF-BE38CCBA0976}" presName="dummy" presStyleCnt="0"/>
      <dgm:spPr/>
      <dgm:t>
        <a:bodyPr/>
        <a:lstStyle/>
        <a:p>
          <a:endParaRPr lang="en-US"/>
        </a:p>
      </dgm:t>
    </dgm:pt>
    <dgm:pt modelId="{87D34D01-7F7B-4998-95C0-127BDD5A9F2A}" type="pres">
      <dgm:prSet presAssocID="{045AA589-DB60-476D-9CE2-7269E15E7282}" presName="sibTrans" presStyleLbl="sibTrans2D1" presStyleIdx="5" presStyleCnt="8"/>
      <dgm:spPr/>
      <dgm:t>
        <a:bodyPr/>
        <a:lstStyle/>
        <a:p>
          <a:endParaRPr lang="en-US"/>
        </a:p>
      </dgm:t>
    </dgm:pt>
    <dgm:pt modelId="{D10198A2-2D78-4635-9226-945C887E49B5}" type="pres">
      <dgm:prSet presAssocID="{E568533A-4D14-4E33-B27E-62A4A8B01FA1}" presName="node" presStyleLbl="node1" presStyleIdx="6" presStyleCnt="8">
        <dgm:presLayoutVars>
          <dgm:bulletEnabled val="1"/>
        </dgm:presLayoutVars>
      </dgm:prSet>
      <dgm:spPr/>
      <dgm:t>
        <a:bodyPr/>
        <a:lstStyle/>
        <a:p>
          <a:endParaRPr lang="en-US"/>
        </a:p>
      </dgm:t>
    </dgm:pt>
    <dgm:pt modelId="{50BC25E2-BEEB-4F5F-B7CA-73449BDD43B9}" type="pres">
      <dgm:prSet presAssocID="{E568533A-4D14-4E33-B27E-62A4A8B01FA1}" presName="dummy" presStyleCnt="0"/>
      <dgm:spPr/>
      <dgm:t>
        <a:bodyPr/>
        <a:lstStyle/>
        <a:p>
          <a:endParaRPr lang="en-US"/>
        </a:p>
      </dgm:t>
    </dgm:pt>
    <dgm:pt modelId="{11D992C3-13CE-413C-BB31-4BE9D4E40507}" type="pres">
      <dgm:prSet presAssocID="{6E29ED64-BA41-4B30-8366-3529FCEE886B}" presName="sibTrans" presStyleLbl="sibTrans2D1" presStyleIdx="6" presStyleCnt="8"/>
      <dgm:spPr/>
      <dgm:t>
        <a:bodyPr/>
        <a:lstStyle/>
        <a:p>
          <a:endParaRPr lang="en-US"/>
        </a:p>
      </dgm:t>
    </dgm:pt>
    <dgm:pt modelId="{223C8B03-4651-4E28-9F6D-536E710EFA44}" type="pres">
      <dgm:prSet presAssocID="{C42EED5D-0852-4FD2-93E6-73782C1BCBE8}" presName="node" presStyleLbl="node1" presStyleIdx="7" presStyleCnt="8">
        <dgm:presLayoutVars>
          <dgm:bulletEnabled val="1"/>
        </dgm:presLayoutVars>
      </dgm:prSet>
      <dgm:spPr/>
      <dgm:t>
        <a:bodyPr/>
        <a:lstStyle/>
        <a:p>
          <a:endParaRPr lang="en-US"/>
        </a:p>
      </dgm:t>
    </dgm:pt>
    <dgm:pt modelId="{BE70736B-E056-4FED-A3FA-A8CCCE19A979}" type="pres">
      <dgm:prSet presAssocID="{C42EED5D-0852-4FD2-93E6-73782C1BCBE8}" presName="dummy" presStyleCnt="0"/>
      <dgm:spPr/>
      <dgm:t>
        <a:bodyPr/>
        <a:lstStyle/>
        <a:p>
          <a:endParaRPr lang="en-US"/>
        </a:p>
      </dgm:t>
    </dgm:pt>
    <dgm:pt modelId="{D32F76D7-74A6-45B6-A1FC-2545E69BFAD8}" type="pres">
      <dgm:prSet presAssocID="{5BCAD5C7-499B-43F7-B0BA-D0B8876846E2}" presName="sibTrans" presStyleLbl="sibTrans2D1" presStyleIdx="7" presStyleCnt="8"/>
      <dgm:spPr/>
      <dgm:t>
        <a:bodyPr/>
        <a:lstStyle/>
        <a:p>
          <a:endParaRPr lang="en-US"/>
        </a:p>
      </dgm:t>
    </dgm:pt>
  </dgm:ptLst>
  <dgm:cxnLst>
    <dgm:cxn modelId="{D82050C3-CBE2-40CF-BEAB-A50EDCF8B67A}" srcId="{9D325BAD-06F5-4A43-BC46-CCA71A8F4BC1}" destId="{0716EB6D-0B7B-477F-ADB0-2D4A858E47E2}" srcOrd="3" destOrd="0" parTransId="{D244AA05-2491-4AC7-97F1-60890B2075DA}" sibTransId="{A176B822-F022-4B84-944A-ADE4BC523AF3}"/>
    <dgm:cxn modelId="{B5099AFA-AE67-45A4-A4E6-FB888257F91D}" type="presOf" srcId="{68C6E374-7E58-49AC-A6D4-08A5123AF201}" destId="{5DFBE0A5-CF82-48EA-B087-7F29C41C6329}" srcOrd="0" destOrd="0" presId="urn:microsoft.com/office/officeart/2005/8/layout/radial6"/>
    <dgm:cxn modelId="{467EC133-906F-460A-911F-A5453311B6F3}" type="presOf" srcId="{EB625BF4-CECC-4985-96CA-2165A28ED20C}" destId="{2A74140D-D39E-4460-9170-96FEC9FCD707}" srcOrd="0" destOrd="0" presId="urn:microsoft.com/office/officeart/2005/8/layout/radial6"/>
    <dgm:cxn modelId="{DC2A1239-CA26-40EB-95FD-5FE9C7923EE0}" type="presOf" srcId="{63C4A2A7-7D6D-4801-A68B-508256EDD2DF}" destId="{39743699-A574-42FD-8BEF-0B19E7D8A52A}" srcOrd="0" destOrd="0" presId="urn:microsoft.com/office/officeart/2005/8/layout/radial6"/>
    <dgm:cxn modelId="{EA800CA8-B3BF-4509-BAD2-C4B6E255E329}" type="presOf" srcId="{0716EB6D-0B7B-477F-ADB0-2D4A858E47E2}" destId="{AF7B37D5-9CE5-4F25-9CDE-882D54DDBC84}" srcOrd="0" destOrd="0" presId="urn:microsoft.com/office/officeart/2005/8/layout/radial6"/>
    <dgm:cxn modelId="{ECD940BC-74DF-4A77-95B1-782BC52596B9}" type="presOf" srcId="{76F7E495-8EE2-4E56-9007-9527695E3A0C}" destId="{43C674E5-DDC8-462F-8FDF-1E4EF06A4B6E}" srcOrd="0" destOrd="0" presId="urn:microsoft.com/office/officeart/2005/8/layout/radial6"/>
    <dgm:cxn modelId="{859A1408-8C83-46E2-8422-053D8613EF3D}" type="presOf" srcId="{A176B822-F022-4B84-944A-ADE4BC523AF3}" destId="{442BAF56-CD25-41F8-B1DA-ED3F86CA2901}" srcOrd="0" destOrd="0" presId="urn:microsoft.com/office/officeart/2005/8/layout/radial6"/>
    <dgm:cxn modelId="{A890EE42-B315-4867-AA14-0D4D4ACE06A3}" srcId="{9D325BAD-06F5-4A43-BC46-CCA71A8F4BC1}" destId="{C42EED5D-0852-4FD2-93E6-73782C1BCBE8}" srcOrd="7" destOrd="0" parTransId="{A0824B86-EC23-4CB0-84E5-635BC9540BCE}" sibTransId="{5BCAD5C7-499B-43F7-B0BA-D0B8876846E2}"/>
    <dgm:cxn modelId="{C2F3EB1C-40F9-4D91-9521-C12879E7E29B}" type="presOf" srcId="{C42EED5D-0852-4FD2-93E6-73782C1BCBE8}" destId="{223C8B03-4651-4E28-9F6D-536E710EFA44}" srcOrd="0" destOrd="0" presId="urn:microsoft.com/office/officeart/2005/8/layout/radial6"/>
    <dgm:cxn modelId="{3D0E9D91-1E59-4B87-9C54-7107AA162756}" type="presOf" srcId="{D281F9BF-4BCA-4E2F-AE35-F91F8176AA64}" destId="{519EDDBC-6D00-45A7-B6A1-0FA3C2C7AC48}" srcOrd="0" destOrd="0" presId="urn:microsoft.com/office/officeart/2005/8/layout/radial6"/>
    <dgm:cxn modelId="{81BCC65D-2BDF-43DC-A0A8-E551DBF8DA24}" type="presOf" srcId="{6635C0D5-9F3C-4352-BCAD-9C5160E5B1BA}" destId="{4DD42B35-D1EB-4D3D-AC12-7B01B72565ED}" srcOrd="0" destOrd="0" presId="urn:microsoft.com/office/officeart/2005/8/layout/radial6"/>
    <dgm:cxn modelId="{85540942-E65D-4EF7-A141-877F5519542C}" srcId="{9D325BAD-06F5-4A43-BC46-CCA71A8F4BC1}" destId="{6635C0D5-9F3C-4352-BCAD-9C5160E5B1BA}" srcOrd="0" destOrd="0" parTransId="{B38C7663-8F30-4560-BC4E-9FCBF924E100}" sibTransId="{3BE0BF17-2EDA-4DA9-84BF-3333B2A77E9E}"/>
    <dgm:cxn modelId="{138EEF5E-9DF2-4902-8296-012C3FC9B938}" srcId="{9D325BAD-06F5-4A43-BC46-CCA71A8F4BC1}" destId="{AC63490E-9630-4414-96D3-ABDC49F707AC}" srcOrd="2" destOrd="0" parTransId="{25BF824F-EC80-4F7D-B182-BA05DEEEED6C}" sibTransId="{DE9C810E-ACD9-499F-AC0C-443559D1EF43}"/>
    <dgm:cxn modelId="{F4BE26E5-E25B-48B8-9156-62F7141B213D}" type="presOf" srcId="{6E29ED64-BA41-4B30-8366-3529FCEE886B}" destId="{11D992C3-13CE-413C-BB31-4BE9D4E40507}" srcOrd="0" destOrd="0" presId="urn:microsoft.com/office/officeart/2005/8/layout/radial6"/>
    <dgm:cxn modelId="{6B523D38-C6B5-4178-BA59-E765568CAE17}" type="presOf" srcId="{BF4950F0-9588-49D7-BADF-BE38CCBA0976}" destId="{9790498F-DC8A-4100-A635-DD50FEF045B6}" srcOrd="0" destOrd="0" presId="urn:microsoft.com/office/officeart/2005/8/layout/radial6"/>
    <dgm:cxn modelId="{5FBD2F70-D603-4B48-8EB4-DD2A555B6759}" type="presOf" srcId="{5BCAD5C7-499B-43F7-B0BA-D0B8876846E2}" destId="{D32F76D7-74A6-45B6-A1FC-2545E69BFAD8}" srcOrd="0" destOrd="0" presId="urn:microsoft.com/office/officeart/2005/8/layout/radial6"/>
    <dgm:cxn modelId="{F88B5C67-742E-4177-867A-E65F98D5EA70}" srcId="{9D325BAD-06F5-4A43-BC46-CCA71A8F4BC1}" destId="{EB625BF4-CECC-4985-96CA-2165A28ED20C}" srcOrd="1" destOrd="0" parTransId="{2B03640E-5A69-4274-A01E-CAD2E8019B4A}" sibTransId="{76F7E495-8EE2-4E56-9007-9527695E3A0C}"/>
    <dgm:cxn modelId="{184C4668-7980-428A-95ED-3C0AE9A53337}" srcId="{D281F9BF-4BCA-4E2F-AE35-F91F8176AA64}" destId="{9D325BAD-06F5-4A43-BC46-CCA71A8F4BC1}" srcOrd="0" destOrd="0" parTransId="{0B8D1F1C-FC5D-44EE-88CB-09F9079C22BD}" sibTransId="{5176291E-CA54-4652-9A03-7E357EAEB26A}"/>
    <dgm:cxn modelId="{C8E7C0A2-E96F-4B57-A3BE-31C8A81DB2AA}" srcId="{9D325BAD-06F5-4A43-BC46-CCA71A8F4BC1}" destId="{BF4950F0-9588-49D7-BADF-BE38CCBA0976}" srcOrd="5" destOrd="0" parTransId="{53119A83-DB21-49B3-A914-DCD6EA5D6463}" sibTransId="{045AA589-DB60-476D-9CE2-7269E15E7282}"/>
    <dgm:cxn modelId="{2D25A567-8EF3-42DB-9946-D71349B6915A}" type="presOf" srcId="{AC63490E-9630-4414-96D3-ABDC49F707AC}" destId="{23219FF0-306F-4827-9A83-624FE7960787}" srcOrd="0" destOrd="0" presId="urn:microsoft.com/office/officeart/2005/8/layout/radial6"/>
    <dgm:cxn modelId="{0BD8AB90-71CD-45CC-B316-8F495A77CB5F}" type="presOf" srcId="{DE9C810E-ACD9-499F-AC0C-443559D1EF43}" destId="{98C90304-98EA-4052-845E-030952CF25AA}" srcOrd="0" destOrd="0" presId="urn:microsoft.com/office/officeart/2005/8/layout/radial6"/>
    <dgm:cxn modelId="{2C92CCDB-6D70-4DD1-B4A0-247897BB7150}" srcId="{9D325BAD-06F5-4A43-BC46-CCA71A8F4BC1}" destId="{E568533A-4D14-4E33-B27E-62A4A8B01FA1}" srcOrd="6" destOrd="0" parTransId="{1589353A-7F45-447B-82C2-DF132DB50B5C}" sibTransId="{6E29ED64-BA41-4B30-8366-3529FCEE886B}"/>
    <dgm:cxn modelId="{5B250C29-662F-4DBA-BA5B-6ACC60DF942E}" type="presOf" srcId="{9D325BAD-06F5-4A43-BC46-CCA71A8F4BC1}" destId="{AE68B799-6C1B-457B-BAC8-5748EBD7C7D9}" srcOrd="0" destOrd="0" presId="urn:microsoft.com/office/officeart/2005/8/layout/radial6"/>
    <dgm:cxn modelId="{E479CF05-755D-41A4-9435-E3F7930977DE}" type="presOf" srcId="{3BE0BF17-2EDA-4DA9-84BF-3333B2A77E9E}" destId="{96D4310D-CD01-4989-903A-A1CD3D2CE135}" srcOrd="0" destOrd="0" presId="urn:microsoft.com/office/officeart/2005/8/layout/radial6"/>
    <dgm:cxn modelId="{FED0CC04-9052-4856-A67B-70D03CE0A060}" type="presOf" srcId="{045AA589-DB60-476D-9CE2-7269E15E7282}" destId="{87D34D01-7F7B-4998-95C0-127BDD5A9F2A}" srcOrd="0" destOrd="0" presId="urn:microsoft.com/office/officeart/2005/8/layout/radial6"/>
    <dgm:cxn modelId="{02A9F918-179B-4B3E-8561-F0B4AC97E705}" type="presOf" srcId="{E568533A-4D14-4E33-B27E-62A4A8B01FA1}" destId="{D10198A2-2D78-4635-9226-945C887E49B5}" srcOrd="0" destOrd="0" presId="urn:microsoft.com/office/officeart/2005/8/layout/radial6"/>
    <dgm:cxn modelId="{575DAC81-3EAA-439B-9FC7-6B0063EB19D0}" srcId="{9D325BAD-06F5-4A43-BC46-CCA71A8F4BC1}" destId="{63C4A2A7-7D6D-4801-A68B-508256EDD2DF}" srcOrd="4" destOrd="0" parTransId="{26C4803E-7858-486F-9284-BA48F9199675}" sibTransId="{68C6E374-7E58-49AC-A6D4-08A5123AF201}"/>
    <dgm:cxn modelId="{4A46A116-3E9E-41F5-8D21-A25AD688A261}" type="presParOf" srcId="{519EDDBC-6D00-45A7-B6A1-0FA3C2C7AC48}" destId="{AE68B799-6C1B-457B-BAC8-5748EBD7C7D9}" srcOrd="0" destOrd="0" presId="urn:microsoft.com/office/officeart/2005/8/layout/radial6"/>
    <dgm:cxn modelId="{0EB9826C-2660-4FCE-9CEF-FB4605E67354}" type="presParOf" srcId="{519EDDBC-6D00-45A7-B6A1-0FA3C2C7AC48}" destId="{4DD42B35-D1EB-4D3D-AC12-7B01B72565ED}" srcOrd="1" destOrd="0" presId="urn:microsoft.com/office/officeart/2005/8/layout/radial6"/>
    <dgm:cxn modelId="{ECC403EB-A5CF-4673-8AC3-606B929E4B5A}" type="presParOf" srcId="{519EDDBC-6D00-45A7-B6A1-0FA3C2C7AC48}" destId="{477446B6-0F3E-4D34-9904-453043C70974}" srcOrd="2" destOrd="0" presId="urn:microsoft.com/office/officeart/2005/8/layout/radial6"/>
    <dgm:cxn modelId="{6A9D6E65-D961-4395-A526-620DE3DB26EE}" type="presParOf" srcId="{519EDDBC-6D00-45A7-B6A1-0FA3C2C7AC48}" destId="{96D4310D-CD01-4989-903A-A1CD3D2CE135}" srcOrd="3" destOrd="0" presId="urn:microsoft.com/office/officeart/2005/8/layout/radial6"/>
    <dgm:cxn modelId="{558E33A1-DFC4-4537-9791-45AF06BD4652}" type="presParOf" srcId="{519EDDBC-6D00-45A7-B6A1-0FA3C2C7AC48}" destId="{2A74140D-D39E-4460-9170-96FEC9FCD707}" srcOrd="4" destOrd="0" presId="urn:microsoft.com/office/officeart/2005/8/layout/radial6"/>
    <dgm:cxn modelId="{3DBBC9CD-5E4B-4777-AD8F-57248340B175}" type="presParOf" srcId="{519EDDBC-6D00-45A7-B6A1-0FA3C2C7AC48}" destId="{559663AB-CA56-41CB-B809-9930323BAFC4}" srcOrd="5" destOrd="0" presId="urn:microsoft.com/office/officeart/2005/8/layout/radial6"/>
    <dgm:cxn modelId="{237AF46A-585C-4193-9E2B-F214A4D5DB31}" type="presParOf" srcId="{519EDDBC-6D00-45A7-B6A1-0FA3C2C7AC48}" destId="{43C674E5-DDC8-462F-8FDF-1E4EF06A4B6E}" srcOrd="6" destOrd="0" presId="urn:microsoft.com/office/officeart/2005/8/layout/radial6"/>
    <dgm:cxn modelId="{BBA8F709-F804-4CEB-98B0-0FC3FAA92AAA}" type="presParOf" srcId="{519EDDBC-6D00-45A7-B6A1-0FA3C2C7AC48}" destId="{23219FF0-306F-4827-9A83-624FE7960787}" srcOrd="7" destOrd="0" presId="urn:microsoft.com/office/officeart/2005/8/layout/radial6"/>
    <dgm:cxn modelId="{B77371C8-4703-4986-9A44-C81C40057A73}" type="presParOf" srcId="{519EDDBC-6D00-45A7-B6A1-0FA3C2C7AC48}" destId="{F3E527AB-AE43-4DBB-96A8-80544EB31F79}" srcOrd="8" destOrd="0" presId="urn:microsoft.com/office/officeart/2005/8/layout/radial6"/>
    <dgm:cxn modelId="{5F577E45-CAB6-4F73-A54C-E7903E077912}" type="presParOf" srcId="{519EDDBC-6D00-45A7-B6A1-0FA3C2C7AC48}" destId="{98C90304-98EA-4052-845E-030952CF25AA}" srcOrd="9" destOrd="0" presId="urn:microsoft.com/office/officeart/2005/8/layout/radial6"/>
    <dgm:cxn modelId="{359E54E7-F451-4708-A85C-D247B9E3795F}" type="presParOf" srcId="{519EDDBC-6D00-45A7-B6A1-0FA3C2C7AC48}" destId="{AF7B37D5-9CE5-4F25-9CDE-882D54DDBC84}" srcOrd="10" destOrd="0" presId="urn:microsoft.com/office/officeart/2005/8/layout/radial6"/>
    <dgm:cxn modelId="{1D6A5418-4A78-4868-94EE-0B5FE8FA379A}" type="presParOf" srcId="{519EDDBC-6D00-45A7-B6A1-0FA3C2C7AC48}" destId="{38F5DE04-98C0-44CC-8E23-7ACC5DD1C193}" srcOrd="11" destOrd="0" presId="urn:microsoft.com/office/officeart/2005/8/layout/radial6"/>
    <dgm:cxn modelId="{D5D7297F-61E7-488E-B028-6F26154EC55A}" type="presParOf" srcId="{519EDDBC-6D00-45A7-B6A1-0FA3C2C7AC48}" destId="{442BAF56-CD25-41F8-B1DA-ED3F86CA2901}" srcOrd="12" destOrd="0" presId="urn:microsoft.com/office/officeart/2005/8/layout/radial6"/>
    <dgm:cxn modelId="{EEB74636-90AA-4234-9B36-1CB39AB6ACC0}" type="presParOf" srcId="{519EDDBC-6D00-45A7-B6A1-0FA3C2C7AC48}" destId="{39743699-A574-42FD-8BEF-0B19E7D8A52A}" srcOrd="13" destOrd="0" presId="urn:microsoft.com/office/officeart/2005/8/layout/radial6"/>
    <dgm:cxn modelId="{B790F792-8535-49FF-87C6-C770CAD8630E}" type="presParOf" srcId="{519EDDBC-6D00-45A7-B6A1-0FA3C2C7AC48}" destId="{4A32D082-DC0B-4512-9711-ABDE85FBA1E5}" srcOrd="14" destOrd="0" presId="urn:microsoft.com/office/officeart/2005/8/layout/radial6"/>
    <dgm:cxn modelId="{05010830-736B-46B5-B8C5-AB6C4F04F11C}" type="presParOf" srcId="{519EDDBC-6D00-45A7-B6A1-0FA3C2C7AC48}" destId="{5DFBE0A5-CF82-48EA-B087-7F29C41C6329}" srcOrd="15" destOrd="0" presId="urn:microsoft.com/office/officeart/2005/8/layout/radial6"/>
    <dgm:cxn modelId="{650634D3-6342-4247-A3DE-5C15C29041F3}" type="presParOf" srcId="{519EDDBC-6D00-45A7-B6A1-0FA3C2C7AC48}" destId="{9790498F-DC8A-4100-A635-DD50FEF045B6}" srcOrd="16" destOrd="0" presId="urn:microsoft.com/office/officeart/2005/8/layout/radial6"/>
    <dgm:cxn modelId="{239DDD50-EBC4-4530-B948-12873AAF5391}" type="presParOf" srcId="{519EDDBC-6D00-45A7-B6A1-0FA3C2C7AC48}" destId="{742B4EAE-20BD-4382-9D0D-6EF7F0372A90}" srcOrd="17" destOrd="0" presId="urn:microsoft.com/office/officeart/2005/8/layout/radial6"/>
    <dgm:cxn modelId="{E66B1FFA-2EC5-40E2-8068-CB40FE3F9417}" type="presParOf" srcId="{519EDDBC-6D00-45A7-B6A1-0FA3C2C7AC48}" destId="{87D34D01-7F7B-4998-95C0-127BDD5A9F2A}" srcOrd="18" destOrd="0" presId="urn:microsoft.com/office/officeart/2005/8/layout/radial6"/>
    <dgm:cxn modelId="{AAAFF06A-98D5-4218-BBD4-7F83A86732E2}" type="presParOf" srcId="{519EDDBC-6D00-45A7-B6A1-0FA3C2C7AC48}" destId="{D10198A2-2D78-4635-9226-945C887E49B5}" srcOrd="19" destOrd="0" presId="urn:microsoft.com/office/officeart/2005/8/layout/radial6"/>
    <dgm:cxn modelId="{C1718894-55DA-4285-847A-1D1F62A2D7C7}" type="presParOf" srcId="{519EDDBC-6D00-45A7-B6A1-0FA3C2C7AC48}" destId="{50BC25E2-BEEB-4F5F-B7CA-73449BDD43B9}" srcOrd="20" destOrd="0" presId="urn:microsoft.com/office/officeart/2005/8/layout/radial6"/>
    <dgm:cxn modelId="{DCD48442-5953-4319-9EDC-D5D5AF7256A4}" type="presParOf" srcId="{519EDDBC-6D00-45A7-B6A1-0FA3C2C7AC48}" destId="{11D992C3-13CE-413C-BB31-4BE9D4E40507}" srcOrd="21" destOrd="0" presId="urn:microsoft.com/office/officeart/2005/8/layout/radial6"/>
    <dgm:cxn modelId="{C1BA6191-7A55-4EB4-8DF2-1BC404F90287}" type="presParOf" srcId="{519EDDBC-6D00-45A7-B6A1-0FA3C2C7AC48}" destId="{223C8B03-4651-4E28-9F6D-536E710EFA44}" srcOrd="22" destOrd="0" presId="urn:microsoft.com/office/officeart/2005/8/layout/radial6"/>
    <dgm:cxn modelId="{6A2F7E50-44B5-4075-86AE-2620F71C43FA}" type="presParOf" srcId="{519EDDBC-6D00-45A7-B6A1-0FA3C2C7AC48}" destId="{BE70736B-E056-4FED-A3FA-A8CCCE19A979}" srcOrd="23" destOrd="0" presId="urn:microsoft.com/office/officeart/2005/8/layout/radial6"/>
    <dgm:cxn modelId="{6BCFF74D-68FF-4BE5-8B9D-D4A03EBF7AB4}" type="presParOf" srcId="{519EDDBC-6D00-45A7-B6A1-0FA3C2C7AC48}" destId="{D32F76D7-74A6-45B6-A1FC-2545E69BFAD8}"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81F9BF-4BCA-4E2F-AE35-F91F8176AA64}"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D325BAD-06F5-4A43-BC46-CCA71A8F4BC1}">
      <dgm:prSet phldrT="[Text]"/>
      <dgm:spPr/>
      <dgm:t>
        <a:bodyPr/>
        <a:lstStyle/>
        <a:p>
          <a:r>
            <a:rPr lang="en-US" dirty="0" smtClean="0"/>
            <a:t>Patient</a:t>
          </a:r>
          <a:endParaRPr lang="en-US" dirty="0"/>
        </a:p>
      </dgm:t>
    </dgm:pt>
    <dgm:pt modelId="{0B8D1F1C-FC5D-44EE-88CB-09F9079C22BD}" type="parTrans" cxnId="{184C4668-7980-428A-95ED-3C0AE9A53337}">
      <dgm:prSet/>
      <dgm:spPr/>
      <dgm:t>
        <a:bodyPr/>
        <a:lstStyle/>
        <a:p>
          <a:endParaRPr lang="en-US"/>
        </a:p>
      </dgm:t>
    </dgm:pt>
    <dgm:pt modelId="{5176291E-CA54-4652-9A03-7E357EAEB26A}" type="sibTrans" cxnId="{184C4668-7980-428A-95ED-3C0AE9A53337}">
      <dgm:prSet/>
      <dgm:spPr/>
      <dgm:t>
        <a:bodyPr/>
        <a:lstStyle/>
        <a:p>
          <a:endParaRPr lang="en-US"/>
        </a:p>
      </dgm:t>
    </dgm:pt>
    <dgm:pt modelId="{6635C0D5-9F3C-4352-BCAD-9C5160E5B1BA}">
      <dgm:prSet phldrT="[Text]"/>
      <dgm:spPr/>
      <dgm:t>
        <a:bodyPr/>
        <a:lstStyle/>
        <a:p>
          <a:r>
            <a:rPr lang="en-US" dirty="0" smtClean="0"/>
            <a:t>Health Coach</a:t>
          </a:r>
          <a:endParaRPr lang="en-US" dirty="0"/>
        </a:p>
      </dgm:t>
    </dgm:pt>
    <dgm:pt modelId="{B38C7663-8F30-4560-BC4E-9FCBF924E100}" type="parTrans" cxnId="{85540942-E65D-4EF7-A141-877F5519542C}">
      <dgm:prSet/>
      <dgm:spPr/>
      <dgm:t>
        <a:bodyPr/>
        <a:lstStyle/>
        <a:p>
          <a:endParaRPr lang="en-US"/>
        </a:p>
      </dgm:t>
    </dgm:pt>
    <dgm:pt modelId="{3BE0BF17-2EDA-4DA9-84BF-3333B2A77E9E}" type="sibTrans" cxnId="{85540942-E65D-4EF7-A141-877F5519542C}">
      <dgm:prSet/>
      <dgm:spPr/>
      <dgm:t>
        <a:bodyPr/>
        <a:lstStyle/>
        <a:p>
          <a:endParaRPr lang="en-US"/>
        </a:p>
      </dgm:t>
    </dgm:pt>
    <dgm:pt modelId="{EB625BF4-CECC-4985-96CA-2165A28ED20C}">
      <dgm:prSet phldrT="[Text]"/>
      <dgm:spPr/>
      <dgm:t>
        <a:bodyPr/>
        <a:lstStyle/>
        <a:p>
          <a:r>
            <a:rPr lang="en-US" dirty="0" smtClean="0"/>
            <a:t>Pharmacist</a:t>
          </a:r>
          <a:endParaRPr lang="en-US" dirty="0"/>
        </a:p>
      </dgm:t>
    </dgm:pt>
    <dgm:pt modelId="{2B03640E-5A69-4274-A01E-CAD2E8019B4A}" type="parTrans" cxnId="{F88B5C67-742E-4177-867A-E65F98D5EA70}">
      <dgm:prSet/>
      <dgm:spPr/>
      <dgm:t>
        <a:bodyPr/>
        <a:lstStyle/>
        <a:p>
          <a:endParaRPr lang="en-US"/>
        </a:p>
      </dgm:t>
    </dgm:pt>
    <dgm:pt modelId="{76F7E495-8EE2-4E56-9007-9527695E3A0C}" type="sibTrans" cxnId="{F88B5C67-742E-4177-867A-E65F98D5EA70}">
      <dgm:prSet/>
      <dgm:spPr/>
      <dgm:t>
        <a:bodyPr/>
        <a:lstStyle/>
        <a:p>
          <a:endParaRPr lang="en-US"/>
        </a:p>
      </dgm:t>
    </dgm:pt>
    <dgm:pt modelId="{AC63490E-9630-4414-96D3-ABDC49F707AC}">
      <dgm:prSet phldrT="[Text]"/>
      <dgm:spPr/>
      <dgm:t>
        <a:bodyPr/>
        <a:lstStyle/>
        <a:p>
          <a:r>
            <a:rPr lang="en-US" dirty="0" smtClean="0"/>
            <a:t>Medical Assistant</a:t>
          </a:r>
          <a:endParaRPr lang="en-US" dirty="0"/>
        </a:p>
      </dgm:t>
    </dgm:pt>
    <dgm:pt modelId="{25BF824F-EC80-4F7D-B182-BA05DEEEED6C}" type="parTrans" cxnId="{138EEF5E-9DF2-4902-8296-012C3FC9B938}">
      <dgm:prSet/>
      <dgm:spPr/>
      <dgm:t>
        <a:bodyPr/>
        <a:lstStyle/>
        <a:p>
          <a:endParaRPr lang="en-US"/>
        </a:p>
      </dgm:t>
    </dgm:pt>
    <dgm:pt modelId="{DE9C810E-ACD9-499F-AC0C-443559D1EF43}" type="sibTrans" cxnId="{138EEF5E-9DF2-4902-8296-012C3FC9B938}">
      <dgm:prSet/>
      <dgm:spPr/>
      <dgm:t>
        <a:bodyPr/>
        <a:lstStyle/>
        <a:p>
          <a:endParaRPr lang="en-US"/>
        </a:p>
      </dgm:t>
    </dgm:pt>
    <dgm:pt modelId="{0716EB6D-0B7B-477F-ADB0-2D4A858E47E2}">
      <dgm:prSet phldrT="[Text]"/>
      <dgm:spPr/>
      <dgm:t>
        <a:bodyPr/>
        <a:lstStyle/>
        <a:p>
          <a:r>
            <a:rPr lang="en-US" dirty="0" smtClean="0"/>
            <a:t>Behavioral Therapist</a:t>
          </a:r>
          <a:endParaRPr lang="en-US" dirty="0"/>
        </a:p>
      </dgm:t>
    </dgm:pt>
    <dgm:pt modelId="{D244AA05-2491-4AC7-97F1-60890B2075DA}" type="parTrans" cxnId="{D82050C3-CBE2-40CF-BEAB-A50EDCF8B67A}">
      <dgm:prSet/>
      <dgm:spPr/>
      <dgm:t>
        <a:bodyPr/>
        <a:lstStyle/>
        <a:p>
          <a:endParaRPr lang="en-US"/>
        </a:p>
      </dgm:t>
    </dgm:pt>
    <dgm:pt modelId="{A176B822-F022-4B84-944A-ADE4BC523AF3}" type="sibTrans" cxnId="{D82050C3-CBE2-40CF-BEAB-A50EDCF8B67A}">
      <dgm:prSet/>
      <dgm:spPr/>
      <dgm:t>
        <a:bodyPr/>
        <a:lstStyle/>
        <a:p>
          <a:endParaRPr lang="en-US"/>
        </a:p>
      </dgm:t>
    </dgm:pt>
    <dgm:pt modelId="{BF4950F0-9588-49D7-BADF-BE38CCBA0976}">
      <dgm:prSet phldrT="[Text]"/>
      <dgm:spPr/>
      <dgm:t>
        <a:bodyPr/>
        <a:lstStyle/>
        <a:p>
          <a:r>
            <a:rPr lang="en-US" dirty="0" smtClean="0"/>
            <a:t>Nurse</a:t>
          </a:r>
          <a:endParaRPr lang="en-US" dirty="0"/>
        </a:p>
      </dgm:t>
    </dgm:pt>
    <dgm:pt modelId="{53119A83-DB21-49B3-A914-DCD6EA5D6463}" type="parTrans" cxnId="{C8E7C0A2-E96F-4B57-A3BE-31C8A81DB2AA}">
      <dgm:prSet/>
      <dgm:spPr/>
      <dgm:t>
        <a:bodyPr/>
        <a:lstStyle/>
        <a:p>
          <a:endParaRPr lang="en-US"/>
        </a:p>
      </dgm:t>
    </dgm:pt>
    <dgm:pt modelId="{045AA589-DB60-476D-9CE2-7269E15E7282}" type="sibTrans" cxnId="{C8E7C0A2-E96F-4B57-A3BE-31C8A81DB2AA}">
      <dgm:prSet/>
      <dgm:spPr/>
      <dgm:t>
        <a:bodyPr/>
        <a:lstStyle/>
        <a:p>
          <a:endParaRPr lang="en-US"/>
        </a:p>
      </dgm:t>
    </dgm:pt>
    <dgm:pt modelId="{63C4A2A7-7D6D-4801-A68B-508256EDD2DF}">
      <dgm:prSet phldrT="[Text]"/>
      <dgm:spPr/>
      <dgm:t>
        <a:bodyPr/>
        <a:lstStyle/>
        <a:p>
          <a:r>
            <a:rPr lang="en-US" dirty="0" smtClean="0"/>
            <a:t>Social Worker</a:t>
          </a:r>
          <a:endParaRPr lang="en-US" dirty="0"/>
        </a:p>
      </dgm:t>
    </dgm:pt>
    <dgm:pt modelId="{26C4803E-7858-486F-9284-BA48F9199675}" type="parTrans" cxnId="{575DAC81-3EAA-439B-9FC7-6B0063EB19D0}">
      <dgm:prSet/>
      <dgm:spPr/>
      <dgm:t>
        <a:bodyPr/>
        <a:lstStyle/>
        <a:p>
          <a:endParaRPr lang="en-US"/>
        </a:p>
      </dgm:t>
    </dgm:pt>
    <dgm:pt modelId="{68C6E374-7E58-49AC-A6D4-08A5123AF201}" type="sibTrans" cxnId="{575DAC81-3EAA-439B-9FC7-6B0063EB19D0}">
      <dgm:prSet/>
      <dgm:spPr/>
      <dgm:t>
        <a:bodyPr/>
        <a:lstStyle/>
        <a:p>
          <a:endParaRPr lang="en-US"/>
        </a:p>
      </dgm:t>
    </dgm:pt>
    <dgm:pt modelId="{E568533A-4D14-4E33-B27E-62A4A8B01FA1}">
      <dgm:prSet phldrT="[Text]"/>
      <dgm:spPr/>
      <dgm:t>
        <a:bodyPr/>
        <a:lstStyle/>
        <a:p>
          <a:r>
            <a:rPr lang="en-US" dirty="0" smtClean="0"/>
            <a:t>Primary Care Physician</a:t>
          </a:r>
          <a:endParaRPr lang="en-US" dirty="0"/>
        </a:p>
      </dgm:t>
    </dgm:pt>
    <dgm:pt modelId="{1589353A-7F45-447B-82C2-DF132DB50B5C}" type="parTrans" cxnId="{2C92CCDB-6D70-4DD1-B4A0-247897BB7150}">
      <dgm:prSet/>
      <dgm:spPr/>
      <dgm:t>
        <a:bodyPr/>
        <a:lstStyle/>
        <a:p>
          <a:endParaRPr lang="en-US"/>
        </a:p>
      </dgm:t>
    </dgm:pt>
    <dgm:pt modelId="{6E29ED64-BA41-4B30-8366-3529FCEE886B}" type="sibTrans" cxnId="{2C92CCDB-6D70-4DD1-B4A0-247897BB7150}">
      <dgm:prSet/>
      <dgm:spPr/>
      <dgm:t>
        <a:bodyPr/>
        <a:lstStyle/>
        <a:p>
          <a:endParaRPr lang="en-US"/>
        </a:p>
      </dgm:t>
    </dgm:pt>
    <dgm:pt modelId="{C42EED5D-0852-4FD2-93E6-73782C1BCBE8}">
      <dgm:prSet phldrT="[Text]"/>
      <dgm:spPr/>
      <dgm:t>
        <a:bodyPr/>
        <a:lstStyle/>
        <a:p>
          <a:r>
            <a:rPr lang="en-US" dirty="0" smtClean="0"/>
            <a:t>Insurance specialist</a:t>
          </a:r>
          <a:endParaRPr lang="en-US" dirty="0"/>
        </a:p>
      </dgm:t>
    </dgm:pt>
    <dgm:pt modelId="{A0824B86-EC23-4CB0-84E5-635BC9540BCE}" type="parTrans" cxnId="{A890EE42-B315-4867-AA14-0D4D4ACE06A3}">
      <dgm:prSet/>
      <dgm:spPr/>
      <dgm:t>
        <a:bodyPr/>
        <a:lstStyle/>
        <a:p>
          <a:endParaRPr lang="en-US"/>
        </a:p>
      </dgm:t>
    </dgm:pt>
    <dgm:pt modelId="{5BCAD5C7-499B-43F7-B0BA-D0B8876846E2}" type="sibTrans" cxnId="{A890EE42-B315-4867-AA14-0D4D4ACE06A3}">
      <dgm:prSet/>
      <dgm:spPr/>
      <dgm:t>
        <a:bodyPr/>
        <a:lstStyle/>
        <a:p>
          <a:endParaRPr lang="en-US"/>
        </a:p>
      </dgm:t>
    </dgm:pt>
    <dgm:pt modelId="{519EDDBC-6D00-45A7-B6A1-0FA3C2C7AC48}" type="pres">
      <dgm:prSet presAssocID="{D281F9BF-4BCA-4E2F-AE35-F91F8176AA64}" presName="Name0" presStyleCnt="0">
        <dgm:presLayoutVars>
          <dgm:chMax val="1"/>
          <dgm:dir/>
          <dgm:animLvl val="ctr"/>
          <dgm:resizeHandles val="exact"/>
        </dgm:presLayoutVars>
      </dgm:prSet>
      <dgm:spPr/>
      <dgm:t>
        <a:bodyPr/>
        <a:lstStyle/>
        <a:p>
          <a:endParaRPr lang="en-US"/>
        </a:p>
      </dgm:t>
    </dgm:pt>
    <dgm:pt modelId="{AE68B799-6C1B-457B-BAC8-5748EBD7C7D9}" type="pres">
      <dgm:prSet presAssocID="{9D325BAD-06F5-4A43-BC46-CCA71A8F4BC1}" presName="centerShape" presStyleLbl="node0" presStyleIdx="0" presStyleCnt="1" custScaleX="63537" custScaleY="57671" custLinFactNeighborX="2171" custLinFactNeighborY="279"/>
      <dgm:spPr/>
      <dgm:t>
        <a:bodyPr/>
        <a:lstStyle/>
        <a:p>
          <a:endParaRPr lang="en-US"/>
        </a:p>
      </dgm:t>
    </dgm:pt>
    <dgm:pt modelId="{4DD42B35-D1EB-4D3D-AC12-7B01B72565ED}" type="pres">
      <dgm:prSet presAssocID="{6635C0D5-9F3C-4352-BCAD-9C5160E5B1BA}" presName="node" presStyleLbl="node1" presStyleIdx="0" presStyleCnt="8" custRadScaleRad="101780" custRadScaleInc="6609">
        <dgm:presLayoutVars>
          <dgm:bulletEnabled val="1"/>
        </dgm:presLayoutVars>
      </dgm:prSet>
      <dgm:spPr/>
      <dgm:t>
        <a:bodyPr/>
        <a:lstStyle/>
        <a:p>
          <a:endParaRPr lang="en-US"/>
        </a:p>
      </dgm:t>
    </dgm:pt>
    <dgm:pt modelId="{477446B6-0F3E-4D34-9904-453043C70974}" type="pres">
      <dgm:prSet presAssocID="{6635C0D5-9F3C-4352-BCAD-9C5160E5B1BA}" presName="dummy" presStyleCnt="0"/>
      <dgm:spPr/>
      <dgm:t>
        <a:bodyPr/>
        <a:lstStyle/>
        <a:p>
          <a:endParaRPr lang="en-US"/>
        </a:p>
      </dgm:t>
    </dgm:pt>
    <dgm:pt modelId="{96D4310D-CD01-4989-903A-A1CD3D2CE135}" type="pres">
      <dgm:prSet presAssocID="{3BE0BF17-2EDA-4DA9-84BF-3333B2A77E9E}" presName="sibTrans" presStyleLbl="sibTrans2D1" presStyleIdx="0" presStyleCnt="8"/>
      <dgm:spPr/>
      <dgm:t>
        <a:bodyPr/>
        <a:lstStyle/>
        <a:p>
          <a:endParaRPr lang="en-US"/>
        </a:p>
      </dgm:t>
    </dgm:pt>
    <dgm:pt modelId="{2A74140D-D39E-4460-9170-96FEC9FCD707}" type="pres">
      <dgm:prSet presAssocID="{EB625BF4-CECC-4985-96CA-2165A28ED20C}" presName="node" presStyleLbl="node1" presStyleIdx="1" presStyleCnt="8">
        <dgm:presLayoutVars>
          <dgm:bulletEnabled val="1"/>
        </dgm:presLayoutVars>
      </dgm:prSet>
      <dgm:spPr/>
      <dgm:t>
        <a:bodyPr/>
        <a:lstStyle/>
        <a:p>
          <a:endParaRPr lang="en-US"/>
        </a:p>
      </dgm:t>
    </dgm:pt>
    <dgm:pt modelId="{559663AB-CA56-41CB-B809-9930323BAFC4}" type="pres">
      <dgm:prSet presAssocID="{EB625BF4-CECC-4985-96CA-2165A28ED20C}" presName="dummy" presStyleCnt="0"/>
      <dgm:spPr/>
      <dgm:t>
        <a:bodyPr/>
        <a:lstStyle/>
        <a:p>
          <a:endParaRPr lang="en-US"/>
        </a:p>
      </dgm:t>
    </dgm:pt>
    <dgm:pt modelId="{43C674E5-DDC8-462F-8FDF-1E4EF06A4B6E}" type="pres">
      <dgm:prSet presAssocID="{76F7E495-8EE2-4E56-9007-9527695E3A0C}" presName="sibTrans" presStyleLbl="sibTrans2D1" presStyleIdx="1" presStyleCnt="8"/>
      <dgm:spPr/>
      <dgm:t>
        <a:bodyPr/>
        <a:lstStyle/>
        <a:p>
          <a:endParaRPr lang="en-US"/>
        </a:p>
      </dgm:t>
    </dgm:pt>
    <dgm:pt modelId="{23219FF0-306F-4827-9A83-624FE7960787}" type="pres">
      <dgm:prSet presAssocID="{AC63490E-9630-4414-96D3-ABDC49F707AC}" presName="node" presStyleLbl="node1" presStyleIdx="2" presStyleCnt="8">
        <dgm:presLayoutVars>
          <dgm:bulletEnabled val="1"/>
        </dgm:presLayoutVars>
      </dgm:prSet>
      <dgm:spPr/>
      <dgm:t>
        <a:bodyPr/>
        <a:lstStyle/>
        <a:p>
          <a:endParaRPr lang="en-US"/>
        </a:p>
      </dgm:t>
    </dgm:pt>
    <dgm:pt modelId="{F3E527AB-AE43-4DBB-96A8-80544EB31F79}" type="pres">
      <dgm:prSet presAssocID="{AC63490E-9630-4414-96D3-ABDC49F707AC}" presName="dummy" presStyleCnt="0"/>
      <dgm:spPr/>
      <dgm:t>
        <a:bodyPr/>
        <a:lstStyle/>
        <a:p>
          <a:endParaRPr lang="en-US"/>
        </a:p>
      </dgm:t>
    </dgm:pt>
    <dgm:pt modelId="{98C90304-98EA-4052-845E-030952CF25AA}" type="pres">
      <dgm:prSet presAssocID="{DE9C810E-ACD9-499F-AC0C-443559D1EF43}" presName="sibTrans" presStyleLbl="sibTrans2D1" presStyleIdx="2" presStyleCnt="8"/>
      <dgm:spPr/>
      <dgm:t>
        <a:bodyPr/>
        <a:lstStyle/>
        <a:p>
          <a:endParaRPr lang="en-US"/>
        </a:p>
      </dgm:t>
    </dgm:pt>
    <dgm:pt modelId="{AF7B37D5-9CE5-4F25-9CDE-882D54DDBC84}" type="pres">
      <dgm:prSet presAssocID="{0716EB6D-0B7B-477F-ADB0-2D4A858E47E2}" presName="node" presStyleLbl="node1" presStyleIdx="3" presStyleCnt="8">
        <dgm:presLayoutVars>
          <dgm:bulletEnabled val="1"/>
        </dgm:presLayoutVars>
      </dgm:prSet>
      <dgm:spPr/>
      <dgm:t>
        <a:bodyPr/>
        <a:lstStyle/>
        <a:p>
          <a:endParaRPr lang="en-US"/>
        </a:p>
      </dgm:t>
    </dgm:pt>
    <dgm:pt modelId="{38F5DE04-98C0-44CC-8E23-7ACC5DD1C193}" type="pres">
      <dgm:prSet presAssocID="{0716EB6D-0B7B-477F-ADB0-2D4A858E47E2}" presName="dummy" presStyleCnt="0"/>
      <dgm:spPr/>
      <dgm:t>
        <a:bodyPr/>
        <a:lstStyle/>
        <a:p>
          <a:endParaRPr lang="en-US"/>
        </a:p>
      </dgm:t>
    </dgm:pt>
    <dgm:pt modelId="{442BAF56-CD25-41F8-B1DA-ED3F86CA2901}" type="pres">
      <dgm:prSet presAssocID="{A176B822-F022-4B84-944A-ADE4BC523AF3}" presName="sibTrans" presStyleLbl="sibTrans2D1" presStyleIdx="3" presStyleCnt="8"/>
      <dgm:spPr/>
      <dgm:t>
        <a:bodyPr/>
        <a:lstStyle/>
        <a:p>
          <a:endParaRPr lang="en-US"/>
        </a:p>
      </dgm:t>
    </dgm:pt>
    <dgm:pt modelId="{39743699-A574-42FD-8BEF-0B19E7D8A52A}" type="pres">
      <dgm:prSet presAssocID="{63C4A2A7-7D6D-4801-A68B-508256EDD2DF}" presName="node" presStyleLbl="node1" presStyleIdx="4" presStyleCnt="8">
        <dgm:presLayoutVars>
          <dgm:bulletEnabled val="1"/>
        </dgm:presLayoutVars>
      </dgm:prSet>
      <dgm:spPr/>
      <dgm:t>
        <a:bodyPr/>
        <a:lstStyle/>
        <a:p>
          <a:endParaRPr lang="en-US"/>
        </a:p>
      </dgm:t>
    </dgm:pt>
    <dgm:pt modelId="{4A32D082-DC0B-4512-9711-ABDE85FBA1E5}" type="pres">
      <dgm:prSet presAssocID="{63C4A2A7-7D6D-4801-A68B-508256EDD2DF}" presName="dummy" presStyleCnt="0"/>
      <dgm:spPr/>
      <dgm:t>
        <a:bodyPr/>
        <a:lstStyle/>
        <a:p>
          <a:endParaRPr lang="en-US"/>
        </a:p>
      </dgm:t>
    </dgm:pt>
    <dgm:pt modelId="{5DFBE0A5-CF82-48EA-B087-7F29C41C6329}" type="pres">
      <dgm:prSet presAssocID="{68C6E374-7E58-49AC-A6D4-08A5123AF201}" presName="sibTrans" presStyleLbl="sibTrans2D1" presStyleIdx="4" presStyleCnt="8"/>
      <dgm:spPr/>
      <dgm:t>
        <a:bodyPr/>
        <a:lstStyle/>
        <a:p>
          <a:endParaRPr lang="en-US"/>
        </a:p>
      </dgm:t>
    </dgm:pt>
    <dgm:pt modelId="{9790498F-DC8A-4100-A635-DD50FEF045B6}" type="pres">
      <dgm:prSet presAssocID="{BF4950F0-9588-49D7-BADF-BE38CCBA0976}" presName="node" presStyleLbl="node1" presStyleIdx="5" presStyleCnt="8">
        <dgm:presLayoutVars>
          <dgm:bulletEnabled val="1"/>
        </dgm:presLayoutVars>
      </dgm:prSet>
      <dgm:spPr/>
      <dgm:t>
        <a:bodyPr/>
        <a:lstStyle/>
        <a:p>
          <a:endParaRPr lang="en-US"/>
        </a:p>
      </dgm:t>
    </dgm:pt>
    <dgm:pt modelId="{742B4EAE-20BD-4382-9D0D-6EF7F0372A90}" type="pres">
      <dgm:prSet presAssocID="{BF4950F0-9588-49D7-BADF-BE38CCBA0976}" presName="dummy" presStyleCnt="0"/>
      <dgm:spPr/>
      <dgm:t>
        <a:bodyPr/>
        <a:lstStyle/>
        <a:p>
          <a:endParaRPr lang="en-US"/>
        </a:p>
      </dgm:t>
    </dgm:pt>
    <dgm:pt modelId="{87D34D01-7F7B-4998-95C0-127BDD5A9F2A}" type="pres">
      <dgm:prSet presAssocID="{045AA589-DB60-476D-9CE2-7269E15E7282}" presName="sibTrans" presStyleLbl="sibTrans2D1" presStyleIdx="5" presStyleCnt="8"/>
      <dgm:spPr/>
      <dgm:t>
        <a:bodyPr/>
        <a:lstStyle/>
        <a:p>
          <a:endParaRPr lang="en-US"/>
        </a:p>
      </dgm:t>
    </dgm:pt>
    <dgm:pt modelId="{D10198A2-2D78-4635-9226-945C887E49B5}" type="pres">
      <dgm:prSet presAssocID="{E568533A-4D14-4E33-B27E-62A4A8B01FA1}" presName="node" presStyleLbl="node1" presStyleIdx="6" presStyleCnt="8">
        <dgm:presLayoutVars>
          <dgm:bulletEnabled val="1"/>
        </dgm:presLayoutVars>
      </dgm:prSet>
      <dgm:spPr/>
      <dgm:t>
        <a:bodyPr/>
        <a:lstStyle/>
        <a:p>
          <a:endParaRPr lang="en-US"/>
        </a:p>
      </dgm:t>
    </dgm:pt>
    <dgm:pt modelId="{50BC25E2-BEEB-4F5F-B7CA-73449BDD43B9}" type="pres">
      <dgm:prSet presAssocID="{E568533A-4D14-4E33-B27E-62A4A8B01FA1}" presName="dummy" presStyleCnt="0"/>
      <dgm:spPr/>
      <dgm:t>
        <a:bodyPr/>
        <a:lstStyle/>
        <a:p>
          <a:endParaRPr lang="en-US"/>
        </a:p>
      </dgm:t>
    </dgm:pt>
    <dgm:pt modelId="{11D992C3-13CE-413C-BB31-4BE9D4E40507}" type="pres">
      <dgm:prSet presAssocID="{6E29ED64-BA41-4B30-8366-3529FCEE886B}" presName="sibTrans" presStyleLbl="sibTrans2D1" presStyleIdx="6" presStyleCnt="8"/>
      <dgm:spPr/>
      <dgm:t>
        <a:bodyPr/>
        <a:lstStyle/>
        <a:p>
          <a:endParaRPr lang="en-US"/>
        </a:p>
      </dgm:t>
    </dgm:pt>
    <dgm:pt modelId="{223C8B03-4651-4E28-9F6D-536E710EFA44}" type="pres">
      <dgm:prSet presAssocID="{C42EED5D-0852-4FD2-93E6-73782C1BCBE8}" presName="node" presStyleLbl="node1" presStyleIdx="7" presStyleCnt="8">
        <dgm:presLayoutVars>
          <dgm:bulletEnabled val="1"/>
        </dgm:presLayoutVars>
      </dgm:prSet>
      <dgm:spPr/>
      <dgm:t>
        <a:bodyPr/>
        <a:lstStyle/>
        <a:p>
          <a:endParaRPr lang="en-US"/>
        </a:p>
      </dgm:t>
    </dgm:pt>
    <dgm:pt modelId="{BE70736B-E056-4FED-A3FA-A8CCCE19A979}" type="pres">
      <dgm:prSet presAssocID="{C42EED5D-0852-4FD2-93E6-73782C1BCBE8}" presName="dummy" presStyleCnt="0"/>
      <dgm:spPr/>
      <dgm:t>
        <a:bodyPr/>
        <a:lstStyle/>
        <a:p>
          <a:endParaRPr lang="en-US"/>
        </a:p>
      </dgm:t>
    </dgm:pt>
    <dgm:pt modelId="{D32F76D7-74A6-45B6-A1FC-2545E69BFAD8}" type="pres">
      <dgm:prSet presAssocID="{5BCAD5C7-499B-43F7-B0BA-D0B8876846E2}" presName="sibTrans" presStyleLbl="sibTrans2D1" presStyleIdx="7" presStyleCnt="8"/>
      <dgm:spPr/>
      <dgm:t>
        <a:bodyPr/>
        <a:lstStyle/>
        <a:p>
          <a:endParaRPr lang="en-US"/>
        </a:p>
      </dgm:t>
    </dgm:pt>
  </dgm:ptLst>
  <dgm:cxnLst>
    <dgm:cxn modelId="{D82050C3-CBE2-40CF-BEAB-A50EDCF8B67A}" srcId="{9D325BAD-06F5-4A43-BC46-CCA71A8F4BC1}" destId="{0716EB6D-0B7B-477F-ADB0-2D4A858E47E2}" srcOrd="3" destOrd="0" parTransId="{D244AA05-2491-4AC7-97F1-60890B2075DA}" sibTransId="{A176B822-F022-4B84-944A-ADE4BC523AF3}"/>
    <dgm:cxn modelId="{57A7C2B4-7AF4-41F6-B4DB-68570E179BEA}" type="presOf" srcId="{BF4950F0-9588-49D7-BADF-BE38CCBA0976}" destId="{9790498F-DC8A-4100-A635-DD50FEF045B6}" srcOrd="0" destOrd="0" presId="urn:microsoft.com/office/officeart/2005/8/layout/radial6"/>
    <dgm:cxn modelId="{FE6FFB00-FE59-4856-990D-AED906AD046E}" type="presOf" srcId="{0716EB6D-0B7B-477F-ADB0-2D4A858E47E2}" destId="{AF7B37D5-9CE5-4F25-9CDE-882D54DDBC84}" srcOrd="0" destOrd="0" presId="urn:microsoft.com/office/officeart/2005/8/layout/radial6"/>
    <dgm:cxn modelId="{E9922C4E-8DA2-4EB7-8C79-A095522D1B0B}" type="presOf" srcId="{5BCAD5C7-499B-43F7-B0BA-D0B8876846E2}" destId="{D32F76D7-74A6-45B6-A1FC-2545E69BFAD8}" srcOrd="0" destOrd="0" presId="urn:microsoft.com/office/officeart/2005/8/layout/radial6"/>
    <dgm:cxn modelId="{DBF018C1-D889-4388-8F66-2C93E5DCCFAD}" type="presOf" srcId="{A176B822-F022-4B84-944A-ADE4BC523AF3}" destId="{442BAF56-CD25-41F8-B1DA-ED3F86CA2901}" srcOrd="0" destOrd="0" presId="urn:microsoft.com/office/officeart/2005/8/layout/radial6"/>
    <dgm:cxn modelId="{A890EE42-B315-4867-AA14-0D4D4ACE06A3}" srcId="{9D325BAD-06F5-4A43-BC46-CCA71A8F4BC1}" destId="{C42EED5D-0852-4FD2-93E6-73782C1BCBE8}" srcOrd="7" destOrd="0" parTransId="{A0824B86-EC23-4CB0-84E5-635BC9540BCE}" sibTransId="{5BCAD5C7-499B-43F7-B0BA-D0B8876846E2}"/>
    <dgm:cxn modelId="{BCD8D4EB-7F47-4AED-AA7E-054D8D4C00EC}" type="presOf" srcId="{DE9C810E-ACD9-499F-AC0C-443559D1EF43}" destId="{98C90304-98EA-4052-845E-030952CF25AA}" srcOrd="0" destOrd="0" presId="urn:microsoft.com/office/officeart/2005/8/layout/radial6"/>
    <dgm:cxn modelId="{4C1C3CC8-F7E5-4B31-BAA8-5192EA089DC8}" type="presOf" srcId="{D281F9BF-4BCA-4E2F-AE35-F91F8176AA64}" destId="{519EDDBC-6D00-45A7-B6A1-0FA3C2C7AC48}" srcOrd="0" destOrd="0" presId="urn:microsoft.com/office/officeart/2005/8/layout/radial6"/>
    <dgm:cxn modelId="{7372F984-0D12-4EF5-8D38-5F902121989D}" type="presOf" srcId="{3BE0BF17-2EDA-4DA9-84BF-3333B2A77E9E}" destId="{96D4310D-CD01-4989-903A-A1CD3D2CE135}" srcOrd="0" destOrd="0" presId="urn:microsoft.com/office/officeart/2005/8/layout/radial6"/>
    <dgm:cxn modelId="{FB398BC8-DAF9-4475-8D5C-CF3011C9C7C4}" type="presOf" srcId="{EB625BF4-CECC-4985-96CA-2165A28ED20C}" destId="{2A74140D-D39E-4460-9170-96FEC9FCD707}" srcOrd="0" destOrd="0" presId="urn:microsoft.com/office/officeart/2005/8/layout/radial6"/>
    <dgm:cxn modelId="{4AAB9CAB-C0C3-4944-8BAA-F0CF84E86314}" type="presOf" srcId="{68C6E374-7E58-49AC-A6D4-08A5123AF201}" destId="{5DFBE0A5-CF82-48EA-B087-7F29C41C6329}" srcOrd="0" destOrd="0" presId="urn:microsoft.com/office/officeart/2005/8/layout/radial6"/>
    <dgm:cxn modelId="{85540942-E65D-4EF7-A141-877F5519542C}" srcId="{9D325BAD-06F5-4A43-BC46-CCA71A8F4BC1}" destId="{6635C0D5-9F3C-4352-BCAD-9C5160E5B1BA}" srcOrd="0" destOrd="0" parTransId="{B38C7663-8F30-4560-BC4E-9FCBF924E100}" sibTransId="{3BE0BF17-2EDA-4DA9-84BF-3333B2A77E9E}"/>
    <dgm:cxn modelId="{78C4C46F-0AA6-4D2F-BFC7-C986D684F4C4}" type="presOf" srcId="{045AA589-DB60-476D-9CE2-7269E15E7282}" destId="{87D34D01-7F7B-4998-95C0-127BDD5A9F2A}" srcOrd="0" destOrd="0" presId="urn:microsoft.com/office/officeart/2005/8/layout/radial6"/>
    <dgm:cxn modelId="{138EEF5E-9DF2-4902-8296-012C3FC9B938}" srcId="{9D325BAD-06F5-4A43-BC46-CCA71A8F4BC1}" destId="{AC63490E-9630-4414-96D3-ABDC49F707AC}" srcOrd="2" destOrd="0" parTransId="{25BF824F-EC80-4F7D-B182-BA05DEEEED6C}" sibTransId="{DE9C810E-ACD9-499F-AC0C-443559D1EF43}"/>
    <dgm:cxn modelId="{F88B5C67-742E-4177-867A-E65F98D5EA70}" srcId="{9D325BAD-06F5-4A43-BC46-CCA71A8F4BC1}" destId="{EB625BF4-CECC-4985-96CA-2165A28ED20C}" srcOrd="1" destOrd="0" parTransId="{2B03640E-5A69-4274-A01E-CAD2E8019B4A}" sibTransId="{76F7E495-8EE2-4E56-9007-9527695E3A0C}"/>
    <dgm:cxn modelId="{92772735-1F05-4F3D-A825-2C104B2912D4}" type="presOf" srcId="{9D325BAD-06F5-4A43-BC46-CCA71A8F4BC1}" destId="{AE68B799-6C1B-457B-BAC8-5748EBD7C7D9}" srcOrd="0" destOrd="0" presId="urn:microsoft.com/office/officeart/2005/8/layout/radial6"/>
    <dgm:cxn modelId="{184C4668-7980-428A-95ED-3C0AE9A53337}" srcId="{D281F9BF-4BCA-4E2F-AE35-F91F8176AA64}" destId="{9D325BAD-06F5-4A43-BC46-CCA71A8F4BC1}" srcOrd="0" destOrd="0" parTransId="{0B8D1F1C-FC5D-44EE-88CB-09F9079C22BD}" sibTransId="{5176291E-CA54-4652-9A03-7E357EAEB26A}"/>
    <dgm:cxn modelId="{C8E7C0A2-E96F-4B57-A3BE-31C8A81DB2AA}" srcId="{9D325BAD-06F5-4A43-BC46-CCA71A8F4BC1}" destId="{BF4950F0-9588-49D7-BADF-BE38CCBA0976}" srcOrd="5" destOrd="0" parTransId="{53119A83-DB21-49B3-A914-DCD6EA5D6463}" sibTransId="{045AA589-DB60-476D-9CE2-7269E15E7282}"/>
    <dgm:cxn modelId="{39D8518D-68BC-44C6-909A-A2324241BA10}" type="presOf" srcId="{6E29ED64-BA41-4B30-8366-3529FCEE886B}" destId="{11D992C3-13CE-413C-BB31-4BE9D4E40507}" srcOrd="0" destOrd="0" presId="urn:microsoft.com/office/officeart/2005/8/layout/radial6"/>
    <dgm:cxn modelId="{2C92CCDB-6D70-4DD1-B4A0-247897BB7150}" srcId="{9D325BAD-06F5-4A43-BC46-CCA71A8F4BC1}" destId="{E568533A-4D14-4E33-B27E-62A4A8B01FA1}" srcOrd="6" destOrd="0" parTransId="{1589353A-7F45-447B-82C2-DF132DB50B5C}" sibTransId="{6E29ED64-BA41-4B30-8366-3529FCEE886B}"/>
    <dgm:cxn modelId="{184CDC78-E456-49C2-B081-AB98CE6F48DE}" type="presOf" srcId="{C42EED5D-0852-4FD2-93E6-73782C1BCBE8}" destId="{223C8B03-4651-4E28-9F6D-536E710EFA44}" srcOrd="0" destOrd="0" presId="urn:microsoft.com/office/officeart/2005/8/layout/radial6"/>
    <dgm:cxn modelId="{CE7AE458-5218-455C-A58F-ACAC5F3A18D7}" type="presOf" srcId="{76F7E495-8EE2-4E56-9007-9527695E3A0C}" destId="{43C674E5-DDC8-462F-8FDF-1E4EF06A4B6E}" srcOrd="0" destOrd="0" presId="urn:microsoft.com/office/officeart/2005/8/layout/radial6"/>
    <dgm:cxn modelId="{0AA4F295-62E0-4446-A1D9-9A20F16BFD03}" type="presOf" srcId="{AC63490E-9630-4414-96D3-ABDC49F707AC}" destId="{23219FF0-306F-4827-9A83-624FE7960787}" srcOrd="0" destOrd="0" presId="urn:microsoft.com/office/officeart/2005/8/layout/radial6"/>
    <dgm:cxn modelId="{929BC14D-D3CC-4FCD-83CE-CA8FF2D03037}" type="presOf" srcId="{E568533A-4D14-4E33-B27E-62A4A8B01FA1}" destId="{D10198A2-2D78-4635-9226-945C887E49B5}" srcOrd="0" destOrd="0" presId="urn:microsoft.com/office/officeart/2005/8/layout/radial6"/>
    <dgm:cxn modelId="{3AAD0E76-BFCC-41C4-9446-9BFFF5A55714}" type="presOf" srcId="{6635C0D5-9F3C-4352-BCAD-9C5160E5B1BA}" destId="{4DD42B35-D1EB-4D3D-AC12-7B01B72565ED}" srcOrd="0" destOrd="0" presId="urn:microsoft.com/office/officeart/2005/8/layout/radial6"/>
    <dgm:cxn modelId="{E3888B71-B89E-4124-AFD8-069340FB655E}" type="presOf" srcId="{63C4A2A7-7D6D-4801-A68B-508256EDD2DF}" destId="{39743699-A574-42FD-8BEF-0B19E7D8A52A}" srcOrd="0" destOrd="0" presId="urn:microsoft.com/office/officeart/2005/8/layout/radial6"/>
    <dgm:cxn modelId="{575DAC81-3EAA-439B-9FC7-6B0063EB19D0}" srcId="{9D325BAD-06F5-4A43-BC46-CCA71A8F4BC1}" destId="{63C4A2A7-7D6D-4801-A68B-508256EDD2DF}" srcOrd="4" destOrd="0" parTransId="{26C4803E-7858-486F-9284-BA48F9199675}" sibTransId="{68C6E374-7E58-49AC-A6D4-08A5123AF201}"/>
    <dgm:cxn modelId="{AA29C5FA-A3DB-49D4-8EBF-24E48FFE8381}" type="presParOf" srcId="{519EDDBC-6D00-45A7-B6A1-0FA3C2C7AC48}" destId="{AE68B799-6C1B-457B-BAC8-5748EBD7C7D9}" srcOrd="0" destOrd="0" presId="urn:microsoft.com/office/officeart/2005/8/layout/radial6"/>
    <dgm:cxn modelId="{EB1F59FD-FBA8-430C-B103-9AB2C5753405}" type="presParOf" srcId="{519EDDBC-6D00-45A7-B6A1-0FA3C2C7AC48}" destId="{4DD42B35-D1EB-4D3D-AC12-7B01B72565ED}" srcOrd="1" destOrd="0" presId="urn:microsoft.com/office/officeart/2005/8/layout/radial6"/>
    <dgm:cxn modelId="{4F2A35A1-74C6-403B-867D-10E91C0FBD8C}" type="presParOf" srcId="{519EDDBC-6D00-45A7-B6A1-0FA3C2C7AC48}" destId="{477446B6-0F3E-4D34-9904-453043C70974}" srcOrd="2" destOrd="0" presId="urn:microsoft.com/office/officeart/2005/8/layout/radial6"/>
    <dgm:cxn modelId="{DC2346A1-D22B-44F7-92FF-3B863C4ECAF7}" type="presParOf" srcId="{519EDDBC-6D00-45A7-B6A1-0FA3C2C7AC48}" destId="{96D4310D-CD01-4989-903A-A1CD3D2CE135}" srcOrd="3" destOrd="0" presId="urn:microsoft.com/office/officeart/2005/8/layout/radial6"/>
    <dgm:cxn modelId="{695A5385-AB06-4F5D-B7CC-118C04FFE099}" type="presParOf" srcId="{519EDDBC-6D00-45A7-B6A1-0FA3C2C7AC48}" destId="{2A74140D-D39E-4460-9170-96FEC9FCD707}" srcOrd="4" destOrd="0" presId="urn:microsoft.com/office/officeart/2005/8/layout/radial6"/>
    <dgm:cxn modelId="{C1FB8EC9-4872-4F5E-BCB1-49EEEB7CC335}" type="presParOf" srcId="{519EDDBC-6D00-45A7-B6A1-0FA3C2C7AC48}" destId="{559663AB-CA56-41CB-B809-9930323BAFC4}" srcOrd="5" destOrd="0" presId="urn:microsoft.com/office/officeart/2005/8/layout/radial6"/>
    <dgm:cxn modelId="{2BACE1C3-3F44-4D4B-ACD6-78E6537096E8}" type="presParOf" srcId="{519EDDBC-6D00-45A7-B6A1-0FA3C2C7AC48}" destId="{43C674E5-DDC8-462F-8FDF-1E4EF06A4B6E}" srcOrd="6" destOrd="0" presId="urn:microsoft.com/office/officeart/2005/8/layout/radial6"/>
    <dgm:cxn modelId="{270968F1-3EF9-44FC-AD55-F52A5B97698D}" type="presParOf" srcId="{519EDDBC-6D00-45A7-B6A1-0FA3C2C7AC48}" destId="{23219FF0-306F-4827-9A83-624FE7960787}" srcOrd="7" destOrd="0" presId="urn:microsoft.com/office/officeart/2005/8/layout/radial6"/>
    <dgm:cxn modelId="{5E4294C3-AF39-44D6-92B3-6C4C4E6688C9}" type="presParOf" srcId="{519EDDBC-6D00-45A7-B6A1-0FA3C2C7AC48}" destId="{F3E527AB-AE43-4DBB-96A8-80544EB31F79}" srcOrd="8" destOrd="0" presId="urn:microsoft.com/office/officeart/2005/8/layout/radial6"/>
    <dgm:cxn modelId="{C977D9E1-DB4C-4D34-BED4-1EB38C120F6E}" type="presParOf" srcId="{519EDDBC-6D00-45A7-B6A1-0FA3C2C7AC48}" destId="{98C90304-98EA-4052-845E-030952CF25AA}" srcOrd="9" destOrd="0" presId="urn:microsoft.com/office/officeart/2005/8/layout/radial6"/>
    <dgm:cxn modelId="{4AEEE088-E022-4FA8-93EA-390D16C22492}" type="presParOf" srcId="{519EDDBC-6D00-45A7-B6A1-0FA3C2C7AC48}" destId="{AF7B37D5-9CE5-4F25-9CDE-882D54DDBC84}" srcOrd="10" destOrd="0" presId="urn:microsoft.com/office/officeart/2005/8/layout/radial6"/>
    <dgm:cxn modelId="{678C6D73-901E-404E-BF4F-2857FC3830D1}" type="presParOf" srcId="{519EDDBC-6D00-45A7-B6A1-0FA3C2C7AC48}" destId="{38F5DE04-98C0-44CC-8E23-7ACC5DD1C193}" srcOrd="11" destOrd="0" presId="urn:microsoft.com/office/officeart/2005/8/layout/radial6"/>
    <dgm:cxn modelId="{84210EFB-2EDB-46B3-A9EF-F7BA70B336A3}" type="presParOf" srcId="{519EDDBC-6D00-45A7-B6A1-0FA3C2C7AC48}" destId="{442BAF56-CD25-41F8-B1DA-ED3F86CA2901}" srcOrd="12" destOrd="0" presId="urn:microsoft.com/office/officeart/2005/8/layout/radial6"/>
    <dgm:cxn modelId="{C6E34E82-DCEC-4368-81E7-238AACDD71B9}" type="presParOf" srcId="{519EDDBC-6D00-45A7-B6A1-0FA3C2C7AC48}" destId="{39743699-A574-42FD-8BEF-0B19E7D8A52A}" srcOrd="13" destOrd="0" presId="urn:microsoft.com/office/officeart/2005/8/layout/radial6"/>
    <dgm:cxn modelId="{98A25BE7-C304-4C80-8B2A-FFFFA006EFA9}" type="presParOf" srcId="{519EDDBC-6D00-45A7-B6A1-0FA3C2C7AC48}" destId="{4A32D082-DC0B-4512-9711-ABDE85FBA1E5}" srcOrd="14" destOrd="0" presId="urn:microsoft.com/office/officeart/2005/8/layout/radial6"/>
    <dgm:cxn modelId="{9BD6788C-BFBC-44D7-A40D-F396551FFFF2}" type="presParOf" srcId="{519EDDBC-6D00-45A7-B6A1-0FA3C2C7AC48}" destId="{5DFBE0A5-CF82-48EA-B087-7F29C41C6329}" srcOrd="15" destOrd="0" presId="urn:microsoft.com/office/officeart/2005/8/layout/radial6"/>
    <dgm:cxn modelId="{CB318DC8-C7A7-4B34-8FBE-F6CC49E6B3C4}" type="presParOf" srcId="{519EDDBC-6D00-45A7-B6A1-0FA3C2C7AC48}" destId="{9790498F-DC8A-4100-A635-DD50FEF045B6}" srcOrd="16" destOrd="0" presId="urn:microsoft.com/office/officeart/2005/8/layout/radial6"/>
    <dgm:cxn modelId="{D50549BD-FF34-4DA4-95E2-24F5CA5EEE8E}" type="presParOf" srcId="{519EDDBC-6D00-45A7-B6A1-0FA3C2C7AC48}" destId="{742B4EAE-20BD-4382-9D0D-6EF7F0372A90}" srcOrd="17" destOrd="0" presId="urn:microsoft.com/office/officeart/2005/8/layout/radial6"/>
    <dgm:cxn modelId="{2CA46DD9-4D55-4F47-B860-BA931CEDD7DB}" type="presParOf" srcId="{519EDDBC-6D00-45A7-B6A1-0FA3C2C7AC48}" destId="{87D34D01-7F7B-4998-95C0-127BDD5A9F2A}" srcOrd="18" destOrd="0" presId="urn:microsoft.com/office/officeart/2005/8/layout/radial6"/>
    <dgm:cxn modelId="{2868133E-2FA0-475A-8459-8881B8561859}" type="presParOf" srcId="{519EDDBC-6D00-45A7-B6A1-0FA3C2C7AC48}" destId="{D10198A2-2D78-4635-9226-945C887E49B5}" srcOrd="19" destOrd="0" presId="urn:microsoft.com/office/officeart/2005/8/layout/radial6"/>
    <dgm:cxn modelId="{2FB66792-9460-42AC-A264-DA161C4F8029}" type="presParOf" srcId="{519EDDBC-6D00-45A7-B6A1-0FA3C2C7AC48}" destId="{50BC25E2-BEEB-4F5F-B7CA-73449BDD43B9}" srcOrd="20" destOrd="0" presId="urn:microsoft.com/office/officeart/2005/8/layout/radial6"/>
    <dgm:cxn modelId="{44DC3744-DD67-45E0-AD2C-12683BBAA4DC}" type="presParOf" srcId="{519EDDBC-6D00-45A7-B6A1-0FA3C2C7AC48}" destId="{11D992C3-13CE-413C-BB31-4BE9D4E40507}" srcOrd="21" destOrd="0" presId="urn:microsoft.com/office/officeart/2005/8/layout/radial6"/>
    <dgm:cxn modelId="{72164364-3A57-450C-8713-D0F3C9C962FC}" type="presParOf" srcId="{519EDDBC-6D00-45A7-B6A1-0FA3C2C7AC48}" destId="{223C8B03-4651-4E28-9F6D-536E710EFA44}" srcOrd="22" destOrd="0" presId="urn:microsoft.com/office/officeart/2005/8/layout/radial6"/>
    <dgm:cxn modelId="{815D6BFF-52B7-45AD-B354-66092A41CBF3}" type="presParOf" srcId="{519EDDBC-6D00-45A7-B6A1-0FA3C2C7AC48}" destId="{BE70736B-E056-4FED-A3FA-A8CCCE19A979}" srcOrd="23" destOrd="0" presId="urn:microsoft.com/office/officeart/2005/8/layout/radial6"/>
    <dgm:cxn modelId="{90FF2DE5-2AD7-4274-8A42-99540F2C39E5}" type="presParOf" srcId="{519EDDBC-6D00-45A7-B6A1-0FA3C2C7AC48}" destId="{D32F76D7-74A6-45B6-A1FC-2545E69BFAD8}"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61DB3-1663-460A-A5BB-0D87D84DBE14}" type="datetimeFigureOut">
              <a:rPr lang="en-US" smtClean="0"/>
              <a:t>10/8/2018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E55F7-93B9-4B5D-B89B-27B6348C3224}" type="slidenum">
              <a:rPr lang="en-US" smtClean="0"/>
              <a:t>‹#›</a:t>
            </a:fld>
            <a:endParaRPr lang="en-US"/>
          </a:p>
        </p:txBody>
      </p:sp>
    </p:spTree>
    <p:extLst>
      <p:ext uri="{BB962C8B-B14F-4D97-AF65-F5344CB8AC3E}">
        <p14:creationId xmlns:p14="http://schemas.microsoft.com/office/powerpoint/2010/main" val="136107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31A33-A427-4FCC-82C6-0DA09694640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8063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10</a:t>
            </a:fld>
            <a:endParaRPr lang="en-US"/>
          </a:p>
        </p:txBody>
      </p:sp>
    </p:spTree>
    <p:extLst>
      <p:ext uri="{BB962C8B-B14F-4D97-AF65-F5344CB8AC3E}">
        <p14:creationId xmlns:p14="http://schemas.microsoft.com/office/powerpoint/2010/main" val="140865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11</a:t>
            </a:fld>
            <a:endParaRPr lang="en-US"/>
          </a:p>
        </p:txBody>
      </p:sp>
    </p:spTree>
    <p:extLst>
      <p:ext uri="{BB962C8B-B14F-4D97-AF65-F5344CB8AC3E}">
        <p14:creationId xmlns:p14="http://schemas.microsoft.com/office/powerpoint/2010/main" val="336624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12</a:t>
            </a:fld>
            <a:endParaRPr lang="en-US"/>
          </a:p>
        </p:txBody>
      </p:sp>
    </p:spTree>
    <p:extLst>
      <p:ext uri="{BB962C8B-B14F-4D97-AF65-F5344CB8AC3E}">
        <p14:creationId xmlns:p14="http://schemas.microsoft.com/office/powerpoint/2010/main" val="258546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13</a:t>
            </a:fld>
            <a:endParaRPr lang="en-US"/>
          </a:p>
        </p:txBody>
      </p:sp>
    </p:spTree>
    <p:extLst>
      <p:ext uri="{BB962C8B-B14F-4D97-AF65-F5344CB8AC3E}">
        <p14:creationId xmlns:p14="http://schemas.microsoft.com/office/powerpoint/2010/main" val="162300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14</a:t>
            </a:fld>
            <a:endParaRPr lang="en-US"/>
          </a:p>
        </p:txBody>
      </p:sp>
    </p:spTree>
    <p:extLst>
      <p:ext uri="{BB962C8B-B14F-4D97-AF65-F5344CB8AC3E}">
        <p14:creationId xmlns:p14="http://schemas.microsoft.com/office/powerpoint/2010/main" val="1866412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15</a:t>
            </a:fld>
            <a:endParaRPr lang="en-US"/>
          </a:p>
        </p:txBody>
      </p:sp>
    </p:spTree>
    <p:extLst>
      <p:ext uri="{BB962C8B-B14F-4D97-AF65-F5344CB8AC3E}">
        <p14:creationId xmlns:p14="http://schemas.microsoft.com/office/powerpoint/2010/main" val="351512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16</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17</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18</a:t>
            </a:fld>
            <a:endParaRPr lang="en-US"/>
          </a:p>
        </p:txBody>
      </p:sp>
    </p:spTree>
    <p:extLst>
      <p:ext uri="{BB962C8B-B14F-4D97-AF65-F5344CB8AC3E}">
        <p14:creationId xmlns:p14="http://schemas.microsoft.com/office/powerpoint/2010/main" val="4105394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19</a:t>
            </a:fld>
            <a:endParaRPr lang="en-US"/>
          </a:p>
        </p:txBody>
      </p:sp>
    </p:spTree>
    <p:extLst>
      <p:ext uri="{BB962C8B-B14F-4D97-AF65-F5344CB8AC3E}">
        <p14:creationId xmlns:p14="http://schemas.microsoft.com/office/powerpoint/2010/main" val="328334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31A33-A427-4FCC-82C6-0DA09694640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49171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20</a:t>
            </a:fld>
            <a:endParaRPr lang="en-US"/>
          </a:p>
        </p:txBody>
      </p:sp>
    </p:spTree>
    <p:extLst>
      <p:ext uri="{BB962C8B-B14F-4D97-AF65-F5344CB8AC3E}">
        <p14:creationId xmlns:p14="http://schemas.microsoft.com/office/powerpoint/2010/main" val="712027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21</a:t>
            </a:fld>
            <a:endParaRPr lang="en-US"/>
          </a:p>
        </p:txBody>
      </p:sp>
    </p:spTree>
    <p:extLst>
      <p:ext uri="{BB962C8B-B14F-4D97-AF65-F5344CB8AC3E}">
        <p14:creationId xmlns:p14="http://schemas.microsoft.com/office/powerpoint/2010/main" val="969449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another picture option as I couldn’t</a:t>
            </a:r>
            <a:r>
              <a:rPr lang="en-US" baseline="0" dirty="0" smtClean="0"/>
              <a:t> find this one to try to make bigger, do you have the source?</a:t>
            </a:r>
          </a:p>
          <a:p>
            <a:r>
              <a:rPr lang="en-US" baseline="0" dirty="0" smtClean="0"/>
              <a:t>http://www.aone.org/resources/primary-care-workforce-needs.pdf</a:t>
            </a:r>
          </a:p>
          <a:p>
            <a:endParaRPr lang="en-US" baseline="0" dirty="0" smtClean="0"/>
          </a:p>
        </p:txBody>
      </p:sp>
      <p:sp>
        <p:nvSpPr>
          <p:cNvPr id="4" name="Slide Number Placeholder 3"/>
          <p:cNvSpPr>
            <a:spLocks noGrp="1"/>
          </p:cNvSpPr>
          <p:nvPr>
            <p:ph type="sldNum" sz="quarter" idx="10"/>
          </p:nvPr>
        </p:nvSpPr>
        <p:spPr/>
        <p:txBody>
          <a:bodyPr/>
          <a:lstStyle/>
          <a:p>
            <a:fld id="{ED3E55F7-93B9-4B5D-B89B-27B6348C3224}" type="slidenum">
              <a:rPr lang="en-US" smtClean="0"/>
              <a:t>22</a:t>
            </a:fld>
            <a:endParaRPr lang="en-US"/>
          </a:p>
        </p:txBody>
      </p:sp>
    </p:spTree>
    <p:extLst>
      <p:ext uri="{BB962C8B-B14F-4D97-AF65-F5344CB8AC3E}">
        <p14:creationId xmlns:p14="http://schemas.microsoft.com/office/powerpoint/2010/main" val="3237438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23</a:t>
            </a:fld>
            <a:endParaRPr lang="en-US"/>
          </a:p>
        </p:txBody>
      </p:sp>
    </p:spTree>
    <p:extLst>
      <p:ext uri="{BB962C8B-B14F-4D97-AF65-F5344CB8AC3E}">
        <p14:creationId xmlns:p14="http://schemas.microsoft.com/office/powerpoint/2010/main" val="402053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24</a:t>
            </a:fld>
            <a:endParaRPr lang="en-US"/>
          </a:p>
        </p:txBody>
      </p:sp>
    </p:spTree>
    <p:extLst>
      <p:ext uri="{BB962C8B-B14F-4D97-AF65-F5344CB8AC3E}">
        <p14:creationId xmlns:p14="http://schemas.microsoft.com/office/powerpoint/2010/main" val="3339287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25</a:t>
            </a:fld>
            <a:endParaRPr lang="en-US"/>
          </a:p>
        </p:txBody>
      </p:sp>
    </p:spTree>
    <p:extLst>
      <p:ext uri="{BB962C8B-B14F-4D97-AF65-F5344CB8AC3E}">
        <p14:creationId xmlns:p14="http://schemas.microsoft.com/office/powerpoint/2010/main" val="3876833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26</a:t>
            </a:fld>
            <a:endParaRPr lang="en-US"/>
          </a:p>
        </p:txBody>
      </p:sp>
    </p:spTree>
    <p:extLst>
      <p:ext uri="{BB962C8B-B14F-4D97-AF65-F5344CB8AC3E}">
        <p14:creationId xmlns:p14="http://schemas.microsoft.com/office/powerpoint/2010/main" val="45231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27</a:t>
            </a:fld>
            <a:endParaRPr lang="en-US"/>
          </a:p>
        </p:txBody>
      </p:sp>
    </p:spTree>
    <p:extLst>
      <p:ext uri="{BB962C8B-B14F-4D97-AF65-F5344CB8AC3E}">
        <p14:creationId xmlns:p14="http://schemas.microsoft.com/office/powerpoint/2010/main" val="2931220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28</a:t>
            </a:fld>
            <a:endParaRPr lang="en-US"/>
          </a:p>
        </p:txBody>
      </p:sp>
    </p:spTree>
    <p:extLst>
      <p:ext uri="{BB962C8B-B14F-4D97-AF65-F5344CB8AC3E}">
        <p14:creationId xmlns:p14="http://schemas.microsoft.com/office/powerpoint/2010/main" val="1086473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29</a:t>
            </a:fld>
            <a:endParaRPr lang="en-US"/>
          </a:p>
        </p:txBody>
      </p:sp>
    </p:spTree>
    <p:extLst>
      <p:ext uri="{BB962C8B-B14F-4D97-AF65-F5344CB8AC3E}">
        <p14:creationId xmlns:p14="http://schemas.microsoft.com/office/powerpoint/2010/main" val="150823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3</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30</a:t>
            </a:fld>
            <a:endParaRPr lang="en-US"/>
          </a:p>
        </p:txBody>
      </p:sp>
    </p:spTree>
    <p:extLst>
      <p:ext uri="{BB962C8B-B14F-4D97-AF65-F5344CB8AC3E}">
        <p14:creationId xmlns:p14="http://schemas.microsoft.com/office/powerpoint/2010/main" val="2857067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31</a:t>
            </a:fld>
            <a:endParaRPr lang="en-US"/>
          </a:p>
        </p:txBody>
      </p:sp>
    </p:spTree>
    <p:extLst>
      <p:ext uri="{BB962C8B-B14F-4D97-AF65-F5344CB8AC3E}">
        <p14:creationId xmlns:p14="http://schemas.microsoft.com/office/powerpoint/2010/main" val="2674286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32</a:t>
            </a:fld>
            <a:endParaRPr lang="en-US"/>
          </a:p>
        </p:txBody>
      </p:sp>
    </p:spTree>
    <p:extLst>
      <p:ext uri="{BB962C8B-B14F-4D97-AF65-F5344CB8AC3E}">
        <p14:creationId xmlns:p14="http://schemas.microsoft.com/office/powerpoint/2010/main" val="1786200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33</a:t>
            </a:fld>
            <a:endParaRPr lang="en-US"/>
          </a:p>
        </p:txBody>
      </p:sp>
    </p:spTree>
    <p:extLst>
      <p:ext uri="{BB962C8B-B14F-4D97-AF65-F5344CB8AC3E}">
        <p14:creationId xmlns:p14="http://schemas.microsoft.com/office/powerpoint/2010/main" val="1582163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34</a:t>
            </a:fld>
            <a:endParaRPr lang="en-US"/>
          </a:p>
        </p:txBody>
      </p:sp>
    </p:spTree>
    <p:extLst>
      <p:ext uri="{BB962C8B-B14F-4D97-AF65-F5344CB8AC3E}">
        <p14:creationId xmlns:p14="http://schemas.microsoft.com/office/powerpoint/2010/main" val="3176827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35</a:t>
            </a:fld>
            <a:endParaRPr lang="en-US"/>
          </a:p>
        </p:txBody>
      </p:sp>
    </p:spTree>
    <p:extLst>
      <p:ext uri="{BB962C8B-B14F-4D97-AF65-F5344CB8AC3E}">
        <p14:creationId xmlns:p14="http://schemas.microsoft.com/office/powerpoint/2010/main" val="4075297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36</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37</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38</a:t>
            </a:fld>
            <a:endParaRPr lang="en-US"/>
          </a:p>
        </p:txBody>
      </p:sp>
    </p:spTree>
    <p:extLst>
      <p:ext uri="{BB962C8B-B14F-4D97-AF65-F5344CB8AC3E}">
        <p14:creationId xmlns:p14="http://schemas.microsoft.com/office/powerpoint/2010/main" val="583299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39</a:t>
            </a:fld>
            <a:endParaRPr lang="en-US"/>
          </a:p>
        </p:txBody>
      </p:sp>
    </p:spTree>
    <p:extLst>
      <p:ext uri="{BB962C8B-B14F-4D97-AF65-F5344CB8AC3E}">
        <p14:creationId xmlns:p14="http://schemas.microsoft.com/office/powerpoint/2010/main" val="387422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of three: 3 minutes to find out about each other</a:t>
            </a:r>
          </a:p>
          <a:p>
            <a:r>
              <a:rPr lang="en-US" dirty="0" smtClean="0"/>
              <a:t>Role assignment: Alphabetical</a:t>
            </a:r>
            <a:r>
              <a:rPr lang="en-US" baseline="0" dirty="0" smtClean="0"/>
              <a:t> by first name 1</a:t>
            </a:r>
            <a:r>
              <a:rPr lang="en-US" baseline="30000" dirty="0" smtClean="0"/>
              <a:t>st</a:t>
            </a:r>
            <a:r>
              <a:rPr lang="en-US" baseline="0" dirty="0" smtClean="0"/>
              <a:t>: Patient 2</a:t>
            </a:r>
            <a:r>
              <a:rPr lang="en-US" baseline="30000" dirty="0" smtClean="0"/>
              <a:t>nd</a:t>
            </a:r>
            <a:r>
              <a:rPr lang="en-US" baseline="0" dirty="0" smtClean="0"/>
              <a:t> Physician 3</a:t>
            </a:r>
            <a:r>
              <a:rPr lang="en-US" baseline="30000" dirty="0" smtClean="0"/>
              <a:t>rd</a:t>
            </a:r>
            <a:r>
              <a:rPr lang="en-US" baseline="0" dirty="0" smtClean="0"/>
              <a:t> Extended care</a:t>
            </a:r>
          </a:p>
          <a:p>
            <a:r>
              <a:rPr lang="en-US" baseline="0" dirty="0" smtClean="0"/>
              <a:t>Disclaimer: This is a poorly defined task that will require improvisation</a:t>
            </a:r>
          </a:p>
          <a:p>
            <a:r>
              <a:rPr lang="en-US" baseline="0" dirty="0" smtClean="0"/>
              <a:t>Introduction: Physician introduces extended care team member to the patient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was difficult about that?</a:t>
            </a:r>
          </a:p>
          <a:p>
            <a:r>
              <a:rPr lang="en-US" baseline="0" dirty="0" smtClean="0"/>
              <a:t>What went well?</a:t>
            </a:r>
          </a:p>
          <a:p>
            <a:r>
              <a:rPr lang="en-US" baseline="0" dirty="0" smtClean="0"/>
              <a:t>How would you improve the introduction?</a:t>
            </a:r>
          </a:p>
        </p:txBody>
      </p:sp>
      <p:sp>
        <p:nvSpPr>
          <p:cNvPr id="4" name="Slide Number Placeholder 3"/>
          <p:cNvSpPr>
            <a:spLocks noGrp="1"/>
          </p:cNvSpPr>
          <p:nvPr>
            <p:ph type="sldNum" sz="quarter" idx="10"/>
          </p:nvPr>
        </p:nvSpPr>
        <p:spPr/>
        <p:txBody>
          <a:bodyPr/>
          <a:lstStyle/>
          <a:p>
            <a:fld id="{ED3E55F7-93B9-4B5D-B89B-27B6348C3224}" type="slidenum">
              <a:rPr lang="en-US" smtClean="0"/>
              <a:t>4</a:t>
            </a:fld>
            <a:endParaRPr lang="en-US"/>
          </a:p>
        </p:txBody>
      </p:sp>
    </p:spTree>
    <p:extLst>
      <p:ext uri="{BB962C8B-B14F-4D97-AF65-F5344CB8AC3E}">
        <p14:creationId xmlns:p14="http://schemas.microsoft.com/office/powerpoint/2010/main" val="1960841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40</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41</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 clipart, </a:t>
            </a:r>
            <a:r>
              <a:rPr lang="en-US" dirty="0" err="1" smtClean="0"/>
              <a:t>getty</a:t>
            </a:r>
            <a:r>
              <a:rPr lang="en-US" baseline="0" dirty="0" smtClean="0"/>
              <a:t> images, google images</a:t>
            </a:r>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42</a:t>
            </a:fld>
            <a:endParaRPr lang="en-US"/>
          </a:p>
        </p:txBody>
      </p:sp>
    </p:spTree>
    <p:extLst>
      <p:ext uri="{BB962C8B-B14F-4D97-AF65-F5344CB8AC3E}">
        <p14:creationId xmlns:p14="http://schemas.microsoft.com/office/powerpoint/2010/main" val="538012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Precepting</a:t>
            </a:r>
            <a:r>
              <a:rPr lang="en-US" baseline="0" dirty="0" smtClean="0"/>
              <a:t> = orientation?</a:t>
            </a:r>
          </a:p>
          <a:p>
            <a:r>
              <a:rPr lang="en-US" baseline="0" dirty="0" smtClean="0"/>
              <a:t>Developmental approach = change based on resident level and skill</a:t>
            </a:r>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43</a:t>
            </a:fld>
            <a:endParaRPr lang="en-US"/>
          </a:p>
        </p:txBody>
      </p:sp>
    </p:spTree>
    <p:extLst>
      <p:ext uri="{BB962C8B-B14F-4D97-AF65-F5344CB8AC3E}">
        <p14:creationId xmlns:p14="http://schemas.microsoft.com/office/powerpoint/2010/main" val="538012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44</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 of our curriculum</a:t>
            </a:r>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45</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dirty="0" smtClean="0"/>
              <a:t>Increased utilization</a:t>
            </a:r>
          </a:p>
          <a:p>
            <a:pPr marL="171450" indent="-171450"/>
            <a:r>
              <a:rPr lang="en-US" sz="1200" dirty="0" smtClean="0"/>
              <a:t>Understanding roles, integration</a:t>
            </a:r>
          </a:p>
          <a:p>
            <a:pPr marL="171450" indent="-171450"/>
            <a:r>
              <a:rPr lang="en-US" sz="1200" dirty="0" err="1" smtClean="0"/>
              <a:t>Coherant</a:t>
            </a:r>
            <a:r>
              <a:rPr lang="en-US" sz="1200" dirty="0" smtClean="0"/>
              <a:t> team </a:t>
            </a:r>
            <a:r>
              <a:rPr lang="en-US" sz="1200" dirty="0" err="1" smtClean="0"/>
              <a:t>TEAM</a:t>
            </a:r>
            <a:r>
              <a:rPr lang="en-US" sz="1200" dirty="0" smtClean="0"/>
              <a:t> !!</a:t>
            </a:r>
          </a:p>
          <a:p>
            <a:pPr marL="171450" indent="-171450"/>
            <a:r>
              <a:rPr lang="en-US" sz="1200" dirty="0" smtClean="0"/>
              <a:t>Professional relationships</a:t>
            </a:r>
          </a:p>
          <a:p>
            <a:pPr marL="171450" indent="-171450"/>
            <a:r>
              <a:rPr lang="en-US" sz="1200" dirty="0" smtClean="0"/>
              <a:t>Clearer </a:t>
            </a:r>
            <a:r>
              <a:rPr lang="en-US" sz="1200" dirty="0" err="1" smtClean="0"/>
              <a:t>expecations</a:t>
            </a:r>
            <a:endParaRPr lang="en-US" sz="1200" dirty="0" smtClean="0"/>
          </a:p>
          <a:p>
            <a:pPr marL="171450" indent="-171450"/>
            <a:r>
              <a:rPr lang="en-US" sz="1200" dirty="0" smtClean="0"/>
              <a:t>Skills – introducing</a:t>
            </a:r>
          </a:p>
          <a:p>
            <a:pPr marL="171450" indent="-171450"/>
            <a:r>
              <a:rPr lang="en-US" sz="1200" dirty="0" smtClean="0"/>
              <a:t>Attitude – team</a:t>
            </a:r>
          </a:p>
          <a:p>
            <a:pPr marL="171450" indent="-171450"/>
            <a:r>
              <a:rPr lang="en-US" sz="1200" dirty="0" smtClean="0"/>
              <a:t>Knowledge – resources</a:t>
            </a:r>
          </a:p>
          <a:p>
            <a:pPr marL="171450" indent="-171450"/>
            <a:r>
              <a:rPr lang="en-US" sz="1200" dirty="0" smtClean="0"/>
              <a:t>Level of functioning – comprehensive, time, quality</a:t>
            </a:r>
          </a:p>
          <a:p>
            <a:pPr marL="171450" indent="-171450"/>
            <a:r>
              <a:rPr lang="en-US" sz="1200" dirty="0" smtClean="0"/>
              <a:t>Short term and long term</a:t>
            </a:r>
          </a:p>
          <a:p>
            <a:pPr marL="171450" indent="-171450"/>
            <a:r>
              <a:rPr lang="en-US" sz="1200" dirty="0" smtClean="0"/>
              <a:t>Continuity, demonstration of patient info sharing</a:t>
            </a:r>
          </a:p>
          <a:p>
            <a:pPr marL="171450" indent="-171450"/>
            <a:r>
              <a:rPr lang="en-US" sz="1200" dirty="0" smtClean="0"/>
              <a:t>Development of network</a:t>
            </a:r>
          </a:p>
          <a:p>
            <a:pPr marL="171450" indent="-171450"/>
            <a:r>
              <a:rPr lang="en-US" sz="1200" dirty="0" smtClean="0"/>
              <a:t>Usefulness to physician</a:t>
            </a:r>
          </a:p>
          <a:p>
            <a:pPr marL="171450" indent="-171450"/>
            <a:r>
              <a:rPr lang="en-US" sz="1200" dirty="0" smtClean="0"/>
              <a:t>Access</a:t>
            </a:r>
          </a:p>
          <a:p>
            <a:pPr marL="171450" indent="-171450"/>
            <a:r>
              <a:rPr lang="en-US" sz="1200" dirty="0" smtClean="0"/>
              <a:t>Shared responsibility</a:t>
            </a:r>
          </a:p>
          <a:p>
            <a:endParaRPr lang="en-US" dirty="0"/>
          </a:p>
        </p:txBody>
      </p:sp>
      <p:sp>
        <p:nvSpPr>
          <p:cNvPr id="4" name="Slide Number Placeholder 3"/>
          <p:cNvSpPr>
            <a:spLocks noGrp="1"/>
          </p:cNvSpPr>
          <p:nvPr>
            <p:ph type="sldNum" sz="quarter" idx="10"/>
          </p:nvPr>
        </p:nvSpPr>
        <p:spPr/>
        <p:txBody>
          <a:bodyPr/>
          <a:lstStyle/>
          <a:p>
            <a:fld id="{90E992C8-0252-4D87-BA39-E3546A011267}" type="slidenum">
              <a:rPr lang="en-US" smtClean="0"/>
              <a:t>46</a:t>
            </a:fld>
            <a:endParaRPr lang="en-US"/>
          </a:p>
        </p:txBody>
      </p:sp>
    </p:spTree>
    <p:extLst>
      <p:ext uri="{BB962C8B-B14F-4D97-AF65-F5344CB8AC3E}">
        <p14:creationId xmlns:p14="http://schemas.microsoft.com/office/powerpoint/2010/main" val="697806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presents for DMII follow up. A1C 14.5%. Patient has been out of test strips for months. She had been out of insulin but recently picked up some </a:t>
            </a:r>
            <a:r>
              <a:rPr lang="en-US" dirty="0" err="1" smtClean="0"/>
              <a:t>humolog</a:t>
            </a:r>
            <a:r>
              <a:rPr lang="en-US" dirty="0" smtClean="0"/>
              <a:t> and started taking doses ‘here and there’ (when she remembered with meals). Appears to take metformin, well tolerated. </a:t>
            </a:r>
          </a:p>
          <a:p>
            <a:r>
              <a:rPr lang="en-US" dirty="0" smtClean="0"/>
              <a:t>Review of history labels patient as “non-compliant” “uncontrolled diabetic”</a:t>
            </a:r>
          </a:p>
          <a:p>
            <a:r>
              <a:rPr lang="en-US" dirty="0" smtClean="0"/>
              <a:t>Barriers:</a:t>
            </a:r>
          </a:p>
          <a:p>
            <a:r>
              <a:rPr lang="en-US" dirty="0" smtClean="0"/>
              <a:t>1. Poor insurance coverage, limited income, priority to afford cigarettes</a:t>
            </a:r>
          </a:p>
          <a:p>
            <a:r>
              <a:rPr lang="en-US" dirty="0" smtClean="0"/>
              <a:t>2. Forgetfulness, runs out of supplies</a:t>
            </a:r>
          </a:p>
          <a:p>
            <a:endParaRPr lang="en-US" dirty="0" smtClean="0"/>
          </a:p>
          <a:p>
            <a:r>
              <a:rPr lang="en-US" dirty="0" smtClean="0"/>
              <a:t>Who to involve: Social Work and Clinical Pharmacist. </a:t>
            </a:r>
          </a:p>
          <a:p>
            <a:r>
              <a:rPr lang="en-US" dirty="0" smtClean="0"/>
              <a:t>Social work to look into insurance/resources, get patients daughter involved (more receptive to her care) didn’t work. Ongoing dilemma. </a:t>
            </a:r>
          </a:p>
          <a:p>
            <a:r>
              <a:rPr lang="en-US" dirty="0" smtClean="0"/>
              <a:t>Pharmacy: simplified a correctional scale, got to log her blood sugars, calls weekly for report and makes adjustments as needed. </a:t>
            </a:r>
          </a:p>
          <a:p>
            <a:r>
              <a:rPr lang="en-US" dirty="0" smtClean="0"/>
              <a:t>Repeat A1C 9%, with a few lows</a:t>
            </a:r>
          </a:p>
          <a:p>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47</a:t>
            </a:fld>
            <a:endParaRPr lang="en-US"/>
          </a:p>
        </p:txBody>
      </p:sp>
    </p:spTree>
    <p:extLst>
      <p:ext uri="{BB962C8B-B14F-4D97-AF65-F5344CB8AC3E}">
        <p14:creationId xmlns:p14="http://schemas.microsoft.com/office/powerpoint/2010/main" val="3640826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48</a:t>
            </a:fld>
            <a:endParaRPr lang="en-US"/>
          </a:p>
        </p:txBody>
      </p:sp>
    </p:spTree>
    <p:extLst>
      <p:ext uri="{BB962C8B-B14F-4D97-AF65-F5344CB8AC3E}">
        <p14:creationId xmlns:p14="http://schemas.microsoft.com/office/powerpoint/2010/main" val="3850159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49</a:t>
            </a:fld>
            <a:endParaRPr lang="en-US"/>
          </a:p>
        </p:txBody>
      </p:sp>
    </p:spTree>
    <p:extLst>
      <p:ext uri="{BB962C8B-B14F-4D97-AF65-F5344CB8AC3E}">
        <p14:creationId xmlns:p14="http://schemas.microsoft.com/office/powerpoint/2010/main" val="212800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5</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to involve: Social Work and Clinical Pharmacist. </a:t>
            </a:r>
          </a:p>
          <a:p>
            <a:r>
              <a:rPr lang="en-US" dirty="0" smtClean="0"/>
              <a:t>Social work to look into insurance/resources, get patients daughter involved (more receptive to her care) didn’t work. Ongoing dilemma. </a:t>
            </a:r>
          </a:p>
          <a:p>
            <a:r>
              <a:rPr lang="en-US" dirty="0" smtClean="0"/>
              <a:t>Pharmacy: simplified a correctional scale, got to log her blood sugars, calls weekly for report and makes adjustments as needed. </a:t>
            </a:r>
          </a:p>
          <a:p>
            <a:r>
              <a:rPr lang="en-US" dirty="0" smtClean="0"/>
              <a:t>Repeat A1C 9%, with a few lows</a:t>
            </a:r>
          </a:p>
          <a:p>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50</a:t>
            </a:fld>
            <a:endParaRPr lang="en-US"/>
          </a:p>
        </p:txBody>
      </p:sp>
    </p:spTree>
    <p:extLst>
      <p:ext uri="{BB962C8B-B14F-4D97-AF65-F5344CB8AC3E}">
        <p14:creationId xmlns:p14="http://schemas.microsoft.com/office/powerpoint/2010/main" val="1167900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51</a:t>
            </a:fld>
            <a:endParaRPr lang="en-US"/>
          </a:p>
        </p:txBody>
      </p:sp>
    </p:spTree>
    <p:extLst>
      <p:ext uri="{BB962C8B-B14F-4D97-AF65-F5344CB8AC3E}">
        <p14:creationId xmlns:p14="http://schemas.microsoft.com/office/powerpoint/2010/main" val="22898812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52</a:t>
            </a:fld>
            <a:endParaRPr lang="en-US"/>
          </a:p>
        </p:txBody>
      </p:sp>
    </p:spTree>
    <p:extLst>
      <p:ext uri="{BB962C8B-B14F-4D97-AF65-F5344CB8AC3E}">
        <p14:creationId xmlns:p14="http://schemas.microsoft.com/office/powerpoint/2010/main" val="12652151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Nurses</a:t>
            </a:r>
            <a:r>
              <a:rPr lang="en-US" baseline="0" dirty="0" smtClean="0"/>
              <a:t> role as well. </a:t>
            </a:r>
            <a:endParaRPr lang="en-US" dirty="0"/>
          </a:p>
        </p:txBody>
      </p:sp>
      <p:sp>
        <p:nvSpPr>
          <p:cNvPr id="4" name="Slide Number Placeholder 3"/>
          <p:cNvSpPr>
            <a:spLocks noGrp="1"/>
          </p:cNvSpPr>
          <p:nvPr>
            <p:ph type="sldNum" sz="quarter" idx="10"/>
          </p:nvPr>
        </p:nvSpPr>
        <p:spPr/>
        <p:txBody>
          <a:bodyPr/>
          <a:lstStyle/>
          <a:p>
            <a:fld id="{90E992C8-0252-4D87-BA39-E3546A011267}" type="slidenum">
              <a:rPr lang="en-US" smtClean="0"/>
              <a:t>53</a:t>
            </a:fld>
            <a:endParaRPr lang="en-US"/>
          </a:p>
        </p:txBody>
      </p:sp>
    </p:spTree>
    <p:extLst>
      <p:ext uri="{BB962C8B-B14F-4D97-AF65-F5344CB8AC3E}">
        <p14:creationId xmlns:p14="http://schemas.microsoft.com/office/powerpoint/2010/main" val="11005620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Told but not taught.</a:t>
            </a:r>
          </a:p>
          <a:p>
            <a:endParaRPr lang="en-US" dirty="0" smtClean="0"/>
          </a:p>
          <a:p>
            <a:r>
              <a:rPr lang="en-US" dirty="0" smtClean="0"/>
              <a:t>Patient with Turner’s Syndrome comes in to discuss back pain. She has scoliosis and has been seen in Iowa City. She is not at the point of intervention. She switched doctors because “they told me the pain is because of my weight but no one ever helped me with my diet – they just said I needed to lose weight”. Patient specifically asked for help to lose weight – diet and medication wise. </a:t>
            </a:r>
          </a:p>
          <a:p>
            <a:r>
              <a:rPr lang="en-US" dirty="0" smtClean="0"/>
              <a:t>Who to involved: Health Coach. Set her up with resources such as </a:t>
            </a:r>
            <a:r>
              <a:rPr lang="en-US" dirty="0" err="1" smtClean="0"/>
              <a:t>myplate</a:t>
            </a:r>
            <a:r>
              <a:rPr lang="en-US" dirty="0" smtClean="0"/>
              <a:t> which gives specific examples based on calorie intake, and free apps like </a:t>
            </a:r>
            <a:r>
              <a:rPr lang="en-US" dirty="0" err="1" smtClean="0"/>
              <a:t>myfitnesspal</a:t>
            </a:r>
            <a:r>
              <a:rPr lang="en-US" dirty="0" smtClean="0"/>
              <a:t> to track. Regular calls to see how this is going and patient can come in for free weight checks. </a:t>
            </a:r>
          </a:p>
          <a:p>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54</a:t>
            </a:fld>
            <a:endParaRPr lang="en-US"/>
          </a:p>
        </p:txBody>
      </p:sp>
    </p:spTree>
    <p:extLst>
      <p:ext uri="{BB962C8B-B14F-4D97-AF65-F5344CB8AC3E}">
        <p14:creationId xmlns:p14="http://schemas.microsoft.com/office/powerpoint/2010/main" val="20246066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55</a:t>
            </a:fld>
            <a:endParaRPr lang="en-US"/>
          </a:p>
        </p:txBody>
      </p:sp>
    </p:spTree>
    <p:extLst>
      <p:ext uri="{BB962C8B-B14F-4D97-AF65-F5344CB8AC3E}">
        <p14:creationId xmlns:p14="http://schemas.microsoft.com/office/powerpoint/2010/main" val="2870677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 to involved: Health Coach. Set her up with resources such as </a:t>
            </a:r>
            <a:r>
              <a:rPr lang="en-US" dirty="0" err="1" smtClean="0"/>
              <a:t>myplate</a:t>
            </a:r>
            <a:r>
              <a:rPr lang="en-US" dirty="0" smtClean="0"/>
              <a:t> which gives specific examples based on calorie intake, and free apps like </a:t>
            </a:r>
            <a:r>
              <a:rPr lang="en-US" dirty="0" err="1" smtClean="0"/>
              <a:t>myfitnesspal</a:t>
            </a:r>
            <a:r>
              <a:rPr lang="en-US" dirty="0" smtClean="0"/>
              <a:t> to track. Regular calls to see how this is going and patient can come in for free weight checks. </a:t>
            </a:r>
          </a:p>
          <a:p>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56</a:t>
            </a:fld>
            <a:endParaRPr lang="en-US"/>
          </a:p>
        </p:txBody>
      </p:sp>
    </p:spTree>
    <p:extLst>
      <p:ext uri="{BB962C8B-B14F-4D97-AF65-F5344CB8AC3E}">
        <p14:creationId xmlns:p14="http://schemas.microsoft.com/office/powerpoint/2010/main" val="3589360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57</a:t>
            </a:fld>
            <a:endParaRPr lang="en-US"/>
          </a:p>
        </p:txBody>
      </p:sp>
    </p:spTree>
    <p:extLst>
      <p:ext uri="{BB962C8B-B14F-4D97-AF65-F5344CB8AC3E}">
        <p14:creationId xmlns:p14="http://schemas.microsoft.com/office/powerpoint/2010/main" val="18509172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16yo male presents for PHM exam. No specific concerns determined. No </a:t>
            </a:r>
            <a:r>
              <a:rPr lang="en-US" dirty="0" err="1" smtClean="0"/>
              <a:t>PMHx</a:t>
            </a:r>
            <a:r>
              <a:rPr lang="en-US" dirty="0" smtClean="0"/>
              <a:t>. In talking about school and friends patient self labels himself as “anti-social”. Mother then jumps in saying she is taking him to a counsellor because of his “thought content”. She explains that she set up a hypothetical in which his wife of 20 years is found cheating, he walks in and has a gun in his hand – how would he react”. The patient says anyone in that situation with something in their hand would react, so yes he would likely shoot. Mom says there are plenty of other examples. Child says he has no concerns and has no intentions of hurting anyone, there are no guns in the home. </a:t>
            </a:r>
          </a:p>
          <a:p>
            <a:r>
              <a:rPr lang="en-US" dirty="0" smtClean="0"/>
              <a:t>Who to involve: </a:t>
            </a:r>
            <a:r>
              <a:rPr lang="en-US" dirty="0" err="1" smtClean="0"/>
              <a:t>Pyschology</a:t>
            </a:r>
            <a:r>
              <a:rPr lang="en-US" dirty="0" smtClean="0"/>
              <a:t>. Child is resistant but encouraged to at least get an assessment and he wanted his mother present which I think is appropriate because I do not think the scenarios she is presenting to her child are appropriate. </a:t>
            </a:r>
          </a:p>
          <a:p>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58</a:t>
            </a:fld>
            <a:endParaRPr lang="en-US"/>
          </a:p>
        </p:txBody>
      </p:sp>
    </p:spTree>
    <p:extLst>
      <p:ext uri="{BB962C8B-B14F-4D97-AF65-F5344CB8AC3E}">
        <p14:creationId xmlns:p14="http://schemas.microsoft.com/office/powerpoint/2010/main" val="96617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59</a:t>
            </a:fld>
            <a:endParaRPr lang="en-US"/>
          </a:p>
        </p:txBody>
      </p:sp>
    </p:spTree>
    <p:extLst>
      <p:ext uri="{BB962C8B-B14F-4D97-AF65-F5344CB8AC3E}">
        <p14:creationId xmlns:p14="http://schemas.microsoft.com/office/powerpoint/2010/main" val="407399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31A33-A427-4FCC-82C6-0DA09694640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579644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 to involve: </a:t>
            </a:r>
            <a:r>
              <a:rPr lang="en-US" dirty="0" err="1" smtClean="0"/>
              <a:t>Pyschology</a:t>
            </a:r>
            <a:r>
              <a:rPr lang="en-US" dirty="0" smtClean="0"/>
              <a:t>. Child is resistant but encouraged to at least get an assessment and he wanted his mother present which I think is appropriate because I do not think the scenarios she is presenting to her child are appropriate. </a:t>
            </a:r>
          </a:p>
          <a:p>
            <a:endParaRPr lang="en-US" dirty="0"/>
          </a:p>
        </p:txBody>
      </p:sp>
      <p:sp>
        <p:nvSpPr>
          <p:cNvPr id="4" name="Slide Number Placeholder 3"/>
          <p:cNvSpPr>
            <a:spLocks noGrp="1"/>
          </p:cNvSpPr>
          <p:nvPr>
            <p:ph type="sldNum" sz="quarter" idx="10"/>
          </p:nvPr>
        </p:nvSpPr>
        <p:spPr/>
        <p:txBody>
          <a:bodyPr/>
          <a:lstStyle/>
          <a:p>
            <a:fld id="{ED3E55F7-93B9-4B5D-B89B-27B6348C3224}" type="slidenum">
              <a:rPr lang="en-US" smtClean="0"/>
              <a:t>60</a:t>
            </a:fld>
            <a:endParaRPr lang="en-US"/>
          </a:p>
        </p:txBody>
      </p:sp>
    </p:spTree>
    <p:extLst>
      <p:ext uri="{BB962C8B-B14F-4D97-AF65-F5344CB8AC3E}">
        <p14:creationId xmlns:p14="http://schemas.microsoft.com/office/powerpoint/2010/main" val="2828743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61</a:t>
            </a:fld>
            <a:endParaRPr lang="en-US"/>
          </a:p>
        </p:txBody>
      </p:sp>
    </p:spTree>
    <p:extLst>
      <p:ext uri="{BB962C8B-B14F-4D97-AF65-F5344CB8AC3E}">
        <p14:creationId xmlns:p14="http://schemas.microsoft.com/office/powerpoint/2010/main" val="1223868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62</a:t>
            </a:fld>
            <a:endParaRPr lang="en-US"/>
          </a:p>
        </p:txBody>
      </p:sp>
    </p:spTree>
    <p:extLst>
      <p:ext uri="{BB962C8B-B14F-4D97-AF65-F5344CB8AC3E}">
        <p14:creationId xmlns:p14="http://schemas.microsoft.com/office/powerpoint/2010/main" val="31385666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INDICATORS/MEASURES</a:t>
            </a:r>
          </a:p>
          <a:p>
            <a:pPr marL="171450" indent="-171450">
              <a:buFont typeface="Arial" panose="020B0604020202020204" pitchFamily="34" charset="0"/>
              <a:buChar char="•"/>
            </a:pPr>
            <a:r>
              <a:rPr lang="en-US" sz="1200" dirty="0" err="1" smtClean="0"/>
              <a:t>Rectuitment</a:t>
            </a:r>
            <a:r>
              <a:rPr lang="en-US" sz="1200" dirty="0" smtClean="0"/>
              <a:t>, training completed, documentations, patient records, conference </a:t>
            </a:r>
            <a:r>
              <a:rPr lang="en-US" sz="1200" dirty="0" err="1" smtClean="0"/>
              <a:t>surverys</a:t>
            </a:r>
            <a:r>
              <a:rPr lang="en-US" sz="1200" dirty="0" smtClean="0"/>
              <a:t>, PCHM. </a:t>
            </a:r>
          </a:p>
          <a:p>
            <a:pPr marL="171450" indent="-171450">
              <a:buFont typeface="Arial" panose="020B0604020202020204" pitchFamily="34" charset="0"/>
              <a:buChar char="•"/>
            </a:pPr>
            <a:r>
              <a:rPr lang="en-US" sz="1200" dirty="0" smtClean="0"/>
              <a:t>PDSA cycles</a:t>
            </a:r>
          </a:p>
          <a:p>
            <a:pPr marL="171450" indent="-171450">
              <a:buFont typeface="Arial" panose="020B0604020202020204" pitchFamily="34" charset="0"/>
              <a:buChar char="•"/>
            </a:pPr>
            <a:r>
              <a:rPr lang="en-US" sz="1200" dirty="0" smtClean="0"/>
              <a:t>****PCHM</a:t>
            </a:r>
            <a:r>
              <a:rPr lang="en-US" sz="1200" baseline="0" dirty="0" smtClean="0"/>
              <a:t> (patient centered medical home:: comprehensive care, </a:t>
            </a:r>
            <a:r>
              <a:rPr lang="en-US" sz="1200" baseline="0" dirty="0" err="1" smtClean="0"/>
              <a:t>coodinated</a:t>
            </a:r>
            <a:r>
              <a:rPr lang="en-US" sz="1200" baseline="0" dirty="0" smtClean="0"/>
              <a:t> care, patient centered care, quality of care, </a:t>
            </a:r>
            <a:r>
              <a:rPr lang="en-US" sz="1200" baseline="0" dirty="0" err="1" smtClean="0"/>
              <a:t>acessbility</a:t>
            </a:r>
            <a:r>
              <a:rPr lang="en-US" sz="1200" baseline="0" dirty="0" smtClean="0"/>
              <a:t> of services)</a:t>
            </a:r>
            <a:endParaRPr lang="en-US" sz="1200" dirty="0" smtClean="0"/>
          </a:p>
          <a:p>
            <a:pPr marL="171450" indent="-171450"/>
            <a:endParaRPr lang="en-US" sz="1200" dirty="0" smtClean="0"/>
          </a:p>
          <a:p>
            <a:pPr marL="171450" indent="-171450">
              <a:buFont typeface="Arial" panose="020B0604020202020204" pitchFamily="34" charset="0"/>
              <a:buChar char="•"/>
            </a:pPr>
            <a:r>
              <a:rPr lang="en-US" sz="1200" dirty="0" smtClean="0"/>
              <a:t>IMPACT</a:t>
            </a:r>
          </a:p>
          <a:p>
            <a:pPr marL="171450" indent="-171450">
              <a:buFont typeface="Arial" panose="020B0604020202020204" pitchFamily="34" charset="0"/>
              <a:buChar char="•"/>
            </a:pPr>
            <a:r>
              <a:rPr lang="en-US" sz="1200" dirty="0" smtClean="0"/>
              <a:t>Quality of care, improved understanding of needs, increase link between services, patient satisfaction, </a:t>
            </a:r>
            <a:r>
              <a:rPr lang="en-US" sz="1200" dirty="0" err="1" smtClean="0"/>
              <a:t>imprvement</a:t>
            </a:r>
            <a:r>
              <a:rPr lang="en-US" sz="1200" dirty="0" smtClean="0"/>
              <a:t> health status, improved condition</a:t>
            </a:r>
          </a:p>
          <a:p>
            <a:pPr marL="171450" indent="-171450"/>
            <a:endParaRPr lang="en-US" sz="1200" dirty="0" smtClean="0"/>
          </a:p>
        </p:txBody>
      </p:sp>
      <p:sp>
        <p:nvSpPr>
          <p:cNvPr id="4" name="Slide Number Placeholder 3"/>
          <p:cNvSpPr>
            <a:spLocks noGrp="1"/>
          </p:cNvSpPr>
          <p:nvPr>
            <p:ph type="sldNum" sz="quarter" idx="10"/>
          </p:nvPr>
        </p:nvSpPr>
        <p:spPr/>
        <p:txBody>
          <a:bodyPr/>
          <a:lstStyle/>
          <a:p>
            <a:fld id="{90E992C8-0252-4D87-BA39-E3546A011267}" type="slidenum">
              <a:rPr lang="en-US" smtClean="0"/>
              <a:t>63</a:t>
            </a:fld>
            <a:endParaRPr lang="en-US"/>
          </a:p>
        </p:txBody>
      </p:sp>
    </p:spTree>
    <p:extLst>
      <p:ext uri="{BB962C8B-B14F-4D97-AF65-F5344CB8AC3E}">
        <p14:creationId xmlns:p14="http://schemas.microsoft.com/office/powerpoint/2010/main" val="3080451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64</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65</a:t>
            </a:fld>
            <a:endParaRPr lang="en-US"/>
          </a:p>
        </p:txBody>
      </p:sp>
    </p:spTree>
    <p:extLst>
      <p:ext uri="{BB962C8B-B14F-4D97-AF65-F5344CB8AC3E}">
        <p14:creationId xmlns:p14="http://schemas.microsoft.com/office/powerpoint/2010/main" val="410117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7</a:t>
            </a:fld>
            <a:endParaRPr lang="en-US"/>
          </a:p>
        </p:txBody>
      </p:sp>
    </p:spTree>
    <p:extLst>
      <p:ext uri="{BB962C8B-B14F-4D97-AF65-F5344CB8AC3E}">
        <p14:creationId xmlns:p14="http://schemas.microsoft.com/office/powerpoint/2010/main" val="121693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8</a:t>
            </a:fld>
            <a:endParaRPr lang="en-US"/>
          </a:p>
        </p:txBody>
      </p:sp>
    </p:spTree>
    <p:extLst>
      <p:ext uri="{BB962C8B-B14F-4D97-AF65-F5344CB8AC3E}">
        <p14:creationId xmlns:p14="http://schemas.microsoft.com/office/powerpoint/2010/main" val="260352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55F7-93B9-4B5D-B89B-27B6348C3224}" type="slidenum">
              <a:rPr lang="en-US" smtClean="0"/>
              <a:t>9</a:t>
            </a:fld>
            <a:endParaRPr lang="en-US"/>
          </a:p>
        </p:txBody>
      </p:sp>
    </p:spTree>
    <p:extLst>
      <p:ext uri="{BB962C8B-B14F-4D97-AF65-F5344CB8AC3E}">
        <p14:creationId xmlns:p14="http://schemas.microsoft.com/office/powerpoint/2010/main" val="394592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9178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296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95ED73-5C2B-48F4-930B-3B4D066936E6}" type="datetimeFigureOut">
              <a:rPr lang="en-US" smtClean="0"/>
              <a:t>10/8/2018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4297E-F39C-430A-8BD2-679EB5F141F6}" type="slidenum">
              <a:rPr lang="en-US" smtClean="0"/>
              <a:t>‹#›</a:t>
            </a:fld>
            <a:endParaRPr lang="en-US"/>
          </a:p>
        </p:txBody>
      </p:sp>
    </p:spTree>
    <p:extLst>
      <p:ext uri="{BB962C8B-B14F-4D97-AF65-F5344CB8AC3E}">
        <p14:creationId xmlns:p14="http://schemas.microsoft.com/office/powerpoint/2010/main" val="86387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E95ED73-5C2B-48F4-930B-3B4D066936E6}" type="datetimeFigureOut">
              <a:rPr lang="en-US" smtClean="0"/>
              <a:t>10/8/2018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44297E-F39C-430A-8BD2-679EB5F141F6}" type="slidenum">
              <a:rPr lang="en-US" smtClean="0"/>
              <a:t>‹#›</a:t>
            </a:fld>
            <a:endParaRPr lang="en-US"/>
          </a:p>
        </p:txBody>
      </p:sp>
    </p:spTree>
    <p:extLst>
      <p:ext uri="{BB962C8B-B14F-4D97-AF65-F5344CB8AC3E}">
        <p14:creationId xmlns:p14="http://schemas.microsoft.com/office/powerpoint/2010/main" val="384183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6448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062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The </a:t>
            </a:r>
            <a:r>
              <a:rPr lang="en-US" sz="2400" dirty="0" smtClean="0">
                <a:solidFill>
                  <a:prstClr val="black"/>
                </a:solidFill>
              </a:rPr>
              <a:t>39</a:t>
            </a:r>
            <a:r>
              <a:rPr lang="en-US" sz="2400" baseline="30000" dirty="0" smtClean="0">
                <a:solidFill>
                  <a:prstClr val="black"/>
                </a:solidFill>
              </a:rPr>
              <a:t>th</a:t>
            </a:r>
            <a:r>
              <a:rPr lang="en-US" sz="2400" dirty="0" smtClean="0">
                <a:solidFill>
                  <a:prstClr val="black"/>
                </a:solidFill>
              </a:rPr>
              <a:t> </a:t>
            </a:r>
            <a:r>
              <a:rPr lang="en-US" sz="2400" dirty="0">
                <a:solidFill>
                  <a:prstClr val="black"/>
                </a:solidFill>
              </a:rPr>
              <a:t>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prstClr val="black"/>
                </a:solidFill>
              </a:rPr>
              <a:t>Sponsored by The </a:t>
            </a:r>
            <a:r>
              <a:rPr lang="en-US" b="1" dirty="0">
                <a:solidFill>
                  <a:prstClr val="black"/>
                </a:solidFill>
              </a:rPr>
              <a:t>Medical College of Wisconsin</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832631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The </a:t>
            </a:r>
            <a:r>
              <a:rPr lang="en-US" sz="2400" dirty="0" smtClean="0">
                <a:solidFill>
                  <a:prstClr val="black"/>
                </a:solidFill>
              </a:rPr>
              <a:t>39</a:t>
            </a:r>
            <a:r>
              <a:rPr lang="en-US" sz="2400" baseline="30000" dirty="0" smtClean="0">
                <a:solidFill>
                  <a:prstClr val="black"/>
                </a:solidFill>
              </a:rPr>
              <a:t>th</a:t>
            </a:r>
            <a:r>
              <a:rPr lang="en-US" sz="2400" dirty="0" smtClean="0">
                <a:solidFill>
                  <a:prstClr val="black"/>
                </a:solidFill>
              </a:rPr>
              <a:t> </a:t>
            </a:r>
            <a:r>
              <a:rPr lang="en-US" sz="2400" dirty="0">
                <a:solidFill>
                  <a:prstClr val="black"/>
                </a:solidFill>
              </a:rPr>
              <a:t>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prstClr val="black"/>
                </a:solidFill>
              </a:rPr>
              <a:t>Sponsored by The </a:t>
            </a:r>
            <a:r>
              <a:rPr lang="en-US" b="1" dirty="0">
                <a:solidFill>
                  <a:prstClr val="black"/>
                </a:solidFill>
              </a:rPr>
              <a:t>Medical College of Wisconsin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505411471"/>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4.jpeg"/><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youtu.be/U5kcpoeLo0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youtu.be/6yrbiRx7Ij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youtu.be/vA8HuAd4xw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youtu.be/QzYUaLmEWQ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youtu.be/_ySev-G_l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r>
              <a:rPr lang="en-US" dirty="0"/>
              <a:t>Team Work: Developing Curriculum for Appropriate use of the </a:t>
            </a:r>
            <a:r>
              <a:rPr lang="en-US" dirty="0" smtClean="0"/>
              <a:t/>
            </a:r>
            <a:br>
              <a:rPr lang="en-US" dirty="0" smtClean="0"/>
            </a:br>
            <a:r>
              <a:rPr lang="en-US" dirty="0" smtClean="0"/>
              <a:t>Extended </a:t>
            </a:r>
            <a:r>
              <a:rPr lang="en-US" dirty="0"/>
              <a:t>Care </a:t>
            </a:r>
            <a:r>
              <a:rPr lang="en-US" dirty="0" smtClean="0"/>
              <a:t>Team</a:t>
            </a:r>
            <a:endParaRPr lang="en-US" dirty="0"/>
          </a:p>
        </p:txBody>
      </p:sp>
      <p:sp>
        <p:nvSpPr>
          <p:cNvPr id="3" name="Subtitle 2"/>
          <p:cNvSpPr>
            <a:spLocks noGrp="1"/>
          </p:cNvSpPr>
          <p:nvPr>
            <p:ph type="subTitle" idx="1"/>
          </p:nvPr>
        </p:nvSpPr>
        <p:spPr>
          <a:xfrm>
            <a:off x="1371600" y="3505200"/>
            <a:ext cx="6400800" cy="1752600"/>
          </a:xfrm>
        </p:spPr>
        <p:txBody>
          <a:bodyPr/>
          <a:lstStyle/>
          <a:p>
            <a:r>
              <a:rPr lang="en-US" dirty="0" smtClean="0"/>
              <a:t>Christopher Haymaker, PhD</a:t>
            </a:r>
          </a:p>
          <a:p>
            <a:r>
              <a:rPr lang="en-US" dirty="0" smtClean="0"/>
              <a:t>Emily O’Brien, </a:t>
            </a:r>
            <a:r>
              <a:rPr lang="en-US" dirty="0" err="1" smtClean="0"/>
              <a:t>PharmD</a:t>
            </a:r>
            <a:r>
              <a:rPr lang="en-US" dirty="0" smtClean="0"/>
              <a:t>, BCACP</a:t>
            </a:r>
          </a:p>
          <a:p>
            <a:r>
              <a:rPr lang="en-US" dirty="0" smtClean="0"/>
              <a:t>Rosalie Cassidy, MBA, MD</a:t>
            </a:r>
            <a:endParaRPr lang="en-US" dirty="0"/>
          </a:p>
        </p:txBody>
      </p:sp>
    </p:spTree>
    <p:extLst>
      <p:ext uri="{BB962C8B-B14F-4D97-AF65-F5344CB8AC3E}">
        <p14:creationId xmlns:p14="http://schemas.microsoft.com/office/powerpoint/2010/main" val="3713180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38200"/>
            <a:ext cx="8686800" cy="685800"/>
          </a:xfrm>
        </p:spPr>
        <p:txBody>
          <a:bodyPr>
            <a:noAutofit/>
          </a:bodyPr>
          <a:lstStyle/>
          <a:p>
            <a:pPr algn="l"/>
            <a:r>
              <a:rPr lang="en-US" sz="3600" dirty="0" smtClean="0"/>
              <a:t>Details matter: you have to tell people things!</a:t>
            </a:r>
            <a:endParaRPr lang="en-US" sz="3600" dirty="0"/>
          </a:p>
        </p:txBody>
      </p:sp>
      <p:sp>
        <p:nvSpPr>
          <p:cNvPr id="5" name="Content Placeholder 4"/>
          <p:cNvSpPr>
            <a:spLocks noGrp="1"/>
          </p:cNvSpPr>
          <p:nvPr>
            <p:ph sz="half" idx="1"/>
          </p:nvPr>
        </p:nvSpPr>
        <p:spPr>
          <a:xfrm>
            <a:off x="381000" y="5181600"/>
            <a:ext cx="8458200" cy="914401"/>
          </a:xfrm>
        </p:spPr>
        <p:txBody>
          <a:bodyPr/>
          <a:lstStyle/>
          <a:p>
            <a:pPr marL="0" indent="0">
              <a:buNone/>
            </a:pPr>
            <a:endParaRPr lang="en-US" sz="2400" dirty="0" smtClean="0"/>
          </a:p>
          <a:p>
            <a:pPr marL="0" indent="0">
              <a:buNone/>
            </a:pPr>
            <a:r>
              <a:rPr lang="en-US" sz="2400" dirty="0" smtClean="0"/>
              <a:t>Introductions,</a:t>
            </a:r>
            <a:r>
              <a:rPr lang="en-US" sz="2400" dirty="0"/>
              <a:t> </a:t>
            </a:r>
            <a:r>
              <a:rPr lang="en-US" sz="2400" dirty="0" smtClean="0"/>
              <a:t>Sales and the Electronic Health Record</a:t>
            </a:r>
          </a:p>
          <a:p>
            <a:pPr marL="0" indent="0">
              <a:buNone/>
            </a:pPr>
            <a:endParaRPr lang="en-US" dirty="0"/>
          </a:p>
        </p:txBody>
      </p:sp>
      <p:pic>
        <p:nvPicPr>
          <p:cNvPr id="102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245" r="1525" b="3831"/>
          <a:stretch/>
        </p:blipFill>
        <p:spPr bwMode="auto">
          <a:xfrm>
            <a:off x="0" y="1905001"/>
            <a:ext cx="9144000" cy="315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51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algn="l"/>
            <a:r>
              <a:rPr lang="en-US" dirty="0" smtClean="0"/>
              <a:t>Residency is developmental</a:t>
            </a:r>
            <a:endParaRPr lang="en-US" dirty="0"/>
          </a:p>
        </p:txBody>
      </p:sp>
      <p:sp>
        <p:nvSpPr>
          <p:cNvPr id="4" name="Content Placeholder 3"/>
          <p:cNvSpPr>
            <a:spLocks noGrp="1"/>
          </p:cNvSpPr>
          <p:nvPr>
            <p:ph sz="half" idx="1"/>
          </p:nvPr>
        </p:nvSpPr>
        <p:spPr>
          <a:xfrm>
            <a:off x="152400" y="2133599"/>
            <a:ext cx="2362200" cy="685801"/>
          </a:xfrm>
        </p:spPr>
        <p:txBody>
          <a:bodyPr/>
          <a:lstStyle/>
          <a:p>
            <a:pPr marL="0" indent="0">
              <a:buNone/>
            </a:pPr>
            <a:r>
              <a:rPr lang="en-US" dirty="0" smtClean="0"/>
              <a:t>First Year</a:t>
            </a:r>
            <a:endParaRPr lang="en-US" dirty="0"/>
          </a:p>
        </p:txBody>
      </p:sp>
      <p:sp>
        <p:nvSpPr>
          <p:cNvPr id="5" name="Content Placeholder 4"/>
          <p:cNvSpPr>
            <a:spLocks noGrp="1"/>
          </p:cNvSpPr>
          <p:nvPr>
            <p:ph sz="half" idx="2"/>
          </p:nvPr>
        </p:nvSpPr>
        <p:spPr>
          <a:xfrm>
            <a:off x="6324600" y="1524000"/>
            <a:ext cx="2209800" cy="533401"/>
          </a:xfrm>
        </p:spPr>
        <p:txBody>
          <a:bodyPr/>
          <a:lstStyle/>
          <a:p>
            <a:pPr marL="0" indent="0">
              <a:buNone/>
            </a:pPr>
            <a:r>
              <a:rPr lang="en-US" dirty="0" smtClean="0"/>
              <a:t>Third Year</a:t>
            </a:r>
            <a:endParaRPr lang="en-US" dirty="0"/>
          </a:p>
        </p:txBody>
      </p:sp>
      <p:sp>
        <p:nvSpPr>
          <p:cNvPr id="6" name="Content Placeholder 3"/>
          <p:cNvSpPr txBox="1">
            <a:spLocks/>
          </p:cNvSpPr>
          <p:nvPr/>
        </p:nvSpPr>
        <p:spPr>
          <a:xfrm>
            <a:off x="3086100" y="1828800"/>
            <a:ext cx="23622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Second Year</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2" t="50000" r="441"/>
          <a:stretch/>
        </p:blipFill>
        <p:spPr bwMode="auto">
          <a:xfrm>
            <a:off x="618564" y="2743200"/>
            <a:ext cx="8503024" cy="248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587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77" t="11928" r="3751" b="2577"/>
          <a:stretch/>
        </p:blipFill>
        <p:spPr bwMode="auto">
          <a:xfrm>
            <a:off x="4137210" y="685800"/>
            <a:ext cx="4840941" cy="555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609600"/>
            <a:ext cx="6096000" cy="2667000"/>
          </a:xfrm>
        </p:spPr>
        <p:txBody>
          <a:bodyPr anchor="t">
            <a:normAutofit/>
          </a:bodyPr>
          <a:lstStyle/>
          <a:p>
            <a:pPr algn="l"/>
            <a:r>
              <a:rPr lang="en-US" sz="3600" dirty="0" smtClean="0"/>
              <a:t>There are individual differences between residents</a:t>
            </a:r>
            <a:endParaRPr lang="en-US" sz="3600" dirty="0"/>
          </a:p>
        </p:txBody>
      </p:sp>
    </p:spTree>
    <p:extLst>
      <p:ext uri="{BB962C8B-B14F-4D97-AF65-F5344CB8AC3E}">
        <p14:creationId xmlns:p14="http://schemas.microsoft.com/office/powerpoint/2010/main" val="3270038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409575"/>
            <a:ext cx="8072437"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1" y="838200"/>
            <a:ext cx="5029200" cy="9144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en-US" sz="3600" dirty="0" smtClean="0"/>
              <a:t>Behavior change for residents and patients</a:t>
            </a:r>
            <a:endParaRPr lang="en-US" sz="3600" dirty="0"/>
          </a:p>
        </p:txBody>
      </p:sp>
    </p:spTree>
    <p:extLst>
      <p:ext uri="{BB962C8B-B14F-4D97-AF65-F5344CB8AC3E}">
        <p14:creationId xmlns:p14="http://schemas.microsoft.com/office/powerpoint/2010/main" val="1160210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18582"/>
            <a:ext cx="4763700" cy="497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l"/>
            <a:r>
              <a:rPr lang="en-US" dirty="0" smtClean="0"/>
              <a:t>Process orientation</a:t>
            </a:r>
            <a:endParaRPr lang="en-US" dirty="0"/>
          </a:p>
        </p:txBody>
      </p:sp>
    </p:spTree>
    <p:extLst>
      <p:ext uri="{BB962C8B-B14F-4D97-AF65-F5344CB8AC3E}">
        <p14:creationId xmlns:p14="http://schemas.microsoft.com/office/powerpoint/2010/main" val="3671008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Access is powerful!</a:t>
            </a:r>
            <a:endParaRPr lang="en-US" dirty="0"/>
          </a:p>
        </p:txBody>
      </p:sp>
      <p:pic>
        <p:nvPicPr>
          <p:cNvPr id="3077" name="Picture 5" descr="Image result for open 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3519487" cy="362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776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Assumptions</a:t>
            </a:r>
          </a:p>
          <a:p>
            <a:pPr marL="171450" indent="-171450">
              <a:spcAft>
                <a:spcPts val="500"/>
              </a:spcAft>
              <a:buFont typeface="Arial" panose="020B0604020202020204" pitchFamily="34" charset="0"/>
              <a:buChar char="•"/>
            </a:pPr>
            <a:r>
              <a:rPr lang="en-US" sz="825" dirty="0" smtClean="0">
                <a:solidFill>
                  <a:schemeClr val="tx1"/>
                </a:solidFill>
              </a:rPr>
              <a:t>Team Based Care is worth it!</a:t>
            </a:r>
          </a:p>
          <a:p>
            <a:pPr marL="171450" indent="-171450">
              <a:spcAft>
                <a:spcPts val="500"/>
              </a:spcAft>
              <a:buFont typeface="Arial" panose="020B0604020202020204" pitchFamily="34" charset="0"/>
              <a:buChar char="•"/>
            </a:pPr>
            <a:r>
              <a:rPr lang="en-US" sz="825" dirty="0" smtClean="0">
                <a:solidFill>
                  <a:schemeClr val="tx1"/>
                </a:solidFill>
              </a:rPr>
              <a:t>Details matter</a:t>
            </a:r>
            <a:r>
              <a:rPr lang="en-US" sz="825" dirty="0">
                <a:solidFill>
                  <a:schemeClr val="tx1"/>
                </a:solidFill>
              </a:rPr>
              <a:t>!</a:t>
            </a:r>
            <a:endParaRPr lang="en-US" sz="825" dirty="0" smtClean="0">
              <a:solidFill>
                <a:schemeClr val="tx1"/>
              </a:solidFill>
            </a:endParaRPr>
          </a:p>
          <a:p>
            <a:pPr marL="171450" indent="-171450">
              <a:spcAft>
                <a:spcPts val="500"/>
              </a:spcAft>
              <a:buFont typeface="Arial" panose="020B0604020202020204" pitchFamily="34" charset="0"/>
              <a:buChar char="•"/>
            </a:pPr>
            <a:r>
              <a:rPr lang="en-US" sz="825" dirty="0" smtClean="0">
                <a:solidFill>
                  <a:schemeClr val="tx1"/>
                </a:solidFill>
              </a:rPr>
              <a:t>Developmental model</a:t>
            </a:r>
          </a:p>
          <a:p>
            <a:pPr marL="171450" indent="-171450">
              <a:spcAft>
                <a:spcPts val="500"/>
              </a:spcAft>
              <a:buFont typeface="Arial" panose="020B0604020202020204" pitchFamily="34" charset="0"/>
              <a:buChar char="•"/>
            </a:pPr>
            <a:r>
              <a:rPr lang="en-US" sz="825" dirty="0" smtClean="0">
                <a:solidFill>
                  <a:schemeClr val="tx1"/>
                </a:solidFill>
              </a:rPr>
              <a:t>Individual differences / Individual feedback</a:t>
            </a:r>
          </a:p>
          <a:p>
            <a:pPr marL="171450" indent="-171450">
              <a:spcAft>
                <a:spcPts val="500"/>
              </a:spcAft>
              <a:buFont typeface="Arial" panose="020B0604020202020204" pitchFamily="34" charset="0"/>
              <a:buChar char="•"/>
            </a:pPr>
            <a:r>
              <a:rPr lang="en-US" sz="825" dirty="0" smtClean="0">
                <a:solidFill>
                  <a:schemeClr val="tx1"/>
                </a:solidFill>
              </a:rPr>
              <a:t>Behavior change for residents and patients</a:t>
            </a:r>
          </a:p>
          <a:p>
            <a:pPr marL="171450" indent="-171450">
              <a:spcAft>
                <a:spcPts val="500"/>
              </a:spcAft>
              <a:buFont typeface="Arial" panose="020B0604020202020204" pitchFamily="34" charset="0"/>
              <a:buChar char="•"/>
            </a:pPr>
            <a:r>
              <a:rPr lang="en-US" sz="825" dirty="0" smtClean="0">
                <a:solidFill>
                  <a:schemeClr val="tx1"/>
                </a:solidFill>
              </a:rPr>
              <a:t>Process oriented approach</a:t>
            </a:r>
          </a:p>
          <a:p>
            <a:pPr marL="171450" indent="-171450">
              <a:spcAft>
                <a:spcPts val="500"/>
              </a:spcAft>
              <a:buFont typeface="Arial" panose="020B0604020202020204" pitchFamily="34" charset="0"/>
              <a:buChar char="•"/>
            </a:pPr>
            <a:r>
              <a:rPr lang="en-US" sz="825" dirty="0" smtClean="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endParaRPr lang="en-US" sz="1600" dirty="0">
              <a:solidFill>
                <a:schemeClr val="tx1"/>
              </a:solidFill>
            </a:endParaRPr>
          </a:p>
        </p:txBody>
      </p:sp>
      <p:sp>
        <p:nvSpPr>
          <p:cNvPr id="7" name="Right Arrow 6"/>
          <p:cNvSpPr/>
          <p:nvPr/>
        </p:nvSpPr>
        <p:spPr>
          <a:xfrm>
            <a:off x="3614762"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25833"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endParaRPr lang="en-US" sz="1600" dirty="0">
              <a:solidFill>
                <a:schemeClr val="tx1"/>
              </a:solidFill>
            </a:endParaRPr>
          </a:p>
        </p:txBody>
      </p:sp>
      <p:sp>
        <p:nvSpPr>
          <p:cNvPr id="9" name="Rectangle 8"/>
          <p:cNvSpPr/>
          <p:nvPr/>
        </p:nvSpPr>
        <p:spPr>
          <a:xfrm>
            <a:off x="7131896" y="1811260"/>
            <a:ext cx="1201264"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618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845027" y="1931276"/>
            <a:ext cx="358586" cy="386306"/>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1534102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Resources</a:t>
            </a:r>
          </a:p>
          <a:p>
            <a:pPr marL="171450" indent="-171450">
              <a:spcAft>
                <a:spcPts val="600"/>
              </a:spcAft>
              <a:buFont typeface="Arial" panose="020B0604020202020204" pitchFamily="34" charset="0"/>
              <a:buChar char="•"/>
            </a:pPr>
            <a:r>
              <a:rPr lang="en-US" sz="830" dirty="0">
                <a:solidFill>
                  <a:schemeClr val="tx1"/>
                </a:solidFill>
              </a:rPr>
              <a:t>Personnel – who is part of your team? What are the defined roles?</a:t>
            </a:r>
          </a:p>
          <a:p>
            <a:pPr marL="171450" indent="-171450">
              <a:spcAft>
                <a:spcPts val="600"/>
              </a:spcAft>
              <a:buFont typeface="Arial" panose="020B0604020202020204" pitchFamily="34" charset="0"/>
              <a:buChar char="•"/>
            </a:pPr>
            <a:r>
              <a:rPr lang="en-US" sz="830" dirty="0">
                <a:solidFill>
                  <a:schemeClr val="tx1"/>
                </a:solidFill>
              </a:rPr>
              <a:t>Space – how can you best utilize the space you have?</a:t>
            </a:r>
          </a:p>
          <a:p>
            <a:pPr marL="171450" indent="-171450">
              <a:spcAft>
                <a:spcPts val="600"/>
              </a:spcAft>
              <a:buFont typeface="Arial" panose="020B0604020202020204" pitchFamily="34" charset="0"/>
              <a:buChar char="•"/>
            </a:pPr>
            <a:r>
              <a:rPr lang="en-US" sz="830" dirty="0">
                <a:solidFill>
                  <a:schemeClr val="tx1"/>
                </a:solidFill>
              </a:rPr>
              <a:t>Time devoted to team based care, interactions with residents</a:t>
            </a:r>
          </a:p>
          <a:p>
            <a:pPr algn="ct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Assumptions</a:t>
            </a:r>
          </a:p>
          <a:p>
            <a:pPr marL="171450" indent="-171450">
              <a:spcAft>
                <a:spcPts val="500"/>
              </a:spcAft>
              <a:buFont typeface="Arial" panose="020B0604020202020204" pitchFamily="34" charset="0"/>
              <a:buChar char="•"/>
            </a:pPr>
            <a:r>
              <a:rPr lang="en-US" sz="825" dirty="0" smtClean="0">
                <a:solidFill>
                  <a:schemeClr val="tx1"/>
                </a:solidFill>
              </a:rPr>
              <a:t>Team Based Care is worth it!</a:t>
            </a:r>
          </a:p>
          <a:p>
            <a:pPr marL="171450" indent="-171450">
              <a:spcAft>
                <a:spcPts val="500"/>
              </a:spcAft>
              <a:buFont typeface="Arial" panose="020B0604020202020204" pitchFamily="34" charset="0"/>
              <a:buChar char="•"/>
            </a:pPr>
            <a:r>
              <a:rPr lang="en-US" sz="825" dirty="0" smtClean="0">
                <a:solidFill>
                  <a:schemeClr val="tx1"/>
                </a:solidFill>
              </a:rPr>
              <a:t>Details matter</a:t>
            </a:r>
            <a:r>
              <a:rPr lang="en-US" sz="825" dirty="0">
                <a:solidFill>
                  <a:schemeClr val="tx1"/>
                </a:solidFill>
              </a:rPr>
              <a:t>!</a:t>
            </a:r>
            <a:endParaRPr lang="en-US" sz="825" dirty="0" smtClean="0">
              <a:solidFill>
                <a:schemeClr val="tx1"/>
              </a:solidFill>
            </a:endParaRPr>
          </a:p>
          <a:p>
            <a:pPr marL="171450" indent="-171450">
              <a:spcAft>
                <a:spcPts val="500"/>
              </a:spcAft>
              <a:buFont typeface="Arial" panose="020B0604020202020204" pitchFamily="34" charset="0"/>
              <a:buChar char="•"/>
            </a:pPr>
            <a:r>
              <a:rPr lang="en-US" sz="825" dirty="0" smtClean="0">
                <a:solidFill>
                  <a:schemeClr val="tx1"/>
                </a:solidFill>
              </a:rPr>
              <a:t>Developmental model</a:t>
            </a:r>
          </a:p>
          <a:p>
            <a:pPr marL="171450" indent="-171450">
              <a:spcAft>
                <a:spcPts val="500"/>
              </a:spcAft>
              <a:buFont typeface="Arial" panose="020B0604020202020204" pitchFamily="34" charset="0"/>
              <a:buChar char="•"/>
            </a:pPr>
            <a:r>
              <a:rPr lang="en-US" sz="825" dirty="0" smtClean="0">
                <a:solidFill>
                  <a:schemeClr val="tx1"/>
                </a:solidFill>
              </a:rPr>
              <a:t>Individual differences / Individual feedback</a:t>
            </a:r>
          </a:p>
          <a:p>
            <a:pPr marL="171450" indent="-171450">
              <a:spcAft>
                <a:spcPts val="500"/>
              </a:spcAft>
              <a:buFont typeface="Arial" panose="020B0604020202020204" pitchFamily="34" charset="0"/>
              <a:buChar char="•"/>
            </a:pPr>
            <a:r>
              <a:rPr lang="en-US" sz="825" dirty="0" smtClean="0">
                <a:solidFill>
                  <a:schemeClr val="tx1"/>
                </a:solidFill>
              </a:rPr>
              <a:t>Behavior change for residents and patients</a:t>
            </a:r>
          </a:p>
          <a:p>
            <a:pPr marL="171450" indent="-171450">
              <a:spcAft>
                <a:spcPts val="500"/>
              </a:spcAft>
              <a:buFont typeface="Arial" panose="020B0604020202020204" pitchFamily="34" charset="0"/>
              <a:buChar char="•"/>
            </a:pPr>
            <a:r>
              <a:rPr lang="en-US" sz="825" dirty="0" smtClean="0">
                <a:solidFill>
                  <a:schemeClr val="tx1"/>
                </a:solidFill>
              </a:rPr>
              <a:t>Process oriented approach</a:t>
            </a:r>
          </a:p>
          <a:p>
            <a:pPr marL="171450" indent="-171450">
              <a:spcAft>
                <a:spcPts val="500"/>
              </a:spcAft>
              <a:buFont typeface="Arial" panose="020B0604020202020204" pitchFamily="34" charset="0"/>
              <a:buChar char="•"/>
            </a:pPr>
            <a:r>
              <a:rPr lang="en-US" sz="825" dirty="0" smtClean="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endParaRPr lang="en-US" sz="1600" dirty="0">
              <a:solidFill>
                <a:schemeClr val="tx1"/>
              </a:solidFill>
            </a:endParaRPr>
          </a:p>
        </p:txBody>
      </p:sp>
      <p:sp>
        <p:nvSpPr>
          <p:cNvPr id="7" name="Right Arrow 6"/>
          <p:cNvSpPr/>
          <p:nvPr/>
        </p:nvSpPr>
        <p:spPr>
          <a:xfrm>
            <a:off x="3614762"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25833"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endParaRPr lang="en-US" sz="1600" dirty="0">
              <a:solidFill>
                <a:schemeClr val="tx1"/>
              </a:solidFill>
            </a:endParaRPr>
          </a:p>
        </p:txBody>
      </p:sp>
      <p:sp>
        <p:nvSpPr>
          <p:cNvPr id="9" name="Rectangle 8"/>
          <p:cNvSpPr/>
          <p:nvPr/>
        </p:nvSpPr>
        <p:spPr>
          <a:xfrm>
            <a:off x="7131896" y="1811260"/>
            <a:ext cx="1201264"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618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845027" y="1931276"/>
            <a:ext cx="358586" cy="386306"/>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1534102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762000"/>
            <a:ext cx="3810001" cy="53340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en-US" sz="4800" b="1" dirty="0" smtClean="0">
                <a:solidFill>
                  <a:schemeClr val="tx1"/>
                </a:solidFill>
              </a:rPr>
              <a:t>Resources</a:t>
            </a:r>
          </a:p>
          <a:p>
            <a:pPr marL="171450" indent="-171450">
              <a:spcAft>
                <a:spcPts val="1200"/>
              </a:spcAft>
              <a:buFont typeface="Arial" panose="020B0604020202020204" pitchFamily="34" charset="0"/>
              <a:buChar char="•"/>
            </a:pPr>
            <a:r>
              <a:rPr lang="en-US" sz="2400" dirty="0">
                <a:solidFill>
                  <a:schemeClr val="tx1"/>
                </a:solidFill>
              </a:rPr>
              <a:t>Personnel – who is part of your team? What are the defined roles?</a:t>
            </a:r>
          </a:p>
          <a:p>
            <a:pPr marL="171450" indent="-171450">
              <a:spcAft>
                <a:spcPts val="1200"/>
              </a:spcAft>
              <a:buFont typeface="Arial" panose="020B0604020202020204" pitchFamily="34" charset="0"/>
              <a:buChar char="•"/>
            </a:pPr>
            <a:r>
              <a:rPr lang="en-US" sz="2400" dirty="0">
                <a:solidFill>
                  <a:schemeClr val="tx1"/>
                </a:solidFill>
              </a:rPr>
              <a:t>Space – how can you best utilize the space you </a:t>
            </a:r>
            <a:r>
              <a:rPr lang="en-US" sz="2400" dirty="0" smtClean="0">
                <a:solidFill>
                  <a:schemeClr val="tx1"/>
                </a:solidFill>
              </a:rPr>
              <a:t>have?</a:t>
            </a:r>
            <a:endParaRPr lang="en-US" sz="2400" dirty="0">
              <a:solidFill>
                <a:schemeClr val="tx1"/>
              </a:solidFill>
            </a:endParaRPr>
          </a:p>
          <a:p>
            <a:pPr marL="171450" indent="-171450">
              <a:spcAft>
                <a:spcPts val="1200"/>
              </a:spcAft>
              <a:buFont typeface="Arial" panose="020B0604020202020204" pitchFamily="34" charset="0"/>
              <a:buChar char="•"/>
            </a:pPr>
            <a:r>
              <a:rPr lang="en-US" sz="2400" dirty="0">
                <a:solidFill>
                  <a:schemeClr val="tx1"/>
                </a:solidFill>
              </a:rPr>
              <a:t>Time devoted to team based care, interactions with </a:t>
            </a:r>
            <a:r>
              <a:rPr lang="en-US" sz="2400" dirty="0" smtClean="0">
                <a:solidFill>
                  <a:schemeClr val="tx1"/>
                </a:solidFill>
              </a:rPr>
              <a:t>residents</a:t>
            </a:r>
            <a:endParaRPr lang="en-US" sz="2400" dirty="0">
              <a:solidFill>
                <a:schemeClr val="tx1"/>
              </a:solidFill>
            </a:endParaRPr>
          </a:p>
        </p:txBody>
      </p:sp>
    </p:spTree>
    <p:extLst>
      <p:ext uri="{BB962C8B-B14F-4D97-AF65-F5344CB8AC3E}">
        <p14:creationId xmlns:p14="http://schemas.microsoft.com/office/powerpoint/2010/main" val="3052369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aterloo iow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2998"/>
            <a:ext cx="5736559" cy="450141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724400" y="28194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273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sp>
        <p:nvSpPr>
          <p:cNvPr id="3" name="Subtitle 2"/>
          <p:cNvSpPr>
            <a:spLocks noGrp="1"/>
          </p:cNvSpPr>
          <p:nvPr>
            <p:ph type="subTitle" idx="1"/>
          </p:nvPr>
        </p:nvSpPr>
        <p:spPr>
          <a:xfrm>
            <a:off x="685800" y="2438400"/>
            <a:ext cx="7467600" cy="3124200"/>
          </a:xfrm>
        </p:spPr>
        <p:txBody>
          <a:bodyPr/>
          <a:lstStyle/>
          <a:p>
            <a:r>
              <a:rPr lang="en-US" dirty="0" smtClean="0"/>
              <a:t>None</a:t>
            </a:r>
            <a:endParaRPr lang="en-US" dirty="0"/>
          </a:p>
        </p:txBody>
      </p:sp>
    </p:spTree>
    <p:extLst>
      <p:ext uri="{BB962C8B-B14F-4D97-AF65-F5344CB8AC3E}">
        <p14:creationId xmlns:p14="http://schemas.microsoft.com/office/powerpoint/2010/main" val="3414903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867" t="13863" r="13877" b="6250"/>
          <a:stretch/>
        </p:blipFill>
        <p:spPr bwMode="auto">
          <a:xfrm>
            <a:off x="1676400" y="609600"/>
            <a:ext cx="5885717"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43002" y="611386"/>
            <a:ext cx="1752600" cy="369332"/>
          </a:xfrm>
          <a:prstGeom prst="rect">
            <a:avLst/>
          </a:prstGeom>
          <a:solidFill>
            <a:schemeClr val="bg1"/>
          </a:solidFill>
          <a:ln>
            <a:solidFill>
              <a:schemeClr val="tx1"/>
            </a:solidFill>
          </a:ln>
        </p:spPr>
        <p:txBody>
          <a:bodyPr wrap="square" rtlCol="0">
            <a:spAutoFit/>
          </a:bodyPr>
          <a:lstStyle/>
          <a:p>
            <a:r>
              <a:rPr lang="en-US" dirty="0" smtClean="0"/>
              <a:t>Allen Hospital</a:t>
            </a:r>
            <a:endParaRPr lang="en-US" dirty="0"/>
          </a:p>
        </p:txBody>
      </p:sp>
      <p:sp>
        <p:nvSpPr>
          <p:cNvPr id="4" name="TextBox 3"/>
          <p:cNvSpPr txBox="1"/>
          <p:nvPr/>
        </p:nvSpPr>
        <p:spPr>
          <a:xfrm>
            <a:off x="1679171" y="4639270"/>
            <a:ext cx="1752600" cy="923330"/>
          </a:xfrm>
          <a:prstGeom prst="rect">
            <a:avLst/>
          </a:prstGeom>
          <a:solidFill>
            <a:schemeClr val="bg1"/>
          </a:solidFill>
          <a:ln>
            <a:solidFill>
              <a:schemeClr val="tx1"/>
            </a:solidFill>
          </a:ln>
        </p:spPr>
        <p:txBody>
          <a:bodyPr wrap="square" rtlCol="0">
            <a:spAutoFit/>
          </a:bodyPr>
          <a:lstStyle/>
          <a:p>
            <a:r>
              <a:rPr lang="en-US" dirty="0" smtClean="0"/>
              <a:t>Northeast Iowa Family Practice Center</a:t>
            </a:r>
            <a:endParaRPr lang="en-US" dirty="0"/>
          </a:p>
        </p:txBody>
      </p:sp>
      <p:sp>
        <p:nvSpPr>
          <p:cNvPr id="5" name="TextBox 4"/>
          <p:cNvSpPr txBox="1"/>
          <p:nvPr/>
        </p:nvSpPr>
        <p:spPr>
          <a:xfrm>
            <a:off x="4267200" y="5562601"/>
            <a:ext cx="2590800" cy="369332"/>
          </a:xfrm>
          <a:prstGeom prst="rect">
            <a:avLst/>
          </a:prstGeom>
          <a:solidFill>
            <a:schemeClr val="bg1"/>
          </a:solidFill>
          <a:ln>
            <a:solidFill>
              <a:schemeClr val="tx1"/>
            </a:solidFill>
          </a:ln>
        </p:spPr>
        <p:txBody>
          <a:bodyPr wrap="square" rtlCol="0">
            <a:spAutoFit/>
          </a:bodyPr>
          <a:lstStyle/>
          <a:p>
            <a:r>
              <a:rPr lang="en-US" dirty="0" smtClean="0"/>
              <a:t>Covenant Medical Center</a:t>
            </a:r>
            <a:endParaRPr lang="en-US" dirty="0"/>
          </a:p>
        </p:txBody>
      </p:sp>
      <p:sp>
        <p:nvSpPr>
          <p:cNvPr id="3" name="5-Point Star 2"/>
          <p:cNvSpPr/>
          <p:nvPr/>
        </p:nvSpPr>
        <p:spPr>
          <a:xfrm>
            <a:off x="3431771" y="4876800"/>
            <a:ext cx="378229" cy="381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888971" y="5511519"/>
            <a:ext cx="378229" cy="381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4321878" y="597090"/>
            <a:ext cx="378229" cy="381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365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STFM\Conference on Behavioral Health\NEIMEF buil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914400"/>
            <a:ext cx="4953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64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19517477"/>
              </p:ext>
            </p:extLst>
          </p:nvPr>
        </p:nvGraphicFramePr>
        <p:xfrm>
          <a:off x="457200" y="838200"/>
          <a:ext cx="7848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321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362624786"/>
              </p:ext>
            </p:extLst>
          </p:nvPr>
        </p:nvGraphicFramePr>
        <p:xfrm>
          <a:off x="609600" y="805791"/>
          <a:ext cx="7391400" cy="531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Debra Flammang-Rop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6582" y="4823592"/>
            <a:ext cx="1143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ristopher Haymak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7105" y="866868"/>
            <a:ext cx="1295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Jim Hoeh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3384" y="4267200"/>
            <a:ext cx="124968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Katinka Keit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979862"/>
            <a:ext cx="1366476" cy="155863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Griffin Hicke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567" y="659633"/>
            <a:ext cx="1382465" cy="1728081"/>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H:\Precepting\Drake University\EOB_0170.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6667"/>
          <a:stretch/>
        </p:blipFill>
        <p:spPr bwMode="auto">
          <a:xfrm>
            <a:off x="5874805" y="2567402"/>
            <a:ext cx="1317387" cy="164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smtClean="0"/>
              <a:t>Health Coach</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00200" y="1676400"/>
            <a:ext cx="2438400" cy="3048000"/>
          </a:xfrm>
        </p:spPr>
      </p:pic>
      <p:sp>
        <p:nvSpPr>
          <p:cNvPr id="4" name="Content Placeholder 3"/>
          <p:cNvSpPr>
            <a:spLocks noGrp="1"/>
          </p:cNvSpPr>
          <p:nvPr>
            <p:ph sz="half" idx="2"/>
          </p:nvPr>
        </p:nvSpPr>
        <p:spPr/>
        <p:txBody>
          <a:bodyPr/>
          <a:lstStyle/>
          <a:p>
            <a:r>
              <a:rPr lang="en-US" dirty="0" smtClean="0"/>
              <a:t>Referrals</a:t>
            </a:r>
          </a:p>
          <a:p>
            <a:r>
              <a:rPr lang="en-US" dirty="0" smtClean="0"/>
              <a:t>Shared patient care</a:t>
            </a:r>
          </a:p>
          <a:p>
            <a:r>
              <a:rPr lang="en-US" dirty="0" smtClean="0"/>
              <a:t>On-the-fly consultations</a:t>
            </a:r>
          </a:p>
          <a:p>
            <a:endParaRPr lang="en-US" dirty="0"/>
          </a:p>
          <a:p>
            <a:r>
              <a:rPr lang="en-US" dirty="0" smtClean="0">
                <a:hlinkClick r:id="rId4"/>
              </a:rPr>
              <a:t>Office</a:t>
            </a:r>
            <a:endParaRPr lang="en-US" dirty="0"/>
          </a:p>
        </p:txBody>
      </p:sp>
    </p:spTree>
    <p:extLst>
      <p:ext uri="{BB962C8B-B14F-4D97-AF65-F5344CB8AC3E}">
        <p14:creationId xmlns:p14="http://schemas.microsoft.com/office/powerpoint/2010/main" val="1139152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Medical Social Worker</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0" y="1752600"/>
            <a:ext cx="2613660" cy="3267075"/>
          </a:xfrm>
        </p:spPr>
      </p:pic>
      <p:sp>
        <p:nvSpPr>
          <p:cNvPr id="4" name="Content Placeholder 3"/>
          <p:cNvSpPr>
            <a:spLocks noGrp="1"/>
          </p:cNvSpPr>
          <p:nvPr>
            <p:ph sz="half" idx="2"/>
          </p:nvPr>
        </p:nvSpPr>
        <p:spPr/>
        <p:txBody>
          <a:bodyPr/>
          <a:lstStyle/>
          <a:p>
            <a:r>
              <a:rPr lang="en-US" dirty="0" smtClean="0"/>
              <a:t>Referrals</a:t>
            </a:r>
          </a:p>
          <a:p>
            <a:r>
              <a:rPr lang="en-US" dirty="0" smtClean="0"/>
              <a:t>Shared patient care</a:t>
            </a:r>
          </a:p>
          <a:p>
            <a:r>
              <a:rPr lang="en-US" dirty="0" smtClean="0"/>
              <a:t>On-the-fly consultations</a:t>
            </a:r>
          </a:p>
          <a:p>
            <a:r>
              <a:rPr lang="en-US" dirty="0" smtClean="0"/>
              <a:t>Crisis intervention</a:t>
            </a:r>
          </a:p>
          <a:p>
            <a:endParaRPr lang="en-US" dirty="0"/>
          </a:p>
          <a:p>
            <a:r>
              <a:rPr lang="en-US" dirty="0" smtClean="0">
                <a:hlinkClick r:id="rId4"/>
              </a:rPr>
              <a:t>Office</a:t>
            </a:r>
            <a:endParaRPr lang="en-US" dirty="0"/>
          </a:p>
        </p:txBody>
      </p:sp>
    </p:spTree>
    <p:extLst>
      <p:ext uri="{BB962C8B-B14F-4D97-AF65-F5344CB8AC3E}">
        <p14:creationId xmlns:p14="http://schemas.microsoft.com/office/powerpoint/2010/main" val="538732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Faculty Clinical Pharmacist</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00200" y="1676400"/>
            <a:ext cx="2514600" cy="3143250"/>
          </a:xfrm>
        </p:spPr>
      </p:pic>
      <p:sp>
        <p:nvSpPr>
          <p:cNvPr id="4" name="Content Placeholder 3"/>
          <p:cNvSpPr>
            <a:spLocks noGrp="1"/>
          </p:cNvSpPr>
          <p:nvPr>
            <p:ph sz="half" idx="2"/>
          </p:nvPr>
        </p:nvSpPr>
        <p:spPr/>
        <p:txBody>
          <a:bodyPr/>
          <a:lstStyle/>
          <a:p>
            <a:r>
              <a:rPr lang="en-US" dirty="0" smtClean="0"/>
              <a:t>Didactic teaching</a:t>
            </a:r>
          </a:p>
          <a:p>
            <a:r>
              <a:rPr lang="en-US" dirty="0" smtClean="0"/>
              <a:t>Shared patient care</a:t>
            </a:r>
          </a:p>
          <a:p>
            <a:r>
              <a:rPr lang="en-US" dirty="0" smtClean="0"/>
              <a:t>On-the-fly consultations</a:t>
            </a:r>
          </a:p>
          <a:p>
            <a:endParaRPr lang="en-US" dirty="0"/>
          </a:p>
          <a:p>
            <a:r>
              <a:rPr lang="en-US" dirty="0" smtClean="0">
                <a:hlinkClick r:id="rId4"/>
              </a:rPr>
              <a:t>Office</a:t>
            </a:r>
            <a:endParaRPr lang="en-US" dirty="0"/>
          </a:p>
        </p:txBody>
      </p:sp>
    </p:spTree>
    <p:extLst>
      <p:ext uri="{BB962C8B-B14F-4D97-AF65-F5344CB8AC3E}">
        <p14:creationId xmlns:p14="http://schemas.microsoft.com/office/powerpoint/2010/main" val="1758291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685800"/>
          </a:xfrm>
        </p:spPr>
        <p:txBody>
          <a:bodyPr>
            <a:normAutofit fontScale="90000"/>
          </a:bodyPr>
          <a:lstStyle/>
          <a:p>
            <a:r>
              <a:rPr lang="en-US" dirty="0" smtClean="0"/>
              <a:t>Behavioral Science Faculty</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28800" y="1752600"/>
            <a:ext cx="2316480" cy="2895600"/>
          </a:xfrm>
        </p:spPr>
      </p:pic>
      <p:sp>
        <p:nvSpPr>
          <p:cNvPr id="4" name="Content Placeholder 3"/>
          <p:cNvSpPr>
            <a:spLocks noGrp="1"/>
          </p:cNvSpPr>
          <p:nvPr>
            <p:ph sz="half" idx="2"/>
          </p:nvPr>
        </p:nvSpPr>
        <p:spPr/>
        <p:txBody>
          <a:bodyPr/>
          <a:lstStyle/>
          <a:p>
            <a:r>
              <a:rPr lang="en-US" dirty="0" smtClean="0"/>
              <a:t>Referrals</a:t>
            </a:r>
          </a:p>
          <a:p>
            <a:r>
              <a:rPr lang="en-US" dirty="0" smtClean="0"/>
              <a:t>Shared patient care</a:t>
            </a:r>
          </a:p>
          <a:p>
            <a:r>
              <a:rPr lang="en-US" dirty="0" smtClean="0"/>
              <a:t>On-the-fly consultations</a:t>
            </a:r>
          </a:p>
          <a:p>
            <a:r>
              <a:rPr lang="en-US" dirty="0" smtClean="0"/>
              <a:t>Didactic teaching</a:t>
            </a:r>
          </a:p>
          <a:p>
            <a:endParaRPr lang="en-US" dirty="0"/>
          </a:p>
          <a:p>
            <a:r>
              <a:rPr lang="en-US" dirty="0" smtClean="0">
                <a:hlinkClick r:id="rId4"/>
              </a:rPr>
              <a:t>Office</a:t>
            </a:r>
            <a:endParaRPr lang="en-US" dirty="0"/>
          </a:p>
        </p:txBody>
      </p:sp>
    </p:spTree>
    <p:extLst>
      <p:ext uri="{BB962C8B-B14F-4D97-AF65-F5344CB8AC3E}">
        <p14:creationId xmlns:p14="http://schemas.microsoft.com/office/powerpoint/2010/main" val="1461189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Clinical Pharmacist</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52600" y="1676400"/>
            <a:ext cx="2285999" cy="3429000"/>
          </a:xfrm>
        </p:spPr>
      </p:pic>
      <p:sp>
        <p:nvSpPr>
          <p:cNvPr id="4" name="Content Placeholder 3"/>
          <p:cNvSpPr>
            <a:spLocks noGrp="1"/>
          </p:cNvSpPr>
          <p:nvPr>
            <p:ph sz="half" idx="2"/>
          </p:nvPr>
        </p:nvSpPr>
        <p:spPr/>
        <p:txBody>
          <a:bodyPr/>
          <a:lstStyle/>
          <a:p>
            <a:r>
              <a:rPr lang="en-US" dirty="0" smtClean="0"/>
              <a:t>Shared patient care</a:t>
            </a:r>
          </a:p>
          <a:p>
            <a:r>
              <a:rPr lang="en-US" dirty="0" smtClean="0"/>
              <a:t>On-the-fly consultations</a:t>
            </a:r>
          </a:p>
          <a:p>
            <a:r>
              <a:rPr lang="en-US" dirty="0" smtClean="0"/>
              <a:t>Referrals</a:t>
            </a:r>
          </a:p>
          <a:p>
            <a:r>
              <a:rPr lang="en-US" dirty="0" smtClean="0"/>
              <a:t>Didactic teaching</a:t>
            </a:r>
          </a:p>
          <a:p>
            <a:endParaRPr lang="en-US" dirty="0"/>
          </a:p>
          <a:p>
            <a:r>
              <a:rPr lang="en-US" dirty="0" smtClean="0">
                <a:hlinkClick r:id="rId4"/>
              </a:rPr>
              <a:t>Office</a:t>
            </a:r>
            <a:endParaRPr lang="en-US" dirty="0"/>
          </a:p>
        </p:txBody>
      </p:sp>
    </p:spTree>
    <p:extLst>
      <p:ext uri="{BB962C8B-B14F-4D97-AF65-F5344CB8AC3E}">
        <p14:creationId xmlns:p14="http://schemas.microsoft.com/office/powerpoint/2010/main" val="2290286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Clinical Social Worker</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52600" y="1752600"/>
            <a:ext cx="2438400" cy="2781300"/>
          </a:xfrm>
        </p:spPr>
      </p:pic>
      <p:sp>
        <p:nvSpPr>
          <p:cNvPr id="4" name="Content Placeholder 3"/>
          <p:cNvSpPr>
            <a:spLocks noGrp="1"/>
          </p:cNvSpPr>
          <p:nvPr>
            <p:ph sz="half" idx="2"/>
          </p:nvPr>
        </p:nvSpPr>
        <p:spPr/>
        <p:txBody>
          <a:bodyPr/>
          <a:lstStyle/>
          <a:p>
            <a:r>
              <a:rPr lang="en-US" dirty="0" smtClean="0"/>
              <a:t>Referrals</a:t>
            </a:r>
            <a:endParaRPr lang="en-US" dirty="0"/>
          </a:p>
        </p:txBody>
      </p:sp>
    </p:spTree>
    <p:extLst>
      <p:ext uri="{BB962C8B-B14F-4D97-AF65-F5344CB8AC3E}">
        <p14:creationId xmlns:p14="http://schemas.microsoft.com/office/powerpoint/2010/main" val="1212618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Assumptions</a:t>
            </a:r>
            <a:endParaRPr lang="en-US" sz="1050" b="1" dirty="0" smtClean="0">
              <a:solidFill>
                <a:schemeClr val="tx1"/>
              </a:solidFill>
            </a:endParaRP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endParaRPr lang="en-US" sz="1600" dirty="0">
              <a:solidFill>
                <a:schemeClr val="tx1"/>
              </a:solidFill>
            </a:endParaRPr>
          </a:p>
        </p:txBody>
      </p:sp>
      <p:sp>
        <p:nvSpPr>
          <p:cNvPr id="17" name="Right Arrow 16"/>
          <p:cNvSpPr/>
          <p:nvPr/>
        </p:nvSpPr>
        <p:spPr>
          <a:xfrm rot="5400000">
            <a:off x="1055749" y="2379813"/>
            <a:ext cx="295040" cy="47811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614762"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25833"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endParaRPr lang="en-US" sz="1600" dirty="0">
              <a:solidFill>
                <a:schemeClr val="tx1"/>
              </a:solidFill>
            </a:endParaRPr>
          </a:p>
        </p:txBody>
      </p:sp>
      <p:sp>
        <p:nvSpPr>
          <p:cNvPr id="9" name="Rectangle 8"/>
          <p:cNvSpPr/>
          <p:nvPr/>
        </p:nvSpPr>
        <p:spPr>
          <a:xfrm>
            <a:off x="7131896" y="1811260"/>
            <a:ext cx="1201264"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Barriers to team based care </a:t>
            </a:r>
            <a:endParaRPr lang="en-US" dirty="0">
              <a:solidFill>
                <a:schemeClr val="tx1"/>
              </a:solidFill>
            </a:endParaRP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accent3">
                    <a:lumMod val="50000"/>
                  </a:schemeClr>
                </a:solidFill>
              </a:rPr>
              <a:t>Goals: Develop a framework for teaching residents in family medicine to engage in </a:t>
            </a:r>
            <a:r>
              <a:rPr lang="en-US" sz="1400" dirty="0" smtClean="0">
                <a:solidFill>
                  <a:schemeClr val="tx1"/>
                </a:solidFill>
              </a:rPr>
              <a:t>skillful</a:t>
            </a:r>
            <a:r>
              <a:rPr lang="en-US" sz="1400" dirty="0" smtClean="0">
                <a:solidFill>
                  <a:schemeClr val="accent3">
                    <a:lumMod val="50000"/>
                  </a:schemeClr>
                </a:solidFill>
              </a:rPr>
              <a:t>, team based care including opportunities for feedback, individual development and longitudinal outpatient experience.</a:t>
            </a:r>
            <a:endParaRPr lang="en-US" sz="1600" dirty="0">
              <a:solidFill>
                <a:schemeClr val="accent3">
                  <a:lumMod val="50000"/>
                </a:schemeClr>
              </a:solidFill>
            </a:endParaRPr>
          </a:p>
        </p:txBody>
      </p:sp>
      <p:sp>
        <p:nvSpPr>
          <p:cNvPr id="13" name="Right Arrow 12"/>
          <p:cNvSpPr/>
          <p:nvPr/>
        </p:nvSpPr>
        <p:spPr>
          <a:xfrm>
            <a:off x="522840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618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0776" y="735442"/>
            <a:ext cx="7512383" cy="7905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a:t>
            </a:r>
            <a:r>
              <a:rPr lang="en-US" sz="1600" dirty="0" smtClean="0">
                <a:solidFill>
                  <a:schemeClr val="tx1"/>
                </a:solidFill>
              </a:rPr>
              <a:t>Team</a:t>
            </a:r>
          </a:p>
          <a:p>
            <a:endParaRPr lang="en-US" sz="1600" dirty="0">
              <a:solidFill>
                <a:schemeClr val="tx1"/>
              </a:solidFill>
            </a:endParaRPr>
          </a:p>
          <a:p>
            <a:pPr algn="ctr"/>
            <a:r>
              <a:rPr lang="en-US" sz="1600" b="1" dirty="0" smtClean="0">
                <a:solidFill>
                  <a:schemeClr val="tx1"/>
                </a:solidFill>
              </a:rPr>
              <a:t>Introductory Activity</a:t>
            </a:r>
            <a:endParaRPr lang="en-US" sz="1600" b="1" dirty="0">
              <a:solidFill>
                <a:schemeClr val="tx1"/>
              </a:solidFill>
            </a:endParaRPr>
          </a:p>
        </p:txBody>
      </p:sp>
      <p:sp>
        <p:nvSpPr>
          <p:cNvPr id="16" name="Right Arrow 15"/>
          <p:cNvSpPr/>
          <p:nvPr/>
        </p:nvSpPr>
        <p:spPr>
          <a:xfrm>
            <a:off x="2028018"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3452441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eam based care princi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809625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6000750"/>
            <a:ext cx="7924800" cy="307777"/>
          </a:xfrm>
          <a:prstGeom prst="rect">
            <a:avLst/>
          </a:prstGeom>
        </p:spPr>
        <p:txBody>
          <a:bodyPr wrap="square">
            <a:spAutoFit/>
          </a:bodyPr>
          <a:lstStyle/>
          <a:p>
            <a:r>
              <a:rPr lang="en-US" sz="700" dirty="0">
                <a:solidFill>
                  <a:schemeClr val="bg1">
                    <a:lumMod val="50000"/>
                  </a:schemeClr>
                </a:solidFill>
              </a:rPr>
              <a:t>https://www.google.com/url?sa=i&amp;rct=j&amp;q=&amp;esrc=s&amp;source=images&amp;cd=&amp;cad=rja&amp;uact=8&amp;ved=2ahUKEwjtvL6PiPfdAhVMwYMKHV0ZC7MQjRx6BAgBEAU&amp;url=https%3A%2F%2Fwww.researchgate.net%2Ffigure%2FFIVE-PRINCIPLES-OF-TEAM-BASED-HEALTH-CARE-16_fig5_278405304&amp;psig=AOvVaw2Z2s1EreN8UfEFj5Lu0PzS&amp;ust=1539095618823924</a:t>
            </a:r>
          </a:p>
        </p:txBody>
      </p:sp>
    </p:spTree>
    <p:extLst>
      <p:ext uri="{BB962C8B-B14F-4D97-AF65-F5344CB8AC3E}">
        <p14:creationId xmlns:p14="http://schemas.microsoft.com/office/powerpoint/2010/main" val="1590123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lear as m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87187"/>
            <a:ext cx="5486400" cy="48321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60750"/>
            <a:ext cx="8915400" cy="307777"/>
          </a:xfrm>
          <a:prstGeom prst="rect">
            <a:avLst/>
          </a:prstGeom>
        </p:spPr>
        <p:txBody>
          <a:bodyPr wrap="square">
            <a:spAutoFit/>
          </a:bodyPr>
          <a:lstStyle/>
          <a:p>
            <a:r>
              <a:rPr lang="en-US" sz="700" dirty="0">
                <a:solidFill>
                  <a:schemeClr val="bg1">
                    <a:lumMod val="50000"/>
                  </a:schemeClr>
                </a:solidFill>
              </a:rPr>
              <a:t>https://www.google.com/url?sa=i&amp;rct=j&amp;q=&amp;esrc=s&amp;source=images&amp;cd=&amp;cad=rja&amp;uact=8&amp;ved=2ahUKEwjVk8jEiPfdAhVC5YMKHeVUAo8QjRx6BAgBEAU&amp;url=https%3A%2F%2Fwww.dreamstime.com%2Fstock-illustration-makes-complete-sense-business-cartoon-showing-two-businessmen-looking-complex-formulas-one-man-says-you-put-like-image59718289&amp;psig=AOvVaw27sUEBV2xVn-UP7e3BElx-&amp;ust=1539095721384367</a:t>
            </a:r>
          </a:p>
        </p:txBody>
      </p:sp>
    </p:spTree>
    <p:extLst>
      <p:ext uri="{BB962C8B-B14F-4D97-AF65-F5344CB8AC3E}">
        <p14:creationId xmlns:p14="http://schemas.microsoft.com/office/powerpoint/2010/main" val="1714015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oor communication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05758"/>
            <a:ext cx="678656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720" y="5945088"/>
            <a:ext cx="9103520" cy="307777"/>
          </a:xfrm>
          <a:prstGeom prst="rect">
            <a:avLst/>
          </a:prstGeom>
        </p:spPr>
        <p:txBody>
          <a:bodyPr wrap="square">
            <a:spAutoFit/>
          </a:bodyPr>
          <a:lstStyle/>
          <a:p>
            <a:r>
              <a:rPr lang="en-US" sz="700" dirty="0">
                <a:solidFill>
                  <a:schemeClr val="bg1">
                    <a:lumMod val="50000"/>
                  </a:schemeClr>
                </a:solidFill>
              </a:rPr>
              <a:t>https://www.google.com/url?sa=i&amp;rct=j&amp;q=&amp;esrc=s&amp;source=images&amp;cd=&amp;cad=rja&amp;uact=8&amp;ved=2ahUKEwix5b3giPfdAhUPo4MKHY1eDU8QjRx6BAgBEAU&amp;url=https%3A%2F%2Fwww.guiseppegetto.com%2Fengl3040%2F2018%2F08%2F26%2Flearn-to-communicate-technically-teacher-response-to-homework-1%2F&amp;psig=AOvVaw0nmVtOTuOoolfO07FIytI-&amp;ust=1539095788777465</a:t>
            </a:r>
          </a:p>
        </p:txBody>
      </p:sp>
    </p:spTree>
    <p:extLst>
      <p:ext uri="{BB962C8B-B14F-4D97-AF65-F5344CB8AC3E}">
        <p14:creationId xmlns:p14="http://schemas.microsoft.com/office/powerpoint/2010/main" val="3712972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STFM\Conference on Behavioral Health\Residents 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27" y="762000"/>
            <a:ext cx="8382000" cy="55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939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arry potter sorting 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1784"/>
            <a:ext cx="2667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tart of term feast hogw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772" y="2895600"/>
            <a:ext cx="6124657" cy="28531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22944" y="1127149"/>
            <a:ext cx="6413400" cy="1286490"/>
          </a:xfrm>
        </p:spPr>
        <p:txBody>
          <a:bodyPr>
            <a:normAutofit fontScale="90000"/>
          </a:bodyPr>
          <a:lstStyle/>
          <a:p>
            <a:r>
              <a:rPr lang="en-US" dirty="0" smtClean="0"/>
              <a:t>Integrate and make new team members feel welcomed</a:t>
            </a:r>
            <a:endParaRPr lang="en-US" dirty="0"/>
          </a:p>
        </p:txBody>
      </p:sp>
      <p:sp>
        <p:nvSpPr>
          <p:cNvPr id="3" name="Rectangle 2"/>
          <p:cNvSpPr/>
          <p:nvPr/>
        </p:nvSpPr>
        <p:spPr>
          <a:xfrm>
            <a:off x="0" y="6011671"/>
            <a:ext cx="9144000" cy="307777"/>
          </a:xfrm>
          <a:prstGeom prst="rect">
            <a:avLst/>
          </a:prstGeom>
        </p:spPr>
        <p:txBody>
          <a:bodyPr wrap="square">
            <a:spAutoFit/>
          </a:bodyPr>
          <a:lstStyle/>
          <a:p>
            <a:r>
              <a:rPr lang="en-US" sz="700" dirty="0">
                <a:solidFill>
                  <a:schemeClr val="bg1">
                    <a:lumMod val="50000"/>
                  </a:schemeClr>
                </a:solidFill>
              </a:rPr>
              <a:t>https://www.google.com/url?sa=i&amp;rct=j&amp;q=&amp;esrc=s&amp;source=images&amp;cd=&amp;cad=rja&amp;uact=8&amp;ved=2ahUKEwiaqqP0iPfdAhXo6IMKHftHBsoQjRx6BAgBEAU&amp;url=https%3A%2F%2Fwww.simplemost.com%2Ftarget-harry-potter-sorting-hat-talks%2F&amp;psig=AOvVaw1jDNYnJA7oDplZ_0zjRgAd&amp;ust=1539095830618706</a:t>
            </a:r>
          </a:p>
        </p:txBody>
      </p:sp>
    </p:spTree>
    <p:extLst>
      <p:ext uri="{BB962C8B-B14F-4D97-AF65-F5344CB8AC3E}">
        <p14:creationId xmlns:p14="http://schemas.microsoft.com/office/powerpoint/2010/main" val="655427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quidditch gryffindor"/>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6248400" cy="3962400"/>
          </a:xfrm>
          <a:prstGeom prst="rect">
            <a:avLst/>
          </a:prstGeom>
          <a:noFill/>
          <a:extLst/>
        </p:spPr>
      </p:pic>
      <p:sp>
        <p:nvSpPr>
          <p:cNvPr id="3" name="Title 2"/>
          <p:cNvSpPr>
            <a:spLocks noGrp="1"/>
          </p:cNvSpPr>
          <p:nvPr>
            <p:ph type="title"/>
          </p:nvPr>
        </p:nvSpPr>
        <p:spPr>
          <a:xfrm>
            <a:off x="304800" y="685800"/>
            <a:ext cx="8229600" cy="685800"/>
          </a:xfrm>
        </p:spPr>
        <p:txBody>
          <a:bodyPr>
            <a:normAutofit fontScale="90000"/>
          </a:bodyPr>
          <a:lstStyle/>
          <a:p>
            <a:r>
              <a:rPr lang="en-US" dirty="0" smtClean="0"/>
              <a:t>Practice!</a:t>
            </a:r>
            <a:endParaRPr lang="en-US" dirty="0"/>
          </a:p>
        </p:txBody>
      </p:sp>
      <p:sp>
        <p:nvSpPr>
          <p:cNvPr id="4" name="Rectangle 3"/>
          <p:cNvSpPr/>
          <p:nvPr/>
        </p:nvSpPr>
        <p:spPr>
          <a:xfrm>
            <a:off x="26632" y="6011671"/>
            <a:ext cx="9041167" cy="307777"/>
          </a:xfrm>
          <a:prstGeom prst="rect">
            <a:avLst/>
          </a:prstGeom>
        </p:spPr>
        <p:txBody>
          <a:bodyPr wrap="square">
            <a:spAutoFit/>
          </a:bodyPr>
          <a:lstStyle/>
          <a:p>
            <a:r>
              <a:rPr lang="en-US" sz="700" dirty="0">
                <a:solidFill>
                  <a:schemeClr val="bg1">
                    <a:lumMod val="50000"/>
                  </a:schemeClr>
                </a:solidFill>
              </a:rPr>
              <a:t>https://www.google.com/url?sa=i&amp;rct=j&amp;q=&amp;esrc=s&amp;source=images&amp;cd=&amp;cad=rja&amp;uact=8&amp;ved=2ahUKEwiklNqZiffdAhVn04MKHSWtBHkQjRx6BAgBEAU&amp;url=http%3A%2F%2Fharrypotter.wikia.com%2Fwiki%2FFile%3AWoodandteam.jpg&amp;psig=AOvVaw3S2c9BqMi3Rd-P0yTRKy_H&amp;ust=1539095908982345</a:t>
            </a:r>
          </a:p>
        </p:txBody>
      </p:sp>
    </p:spTree>
    <p:extLst>
      <p:ext uri="{BB962C8B-B14F-4D97-AF65-F5344CB8AC3E}">
        <p14:creationId xmlns:p14="http://schemas.microsoft.com/office/powerpoint/2010/main" val="956741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p>
          <a:p>
            <a:pPr marL="171450" indent="-171450">
              <a:spcAft>
                <a:spcPts val="600"/>
              </a:spcAft>
              <a:buFont typeface="Arial" panose="020B0604020202020204" pitchFamily="34" charset="0"/>
              <a:buChar char="•"/>
            </a:pPr>
            <a:r>
              <a:rPr lang="en-US" sz="830" dirty="0">
                <a:solidFill>
                  <a:schemeClr val="tx1"/>
                </a:solidFill>
              </a:rPr>
              <a:t>Personnel – who is part of your team? What are the defined roles?</a:t>
            </a:r>
          </a:p>
          <a:p>
            <a:pPr marL="171450" indent="-171450">
              <a:spcAft>
                <a:spcPts val="600"/>
              </a:spcAft>
              <a:buFont typeface="Arial" panose="020B0604020202020204" pitchFamily="34" charset="0"/>
              <a:buChar char="•"/>
            </a:pPr>
            <a:r>
              <a:rPr lang="en-US" sz="830" dirty="0">
                <a:solidFill>
                  <a:schemeClr val="tx1"/>
                </a:solidFill>
              </a:rPr>
              <a:t>Space – how can you best utilize the space you have?</a:t>
            </a:r>
          </a:p>
          <a:p>
            <a:pPr marL="171450" indent="-171450">
              <a:spcAft>
                <a:spcPts val="600"/>
              </a:spcAft>
              <a:buFont typeface="Arial" panose="020B0604020202020204" pitchFamily="34" charset="0"/>
              <a:buChar char="•"/>
            </a:pPr>
            <a:r>
              <a:rPr lang="en-US" sz="830" dirty="0">
                <a:solidFill>
                  <a:schemeClr val="tx1"/>
                </a:solidFill>
              </a:rPr>
              <a:t>Time devoted to team based care, interactions with residents</a:t>
            </a:r>
          </a:p>
          <a:p>
            <a:pPr algn="ct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tx1"/>
                </a:solidFill>
              </a:rPr>
              <a:t>Assumptions</a:t>
            </a:r>
            <a:endParaRPr lang="en-US" sz="1400" dirty="0">
              <a:solidFill>
                <a:schemeClr val="tx1"/>
              </a:solidFill>
            </a:endParaRPr>
          </a:p>
          <a:p>
            <a:pPr marL="171450" indent="-171450">
              <a:spcAft>
                <a:spcPts val="500"/>
              </a:spcAft>
              <a:buFont typeface="Arial" panose="020B0604020202020204" pitchFamily="34" charset="0"/>
              <a:buChar char="•"/>
            </a:pPr>
            <a:r>
              <a:rPr lang="en-US" sz="830" dirty="0">
                <a:solidFill>
                  <a:schemeClr val="tx1"/>
                </a:solidFill>
              </a:rPr>
              <a:t>Team Based Care is worth it!</a:t>
            </a:r>
          </a:p>
          <a:p>
            <a:pPr marL="171450" indent="-171450">
              <a:spcAft>
                <a:spcPts val="500"/>
              </a:spcAft>
              <a:buFont typeface="Arial" panose="020B0604020202020204" pitchFamily="34" charset="0"/>
              <a:buChar char="•"/>
            </a:pPr>
            <a:r>
              <a:rPr lang="en-US" sz="830" dirty="0">
                <a:solidFill>
                  <a:schemeClr val="tx1"/>
                </a:solidFill>
              </a:rPr>
              <a:t>Details matter!</a:t>
            </a:r>
          </a:p>
          <a:p>
            <a:pPr marL="171450" indent="-171450">
              <a:spcAft>
                <a:spcPts val="500"/>
              </a:spcAft>
              <a:buFont typeface="Arial" panose="020B0604020202020204" pitchFamily="34" charset="0"/>
              <a:buChar char="•"/>
            </a:pPr>
            <a:r>
              <a:rPr lang="en-US" sz="830" dirty="0">
                <a:solidFill>
                  <a:schemeClr val="tx1"/>
                </a:solidFill>
              </a:rPr>
              <a:t>Developmental model</a:t>
            </a:r>
          </a:p>
          <a:p>
            <a:pPr marL="171450" indent="-171450">
              <a:spcAft>
                <a:spcPts val="500"/>
              </a:spcAft>
              <a:buFont typeface="Arial" panose="020B0604020202020204" pitchFamily="34" charset="0"/>
              <a:buChar char="•"/>
            </a:pPr>
            <a:r>
              <a:rPr lang="en-US" sz="830" dirty="0">
                <a:solidFill>
                  <a:schemeClr val="tx1"/>
                </a:solidFill>
              </a:rPr>
              <a:t>Individual differences / Individual feedback</a:t>
            </a:r>
          </a:p>
          <a:p>
            <a:pPr marL="171450" indent="-171450">
              <a:spcAft>
                <a:spcPts val="500"/>
              </a:spcAft>
              <a:buFont typeface="Arial" panose="020B0604020202020204" pitchFamily="34" charset="0"/>
              <a:buChar char="•"/>
            </a:pPr>
            <a:r>
              <a:rPr lang="en-US" sz="830" dirty="0">
                <a:solidFill>
                  <a:schemeClr val="tx1"/>
                </a:solidFill>
              </a:rPr>
              <a:t>Behavior change for residents and patients</a:t>
            </a:r>
          </a:p>
          <a:p>
            <a:pPr marL="171450" indent="-171450">
              <a:spcAft>
                <a:spcPts val="500"/>
              </a:spcAft>
              <a:buFont typeface="Arial" panose="020B0604020202020204" pitchFamily="34" charset="0"/>
              <a:buChar char="•"/>
            </a:pPr>
            <a:r>
              <a:rPr lang="en-US" sz="830" dirty="0">
                <a:solidFill>
                  <a:schemeClr val="tx1"/>
                </a:solidFill>
              </a:rPr>
              <a:t>Process oriented approach</a:t>
            </a:r>
          </a:p>
          <a:p>
            <a:pPr marL="171450" indent="-171450">
              <a:spcAft>
                <a:spcPts val="500"/>
              </a:spcAft>
              <a:buFont typeface="Arial" panose="020B0604020202020204" pitchFamily="34" charset="0"/>
              <a:buChar char="•"/>
            </a:pPr>
            <a:r>
              <a:rPr lang="en-US" sz="830" dirty="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endParaRPr lang="en-US" sz="1600" dirty="0">
              <a:solidFill>
                <a:schemeClr val="tx1"/>
              </a:solidFill>
            </a:endParaRPr>
          </a:p>
        </p:txBody>
      </p:sp>
      <p:sp>
        <p:nvSpPr>
          <p:cNvPr id="7" name="Right Arrow 6"/>
          <p:cNvSpPr/>
          <p:nvPr/>
        </p:nvSpPr>
        <p:spPr>
          <a:xfrm>
            <a:off x="3614762"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25833"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endParaRPr lang="en-US" sz="1600" dirty="0">
              <a:solidFill>
                <a:schemeClr val="tx1"/>
              </a:solidFill>
            </a:endParaRPr>
          </a:p>
        </p:txBody>
      </p:sp>
      <p:sp>
        <p:nvSpPr>
          <p:cNvPr id="9" name="Rectangle 8"/>
          <p:cNvSpPr/>
          <p:nvPr/>
        </p:nvSpPr>
        <p:spPr>
          <a:xfrm>
            <a:off x="7131896" y="1811260"/>
            <a:ext cx="1201264"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618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845027" y="1931276"/>
            <a:ext cx="358586" cy="386306"/>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957158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p>
          <a:p>
            <a:pPr marL="171450" indent="-171450">
              <a:spcAft>
                <a:spcPts val="600"/>
              </a:spcAft>
              <a:buFont typeface="Arial" panose="020B0604020202020204" pitchFamily="34" charset="0"/>
              <a:buChar char="•"/>
            </a:pPr>
            <a:r>
              <a:rPr lang="en-US" sz="830" dirty="0">
                <a:solidFill>
                  <a:schemeClr val="tx1"/>
                </a:solidFill>
              </a:rPr>
              <a:t>Personnel – who is part of your team? What are the defined roles?</a:t>
            </a:r>
          </a:p>
          <a:p>
            <a:pPr marL="171450" indent="-171450">
              <a:spcAft>
                <a:spcPts val="600"/>
              </a:spcAft>
              <a:buFont typeface="Arial" panose="020B0604020202020204" pitchFamily="34" charset="0"/>
              <a:buChar char="•"/>
            </a:pPr>
            <a:r>
              <a:rPr lang="en-US" sz="830" dirty="0">
                <a:solidFill>
                  <a:schemeClr val="tx1"/>
                </a:solidFill>
              </a:rPr>
              <a:t>Space – how can you best utilize the space you have?</a:t>
            </a:r>
          </a:p>
          <a:p>
            <a:pPr marL="171450" indent="-171450">
              <a:spcAft>
                <a:spcPts val="600"/>
              </a:spcAft>
              <a:buFont typeface="Arial" panose="020B0604020202020204" pitchFamily="34" charset="0"/>
              <a:buChar char="•"/>
            </a:pPr>
            <a:r>
              <a:rPr lang="en-US" sz="830" dirty="0">
                <a:solidFill>
                  <a:schemeClr val="tx1"/>
                </a:solidFill>
              </a:rPr>
              <a:t>Time devoted to team based care, interactions with residents</a:t>
            </a:r>
          </a:p>
          <a:p>
            <a:pPr algn="ct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Assumptions</a:t>
            </a:r>
          </a:p>
          <a:p>
            <a:pPr marL="171450" indent="-171450">
              <a:spcAft>
                <a:spcPts val="500"/>
              </a:spcAft>
              <a:buFont typeface="Arial" panose="020B0604020202020204" pitchFamily="34" charset="0"/>
              <a:buChar char="•"/>
            </a:pPr>
            <a:r>
              <a:rPr lang="en-US" sz="825" dirty="0" smtClean="0">
                <a:solidFill>
                  <a:schemeClr val="tx1"/>
                </a:solidFill>
              </a:rPr>
              <a:t>Team Based Care is worth it!</a:t>
            </a:r>
          </a:p>
          <a:p>
            <a:pPr marL="171450" indent="-171450">
              <a:spcAft>
                <a:spcPts val="500"/>
              </a:spcAft>
              <a:buFont typeface="Arial" panose="020B0604020202020204" pitchFamily="34" charset="0"/>
              <a:buChar char="•"/>
            </a:pPr>
            <a:r>
              <a:rPr lang="en-US" sz="825" dirty="0" smtClean="0">
                <a:solidFill>
                  <a:schemeClr val="tx1"/>
                </a:solidFill>
              </a:rPr>
              <a:t>Details matter</a:t>
            </a:r>
            <a:r>
              <a:rPr lang="en-US" sz="825" dirty="0">
                <a:solidFill>
                  <a:schemeClr val="tx1"/>
                </a:solidFill>
              </a:rPr>
              <a:t>!</a:t>
            </a:r>
            <a:endParaRPr lang="en-US" sz="825" dirty="0" smtClean="0">
              <a:solidFill>
                <a:schemeClr val="tx1"/>
              </a:solidFill>
            </a:endParaRPr>
          </a:p>
          <a:p>
            <a:pPr marL="171450" indent="-171450">
              <a:spcAft>
                <a:spcPts val="500"/>
              </a:spcAft>
              <a:buFont typeface="Arial" panose="020B0604020202020204" pitchFamily="34" charset="0"/>
              <a:buChar char="•"/>
            </a:pPr>
            <a:r>
              <a:rPr lang="en-US" sz="825" dirty="0" smtClean="0">
                <a:solidFill>
                  <a:schemeClr val="tx1"/>
                </a:solidFill>
              </a:rPr>
              <a:t>Developmental model</a:t>
            </a:r>
          </a:p>
          <a:p>
            <a:pPr marL="171450" indent="-171450">
              <a:spcAft>
                <a:spcPts val="500"/>
              </a:spcAft>
              <a:buFont typeface="Arial" panose="020B0604020202020204" pitchFamily="34" charset="0"/>
              <a:buChar char="•"/>
            </a:pPr>
            <a:r>
              <a:rPr lang="en-US" sz="825" dirty="0" smtClean="0">
                <a:solidFill>
                  <a:schemeClr val="tx1"/>
                </a:solidFill>
              </a:rPr>
              <a:t>Individual differences / Individual feedback</a:t>
            </a:r>
          </a:p>
          <a:p>
            <a:pPr marL="171450" indent="-171450">
              <a:spcAft>
                <a:spcPts val="500"/>
              </a:spcAft>
              <a:buFont typeface="Arial" panose="020B0604020202020204" pitchFamily="34" charset="0"/>
              <a:buChar char="•"/>
            </a:pPr>
            <a:r>
              <a:rPr lang="en-US" sz="825" dirty="0" smtClean="0">
                <a:solidFill>
                  <a:schemeClr val="tx1"/>
                </a:solidFill>
              </a:rPr>
              <a:t>Behavior change for residents and patients</a:t>
            </a:r>
          </a:p>
          <a:p>
            <a:pPr marL="171450" indent="-171450">
              <a:spcAft>
                <a:spcPts val="500"/>
              </a:spcAft>
              <a:buFont typeface="Arial" panose="020B0604020202020204" pitchFamily="34" charset="0"/>
              <a:buChar char="•"/>
            </a:pPr>
            <a:r>
              <a:rPr lang="en-US" sz="825" dirty="0" smtClean="0">
                <a:solidFill>
                  <a:schemeClr val="tx1"/>
                </a:solidFill>
              </a:rPr>
              <a:t>Process oriented approach</a:t>
            </a:r>
          </a:p>
          <a:p>
            <a:pPr marL="171450" indent="-171450">
              <a:spcAft>
                <a:spcPts val="500"/>
              </a:spcAft>
              <a:buFont typeface="Arial" panose="020B0604020202020204" pitchFamily="34" charset="0"/>
              <a:buChar char="•"/>
            </a:pPr>
            <a:r>
              <a:rPr lang="en-US" sz="825" dirty="0" smtClean="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Activities</a:t>
            </a:r>
          </a:p>
          <a:p>
            <a:pPr marL="171450" indent="-171450">
              <a:spcAft>
                <a:spcPts val="600"/>
              </a:spcAft>
              <a:buFont typeface="Arial" panose="020B0604020202020204" pitchFamily="34" charset="0"/>
              <a:buChar char="•"/>
            </a:pPr>
            <a:r>
              <a:rPr lang="en-US" sz="900" dirty="0">
                <a:solidFill>
                  <a:schemeClr val="tx1"/>
                </a:solidFill>
              </a:rPr>
              <a:t>Shared patient care</a:t>
            </a:r>
          </a:p>
          <a:p>
            <a:pPr marL="171450" indent="-171450">
              <a:spcAft>
                <a:spcPts val="600"/>
              </a:spcAft>
              <a:buFont typeface="Arial" panose="020B0604020202020204" pitchFamily="34" charset="0"/>
              <a:buChar char="•"/>
            </a:pPr>
            <a:r>
              <a:rPr lang="en-US" sz="900" dirty="0">
                <a:solidFill>
                  <a:schemeClr val="tx1"/>
                </a:solidFill>
              </a:rPr>
              <a:t>Warm handoffs</a:t>
            </a:r>
          </a:p>
          <a:p>
            <a:pPr marL="171450" indent="-171450">
              <a:spcAft>
                <a:spcPts val="600"/>
              </a:spcAft>
              <a:buFont typeface="Arial" panose="020B0604020202020204" pitchFamily="34" charset="0"/>
              <a:buChar char="•"/>
            </a:pPr>
            <a:r>
              <a:rPr lang="en-US" sz="900" dirty="0" err="1">
                <a:solidFill>
                  <a:schemeClr val="tx1"/>
                </a:solidFill>
              </a:rPr>
              <a:t>Precepting</a:t>
            </a:r>
            <a:endParaRPr lang="en-US" sz="900" dirty="0">
              <a:solidFill>
                <a:schemeClr val="tx1"/>
              </a:solidFill>
            </a:endParaRPr>
          </a:p>
          <a:p>
            <a:pPr marL="171450" indent="-171450">
              <a:spcAft>
                <a:spcPts val="600"/>
              </a:spcAft>
              <a:buFont typeface="Arial" panose="020B0604020202020204" pitchFamily="34" charset="0"/>
              <a:buChar char="•"/>
            </a:pPr>
            <a:r>
              <a:rPr lang="en-US" sz="900" dirty="0">
                <a:solidFill>
                  <a:schemeClr val="tx1"/>
                </a:solidFill>
              </a:rPr>
              <a:t>Didactic conferences</a:t>
            </a:r>
          </a:p>
          <a:p>
            <a:pPr marL="171450" indent="-171450">
              <a:spcAft>
                <a:spcPts val="600"/>
              </a:spcAft>
              <a:buFont typeface="Arial" panose="020B0604020202020204" pitchFamily="34" charset="0"/>
              <a:buChar char="•"/>
            </a:pPr>
            <a:r>
              <a:rPr lang="en-US" sz="900" dirty="0">
                <a:solidFill>
                  <a:schemeClr val="tx1"/>
                </a:solidFill>
              </a:rPr>
              <a:t>Staffing</a:t>
            </a:r>
          </a:p>
          <a:p>
            <a:pPr marL="171450" indent="-171450">
              <a:spcAft>
                <a:spcPts val="600"/>
              </a:spcAft>
              <a:buFont typeface="Arial" panose="020B0604020202020204" pitchFamily="34" charset="0"/>
              <a:buChar char="•"/>
            </a:pPr>
            <a:r>
              <a:rPr lang="en-US" sz="900" dirty="0">
                <a:solidFill>
                  <a:schemeClr val="tx1"/>
                </a:solidFill>
              </a:rPr>
              <a:t>Developmental approach, activities change based on resident level and skill set</a:t>
            </a:r>
          </a:p>
          <a:p>
            <a:pPr algn="ctr"/>
            <a:endParaRPr lang="en-US" sz="830" dirty="0">
              <a:solidFill>
                <a:schemeClr val="tx1"/>
              </a:solidFill>
            </a:endParaRPr>
          </a:p>
        </p:txBody>
      </p:sp>
      <p:sp>
        <p:nvSpPr>
          <p:cNvPr id="7" name="Right Arrow 6"/>
          <p:cNvSpPr/>
          <p:nvPr/>
        </p:nvSpPr>
        <p:spPr>
          <a:xfrm>
            <a:off x="3614762" y="3851539"/>
            <a:ext cx="352610" cy="400055"/>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25833"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endParaRPr lang="en-US" sz="1600" dirty="0">
              <a:solidFill>
                <a:schemeClr val="tx1"/>
              </a:solidFill>
            </a:endParaRPr>
          </a:p>
        </p:txBody>
      </p:sp>
      <p:sp>
        <p:nvSpPr>
          <p:cNvPr id="9" name="Rectangle 8"/>
          <p:cNvSpPr/>
          <p:nvPr/>
        </p:nvSpPr>
        <p:spPr>
          <a:xfrm>
            <a:off x="7131896" y="1811260"/>
            <a:ext cx="1201264"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618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845027" y="1931276"/>
            <a:ext cx="358586" cy="386306"/>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957158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85800"/>
            <a:ext cx="3733800" cy="537882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en-US" sz="4800" b="1" dirty="0" smtClean="0">
                <a:solidFill>
                  <a:schemeClr val="tx1"/>
                </a:solidFill>
              </a:rPr>
              <a:t>Activities</a:t>
            </a:r>
          </a:p>
          <a:p>
            <a:pPr marL="171450" indent="-171450">
              <a:spcAft>
                <a:spcPts val="600"/>
              </a:spcAft>
              <a:buFont typeface="Arial" panose="020B0604020202020204" pitchFamily="34" charset="0"/>
              <a:buChar char="•"/>
            </a:pPr>
            <a:r>
              <a:rPr lang="en-US" sz="2400" dirty="0">
                <a:solidFill>
                  <a:schemeClr val="tx1"/>
                </a:solidFill>
              </a:rPr>
              <a:t>Shared patient care</a:t>
            </a:r>
          </a:p>
          <a:p>
            <a:pPr marL="171450" indent="-171450">
              <a:spcAft>
                <a:spcPts val="600"/>
              </a:spcAft>
              <a:buFont typeface="Arial" panose="020B0604020202020204" pitchFamily="34" charset="0"/>
              <a:buChar char="•"/>
            </a:pPr>
            <a:r>
              <a:rPr lang="en-US" sz="2400" dirty="0">
                <a:solidFill>
                  <a:schemeClr val="tx1"/>
                </a:solidFill>
              </a:rPr>
              <a:t>Warm handoffs</a:t>
            </a:r>
          </a:p>
          <a:p>
            <a:pPr marL="171450" indent="-171450">
              <a:spcAft>
                <a:spcPts val="600"/>
              </a:spcAft>
              <a:buFont typeface="Arial" panose="020B0604020202020204" pitchFamily="34" charset="0"/>
              <a:buChar char="•"/>
            </a:pPr>
            <a:r>
              <a:rPr lang="en-US" sz="2400" dirty="0" err="1">
                <a:solidFill>
                  <a:schemeClr val="tx1"/>
                </a:solidFill>
              </a:rPr>
              <a:t>Precepting</a:t>
            </a:r>
            <a:endParaRPr lang="en-US" sz="2400" dirty="0">
              <a:solidFill>
                <a:schemeClr val="tx1"/>
              </a:solidFill>
            </a:endParaRPr>
          </a:p>
          <a:p>
            <a:pPr marL="171450" indent="-171450">
              <a:spcAft>
                <a:spcPts val="600"/>
              </a:spcAft>
              <a:buFont typeface="Arial" panose="020B0604020202020204" pitchFamily="34" charset="0"/>
              <a:buChar char="•"/>
            </a:pPr>
            <a:r>
              <a:rPr lang="en-US" sz="2400" dirty="0">
                <a:solidFill>
                  <a:schemeClr val="tx1"/>
                </a:solidFill>
              </a:rPr>
              <a:t>Didactic conferences</a:t>
            </a:r>
          </a:p>
          <a:p>
            <a:pPr marL="171450" indent="-171450">
              <a:spcAft>
                <a:spcPts val="600"/>
              </a:spcAft>
              <a:buFont typeface="Arial" panose="020B0604020202020204" pitchFamily="34" charset="0"/>
              <a:buChar char="•"/>
            </a:pPr>
            <a:r>
              <a:rPr lang="en-US" sz="2400" dirty="0">
                <a:solidFill>
                  <a:schemeClr val="tx1"/>
                </a:solidFill>
              </a:rPr>
              <a:t>Staffing</a:t>
            </a:r>
          </a:p>
          <a:p>
            <a:pPr marL="171450" indent="-171450">
              <a:spcAft>
                <a:spcPts val="600"/>
              </a:spcAft>
              <a:buFont typeface="Arial" panose="020B0604020202020204" pitchFamily="34" charset="0"/>
              <a:buChar char="•"/>
            </a:pPr>
            <a:r>
              <a:rPr lang="en-US" sz="2400" dirty="0">
                <a:solidFill>
                  <a:schemeClr val="tx1"/>
                </a:solidFill>
              </a:rPr>
              <a:t>Developmental approach, activities change based on resident level and skill set</a:t>
            </a:r>
          </a:p>
          <a:p>
            <a:pPr>
              <a:spcAft>
                <a:spcPts val="1200"/>
              </a:spcAft>
            </a:pPr>
            <a:endParaRPr lang="en-US" sz="2400" dirty="0">
              <a:solidFill>
                <a:schemeClr val="tx1"/>
              </a:solidFill>
            </a:endParaRPr>
          </a:p>
        </p:txBody>
      </p:sp>
    </p:spTree>
    <p:extLst>
      <p:ext uri="{BB962C8B-B14F-4D97-AF65-F5344CB8AC3E}">
        <p14:creationId xmlns:p14="http://schemas.microsoft.com/office/powerpoint/2010/main" val="46339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8603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057400"/>
            <a:ext cx="4038600" cy="3889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4700" y="1143000"/>
            <a:ext cx="5448300" cy="646331"/>
          </a:xfrm>
          <a:prstGeom prst="rect">
            <a:avLst/>
          </a:prstGeom>
          <a:noFill/>
        </p:spPr>
        <p:txBody>
          <a:bodyPr wrap="square" rtlCol="0">
            <a:spAutoFit/>
          </a:bodyPr>
          <a:lstStyle/>
          <a:p>
            <a:r>
              <a:rPr lang="en-US" sz="3600" dirty="0" smtClean="0"/>
              <a:t>Barriers to Team Based Care</a:t>
            </a:r>
            <a:endParaRPr lang="en-US" sz="3600" dirty="0"/>
          </a:p>
        </p:txBody>
      </p:sp>
    </p:spTree>
    <p:extLst>
      <p:ext uri="{BB962C8B-B14F-4D97-AF65-F5344CB8AC3E}">
        <p14:creationId xmlns:p14="http://schemas.microsoft.com/office/powerpoint/2010/main" val="1876858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Introductory Activity</a:t>
            </a:r>
            <a:endParaRPr lang="en-US" dirty="0"/>
          </a:p>
        </p:txBody>
      </p:sp>
      <p:sp>
        <p:nvSpPr>
          <p:cNvPr id="6" name="Content Placeholder 5"/>
          <p:cNvSpPr>
            <a:spLocks noGrp="1"/>
          </p:cNvSpPr>
          <p:nvPr>
            <p:ph idx="1"/>
          </p:nvPr>
        </p:nvSpPr>
        <p:spPr>
          <a:xfrm>
            <a:off x="457200" y="2895600"/>
            <a:ext cx="8229600" cy="2392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indent="0">
              <a:buNone/>
            </a:pPr>
            <a:r>
              <a:rPr lang="en-US" sz="28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2800" dirty="0">
              <a:solidFill>
                <a:schemeClr val="tx1"/>
              </a:solidFill>
            </a:endParaRPr>
          </a:p>
        </p:txBody>
      </p:sp>
    </p:spTree>
    <p:extLst>
      <p:ext uri="{BB962C8B-B14F-4D97-AF65-F5344CB8AC3E}">
        <p14:creationId xmlns:p14="http://schemas.microsoft.com/office/powerpoint/2010/main" val="261270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p>
          <a:p>
            <a:pPr marL="171450" indent="-171450">
              <a:spcAft>
                <a:spcPts val="600"/>
              </a:spcAft>
              <a:buFont typeface="Arial" panose="020B0604020202020204" pitchFamily="34" charset="0"/>
              <a:buChar char="•"/>
            </a:pPr>
            <a:r>
              <a:rPr lang="en-US" sz="830" dirty="0">
                <a:solidFill>
                  <a:schemeClr val="tx1"/>
                </a:solidFill>
              </a:rPr>
              <a:t>Personnel – who is part of your team? What are the defined roles?</a:t>
            </a:r>
          </a:p>
          <a:p>
            <a:pPr marL="171450" indent="-171450">
              <a:spcAft>
                <a:spcPts val="600"/>
              </a:spcAft>
              <a:buFont typeface="Arial" panose="020B0604020202020204" pitchFamily="34" charset="0"/>
              <a:buChar char="•"/>
            </a:pPr>
            <a:r>
              <a:rPr lang="en-US" sz="830" dirty="0">
                <a:solidFill>
                  <a:schemeClr val="tx1"/>
                </a:solidFill>
              </a:rPr>
              <a:t>Space – how can you best utilize the space you have?</a:t>
            </a:r>
          </a:p>
          <a:p>
            <a:pPr marL="171450" indent="-171450">
              <a:spcAft>
                <a:spcPts val="600"/>
              </a:spcAft>
              <a:buFont typeface="Arial" panose="020B0604020202020204" pitchFamily="34" charset="0"/>
              <a:buChar char="•"/>
            </a:pPr>
            <a:r>
              <a:rPr lang="en-US" sz="830" dirty="0">
                <a:solidFill>
                  <a:schemeClr val="tx1"/>
                </a:solidFill>
              </a:rPr>
              <a:t>Time devoted to team based care, interactions with residents</a:t>
            </a:r>
          </a:p>
          <a:p>
            <a:pPr algn="ct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Assumptions</a:t>
            </a:r>
          </a:p>
          <a:p>
            <a:pPr marL="171450" indent="-171450">
              <a:spcAft>
                <a:spcPts val="500"/>
              </a:spcAft>
              <a:buFont typeface="Arial" panose="020B0604020202020204" pitchFamily="34" charset="0"/>
              <a:buChar char="•"/>
            </a:pPr>
            <a:r>
              <a:rPr lang="en-US" sz="825" dirty="0" smtClean="0">
                <a:solidFill>
                  <a:schemeClr val="tx1"/>
                </a:solidFill>
              </a:rPr>
              <a:t>Team Based Care is worth it!</a:t>
            </a:r>
          </a:p>
          <a:p>
            <a:pPr marL="171450" indent="-171450">
              <a:spcAft>
                <a:spcPts val="500"/>
              </a:spcAft>
              <a:buFont typeface="Arial" panose="020B0604020202020204" pitchFamily="34" charset="0"/>
              <a:buChar char="•"/>
            </a:pPr>
            <a:r>
              <a:rPr lang="en-US" sz="825" dirty="0" smtClean="0">
                <a:solidFill>
                  <a:schemeClr val="tx1"/>
                </a:solidFill>
              </a:rPr>
              <a:t>Details matter</a:t>
            </a:r>
            <a:r>
              <a:rPr lang="en-US" sz="825" dirty="0">
                <a:solidFill>
                  <a:schemeClr val="tx1"/>
                </a:solidFill>
              </a:rPr>
              <a:t>!</a:t>
            </a:r>
            <a:endParaRPr lang="en-US" sz="825" dirty="0" smtClean="0">
              <a:solidFill>
                <a:schemeClr val="tx1"/>
              </a:solidFill>
            </a:endParaRPr>
          </a:p>
          <a:p>
            <a:pPr marL="171450" indent="-171450">
              <a:spcAft>
                <a:spcPts val="500"/>
              </a:spcAft>
              <a:buFont typeface="Arial" panose="020B0604020202020204" pitchFamily="34" charset="0"/>
              <a:buChar char="•"/>
            </a:pPr>
            <a:r>
              <a:rPr lang="en-US" sz="825" dirty="0" smtClean="0">
                <a:solidFill>
                  <a:schemeClr val="tx1"/>
                </a:solidFill>
              </a:rPr>
              <a:t>Developmental model</a:t>
            </a:r>
          </a:p>
          <a:p>
            <a:pPr marL="171450" indent="-171450">
              <a:spcAft>
                <a:spcPts val="500"/>
              </a:spcAft>
              <a:buFont typeface="Arial" panose="020B0604020202020204" pitchFamily="34" charset="0"/>
              <a:buChar char="•"/>
            </a:pPr>
            <a:r>
              <a:rPr lang="en-US" sz="825" dirty="0" smtClean="0">
                <a:solidFill>
                  <a:schemeClr val="tx1"/>
                </a:solidFill>
              </a:rPr>
              <a:t>Individual differences / Individual feedback</a:t>
            </a:r>
          </a:p>
          <a:p>
            <a:pPr marL="171450" indent="-171450">
              <a:spcAft>
                <a:spcPts val="500"/>
              </a:spcAft>
              <a:buFont typeface="Arial" panose="020B0604020202020204" pitchFamily="34" charset="0"/>
              <a:buChar char="•"/>
            </a:pPr>
            <a:r>
              <a:rPr lang="en-US" sz="825" dirty="0" smtClean="0">
                <a:solidFill>
                  <a:schemeClr val="tx1"/>
                </a:solidFill>
              </a:rPr>
              <a:t>Behavior change for residents and patients</a:t>
            </a:r>
          </a:p>
          <a:p>
            <a:pPr marL="171450" indent="-171450">
              <a:spcAft>
                <a:spcPts val="500"/>
              </a:spcAft>
              <a:buFont typeface="Arial" panose="020B0604020202020204" pitchFamily="34" charset="0"/>
              <a:buChar char="•"/>
            </a:pPr>
            <a:r>
              <a:rPr lang="en-US" sz="825" dirty="0" smtClean="0">
                <a:solidFill>
                  <a:schemeClr val="tx1"/>
                </a:solidFill>
              </a:rPr>
              <a:t>Process oriented approach</a:t>
            </a:r>
          </a:p>
          <a:p>
            <a:pPr marL="171450" indent="-171450">
              <a:spcAft>
                <a:spcPts val="500"/>
              </a:spcAft>
              <a:buFont typeface="Arial" panose="020B0604020202020204" pitchFamily="34" charset="0"/>
              <a:buChar char="•"/>
            </a:pPr>
            <a:r>
              <a:rPr lang="en-US" sz="825" dirty="0" smtClean="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p>
          <a:p>
            <a:pPr marL="171450" indent="-171450">
              <a:spcAft>
                <a:spcPts val="600"/>
              </a:spcAft>
              <a:buFont typeface="Arial" panose="020B0604020202020204" pitchFamily="34" charset="0"/>
              <a:buChar char="•"/>
            </a:pPr>
            <a:r>
              <a:rPr lang="en-US" sz="830" dirty="0">
                <a:solidFill>
                  <a:schemeClr val="tx1"/>
                </a:solidFill>
              </a:rPr>
              <a:t>Shared patient care</a:t>
            </a:r>
          </a:p>
          <a:p>
            <a:pPr marL="171450" indent="-171450">
              <a:spcAft>
                <a:spcPts val="600"/>
              </a:spcAft>
              <a:buFont typeface="Arial" panose="020B0604020202020204" pitchFamily="34" charset="0"/>
              <a:buChar char="•"/>
            </a:pPr>
            <a:r>
              <a:rPr lang="en-US" sz="830" dirty="0">
                <a:solidFill>
                  <a:schemeClr val="tx1"/>
                </a:solidFill>
              </a:rPr>
              <a:t>Warm handoffs</a:t>
            </a:r>
          </a:p>
          <a:p>
            <a:pPr marL="171450" indent="-171450">
              <a:spcAft>
                <a:spcPts val="600"/>
              </a:spcAft>
              <a:buFont typeface="Arial" panose="020B0604020202020204" pitchFamily="34" charset="0"/>
              <a:buChar char="•"/>
            </a:pPr>
            <a:r>
              <a:rPr lang="en-US" sz="830" dirty="0" err="1">
                <a:solidFill>
                  <a:schemeClr val="tx1"/>
                </a:solidFill>
              </a:rPr>
              <a:t>Precepting</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Didactic conferences</a:t>
            </a:r>
          </a:p>
          <a:p>
            <a:pPr marL="171450" indent="-171450">
              <a:spcAft>
                <a:spcPts val="600"/>
              </a:spcAft>
              <a:buFont typeface="Arial" panose="020B0604020202020204" pitchFamily="34" charset="0"/>
              <a:buChar char="•"/>
            </a:pPr>
            <a:r>
              <a:rPr lang="en-US" sz="830" dirty="0">
                <a:solidFill>
                  <a:schemeClr val="tx1"/>
                </a:solidFill>
              </a:rPr>
              <a:t>Staffing</a:t>
            </a:r>
          </a:p>
          <a:p>
            <a:pPr marL="171450" indent="-171450">
              <a:spcAft>
                <a:spcPts val="600"/>
              </a:spcAft>
              <a:buFont typeface="Arial" panose="020B0604020202020204" pitchFamily="34" charset="0"/>
              <a:buChar char="•"/>
            </a:pPr>
            <a:r>
              <a:rPr lang="en-US" sz="830" dirty="0">
                <a:solidFill>
                  <a:schemeClr val="tx1"/>
                </a:solidFill>
              </a:rPr>
              <a:t>Developmental approach, activities change based on resident level and skill set</a:t>
            </a:r>
          </a:p>
          <a:p>
            <a:pPr algn="ctr"/>
            <a:endParaRPr lang="en-US" sz="830" dirty="0">
              <a:solidFill>
                <a:schemeClr val="tx1"/>
              </a:solidFill>
            </a:endParaRPr>
          </a:p>
        </p:txBody>
      </p:sp>
      <p:sp>
        <p:nvSpPr>
          <p:cNvPr id="7" name="Right Arrow 6"/>
          <p:cNvSpPr/>
          <p:nvPr/>
        </p:nvSpPr>
        <p:spPr>
          <a:xfrm>
            <a:off x="3614762"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81011" y="2711383"/>
            <a:ext cx="1335734"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endParaRPr lang="en-US" sz="1600" dirty="0">
              <a:solidFill>
                <a:schemeClr val="tx1"/>
              </a:solidFill>
            </a:endParaRPr>
          </a:p>
        </p:txBody>
      </p:sp>
      <p:sp>
        <p:nvSpPr>
          <p:cNvPr id="9" name="Rectangle 8"/>
          <p:cNvSpPr/>
          <p:nvPr/>
        </p:nvSpPr>
        <p:spPr>
          <a:xfrm>
            <a:off x="7131896" y="1811260"/>
            <a:ext cx="1201264"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 </a:t>
            </a:r>
            <a:r>
              <a:rPr lang="en-US" sz="1400" i="1" dirty="0" smtClean="0">
                <a:solidFill>
                  <a:schemeClr val="tx1"/>
                </a:solidFill>
              </a:rPr>
              <a:t>(group activity)</a:t>
            </a:r>
            <a:endParaRPr lang="en-US" sz="1400" i="1"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618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845027" y="1931276"/>
            <a:ext cx="358586" cy="386306"/>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1088758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p>
          <a:p>
            <a:pPr marL="171450" indent="-171450">
              <a:spcAft>
                <a:spcPts val="600"/>
              </a:spcAft>
              <a:buFont typeface="Arial" panose="020B0604020202020204" pitchFamily="34" charset="0"/>
              <a:buChar char="•"/>
            </a:pPr>
            <a:r>
              <a:rPr lang="en-US" sz="830" dirty="0">
                <a:solidFill>
                  <a:schemeClr val="tx1"/>
                </a:solidFill>
              </a:rPr>
              <a:t>Personnel – who is part of your team? What are the defined roles?</a:t>
            </a:r>
          </a:p>
          <a:p>
            <a:pPr marL="171450" indent="-171450">
              <a:spcAft>
                <a:spcPts val="600"/>
              </a:spcAft>
              <a:buFont typeface="Arial" panose="020B0604020202020204" pitchFamily="34" charset="0"/>
              <a:buChar char="•"/>
            </a:pPr>
            <a:r>
              <a:rPr lang="en-US" sz="830" dirty="0">
                <a:solidFill>
                  <a:schemeClr val="tx1"/>
                </a:solidFill>
              </a:rPr>
              <a:t>Space – how can you best utilize the space you have?</a:t>
            </a:r>
          </a:p>
          <a:p>
            <a:pPr marL="171450" indent="-171450">
              <a:spcAft>
                <a:spcPts val="600"/>
              </a:spcAft>
              <a:buFont typeface="Arial" panose="020B0604020202020204" pitchFamily="34" charset="0"/>
              <a:buChar char="•"/>
            </a:pPr>
            <a:r>
              <a:rPr lang="en-US" sz="830" dirty="0">
                <a:solidFill>
                  <a:schemeClr val="tx1"/>
                </a:solidFill>
              </a:rPr>
              <a:t>Time devoted to team based care, interactions with residents</a:t>
            </a:r>
          </a:p>
          <a:p>
            <a:pPr algn="ct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Assumptions</a:t>
            </a:r>
          </a:p>
          <a:p>
            <a:pPr marL="171450" indent="-171450">
              <a:spcAft>
                <a:spcPts val="500"/>
              </a:spcAft>
              <a:buFont typeface="Arial" panose="020B0604020202020204" pitchFamily="34" charset="0"/>
              <a:buChar char="•"/>
            </a:pPr>
            <a:r>
              <a:rPr lang="en-US" sz="825" dirty="0" smtClean="0">
                <a:solidFill>
                  <a:schemeClr val="tx1"/>
                </a:solidFill>
              </a:rPr>
              <a:t>Team Based Care is worth it!</a:t>
            </a:r>
          </a:p>
          <a:p>
            <a:pPr marL="171450" indent="-171450">
              <a:spcAft>
                <a:spcPts val="500"/>
              </a:spcAft>
              <a:buFont typeface="Arial" panose="020B0604020202020204" pitchFamily="34" charset="0"/>
              <a:buChar char="•"/>
            </a:pPr>
            <a:r>
              <a:rPr lang="en-US" sz="825" dirty="0" smtClean="0">
                <a:solidFill>
                  <a:schemeClr val="tx1"/>
                </a:solidFill>
              </a:rPr>
              <a:t>Details matter</a:t>
            </a:r>
            <a:r>
              <a:rPr lang="en-US" sz="825" dirty="0">
                <a:solidFill>
                  <a:schemeClr val="tx1"/>
                </a:solidFill>
              </a:rPr>
              <a:t>!</a:t>
            </a:r>
            <a:endParaRPr lang="en-US" sz="825" dirty="0" smtClean="0">
              <a:solidFill>
                <a:schemeClr val="tx1"/>
              </a:solidFill>
            </a:endParaRPr>
          </a:p>
          <a:p>
            <a:pPr marL="171450" indent="-171450">
              <a:spcAft>
                <a:spcPts val="500"/>
              </a:spcAft>
              <a:buFont typeface="Arial" panose="020B0604020202020204" pitchFamily="34" charset="0"/>
              <a:buChar char="•"/>
            </a:pPr>
            <a:r>
              <a:rPr lang="en-US" sz="825" dirty="0" smtClean="0">
                <a:solidFill>
                  <a:schemeClr val="tx1"/>
                </a:solidFill>
              </a:rPr>
              <a:t>Developmental model</a:t>
            </a:r>
          </a:p>
          <a:p>
            <a:pPr marL="171450" indent="-171450">
              <a:spcAft>
                <a:spcPts val="500"/>
              </a:spcAft>
              <a:buFont typeface="Arial" panose="020B0604020202020204" pitchFamily="34" charset="0"/>
              <a:buChar char="•"/>
            </a:pPr>
            <a:r>
              <a:rPr lang="en-US" sz="825" dirty="0" smtClean="0">
                <a:solidFill>
                  <a:schemeClr val="tx1"/>
                </a:solidFill>
              </a:rPr>
              <a:t>Individual differences / Individual feedback</a:t>
            </a:r>
          </a:p>
          <a:p>
            <a:pPr marL="171450" indent="-171450">
              <a:spcAft>
                <a:spcPts val="500"/>
              </a:spcAft>
              <a:buFont typeface="Arial" panose="020B0604020202020204" pitchFamily="34" charset="0"/>
              <a:buChar char="•"/>
            </a:pPr>
            <a:r>
              <a:rPr lang="en-US" sz="825" dirty="0" smtClean="0">
                <a:solidFill>
                  <a:schemeClr val="tx1"/>
                </a:solidFill>
              </a:rPr>
              <a:t>Behavior change for residents and patients</a:t>
            </a:r>
          </a:p>
          <a:p>
            <a:pPr marL="171450" indent="-171450">
              <a:spcAft>
                <a:spcPts val="500"/>
              </a:spcAft>
              <a:buFont typeface="Arial" panose="020B0604020202020204" pitchFamily="34" charset="0"/>
              <a:buChar char="•"/>
            </a:pPr>
            <a:r>
              <a:rPr lang="en-US" sz="825" dirty="0" smtClean="0">
                <a:solidFill>
                  <a:schemeClr val="tx1"/>
                </a:solidFill>
              </a:rPr>
              <a:t>Process oriented approach</a:t>
            </a:r>
          </a:p>
          <a:p>
            <a:pPr marL="171450" indent="-171450">
              <a:spcAft>
                <a:spcPts val="500"/>
              </a:spcAft>
              <a:buFont typeface="Arial" panose="020B0604020202020204" pitchFamily="34" charset="0"/>
              <a:buChar char="•"/>
            </a:pPr>
            <a:r>
              <a:rPr lang="en-US" sz="825" dirty="0" smtClean="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p>
          <a:p>
            <a:pPr marL="171450" indent="-171450">
              <a:spcAft>
                <a:spcPts val="600"/>
              </a:spcAft>
              <a:buFont typeface="Arial" panose="020B0604020202020204" pitchFamily="34" charset="0"/>
              <a:buChar char="•"/>
            </a:pPr>
            <a:r>
              <a:rPr lang="en-US" sz="830" dirty="0">
                <a:solidFill>
                  <a:schemeClr val="tx1"/>
                </a:solidFill>
              </a:rPr>
              <a:t>Shared patient care</a:t>
            </a:r>
          </a:p>
          <a:p>
            <a:pPr marL="171450" indent="-171450">
              <a:spcAft>
                <a:spcPts val="600"/>
              </a:spcAft>
              <a:buFont typeface="Arial" panose="020B0604020202020204" pitchFamily="34" charset="0"/>
              <a:buChar char="•"/>
            </a:pPr>
            <a:r>
              <a:rPr lang="en-US" sz="830" dirty="0">
                <a:solidFill>
                  <a:schemeClr val="tx1"/>
                </a:solidFill>
              </a:rPr>
              <a:t>Warm handoffs</a:t>
            </a:r>
          </a:p>
          <a:p>
            <a:pPr marL="171450" indent="-171450">
              <a:spcAft>
                <a:spcPts val="600"/>
              </a:spcAft>
              <a:buFont typeface="Arial" panose="020B0604020202020204" pitchFamily="34" charset="0"/>
              <a:buChar char="•"/>
            </a:pPr>
            <a:r>
              <a:rPr lang="en-US" sz="830" dirty="0" err="1">
                <a:solidFill>
                  <a:schemeClr val="tx1"/>
                </a:solidFill>
              </a:rPr>
              <a:t>Precepting</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Didactic conferences</a:t>
            </a:r>
          </a:p>
          <a:p>
            <a:pPr marL="171450" indent="-171450">
              <a:spcAft>
                <a:spcPts val="600"/>
              </a:spcAft>
              <a:buFont typeface="Arial" panose="020B0604020202020204" pitchFamily="34" charset="0"/>
              <a:buChar char="•"/>
            </a:pPr>
            <a:r>
              <a:rPr lang="en-US" sz="830" dirty="0">
                <a:solidFill>
                  <a:schemeClr val="tx1"/>
                </a:solidFill>
              </a:rPr>
              <a:t>Staffing</a:t>
            </a:r>
          </a:p>
          <a:p>
            <a:pPr marL="171450" indent="-171450">
              <a:spcAft>
                <a:spcPts val="600"/>
              </a:spcAft>
              <a:buFont typeface="Arial" panose="020B0604020202020204" pitchFamily="34" charset="0"/>
              <a:buChar char="•"/>
            </a:pPr>
            <a:r>
              <a:rPr lang="en-US" sz="830" dirty="0">
                <a:solidFill>
                  <a:schemeClr val="tx1"/>
                </a:solidFill>
              </a:rPr>
              <a:t>Developmental approach, activities change based on resident level and skill set</a:t>
            </a:r>
          </a:p>
          <a:p>
            <a:pPr algn="ctr"/>
            <a:endParaRPr lang="en-US" sz="830" dirty="0">
              <a:solidFill>
                <a:schemeClr val="tx1"/>
              </a:solidFill>
            </a:endParaRPr>
          </a:p>
        </p:txBody>
      </p:sp>
      <p:sp>
        <p:nvSpPr>
          <p:cNvPr id="7" name="Right Arrow 6"/>
          <p:cNvSpPr/>
          <p:nvPr/>
        </p:nvSpPr>
        <p:spPr>
          <a:xfrm>
            <a:off x="3614762"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81011" y="2711383"/>
            <a:ext cx="1335734"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Outputs</a:t>
            </a:r>
          </a:p>
          <a:p>
            <a:pPr marL="171450" indent="-171450">
              <a:spcAft>
                <a:spcPts val="400"/>
              </a:spcAft>
              <a:buFont typeface="Arial" panose="020B0604020202020204" pitchFamily="34" charset="0"/>
              <a:buChar char="•"/>
            </a:pPr>
            <a:r>
              <a:rPr lang="en-US" sz="830" dirty="0">
                <a:solidFill>
                  <a:schemeClr val="tx1"/>
                </a:solidFill>
              </a:rPr>
              <a:t>Intra-team communication</a:t>
            </a:r>
          </a:p>
          <a:p>
            <a:pPr marL="171450" indent="-171450">
              <a:spcAft>
                <a:spcPts val="400"/>
              </a:spcAft>
              <a:buFont typeface="Arial" panose="020B0604020202020204" pitchFamily="34" charset="0"/>
              <a:buChar char="•"/>
            </a:pPr>
            <a:r>
              <a:rPr lang="en-US" sz="830" dirty="0">
                <a:solidFill>
                  <a:schemeClr val="tx1"/>
                </a:solidFill>
              </a:rPr>
              <a:t>Shared-decision </a:t>
            </a:r>
            <a:r>
              <a:rPr lang="en-US" sz="830" dirty="0" smtClean="0">
                <a:solidFill>
                  <a:schemeClr val="tx1"/>
                </a:solidFill>
              </a:rPr>
              <a:t>making</a:t>
            </a:r>
            <a:endParaRPr lang="en-US" sz="830" dirty="0">
              <a:solidFill>
                <a:schemeClr val="tx1"/>
              </a:solidFill>
            </a:endParaRPr>
          </a:p>
          <a:p>
            <a:pPr marL="171450" indent="-171450">
              <a:spcAft>
                <a:spcPts val="400"/>
              </a:spcAft>
              <a:buFont typeface="Arial" panose="020B0604020202020204" pitchFamily="34" charset="0"/>
              <a:buChar char="•"/>
            </a:pPr>
            <a:r>
              <a:rPr lang="en-US" sz="830" dirty="0">
                <a:solidFill>
                  <a:schemeClr val="tx1"/>
                </a:solidFill>
              </a:rPr>
              <a:t>#meetings #presentations</a:t>
            </a:r>
          </a:p>
          <a:p>
            <a:pPr marL="171450" indent="-171450">
              <a:spcAft>
                <a:spcPts val="400"/>
              </a:spcAft>
              <a:buFont typeface="Arial" panose="020B0604020202020204" pitchFamily="34" charset="0"/>
              <a:buChar char="•"/>
            </a:pPr>
            <a:r>
              <a:rPr lang="en-US" sz="830" dirty="0" smtClean="0">
                <a:solidFill>
                  <a:schemeClr val="tx1"/>
                </a:solidFill>
              </a:rPr>
              <a:t>Attendance</a:t>
            </a:r>
            <a:endParaRPr lang="en-US" sz="830" dirty="0">
              <a:solidFill>
                <a:schemeClr val="tx1"/>
              </a:solidFill>
            </a:endParaRPr>
          </a:p>
          <a:p>
            <a:pPr marL="171450" indent="-171450">
              <a:spcAft>
                <a:spcPts val="400"/>
              </a:spcAft>
              <a:buFont typeface="Arial" panose="020B0604020202020204" pitchFamily="34" charset="0"/>
              <a:buChar char="•"/>
            </a:pPr>
            <a:r>
              <a:rPr lang="en-US" sz="830" dirty="0">
                <a:solidFill>
                  <a:schemeClr val="tx1"/>
                </a:solidFill>
              </a:rPr>
              <a:t>Availability</a:t>
            </a:r>
          </a:p>
          <a:p>
            <a:pPr marL="171450" indent="-171450">
              <a:spcAft>
                <a:spcPts val="400"/>
              </a:spcAft>
              <a:buFont typeface="Arial" panose="020B0604020202020204" pitchFamily="34" charset="0"/>
              <a:buChar char="•"/>
            </a:pPr>
            <a:r>
              <a:rPr lang="en-US" sz="830" dirty="0">
                <a:solidFill>
                  <a:schemeClr val="tx1"/>
                </a:solidFill>
              </a:rPr>
              <a:t>Care plans + Templates</a:t>
            </a:r>
          </a:p>
          <a:p>
            <a:pPr marL="171450" indent="-171450">
              <a:spcAft>
                <a:spcPts val="400"/>
              </a:spcAft>
              <a:buFont typeface="Arial" panose="020B0604020202020204" pitchFamily="34" charset="0"/>
              <a:buChar char="•"/>
            </a:pPr>
            <a:r>
              <a:rPr lang="en-US" sz="830" dirty="0">
                <a:solidFill>
                  <a:schemeClr val="tx1"/>
                </a:solidFill>
              </a:rPr>
              <a:t>#interventions #hours</a:t>
            </a:r>
          </a:p>
          <a:p>
            <a:pPr marL="171450" indent="-171450">
              <a:spcAft>
                <a:spcPts val="400"/>
              </a:spcAft>
              <a:buFont typeface="Arial" panose="020B0604020202020204" pitchFamily="34" charset="0"/>
              <a:buChar char="•"/>
            </a:pPr>
            <a:r>
              <a:rPr lang="en-US" sz="830" dirty="0">
                <a:solidFill>
                  <a:schemeClr val="tx1"/>
                </a:solidFill>
              </a:rPr>
              <a:t>#services provided</a:t>
            </a:r>
          </a:p>
          <a:p>
            <a:pPr algn="ctr">
              <a:spcAft>
                <a:spcPts val="400"/>
              </a:spcAft>
            </a:pPr>
            <a:endParaRPr lang="en-US" sz="1600" dirty="0">
              <a:solidFill>
                <a:schemeClr val="tx1"/>
              </a:solidFill>
            </a:endParaRPr>
          </a:p>
        </p:txBody>
      </p:sp>
      <p:sp>
        <p:nvSpPr>
          <p:cNvPr id="9" name="Rectangle 8"/>
          <p:cNvSpPr/>
          <p:nvPr/>
        </p:nvSpPr>
        <p:spPr>
          <a:xfrm>
            <a:off x="7131896" y="1811260"/>
            <a:ext cx="1201264"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sz="1400" i="1"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618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845027" y="1931276"/>
            <a:ext cx="358586" cy="386306"/>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423318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Cassidy\AppData\Local\Microsoft\Windows\Temporary Internet Files\Content.IE5\IGGX14VR\Stone_privy_we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786836"/>
            <a:ext cx="2364985" cy="18801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Cassidy\AppData\Local\Microsoft\Windows\Temporary Internet Files\Content.IE5\5YA9UXOY\Wass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135" y="1140687"/>
            <a:ext cx="1392865" cy="2369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953000" y="786836"/>
            <a:ext cx="3352800" cy="530916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en-US" sz="4800" b="1" dirty="0" smtClean="0">
                <a:solidFill>
                  <a:schemeClr val="tx1"/>
                </a:solidFill>
              </a:rPr>
              <a:t>Outputs</a:t>
            </a:r>
          </a:p>
          <a:p>
            <a:pPr marL="285750" indent="-285750">
              <a:spcAft>
                <a:spcPts val="600"/>
              </a:spcAft>
              <a:buFont typeface="Arial" panose="020B0604020202020204" pitchFamily="34" charset="0"/>
              <a:buChar char="•"/>
            </a:pPr>
            <a:r>
              <a:rPr lang="en-US" dirty="0">
                <a:solidFill>
                  <a:schemeClr val="tx1"/>
                </a:solidFill>
              </a:rPr>
              <a:t>Intra-team communication</a:t>
            </a:r>
          </a:p>
          <a:p>
            <a:pPr marL="285750" indent="-285750">
              <a:spcAft>
                <a:spcPts val="600"/>
              </a:spcAft>
              <a:buFont typeface="Arial" panose="020B0604020202020204" pitchFamily="34" charset="0"/>
              <a:buChar char="•"/>
            </a:pPr>
            <a:r>
              <a:rPr lang="en-US" dirty="0">
                <a:solidFill>
                  <a:schemeClr val="tx1"/>
                </a:solidFill>
              </a:rPr>
              <a:t>Shared-decision making</a:t>
            </a:r>
          </a:p>
          <a:p>
            <a:pPr marL="285750" indent="-285750">
              <a:spcAft>
                <a:spcPts val="600"/>
              </a:spcAft>
              <a:buFont typeface="Arial" panose="020B0604020202020204" pitchFamily="34" charset="0"/>
              <a:buChar char="•"/>
            </a:pPr>
            <a:r>
              <a:rPr lang="en-US" dirty="0" smtClean="0">
                <a:solidFill>
                  <a:schemeClr val="tx1"/>
                </a:solidFill>
              </a:rPr>
              <a:t>Extended </a:t>
            </a:r>
            <a:r>
              <a:rPr lang="en-US" dirty="0">
                <a:solidFill>
                  <a:schemeClr val="tx1"/>
                </a:solidFill>
              </a:rPr>
              <a:t>care team meetings</a:t>
            </a:r>
          </a:p>
          <a:p>
            <a:pPr marL="285750" indent="-285750">
              <a:spcAft>
                <a:spcPts val="600"/>
              </a:spcAft>
              <a:buFont typeface="Arial" panose="020B0604020202020204" pitchFamily="34" charset="0"/>
              <a:buChar char="•"/>
            </a:pPr>
            <a:r>
              <a:rPr lang="en-US" dirty="0">
                <a:solidFill>
                  <a:schemeClr val="tx1"/>
                </a:solidFill>
              </a:rPr>
              <a:t>#meetings #presentations</a:t>
            </a:r>
          </a:p>
          <a:p>
            <a:pPr marL="285750" indent="-285750">
              <a:spcAft>
                <a:spcPts val="600"/>
              </a:spcAft>
              <a:buFont typeface="Arial" panose="020B0604020202020204" pitchFamily="34" charset="0"/>
              <a:buChar char="•"/>
            </a:pPr>
            <a:r>
              <a:rPr lang="en-US" dirty="0">
                <a:solidFill>
                  <a:schemeClr val="tx1"/>
                </a:solidFill>
              </a:rPr>
              <a:t>Attendance at training sessions</a:t>
            </a:r>
          </a:p>
          <a:p>
            <a:pPr marL="285750" indent="-285750">
              <a:spcAft>
                <a:spcPts val="600"/>
              </a:spcAft>
              <a:buFont typeface="Arial" panose="020B0604020202020204" pitchFamily="34" charset="0"/>
              <a:buChar char="•"/>
            </a:pPr>
            <a:r>
              <a:rPr lang="en-US" dirty="0" smtClean="0">
                <a:solidFill>
                  <a:schemeClr val="tx1"/>
                </a:solidFill>
              </a:rPr>
              <a:t>Availability</a:t>
            </a:r>
            <a:endParaRPr lang="en-US" dirty="0">
              <a:solidFill>
                <a:schemeClr val="tx1"/>
              </a:solidFill>
            </a:endParaRPr>
          </a:p>
          <a:p>
            <a:pPr marL="285750" indent="-285750">
              <a:spcAft>
                <a:spcPts val="600"/>
              </a:spcAft>
              <a:buFont typeface="Arial" panose="020B0604020202020204" pitchFamily="34" charset="0"/>
              <a:buChar char="•"/>
            </a:pPr>
            <a:r>
              <a:rPr lang="en-US" dirty="0" smtClean="0">
                <a:solidFill>
                  <a:schemeClr val="tx1"/>
                </a:solidFill>
              </a:rPr>
              <a:t>Care </a:t>
            </a:r>
            <a:r>
              <a:rPr lang="en-US" dirty="0">
                <a:solidFill>
                  <a:schemeClr val="tx1"/>
                </a:solidFill>
              </a:rPr>
              <a:t>plans + Templates</a:t>
            </a:r>
          </a:p>
          <a:p>
            <a:pPr marL="285750" indent="-285750">
              <a:spcAft>
                <a:spcPts val="600"/>
              </a:spcAft>
              <a:buFont typeface="Arial" panose="020B0604020202020204" pitchFamily="34" charset="0"/>
              <a:buChar char="•"/>
            </a:pPr>
            <a:r>
              <a:rPr lang="en-US" dirty="0">
                <a:solidFill>
                  <a:schemeClr val="tx1"/>
                </a:solidFill>
              </a:rPr>
              <a:t>#interventions #hours</a:t>
            </a:r>
          </a:p>
          <a:p>
            <a:pPr marL="285750" indent="-285750">
              <a:spcAft>
                <a:spcPts val="600"/>
              </a:spcAft>
              <a:buFont typeface="Arial" panose="020B0604020202020204" pitchFamily="34" charset="0"/>
              <a:buChar char="•"/>
            </a:pPr>
            <a:r>
              <a:rPr lang="en-US" dirty="0">
                <a:solidFill>
                  <a:schemeClr val="tx1"/>
                </a:solidFill>
              </a:rPr>
              <a:t>#services </a:t>
            </a:r>
            <a:r>
              <a:rPr lang="en-US" dirty="0" smtClean="0">
                <a:solidFill>
                  <a:schemeClr val="tx1"/>
                </a:solidFill>
              </a:rPr>
              <a:t>provided</a:t>
            </a:r>
            <a:endParaRPr lang="en-US" dirty="0">
              <a:solidFill>
                <a:schemeClr val="tx1"/>
              </a:solidFill>
            </a:endParaRPr>
          </a:p>
        </p:txBody>
      </p:sp>
      <p:pic>
        <p:nvPicPr>
          <p:cNvPr id="1036"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t="14050" b="16397"/>
          <a:stretch/>
        </p:blipFill>
        <p:spPr bwMode="auto">
          <a:xfrm>
            <a:off x="218436" y="3200400"/>
            <a:ext cx="3679487" cy="299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325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9186"/>
            <a:ext cx="8534400" cy="5139869"/>
          </a:xfrm>
          <a:prstGeom prst="rect">
            <a:avLst/>
          </a:prstGeom>
          <a:noFill/>
        </p:spPr>
        <p:txBody>
          <a:bodyPr wrap="square" numCol="2" rtlCol="0">
            <a:spAutoFit/>
          </a:bodyPr>
          <a:lstStyle/>
          <a:p>
            <a:r>
              <a:rPr lang="en-US" sz="2800" b="1" dirty="0" smtClean="0"/>
              <a:t>Activities</a:t>
            </a:r>
          </a:p>
          <a:p>
            <a:pPr marL="285750" indent="-285750">
              <a:buFont typeface="Arial" panose="020B0604020202020204" pitchFamily="34" charset="0"/>
              <a:buChar char="•"/>
            </a:pPr>
            <a:r>
              <a:rPr lang="en-US" sz="2000" dirty="0" smtClean="0"/>
              <a:t>Shared patient care</a:t>
            </a:r>
          </a:p>
          <a:p>
            <a:pPr marL="285750" indent="-285750">
              <a:buFont typeface="Arial" panose="020B0604020202020204" pitchFamily="34" charset="0"/>
              <a:buChar char="•"/>
            </a:pPr>
            <a:r>
              <a:rPr lang="en-US" sz="2000" dirty="0" smtClean="0"/>
              <a:t>Warm handoffs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err="1" smtClean="0"/>
              <a:t>Precepting</a:t>
            </a:r>
            <a:endParaRPr lang="en-US" sz="2000" dirty="0" smtClean="0"/>
          </a:p>
          <a:p>
            <a:pPr marL="285750" indent="-285750">
              <a:buFont typeface="Arial" panose="020B0604020202020204" pitchFamily="34" charset="0"/>
              <a:buChar char="•"/>
            </a:pPr>
            <a:r>
              <a:rPr lang="en-US" sz="2000" dirty="0" smtClean="0"/>
              <a:t>Didactic conferences</a:t>
            </a:r>
          </a:p>
          <a:p>
            <a:pPr marL="285750" indent="-285750">
              <a:buFont typeface="Arial" panose="020B0604020202020204" pitchFamily="34" charset="0"/>
              <a:buChar char="•"/>
            </a:pPr>
            <a:endParaRPr lang="en-US" sz="2000" dirty="0" smtClean="0"/>
          </a:p>
          <a:p>
            <a:endParaRPr lang="en-US" sz="2000" dirty="0" smtClean="0"/>
          </a:p>
          <a:p>
            <a:pPr marL="285750" indent="-285750">
              <a:buFont typeface="Arial" panose="020B0604020202020204" pitchFamily="34" charset="0"/>
              <a:buChar char="•"/>
            </a:pPr>
            <a:r>
              <a:rPr lang="en-US" sz="2000" dirty="0" smtClean="0"/>
              <a:t>Staffing</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Developmental approach</a:t>
            </a:r>
          </a:p>
          <a:p>
            <a:pPr marL="285750" indent="-285750">
              <a:buFont typeface="Arial" panose="020B0604020202020204" pitchFamily="34" charset="0"/>
              <a:buChar char="•"/>
            </a:pPr>
            <a:endParaRPr lang="en-US" sz="2000" dirty="0" smtClean="0"/>
          </a:p>
          <a:p>
            <a:endParaRPr lang="en-US" sz="2000" dirty="0" smtClean="0"/>
          </a:p>
          <a:p>
            <a:r>
              <a:rPr lang="en-US" sz="2000" dirty="0" smtClean="0"/>
              <a:t> </a:t>
            </a:r>
            <a:r>
              <a:rPr lang="en-US" sz="2800" b="1" dirty="0" smtClean="0"/>
              <a:t>Outputs</a:t>
            </a:r>
          </a:p>
          <a:p>
            <a:pPr marL="285750" indent="-285750">
              <a:buFont typeface="Arial" panose="020B0604020202020204" pitchFamily="34" charset="0"/>
              <a:buChar char="•"/>
            </a:pPr>
            <a:r>
              <a:rPr lang="en-US" sz="2000" dirty="0" smtClean="0"/>
              <a:t>Intra-team communication</a:t>
            </a:r>
          </a:p>
          <a:p>
            <a:pPr marL="285750" indent="-285750">
              <a:buFont typeface="Arial" panose="020B0604020202020204" pitchFamily="34" charset="0"/>
              <a:buChar char="•"/>
            </a:pPr>
            <a:r>
              <a:rPr lang="en-US" sz="2000" dirty="0" smtClean="0"/>
              <a:t>Shared-decision making</a:t>
            </a: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Extended care team meetings</a:t>
            </a:r>
          </a:p>
          <a:p>
            <a:pPr marL="285750" indent="-285750">
              <a:buFont typeface="Arial" panose="020B0604020202020204" pitchFamily="34" charset="0"/>
              <a:buChar char="•"/>
            </a:pPr>
            <a:r>
              <a:rPr lang="en-US" sz="2000" dirty="0" smtClean="0"/>
              <a:t>#meetings #presentations</a:t>
            </a:r>
          </a:p>
          <a:p>
            <a:pPr marL="285750" indent="-285750">
              <a:buFont typeface="Arial" panose="020B0604020202020204" pitchFamily="34" charset="0"/>
              <a:buChar char="•"/>
            </a:pPr>
            <a:r>
              <a:rPr lang="en-US" sz="2000" dirty="0" smtClean="0"/>
              <a:t>Attendance at training sessions</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r>
              <a:rPr lang="en-US" sz="2000" dirty="0" smtClean="0"/>
              <a:t>Availability</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Care plans + Templates</a:t>
            </a:r>
          </a:p>
          <a:p>
            <a:pPr marL="285750" indent="-285750">
              <a:buFont typeface="Arial" panose="020B0604020202020204" pitchFamily="34" charset="0"/>
              <a:buChar char="•"/>
            </a:pPr>
            <a:r>
              <a:rPr lang="en-US" sz="2000" dirty="0" smtClean="0"/>
              <a:t>#interventions #hours</a:t>
            </a:r>
          </a:p>
          <a:p>
            <a:pPr marL="285750" indent="-285750">
              <a:buFont typeface="Arial" panose="020B0604020202020204" pitchFamily="34" charset="0"/>
              <a:buChar char="•"/>
            </a:pPr>
            <a:r>
              <a:rPr lang="en-US" sz="2000" dirty="0" smtClean="0"/>
              <a:t>#services provided</a:t>
            </a:r>
          </a:p>
        </p:txBody>
      </p:sp>
      <p:sp>
        <p:nvSpPr>
          <p:cNvPr id="3" name="Right Brace 2"/>
          <p:cNvSpPr/>
          <p:nvPr/>
        </p:nvSpPr>
        <p:spPr>
          <a:xfrm>
            <a:off x="3048000" y="1438275"/>
            <a:ext cx="228600" cy="685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3048000" y="2667000"/>
            <a:ext cx="228600" cy="685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1828800" y="3777676"/>
            <a:ext cx="228600" cy="685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3543300" y="4991100"/>
            <a:ext cx="228600" cy="685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Arrow 3"/>
          <p:cNvSpPr/>
          <p:nvPr/>
        </p:nvSpPr>
        <p:spPr>
          <a:xfrm>
            <a:off x="3390900" y="1724025"/>
            <a:ext cx="12954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326979" y="4063426"/>
            <a:ext cx="22860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492795" y="2807438"/>
            <a:ext cx="1091609" cy="105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895725" y="5276850"/>
            <a:ext cx="8382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948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p>
          <a:p>
            <a:pPr marL="171450" indent="-171450">
              <a:spcAft>
                <a:spcPts val="600"/>
              </a:spcAft>
              <a:buFont typeface="Arial" panose="020B0604020202020204" pitchFamily="34" charset="0"/>
              <a:buChar char="•"/>
            </a:pPr>
            <a:r>
              <a:rPr lang="en-US" sz="830" dirty="0">
                <a:solidFill>
                  <a:schemeClr val="tx1"/>
                </a:solidFill>
              </a:rPr>
              <a:t>Personnel – who is part of your team? What are the defined roles?</a:t>
            </a:r>
          </a:p>
          <a:p>
            <a:pPr marL="171450" indent="-171450">
              <a:spcAft>
                <a:spcPts val="600"/>
              </a:spcAft>
              <a:buFont typeface="Arial" panose="020B0604020202020204" pitchFamily="34" charset="0"/>
              <a:buChar char="•"/>
            </a:pPr>
            <a:r>
              <a:rPr lang="en-US" sz="830" dirty="0">
                <a:solidFill>
                  <a:schemeClr val="tx1"/>
                </a:solidFill>
              </a:rPr>
              <a:t>Space – how can you best utilize the space you have?</a:t>
            </a:r>
          </a:p>
          <a:p>
            <a:pPr marL="171450" indent="-171450">
              <a:spcAft>
                <a:spcPts val="600"/>
              </a:spcAft>
              <a:buFont typeface="Arial" panose="020B0604020202020204" pitchFamily="34" charset="0"/>
              <a:buChar char="•"/>
            </a:pPr>
            <a:r>
              <a:rPr lang="en-US" sz="830" dirty="0">
                <a:solidFill>
                  <a:schemeClr val="tx1"/>
                </a:solidFill>
              </a:rPr>
              <a:t>Time devoted to team based care, interactions with residents</a:t>
            </a:r>
          </a:p>
          <a:p>
            <a:pPr algn="ct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Assumptions</a:t>
            </a:r>
          </a:p>
          <a:p>
            <a:pPr marL="171450" indent="-171450">
              <a:spcAft>
                <a:spcPts val="500"/>
              </a:spcAft>
              <a:buFont typeface="Arial" panose="020B0604020202020204" pitchFamily="34" charset="0"/>
              <a:buChar char="•"/>
            </a:pPr>
            <a:r>
              <a:rPr lang="en-US" sz="825" dirty="0" smtClean="0">
                <a:solidFill>
                  <a:schemeClr val="tx1"/>
                </a:solidFill>
              </a:rPr>
              <a:t>Team Based Care is worth it!</a:t>
            </a:r>
          </a:p>
          <a:p>
            <a:pPr marL="171450" indent="-171450">
              <a:spcAft>
                <a:spcPts val="500"/>
              </a:spcAft>
              <a:buFont typeface="Arial" panose="020B0604020202020204" pitchFamily="34" charset="0"/>
              <a:buChar char="•"/>
            </a:pPr>
            <a:r>
              <a:rPr lang="en-US" sz="825" dirty="0" smtClean="0">
                <a:solidFill>
                  <a:schemeClr val="tx1"/>
                </a:solidFill>
              </a:rPr>
              <a:t>Details matter</a:t>
            </a:r>
            <a:r>
              <a:rPr lang="en-US" sz="825" dirty="0">
                <a:solidFill>
                  <a:schemeClr val="tx1"/>
                </a:solidFill>
              </a:rPr>
              <a:t>!</a:t>
            </a:r>
            <a:endParaRPr lang="en-US" sz="825" dirty="0" smtClean="0">
              <a:solidFill>
                <a:schemeClr val="tx1"/>
              </a:solidFill>
            </a:endParaRPr>
          </a:p>
          <a:p>
            <a:pPr marL="171450" indent="-171450">
              <a:spcAft>
                <a:spcPts val="500"/>
              </a:spcAft>
              <a:buFont typeface="Arial" panose="020B0604020202020204" pitchFamily="34" charset="0"/>
              <a:buChar char="•"/>
            </a:pPr>
            <a:r>
              <a:rPr lang="en-US" sz="825" dirty="0" smtClean="0">
                <a:solidFill>
                  <a:schemeClr val="tx1"/>
                </a:solidFill>
              </a:rPr>
              <a:t>Developmental model</a:t>
            </a:r>
          </a:p>
          <a:p>
            <a:pPr marL="171450" indent="-171450">
              <a:spcAft>
                <a:spcPts val="500"/>
              </a:spcAft>
              <a:buFont typeface="Arial" panose="020B0604020202020204" pitchFamily="34" charset="0"/>
              <a:buChar char="•"/>
            </a:pPr>
            <a:r>
              <a:rPr lang="en-US" sz="825" dirty="0" smtClean="0">
                <a:solidFill>
                  <a:schemeClr val="tx1"/>
                </a:solidFill>
              </a:rPr>
              <a:t>Individual differences / Individual feedback</a:t>
            </a:r>
          </a:p>
          <a:p>
            <a:pPr marL="171450" indent="-171450">
              <a:spcAft>
                <a:spcPts val="500"/>
              </a:spcAft>
              <a:buFont typeface="Arial" panose="020B0604020202020204" pitchFamily="34" charset="0"/>
              <a:buChar char="•"/>
            </a:pPr>
            <a:r>
              <a:rPr lang="en-US" sz="825" dirty="0" smtClean="0">
                <a:solidFill>
                  <a:schemeClr val="tx1"/>
                </a:solidFill>
              </a:rPr>
              <a:t>Behavior change for residents and patients</a:t>
            </a:r>
          </a:p>
          <a:p>
            <a:pPr marL="171450" indent="-171450">
              <a:spcAft>
                <a:spcPts val="500"/>
              </a:spcAft>
              <a:buFont typeface="Arial" panose="020B0604020202020204" pitchFamily="34" charset="0"/>
              <a:buChar char="•"/>
            </a:pPr>
            <a:r>
              <a:rPr lang="en-US" sz="825" dirty="0" smtClean="0">
                <a:solidFill>
                  <a:schemeClr val="tx1"/>
                </a:solidFill>
              </a:rPr>
              <a:t>Process oriented approach</a:t>
            </a:r>
          </a:p>
          <a:p>
            <a:pPr marL="171450" indent="-171450">
              <a:spcAft>
                <a:spcPts val="500"/>
              </a:spcAft>
              <a:buFont typeface="Arial" panose="020B0604020202020204" pitchFamily="34" charset="0"/>
              <a:buChar char="•"/>
            </a:pPr>
            <a:r>
              <a:rPr lang="en-US" sz="825" dirty="0" smtClean="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p>
          <a:p>
            <a:pPr marL="171450" indent="-171450">
              <a:spcAft>
                <a:spcPts val="600"/>
              </a:spcAft>
              <a:buFont typeface="Arial" panose="020B0604020202020204" pitchFamily="34" charset="0"/>
              <a:buChar char="•"/>
            </a:pPr>
            <a:r>
              <a:rPr lang="en-US" sz="830" dirty="0">
                <a:solidFill>
                  <a:schemeClr val="tx1"/>
                </a:solidFill>
              </a:rPr>
              <a:t>Shared patient care</a:t>
            </a:r>
          </a:p>
          <a:p>
            <a:pPr marL="171450" indent="-171450">
              <a:spcAft>
                <a:spcPts val="600"/>
              </a:spcAft>
              <a:buFont typeface="Arial" panose="020B0604020202020204" pitchFamily="34" charset="0"/>
              <a:buChar char="•"/>
            </a:pPr>
            <a:r>
              <a:rPr lang="en-US" sz="830" dirty="0">
                <a:solidFill>
                  <a:schemeClr val="tx1"/>
                </a:solidFill>
              </a:rPr>
              <a:t>Warm handoffs</a:t>
            </a:r>
          </a:p>
          <a:p>
            <a:pPr marL="171450" indent="-171450">
              <a:spcAft>
                <a:spcPts val="600"/>
              </a:spcAft>
              <a:buFont typeface="Arial" panose="020B0604020202020204" pitchFamily="34" charset="0"/>
              <a:buChar char="•"/>
            </a:pPr>
            <a:r>
              <a:rPr lang="en-US" sz="830" dirty="0" err="1">
                <a:solidFill>
                  <a:schemeClr val="tx1"/>
                </a:solidFill>
              </a:rPr>
              <a:t>Precepting</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Didactic conferences</a:t>
            </a:r>
          </a:p>
          <a:p>
            <a:pPr marL="171450" indent="-171450">
              <a:spcAft>
                <a:spcPts val="600"/>
              </a:spcAft>
              <a:buFont typeface="Arial" panose="020B0604020202020204" pitchFamily="34" charset="0"/>
              <a:buChar char="•"/>
            </a:pPr>
            <a:r>
              <a:rPr lang="en-US" sz="830" dirty="0">
                <a:solidFill>
                  <a:schemeClr val="tx1"/>
                </a:solidFill>
              </a:rPr>
              <a:t>Staffing</a:t>
            </a:r>
          </a:p>
          <a:p>
            <a:pPr marL="171450" indent="-171450">
              <a:spcAft>
                <a:spcPts val="600"/>
              </a:spcAft>
              <a:buFont typeface="Arial" panose="020B0604020202020204" pitchFamily="34" charset="0"/>
              <a:buChar char="•"/>
            </a:pPr>
            <a:r>
              <a:rPr lang="en-US" sz="830" dirty="0">
                <a:solidFill>
                  <a:schemeClr val="tx1"/>
                </a:solidFill>
              </a:rPr>
              <a:t>Developmental approach, activities change based on resident level and skill set</a:t>
            </a:r>
          </a:p>
          <a:p>
            <a:pPr algn="ctr"/>
            <a:endParaRPr lang="en-US" sz="830" dirty="0">
              <a:solidFill>
                <a:schemeClr val="tx1"/>
              </a:solidFill>
            </a:endParaRPr>
          </a:p>
        </p:txBody>
      </p:sp>
      <p:sp>
        <p:nvSpPr>
          <p:cNvPr id="7" name="Right Arrow 6"/>
          <p:cNvSpPr/>
          <p:nvPr/>
        </p:nvSpPr>
        <p:spPr>
          <a:xfrm>
            <a:off x="3614762"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81011" y="2711383"/>
            <a:ext cx="12251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p>
          <a:p>
            <a:pPr marL="171450" indent="-171450">
              <a:spcAft>
                <a:spcPts val="400"/>
              </a:spcAft>
              <a:buFont typeface="Arial" panose="020B0604020202020204" pitchFamily="34" charset="0"/>
              <a:buChar char="•"/>
            </a:pPr>
            <a:r>
              <a:rPr lang="en-US" sz="830" dirty="0">
                <a:solidFill>
                  <a:schemeClr val="tx1"/>
                </a:solidFill>
              </a:rPr>
              <a:t>Intra-team communication</a:t>
            </a:r>
          </a:p>
          <a:p>
            <a:pPr marL="171450" indent="-171450">
              <a:spcAft>
                <a:spcPts val="400"/>
              </a:spcAft>
              <a:buFont typeface="Arial" panose="020B0604020202020204" pitchFamily="34" charset="0"/>
              <a:buChar char="•"/>
            </a:pPr>
            <a:r>
              <a:rPr lang="en-US" sz="830" dirty="0">
                <a:solidFill>
                  <a:schemeClr val="tx1"/>
                </a:solidFill>
              </a:rPr>
              <a:t>Shared-decision </a:t>
            </a:r>
            <a:r>
              <a:rPr lang="en-US" sz="830" dirty="0" smtClean="0">
                <a:solidFill>
                  <a:schemeClr val="tx1"/>
                </a:solidFill>
              </a:rPr>
              <a:t>making</a:t>
            </a:r>
            <a:endParaRPr lang="en-US" sz="830" dirty="0">
              <a:solidFill>
                <a:schemeClr val="tx1"/>
              </a:solidFill>
            </a:endParaRPr>
          </a:p>
          <a:p>
            <a:pPr marL="171450" indent="-171450">
              <a:spcAft>
                <a:spcPts val="400"/>
              </a:spcAft>
              <a:buFont typeface="Arial" panose="020B0604020202020204" pitchFamily="34" charset="0"/>
              <a:buChar char="•"/>
            </a:pPr>
            <a:r>
              <a:rPr lang="en-US" sz="830" dirty="0">
                <a:solidFill>
                  <a:schemeClr val="tx1"/>
                </a:solidFill>
              </a:rPr>
              <a:t>#meetings #presentations</a:t>
            </a:r>
          </a:p>
          <a:p>
            <a:pPr marL="171450" indent="-171450">
              <a:spcAft>
                <a:spcPts val="400"/>
              </a:spcAft>
              <a:buFont typeface="Arial" panose="020B0604020202020204" pitchFamily="34" charset="0"/>
              <a:buChar char="•"/>
            </a:pPr>
            <a:r>
              <a:rPr lang="en-US" sz="830" dirty="0" smtClean="0">
                <a:solidFill>
                  <a:schemeClr val="tx1"/>
                </a:solidFill>
              </a:rPr>
              <a:t>Attendance</a:t>
            </a:r>
            <a:endParaRPr lang="en-US" sz="830" dirty="0">
              <a:solidFill>
                <a:schemeClr val="tx1"/>
              </a:solidFill>
            </a:endParaRPr>
          </a:p>
          <a:p>
            <a:pPr marL="171450" indent="-171450">
              <a:spcAft>
                <a:spcPts val="400"/>
              </a:spcAft>
              <a:buFont typeface="Arial" panose="020B0604020202020204" pitchFamily="34" charset="0"/>
              <a:buChar char="•"/>
            </a:pPr>
            <a:r>
              <a:rPr lang="en-US" sz="830" dirty="0">
                <a:solidFill>
                  <a:schemeClr val="tx1"/>
                </a:solidFill>
              </a:rPr>
              <a:t>Availability</a:t>
            </a:r>
          </a:p>
          <a:p>
            <a:pPr marL="171450" indent="-171450">
              <a:spcAft>
                <a:spcPts val="400"/>
              </a:spcAft>
              <a:buFont typeface="Arial" panose="020B0604020202020204" pitchFamily="34" charset="0"/>
              <a:buChar char="•"/>
            </a:pPr>
            <a:r>
              <a:rPr lang="en-US" sz="830" dirty="0">
                <a:solidFill>
                  <a:schemeClr val="tx1"/>
                </a:solidFill>
              </a:rPr>
              <a:t>Care plans + Templates</a:t>
            </a:r>
          </a:p>
          <a:p>
            <a:pPr marL="171450" indent="-171450">
              <a:spcAft>
                <a:spcPts val="400"/>
              </a:spcAft>
              <a:buFont typeface="Arial" panose="020B0604020202020204" pitchFamily="34" charset="0"/>
              <a:buChar char="•"/>
            </a:pPr>
            <a:r>
              <a:rPr lang="en-US" sz="830" dirty="0">
                <a:solidFill>
                  <a:schemeClr val="tx1"/>
                </a:solidFill>
              </a:rPr>
              <a:t>#interventions #hours</a:t>
            </a:r>
          </a:p>
          <a:p>
            <a:pPr marL="171450" indent="-171450">
              <a:spcAft>
                <a:spcPts val="400"/>
              </a:spcAft>
              <a:buFont typeface="Arial" panose="020B0604020202020204" pitchFamily="34" charset="0"/>
              <a:buChar char="•"/>
            </a:pPr>
            <a:r>
              <a:rPr lang="en-US" sz="830" dirty="0">
                <a:solidFill>
                  <a:schemeClr val="tx1"/>
                </a:solidFill>
              </a:rPr>
              <a:t>#services provided</a:t>
            </a:r>
          </a:p>
          <a:p>
            <a:pPr algn="ctr">
              <a:spcAft>
                <a:spcPts val="400"/>
              </a:spcAft>
            </a:pPr>
            <a:endParaRPr lang="en-US" sz="1600" dirty="0">
              <a:solidFill>
                <a:schemeClr val="tx1"/>
              </a:solidFill>
            </a:endParaRPr>
          </a:p>
        </p:txBody>
      </p:sp>
      <p:sp>
        <p:nvSpPr>
          <p:cNvPr id="9" name="Rectangle 8"/>
          <p:cNvSpPr/>
          <p:nvPr/>
        </p:nvSpPr>
        <p:spPr>
          <a:xfrm>
            <a:off x="6982485" y="1811260"/>
            <a:ext cx="1350675"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sz="1400" i="1"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674742"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701592" y="1950680"/>
            <a:ext cx="325760" cy="386306"/>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4263282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p>
          <a:p>
            <a:pPr marL="171450" indent="-171450">
              <a:spcAft>
                <a:spcPts val="600"/>
              </a:spcAft>
              <a:buFont typeface="Arial" panose="020B0604020202020204" pitchFamily="34" charset="0"/>
              <a:buChar char="•"/>
            </a:pPr>
            <a:r>
              <a:rPr lang="en-US" sz="830" dirty="0">
                <a:solidFill>
                  <a:schemeClr val="tx1"/>
                </a:solidFill>
              </a:rPr>
              <a:t>Personnel – who is part of your team? What are the defined roles?</a:t>
            </a:r>
          </a:p>
          <a:p>
            <a:pPr marL="171450" indent="-171450">
              <a:spcAft>
                <a:spcPts val="600"/>
              </a:spcAft>
              <a:buFont typeface="Arial" panose="020B0604020202020204" pitchFamily="34" charset="0"/>
              <a:buChar char="•"/>
            </a:pPr>
            <a:r>
              <a:rPr lang="en-US" sz="830" dirty="0">
                <a:solidFill>
                  <a:schemeClr val="tx1"/>
                </a:solidFill>
              </a:rPr>
              <a:t>Space – how can you best utilize the space you have?</a:t>
            </a:r>
          </a:p>
          <a:p>
            <a:pPr marL="171450" indent="-171450">
              <a:spcAft>
                <a:spcPts val="600"/>
              </a:spcAft>
              <a:buFont typeface="Arial" panose="020B0604020202020204" pitchFamily="34" charset="0"/>
              <a:buChar char="•"/>
            </a:pPr>
            <a:r>
              <a:rPr lang="en-US" sz="830" dirty="0">
                <a:solidFill>
                  <a:schemeClr val="tx1"/>
                </a:solidFill>
              </a:rPr>
              <a:t>Time devoted to team based care, interactions with residents</a:t>
            </a:r>
          </a:p>
          <a:p>
            <a:pPr algn="ct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Assumptions</a:t>
            </a:r>
          </a:p>
          <a:p>
            <a:pPr marL="171450" indent="-171450">
              <a:spcAft>
                <a:spcPts val="500"/>
              </a:spcAft>
              <a:buFont typeface="Arial" panose="020B0604020202020204" pitchFamily="34" charset="0"/>
              <a:buChar char="•"/>
            </a:pPr>
            <a:r>
              <a:rPr lang="en-US" sz="825" dirty="0" smtClean="0">
                <a:solidFill>
                  <a:schemeClr val="tx1"/>
                </a:solidFill>
              </a:rPr>
              <a:t>Team Based Care is worth it!</a:t>
            </a:r>
          </a:p>
          <a:p>
            <a:pPr marL="171450" indent="-171450">
              <a:spcAft>
                <a:spcPts val="500"/>
              </a:spcAft>
              <a:buFont typeface="Arial" panose="020B0604020202020204" pitchFamily="34" charset="0"/>
              <a:buChar char="•"/>
            </a:pPr>
            <a:r>
              <a:rPr lang="en-US" sz="825" dirty="0" smtClean="0">
                <a:solidFill>
                  <a:schemeClr val="tx1"/>
                </a:solidFill>
              </a:rPr>
              <a:t>Details matter</a:t>
            </a:r>
            <a:r>
              <a:rPr lang="en-US" sz="825" dirty="0">
                <a:solidFill>
                  <a:schemeClr val="tx1"/>
                </a:solidFill>
              </a:rPr>
              <a:t>!</a:t>
            </a:r>
            <a:endParaRPr lang="en-US" sz="825" dirty="0" smtClean="0">
              <a:solidFill>
                <a:schemeClr val="tx1"/>
              </a:solidFill>
            </a:endParaRPr>
          </a:p>
          <a:p>
            <a:pPr marL="171450" indent="-171450">
              <a:spcAft>
                <a:spcPts val="500"/>
              </a:spcAft>
              <a:buFont typeface="Arial" panose="020B0604020202020204" pitchFamily="34" charset="0"/>
              <a:buChar char="•"/>
            </a:pPr>
            <a:r>
              <a:rPr lang="en-US" sz="825" dirty="0" smtClean="0">
                <a:solidFill>
                  <a:schemeClr val="tx1"/>
                </a:solidFill>
              </a:rPr>
              <a:t>Developmental model</a:t>
            </a:r>
          </a:p>
          <a:p>
            <a:pPr marL="171450" indent="-171450">
              <a:spcAft>
                <a:spcPts val="500"/>
              </a:spcAft>
              <a:buFont typeface="Arial" panose="020B0604020202020204" pitchFamily="34" charset="0"/>
              <a:buChar char="•"/>
            </a:pPr>
            <a:r>
              <a:rPr lang="en-US" sz="825" dirty="0" smtClean="0">
                <a:solidFill>
                  <a:schemeClr val="tx1"/>
                </a:solidFill>
              </a:rPr>
              <a:t>Individual differences / Individual feedback</a:t>
            </a:r>
          </a:p>
          <a:p>
            <a:pPr marL="171450" indent="-171450">
              <a:spcAft>
                <a:spcPts val="500"/>
              </a:spcAft>
              <a:buFont typeface="Arial" panose="020B0604020202020204" pitchFamily="34" charset="0"/>
              <a:buChar char="•"/>
            </a:pPr>
            <a:r>
              <a:rPr lang="en-US" sz="825" dirty="0" smtClean="0">
                <a:solidFill>
                  <a:schemeClr val="tx1"/>
                </a:solidFill>
              </a:rPr>
              <a:t>Behavior change for residents and patients</a:t>
            </a:r>
          </a:p>
          <a:p>
            <a:pPr marL="171450" indent="-171450">
              <a:spcAft>
                <a:spcPts val="500"/>
              </a:spcAft>
              <a:buFont typeface="Arial" panose="020B0604020202020204" pitchFamily="34" charset="0"/>
              <a:buChar char="•"/>
            </a:pPr>
            <a:r>
              <a:rPr lang="en-US" sz="825" dirty="0" smtClean="0">
                <a:solidFill>
                  <a:schemeClr val="tx1"/>
                </a:solidFill>
              </a:rPr>
              <a:t>Process oriented approach</a:t>
            </a:r>
          </a:p>
          <a:p>
            <a:pPr marL="171450" indent="-171450">
              <a:spcAft>
                <a:spcPts val="500"/>
              </a:spcAft>
              <a:buFont typeface="Arial" panose="020B0604020202020204" pitchFamily="34" charset="0"/>
              <a:buChar char="•"/>
            </a:pPr>
            <a:r>
              <a:rPr lang="en-US" sz="825" dirty="0" smtClean="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p>
          <a:p>
            <a:pPr marL="171450" indent="-171450">
              <a:spcAft>
                <a:spcPts val="600"/>
              </a:spcAft>
              <a:buFont typeface="Arial" panose="020B0604020202020204" pitchFamily="34" charset="0"/>
              <a:buChar char="•"/>
            </a:pPr>
            <a:r>
              <a:rPr lang="en-US" sz="830" dirty="0">
                <a:solidFill>
                  <a:schemeClr val="tx1"/>
                </a:solidFill>
              </a:rPr>
              <a:t>Shared patient care</a:t>
            </a:r>
          </a:p>
          <a:p>
            <a:pPr marL="171450" indent="-171450">
              <a:spcAft>
                <a:spcPts val="600"/>
              </a:spcAft>
              <a:buFont typeface="Arial" panose="020B0604020202020204" pitchFamily="34" charset="0"/>
              <a:buChar char="•"/>
            </a:pPr>
            <a:r>
              <a:rPr lang="en-US" sz="830" dirty="0">
                <a:solidFill>
                  <a:schemeClr val="tx1"/>
                </a:solidFill>
              </a:rPr>
              <a:t>Warm handoffs</a:t>
            </a:r>
          </a:p>
          <a:p>
            <a:pPr marL="171450" indent="-171450">
              <a:spcAft>
                <a:spcPts val="600"/>
              </a:spcAft>
              <a:buFont typeface="Arial" panose="020B0604020202020204" pitchFamily="34" charset="0"/>
              <a:buChar char="•"/>
            </a:pPr>
            <a:r>
              <a:rPr lang="en-US" sz="830" dirty="0" err="1">
                <a:solidFill>
                  <a:schemeClr val="tx1"/>
                </a:solidFill>
              </a:rPr>
              <a:t>Precepting</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Didactic conferences</a:t>
            </a:r>
          </a:p>
          <a:p>
            <a:pPr marL="171450" indent="-171450">
              <a:spcAft>
                <a:spcPts val="600"/>
              </a:spcAft>
              <a:buFont typeface="Arial" panose="020B0604020202020204" pitchFamily="34" charset="0"/>
              <a:buChar char="•"/>
            </a:pPr>
            <a:r>
              <a:rPr lang="en-US" sz="830" dirty="0">
                <a:solidFill>
                  <a:schemeClr val="tx1"/>
                </a:solidFill>
              </a:rPr>
              <a:t>Staffing</a:t>
            </a:r>
          </a:p>
          <a:p>
            <a:pPr marL="171450" indent="-171450">
              <a:spcAft>
                <a:spcPts val="600"/>
              </a:spcAft>
              <a:buFont typeface="Arial" panose="020B0604020202020204" pitchFamily="34" charset="0"/>
              <a:buChar char="•"/>
            </a:pPr>
            <a:r>
              <a:rPr lang="en-US" sz="830" dirty="0">
                <a:solidFill>
                  <a:schemeClr val="tx1"/>
                </a:solidFill>
              </a:rPr>
              <a:t>Developmental approach, activities change based on resident level and skill set</a:t>
            </a:r>
          </a:p>
          <a:p>
            <a:pPr algn="ctr"/>
            <a:endParaRPr lang="en-US" sz="830" dirty="0">
              <a:solidFill>
                <a:schemeClr val="tx1"/>
              </a:solidFill>
            </a:endParaRPr>
          </a:p>
        </p:txBody>
      </p:sp>
      <p:sp>
        <p:nvSpPr>
          <p:cNvPr id="7" name="Right Arrow 6"/>
          <p:cNvSpPr/>
          <p:nvPr/>
        </p:nvSpPr>
        <p:spPr>
          <a:xfrm>
            <a:off x="3614762"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81011" y="2711383"/>
            <a:ext cx="1264016"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p>
          <a:p>
            <a:pPr marL="171450" indent="-171450">
              <a:spcAft>
                <a:spcPts val="400"/>
              </a:spcAft>
              <a:buFont typeface="Arial" panose="020B0604020202020204" pitchFamily="34" charset="0"/>
              <a:buChar char="•"/>
            </a:pPr>
            <a:r>
              <a:rPr lang="en-US" sz="830" dirty="0">
                <a:solidFill>
                  <a:schemeClr val="tx1"/>
                </a:solidFill>
              </a:rPr>
              <a:t>Intra-team communication</a:t>
            </a:r>
          </a:p>
          <a:p>
            <a:pPr marL="171450" indent="-171450">
              <a:spcAft>
                <a:spcPts val="400"/>
              </a:spcAft>
              <a:buFont typeface="Arial" panose="020B0604020202020204" pitchFamily="34" charset="0"/>
              <a:buChar char="•"/>
            </a:pPr>
            <a:r>
              <a:rPr lang="en-US" sz="830" dirty="0">
                <a:solidFill>
                  <a:schemeClr val="tx1"/>
                </a:solidFill>
              </a:rPr>
              <a:t>Shared-decision </a:t>
            </a:r>
            <a:r>
              <a:rPr lang="en-US" sz="830" dirty="0" smtClean="0">
                <a:solidFill>
                  <a:schemeClr val="tx1"/>
                </a:solidFill>
              </a:rPr>
              <a:t>making</a:t>
            </a:r>
            <a:endParaRPr lang="en-US" sz="830" dirty="0">
              <a:solidFill>
                <a:schemeClr val="tx1"/>
              </a:solidFill>
            </a:endParaRPr>
          </a:p>
          <a:p>
            <a:pPr marL="171450" indent="-171450">
              <a:spcAft>
                <a:spcPts val="400"/>
              </a:spcAft>
              <a:buFont typeface="Arial" panose="020B0604020202020204" pitchFamily="34" charset="0"/>
              <a:buChar char="•"/>
            </a:pPr>
            <a:r>
              <a:rPr lang="en-US" sz="830" dirty="0">
                <a:solidFill>
                  <a:schemeClr val="tx1"/>
                </a:solidFill>
              </a:rPr>
              <a:t>#meetings #presentations</a:t>
            </a:r>
          </a:p>
          <a:p>
            <a:pPr marL="171450" indent="-171450">
              <a:spcAft>
                <a:spcPts val="400"/>
              </a:spcAft>
              <a:buFont typeface="Arial" panose="020B0604020202020204" pitchFamily="34" charset="0"/>
              <a:buChar char="•"/>
            </a:pPr>
            <a:r>
              <a:rPr lang="en-US" sz="830" dirty="0" smtClean="0">
                <a:solidFill>
                  <a:schemeClr val="tx1"/>
                </a:solidFill>
              </a:rPr>
              <a:t>Attendance</a:t>
            </a:r>
            <a:endParaRPr lang="en-US" sz="830" dirty="0">
              <a:solidFill>
                <a:schemeClr val="tx1"/>
              </a:solidFill>
            </a:endParaRPr>
          </a:p>
          <a:p>
            <a:pPr marL="171450" indent="-171450">
              <a:spcAft>
                <a:spcPts val="400"/>
              </a:spcAft>
              <a:buFont typeface="Arial" panose="020B0604020202020204" pitchFamily="34" charset="0"/>
              <a:buChar char="•"/>
            </a:pPr>
            <a:r>
              <a:rPr lang="en-US" sz="830" dirty="0">
                <a:solidFill>
                  <a:schemeClr val="tx1"/>
                </a:solidFill>
              </a:rPr>
              <a:t>Availability</a:t>
            </a:r>
          </a:p>
          <a:p>
            <a:pPr marL="171450" indent="-171450">
              <a:spcAft>
                <a:spcPts val="400"/>
              </a:spcAft>
              <a:buFont typeface="Arial" panose="020B0604020202020204" pitchFamily="34" charset="0"/>
              <a:buChar char="•"/>
            </a:pPr>
            <a:r>
              <a:rPr lang="en-US" sz="830" dirty="0">
                <a:solidFill>
                  <a:schemeClr val="tx1"/>
                </a:solidFill>
              </a:rPr>
              <a:t>Care plans + Templates</a:t>
            </a:r>
          </a:p>
          <a:p>
            <a:pPr marL="171450" indent="-171450">
              <a:spcAft>
                <a:spcPts val="400"/>
              </a:spcAft>
              <a:buFont typeface="Arial" panose="020B0604020202020204" pitchFamily="34" charset="0"/>
              <a:buChar char="•"/>
            </a:pPr>
            <a:r>
              <a:rPr lang="en-US" sz="830" dirty="0">
                <a:solidFill>
                  <a:schemeClr val="tx1"/>
                </a:solidFill>
              </a:rPr>
              <a:t>#interventions #hours</a:t>
            </a:r>
          </a:p>
          <a:p>
            <a:pPr marL="171450" indent="-171450">
              <a:spcAft>
                <a:spcPts val="400"/>
              </a:spcAft>
              <a:buFont typeface="Arial" panose="020B0604020202020204" pitchFamily="34" charset="0"/>
              <a:buChar char="•"/>
            </a:pPr>
            <a:r>
              <a:rPr lang="en-US" sz="830" dirty="0">
                <a:solidFill>
                  <a:schemeClr val="tx1"/>
                </a:solidFill>
              </a:rPr>
              <a:t>#services provided</a:t>
            </a:r>
          </a:p>
          <a:p>
            <a:pPr algn="ctr">
              <a:spcAft>
                <a:spcPts val="400"/>
              </a:spcAft>
            </a:pPr>
            <a:endParaRPr lang="en-US" sz="1600" dirty="0">
              <a:solidFill>
                <a:schemeClr val="tx1"/>
              </a:solidFill>
            </a:endParaRPr>
          </a:p>
        </p:txBody>
      </p:sp>
      <p:sp>
        <p:nvSpPr>
          <p:cNvPr id="9" name="Rectangle 8"/>
          <p:cNvSpPr/>
          <p:nvPr/>
        </p:nvSpPr>
        <p:spPr>
          <a:xfrm>
            <a:off x="7024320" y="1811260"/>
            <a:ext cx="1308840"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Outcomes</a:t>
            </a:r>
          </a:p>
          <a:p>
            <a:pPr marL="171450" indent="-171450">
              <a:spcAft>
                <a:spcPts val="600"/>
              </a:spcAft>
              <a:buFont typeface="Arial" panose="020B0604020202020204" pitchFamily="34" charset="0"/>
              <a:buChar char="•"/>
            </a:pPr>
            <a:r>
              <a:rPr lang="en-US" sz="830" dirty="0">
                <a:solidFill>
                  <a:schemeClr val="tx1"/>
                </a:solidFill>
              </a:rPr>
              <a:t>Professional relationships</a:t>
            </a:r>
          </a:p>
          <a:p>
            <a:pPr marL="171450" indent="-171450">
              <a:spcAft>
                <a:spcPts val="600"/>
              </a:spcAft>
              <a:buFont typeface="Arial" panose="020B0604020202020204" pitchFamily="34" charset="0"/>
              <a:buChar char="•"/>
            </a:pPr>
            <a:r>
              <a:rPr lang="en-US" sz="830" dirty="0">
                <a:solidFill>
                  <a:schemeClr val="tx1"/>
                </a:solidFill>
              </a:rPr>
              <a:t>Coherent network</a:t>
            </a:r>
          </a:p>
          <a:p>
            <a:pPr marL="171450" indent="-171450">
              <a:spcAft>
                <a:spcPts val="600"/>
              </a:spcAft>
              <a:buFont typeface="Arial" panose="020B0604020202020204" pitchFamily="34" charset="0"/>
              <a:buChar char="•"/>
            </a:pPr>
            <a:r>
              <a:rPr lang="en-US" sz="830" dirty="0">
                <a:solidFill>
                  <a:schemeClr val="tx1"/>
                </a:solidFill>
              </a:rPr>
              <a:t>Team-based </a:t>
            </a:r>
            <a:r>
              <a:rPr lang="en-US" sz="830" dirty="0" smtClean="0">
                <a:solidFill>
                  <a:schemeClr val="tx1"/>
                </a:solidFill>
              </a:rPr>
              <a:t>ATTITUDE</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Understanding roles</a:t>
            </a:r>
          </a:p>
          <a:p>
            <a:pPr marL="171450" indent="-171450">
              <a:spcAft>
                <a:spcPts val="600"/>
              </a:spcAft>
              <a:buFont typeface="Arial" panose="020B0604020202020204" pitchFamily="34" charset="0"/>
              <a:buChar char="•"/>
            </a:pPr>
            <a:r>
              <a:rPr lang="en-US" sz="830" dirty="0">
                <a:solidFill>
                  <a:schemeClr val="tx1"/>
                </a:solidFill>
              </a:rPr>
              <a:t>Resource KNOWLEDGE</a:t>
            </a:r>
          </a:p>
          <a:p>
            <a:pPr marL="171450" indent="-171450">
              <a:spcAft>
                <a:spcPts val="600"/>
              </a:spcAft>
              <a:buFont typeface="Arial" panose="020B0604020202020204" pitchFamily="34" charset="0"/>
              <a:buChar char="•"/>
            </a:pPr>
            <a:r>
              <a:rPr lang="en-US" sz="830" dirty="0">
                <a:solidFill>
                  <a:schemeClr val="tx1"/>
                </a:solidFill>
              </a:rPr>
              <a:t>Introduction </a:t>
            </a:r>
            <a:r>
              <a:rPr lang="en-US" sz="830" dirty="0" smtClean="0">
                <a:solidFill>
                  <a:schemeClr val="tx1"/>
                </a:solidFill>
              </a:rPr>
              <a:t>SKILLS</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Access</a:t>
            </a:r>
          </a:p>
          <a:p>
            <a:pPr marL="171450" indent="-171450">
              <a:spcAft>
                <a:spcPts val="600"/>
              </a:spcAft>
              <a:buFont typeface="Arial" panose="020B0604020202020204" pitchFamily="34" charset="0"/>
              <a:buChar char="•"/>
            </a:pPr>
            <a:r>
              <a:rPr lang="en-US" sz="830" dirty="0">
                <a:solidFill>
                  <a:schemeClr val="tx1"/>
                </a:solidFill>
              </a:rPr>
              <a:t>Increased </a:t>
            </a:r>
            <a:r>
              <a:rPr lang="en-US" sz="830" dirty="0" smtClean="0">
                <a:solidFill>
                  <a:schemeClr val="tx1"/>
                </a:solidFill>
              </a:rPr>
              <a:t>utilization</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Integration</a:t>
            </a:r>
          </a:p>
          <a:p>
            <a:pPr marL="171450" indent="-171450">
              <a:spcAft>
                <a:spcPts val="600"/>
              </a:spcAft>
              <a:buFont typeface="Arial" panose="020B0604020202020204" pitchFamily="34" charset="0"/>
              <a:buChar char="•"/>
            </a:pPr>
            <a:r>
              <a:rPr lang="en-US" sz="830" dirty="0">
                <a:solidFill>
                  <a:schemeClr val="tx1"/>
                </a:solidFill>
              </a:rPr>
              <a:t>Clear expectations</a:t>
            </a:r>
          </a:p>
          <a:p>
            <a:pPr marL="171450" indent="-171450">
              <a:spcAft>
                <a:spcPts val="600"/>
              </a:spcAft>
              <a:buFont typeface="Arial" panose="020B0604020202020204" pitchFamily="34" charset="0"/>
              <a:buChar char="•"/>
            </a:pPr>
            <a:r>
              <a:rPr lang="en-US" sz="830" dirty="0">
                <a:solidFill>
                  <a:schemeClr val="tx1"/>
                </a:solidFill>
              </a:rPr>
              <a:t>Level of functioning</a:t>
            </a:r>
          </a:p>
          <a:p>
            <a:pPr algn="ctr">
              <a:spcAft>
                <a:spcPts val="300"/>
              </a:spcAft>
            </a:pPr>
            <a:endParaRPr lang="en-US" sz="830" i="1" dirty="0">
              <a:solidFill>
                <a:schemeClr val="tx1"/>
              </a:solidFill>
            </a:endParaRPr>
          </a:p>
          <a:p>
            <a:pPr algn="ctr">
              <a:spcAft>
                <a:spcPts val="600"/>
              </a:spcAft>
            </a:pPr>
            <a:r>
              <a:rPr lang="en-US" sz="830" i="1" dirty="0" smtClean="0">
                <a:solidFill>
                  <a:schemeClr val="tx1"/>
                </a:solidFill>
              </a:rPr>
              <a:t>Measures </a:t>
            </a:r>
            <a:r>
              <a:rPr lang="en-US" sz="830" i="1" dirty="0">
                <a:solidFill>
                  <a:schemeClr val="tx1"/>
                </a:solidFill>
              </a:rPr>
              <a:t>+ Impact</a:t>
            </a:r>
          </a:p>
          <a:p>
            <a:pPr marL="285750" indent="-285750" algn="ctr">
              <a:buFont typeface="Arial" panose="020B0604020202020204" pitchFamily="34" charset="0"/>
              <a:buChar char="•"/>
            </a:pPr>
            <a:endParaRPr lang="en-US" sz="1600" b="1"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sz="1400" i="1"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690344" y="3846884"/>
            <a:ext cx="352610" cy="400055"/>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684368" y="1931276"/>
            <a:ext cx="358586" cy="386306"/>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4263282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l="-26225" r="24893"/>
          <a:stretch/>
        </p:blipFill>
        <p:spPr bwMode="auto">
          <a:xfrm>
            <a:off x="-533402" y="2826327"/>
            <a:ext cx="5219673" cy="342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57800" y="685800"/>
            <a:ext cx="3276600" cy="55626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en-US" sz="4800" b="1" dirty="0" smtClean="0">
                <a:solidFill>
                  <a:schemeClr val="tx1"/>
                </a:solidFill>
              </a:rPr>
              <a:t>Outcomes</a:t>
            </a:r>
          </a:p>
          <a:p>
            <a:pPr marL="285750" indent="-285750">
              <a:spcAft>
                <a:spcPts val="400"/>
              </a:spcAft>
              <a:buFont typeface="Arial" panose="020B0604020202020204" pitchFamily="34" charset="0"/>
              <a:buChar char="•"/>
            </a:pPr>
            <a:r>
              <a:rPr lang="en-US" sz="2000" dirty="0" smtClean="0">
                <a:solidFill>
                  <a:schemeClr val="tx1"/>
                </a:solidFill>
              </a:rPr>
              <a:t>Professional relationships</a:t>
            </a:r>
          </a:p>
          <a:p>
            <a:pPr marL="285750" indent="-285750">
              <a:spcAft>
                <a:spcPts val="400"/>
              </a:spcAft>
              <a:buFont typeface="Arial" panose="020B0604020202020204" pitchFamily="34" charset="0"/>
              <a:buChar char="•"/>
            </a:pPr>
            <a:r>
              <a:rPr lang="en-US" sz="2000" dirty="0" smtClean="0">
                <a:solidFill>
                  <a:schemeClr val="tx1"/>
                </a:solidFill>
              </a:rPr>
              <a:t>Coherent network</a:t>
            </a:r>
          </a:p>
          <a:p>
            <a:pPr marL="285750" indent="-285750">
              <a:spcAft>
                <a:spcPts val="400"/>
              </a:spcAft>
              <a:buFont typeface="Arial" panose="020B0604020202020204" pitchFamily="34" charset="0"/>
              <a:buChar char="•"/>
            </a:pPr>
            <a:r>
              <a:rPr lang="en-US" sz="2000" dirty="0" smtClean="0">
                <a:solidFill>
                  <a:schemeClr val="tx1"/>
                </a:solidFill>
              </a:rPr>
              <a:t>Team-based ATTITUDE</a:t>
            </a:r>
          </a:p>
          <a:p>
            <a:pPr marL="285750" indent="-285750">
              <a:spcAft>
                <a:spcPts val="400"/>
              </a:spcAft>
              <a:buFont typeface="Arial" panose="020B0604020202020204" pitchFamily="34" charset="0"/>
              <a:buChar char="•"/>
            </a:pPr>
            <a:r>
              <a:rPr lang="en-US" sz="2000" dirty="0" smtClean="0">
                <a:solidFill>
                  <a:schemeClr val="tx1"/>
                </a:solidFill>
              </a:rPr>
              <a:t>Understanding roles</a:t>
            </a:r>
          </a:p>
          <a:p>
            <a:pPr marL="285750" indent="-285750">
              <a:spcAft>
                <a:spcPts val="400"/>
              </a:spcAft>
              <a:buFont typeface="Arial" panose="020B0604020202020204" pitchFamily="34" charset="0"/>
              <a:buChar char="•"/>
            </a:pPr>
            <a:r>
              <a:rPr lang="en-US" sz="2000" dirty="0" smtClean="0">
                <a:solidFill>
                  <a:schemeClr val="tx1"/>
                </a:solidFill>
              </a:rPr>
              <a:t>Resource KNOWLEDGE</a:t>
            </a:r>
          </a:p>
          <a:p>
            <a:pPr marL="285750" indent="-285750">
              <a:spcAft>
                <a:spcPts val="400"/>
              </a:spcAft>
              <a:buFont typeface="Arial" panose="020B0604020202020204" pitchFamily="34" charset="0"/>
              <a:buChar char="•"/>
            </a:pPr>
            <a:r>
              <a:rPr lang="en-US" sz="2000" dirty="0" smtClean="0">
                <a:solidFill>
                  <a:schemeClr val="tx1"/>
                </a:solidFill>
              </a:rPr>
              <a:t>Introduction SKILLS</a:t>
            </a:r>
          </a:p>
          <a:p>
            <a:pPr marL="285750" indent="-285750">
              <a:spcAft>
                <a:spcPts val="400"/>
              </a:spcAft>
              <a:buFont typeface="Arial" panose="020B0604020202020204" pitchFamily="34" charset="0"/>
              <a:buChar char="•"/>
            </a:pPr>
            <a:r>
              <a:rPr lang="en-US" sz="2000" dirty="0" smtClean="0">
                <a:solidFill>
                  <a:schemeClr val="tx1"/>
                </a:solidFill>
              </a:rPr>
              <a:t>Access</a:t>
            </a:r>
          </a:p>
          <a:p>
            <a:pPr marL="285750" indent="-285750">
              <a:spcAft>
                <a:spcPts val="400"/>
              </a:spcAft>
              <a:buFont typeface="Arial" panose="020B0604020202020204" pitchFamily="34" charset="0"/>
              <a:buChar char="•"/>
            </a:pPr>
            <a:r>
              <a:rPr lang="en-US" sz="2000" dirty="0" smtClean="0">
                <a:solidFill>
                  <a:schemeClr val="tx1"/>
                </a:solidFill>
              </a:rPr>
              <a:t>Increased utilization</a:t>
            </a:r>
          </a:p>
          <a:p>
            <a:pPr marL="285750" indent="-285750">
              <a:spcAft>
                <a:spcPts val="400"/>
              </a:spcAft>
              <a:buFont typeface="Arial" panose="020B0604020202020204" pitchFamily="34" charset="0"/>
              <a:buChar char="•"/>
            </a:pPr>
            <a:r>
              <a:rPr lang="en-US" sz="2000" dirty="0" smtClean="0">
                <a:solidFill>
                  <a:schemeClr val="tx1"/>
                </a:solidFill>
              </a:rPr>
              <a:t>Integration</a:t>
            </a:r>
          </a:p>
          <a:p>
            <a:pPr marL="285750" indent="-285750">
              <a:spcAft>
                <a:spcPts val="400"/>
              </a:spcAft>
              <a:buFont typeface="Arial" panose="020B0604020202020204" pitchFamily="34" charset="0"/>
              <a:buChar char="•"/>
            </a:pPr>
            <a:r>
              <a:rPr lang="en-US" sz="2000" dirty="0" smtClean="0">
                <a:solidFill>
                  <a:schemeClr val="tx1"/>
                </a:solidFill>
              </a:rPr>
              <a:t>Clear expectations</a:t>
            </a:r>
          </a:p>
          <a:p>
            <a:pPr marL="285750" indent="-285750">
              <a:spcAft>
                <a:spcPts val="400"/>
              </a:spcAft>
              <a:buFont typeface="Arial" panose="020B0604020202020204" pitchFamily="34" charset="0"/>
              <a:buChar char="•"/>
            </a:pPr>
            <a:r>
              <a:rPr lang="en-US" sz="2000" dirty="0" smtClean="0">
                <a:solidFill>
                  <a:schemeClr val="tx1"/>
                </a:solidFill>
              </a:rPr>
              <a:t>Level of functioning</a:t>
            </a:r>
          </a:p>
          <a:p>
            <a:endParaRPr lang="en-US" sz="2000" dirty="0" smtClean="0">
              <a:solidFill>
                <a:schemeClr val="tx1"/>
              </a:solidFill>
            </a:endParaRPr>
          </a:p>
          <a:p>
            <a:pPr algn="ctr"/>
            <a:r>
              <a:rPr lang="en-US" sz="2000" i="1" dirty="0" smtClean="0">
                <a:solidFill>
                  <a:schemeClr val="tx1"/>
                </a:solidFill>
              </a:rPr>
              <a:t>Measures + Impact</a:t>
            </a:r>
          </a:p>
        </p:txBody>
      </p:sp>
      <p:sp>
        <p:nvSpPr>
          <p:cNvPr id="4" name="Rectangle 3"/>
          <p:cNvSpPr/>
          <p:nvPr/>
        </p:nvSpPr>
        <p:spPr>
          <a:xfrm rot="21076123">
            <a:off x="112761" y="796446"/>
            <a:ext cx="5272835" cy="1754326"/>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Case-based Examples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4602873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Case #1</a:t>
            </a:r>
            <a:endParaRPr lang="en-US" dirty="0"/>
          </a:p>
        </p:txBody>
      </p:sp>
      <p:sp>
        <p:nvSpPr>
          <p:cNvPr id="3" name="Content Placeholder 2"/>
          <p:cNvSpPr>
            <a:spLocks noGrp="1"/>
          </p:cNvSpPr>
          <p:nvPr>
            <p:ph idx="1"/>
          </p:nvPr>
        </p:nvSpPr>
        <p:spPr>
          <a:xfrm>
            <a:off x="228600" y="1219200"/>
            <a:ext cx="8610600" cy="5257800"/>
          </a:xfrm>
        </p:spPr>
        <p:txBody>
          <a:bodyPr>
            <a:normAutofit/>
          </a:bodyPr>
          <a:lstStyle/>
          <a:p>
            <a:r>
              <a:rPr lang="en-US" sz="2800" dirty="0" smtClean="0"/>
              <a:t>70yo patient presents for DMII follow up: A1c 14.5%</a:t>
            </a:r>
          </a:p>
          <a:p>
            <a:endParaRPr lang="en-US" sz="2800" dirty="0" smtClean="0"/>
          </a:p>
          <a:p>
            <a:r>
              <a:rPr lang="en-US" sz="2800" dirty="0" smtClean="0"/>
              <a:t>History: ‘non-compliant’, ‘uncontrolled diabetic’</a:t>
            </a:r>
          </a:p>
          <a:p>
            <a:endParaRPr lang="en-US" sz="2800" dirty="0" smtClean="0"/>
          </a:p>
          <a:p>
            <a:r>
              <a:rPr lang="en-US" sz="2800" dirty="0" smtClean="0"/>
              <a:t>Diabetic medications:</a:t>
            </a:r>
          </a:p>
          <a:p>
            <a:pPr lvl="1"/>
            <a:r>
              <a:rPr lang="en-US" sz="2400" dirty="0" smtClean="0"/>
              <a:t>Metformin ‘daily’</a:t>
            </a:r>
          </a:p>
          <a:p>
            <a:pPr lvl="1"/>
            <a:r>
              <a:rPr lang="en-US" sz="2400" dirty="0" smtClean="0"/>
              <a:t>Humalog “here and there”</a:t>
            </a:r>
          </a:p>
          <a:p>
            <a:endParaRPr lang="en-US" sz="2800" dirty="0" smtClean="0"/>
          </a:p>
          <a:p>
            <a:r>
              <a:rPr lang="en-US" sz="2800" dirty="0" smtClean="0"/>
              <a:t>She has been out of test strips for months</a:t>
            </a:r>
          </a:p>
          <a:p>
            <a:pPr marL="0" indent="0">
              <a:buNone/>
            </a:pPr>
            <a:endParaRPr lang="en-US" dirty="0"/>
          </a:p>
        </p:txBody>
      </p:sp>
    </p:spTree>
    <p:extLst>
      <p:ext uri="{BB962C8B-B14F-4D97-AF65-F5344CB8AC3E}">
        <p14:creationId xmlns:p14="http://schemas.microsoft.com/office/powerpoint/2010/main" val="27571579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85800"/>
          </a:xfrm>
        </p:spPr>
        <p:txBody>
          <a:bodyPr>
            <a:normAutofit fontScale="90000"/>
          </a:bodyPr>
          <a:lstStyle/>
          <a:p>
            <a:r>
              <a:rPr lang="en-US" dirty="0" smtClean="0"/>
              <a:t>Case #1</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smtClean="0"/>
              <a:t>Barriers</a:t>
            </a:r>
          </a:p>
          <a:p>
            <a:pPr lvl="1"/>
            <a:r>
              <a:rPr lang="en-US" dirty="0" smtClean="0"/>
              <a:t>Poor insurance coverage</a:t>
            </a:r>
          </a:p>
          <a:p>
            <a:pPr lvl="1"/>
            <a:r>
              <a:rPr lang="en-US" dirty="0" smtClean="0"/>
              <a:t>Limited income</a:t>
            </a:r>
          </a:p>
          <a:p>
            <a:pPr lvl="1"/>
            <a:r>
              <a:rPr lang="en-US" dirty="0" smtClean="0"/>
              <a:t>Forgetful</a:t>
            </a:r>
          </a:p>
          <a:p>
            <a:pPr lvl="1"/>
            <a:r>
              <a:rPr lang="en-US" dirty="0" smtClean="0"/>
              <a:t>Home alone, daughter across the country</a:t>
            </a:r>
          </a:p>
          <a:p>
            <a:pPr lvl="1"/>
            <a:r>
              <a:rPr lang="en-US" dirty="0" smtClean="0"/>
              <a:t>Priorities (cigarettes)</a:t>
            </a:r>
          </a:p>
          <a:p>
            <a:pPr lvl="1"/>
            <a:endParaRPr lang="en-US" dirty="0"/>
          </a:p>
          <a:p>
            <a:r>
              <a:rPr lang="en-US" sz="2400" i="1" dirty="0" smtClean="0"/>
              <a:t>Appropriate to involve extended care team?</a:t>
            </a:r>
          </a:p>
          <a:p>
            <a:r>
              <a:rPr lang="en-US" sz="2400" i="1" dirty="0" smtClean="0"/>
              <a:t>Who would you involve?</a:t>
            </a:r>
          </a:p>
          <a:p>
            <a:endParaRPr lang="en-US" dirty="0"/>
          </a:p>
        </p:txBody>
      </p:sp>
    </p:spTree>
    <p:extLst>
      <p:ext uri="{BB962C8B-B14F-4D97-AF65-F5344CB8AC3E}">
        <p14:creationId xmlns:p14="http://schemas.microsoft.com/office/powerpoint/2010/main" val="2394831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Griffin Hic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2117497"/>
            <a:ext cx="1382465" cy="1558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H:\Precepting\Drake University\EOB_017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667"/>
          <a:stretch/>
        </p:blipFill>
        <p:spPr bwMode="auto">
          <a:xfrm>
            <a:off x="1219200" y="1981200"/>
            <a:ext cx="1317387" cy="16467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ebra Flammang-Ro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039" y="2117497"/>
            <a:ext cx="1246450" cy="1558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3876675"/>
            <a:ext cx="7239000" cy="369332"/>
          </a:xfrm>
          <a:prstGeom prst="rect">
            <a:avLst/>
          </a:prstGeom>
          <a:noFill/>
        </p:spPr>
        <p:txBody>
          <a:bodyPr wrap="square" rtlCol="0">
            <a:spAutoFit/>
          </a:bodyPr>
          <a:lstStyle/>
          <a:p>
            <a:r>
              <a:rPr lang="en-US" dirty="0" smtClean="0"/>
              <a:t>Clinical Pharmacist           Medical Social Worker                Health Coach</a:t>
            </a:r>
            <a:endParaRPr lang="en-US" dirty="0"/>
          </a:p>
        </p:txBody>
      </p:sp>
    </p:spTree>
    <p:extLst>
      <p:ext uri="{BB962C8B-B14F-4D97-AF65-F5344CB8AC3E}">
        <p14:creationId xmlns:p14="http://schemas.microsoft.com/office/powerpoint/2010/main" val="2979505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49060" y="971145"/>
            <a:ext cx="7602029" cy="5330370"/>
            <a:chOff x="533400" y="304800"/>
            <a:chExt cx="8077200" cy="6768643"/>
          </a:xfrm>
        </p:grpSpPr>
        <p:sp>
          <p:nvSpPr>
            <p:cNvPr id="4" name="Rectangle 3"/>
            <p:cNvSpPr/>
            <p:nvPr/>
          </p:nvSpPr>
          <p:spPr>
            <a:xfrm>
              <a:off x="2286000" y="2514600"/>
              <a:ext cx="1371599" cy="29718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endParaRPr lang="en-US" sz="1600" dirty="0">
                <a:solidFill>
                  <a:schemeClr val="tx1"/>
                </a:solidFill>
              </a:endParaRPr>
            </a:p>
          </p:txBody>
        </p:sp>
        <p:sp>
          <p:nvSpPr>
            <p:cNvPr id="5" name="Rectangle 4"/>
            <p:cNvSpPr/>
            <p:nvPr/>
          </p:nvSpPr>
          <p:spPr>
            <a:xfrm>
              <a:off x="609600" y="2514600"/>
              <a:ext cx="1371600" cy="29718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b="1" dirty="0" smtClean="0">
                <a:solidFill>
                  <a:schemeClr val="tx1"/>
                </a:solidFill>
              </a:endParaRPr>
            </a:p>
          </p:txBody>
        </p:sp>
        <p:sp>
          <p:nvSpPr>
            <p:cNvPr id="6" name="Rectangle 5"/>
            <p:cNvSpPr/>
            <p:nvPr/>
          </p:nvSpPr>
          <p:spPr>
            <a:xfrm>
              <a:off x="4000500" y="2514600"/>
              <a:ext cx="1409700" cy="29718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endParaRPr lang="en-US" sz="1600" dirty="0">
                <a:solidFill>
                  <a:schemeClr val="tx1"/>
                </a:solidFill>
              </a:endParaRPr>
            </a:p>
          </p:txBody>
        </p:sp>
        <p:sp>
          <p:nvSpPr>
            <p:cNvPr id="7" name="Right Arrow 6"/>
            <p:cNvSpPr/>
            <p:nvPr/>
          </p:nvSpPr>
          <p:spPr>
            <a:xfrm>
              <a:off x="3578225" y="3962400"/>
              <a:ext cx="374650" cy="508000"/>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2514600"/>
              <a:ext cx="1371600" cy="29718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endParaRPr lang="en-US" sz="1600" dirty="0">
                <a:solidFill>
                  <a:schemeClr val="tx1"/>
                </a:solidFill>
              </a:endParaRPr>
            </a:p>
          </p:txBody>
        </p:sp>
        <p:sp>
          <p:nvSpPr>
            <p:cNvPr id="9" name="Rectangle 8"/>
            <p:cNvSpPr/>
            <p:nvPr/>
          </p:nvSpPr>
          <p:spPr>
            <a:xfrm>
              <a:off x="7315200" y="1371600"/>
              <a:ext cx="1276350" cy="41148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533400" y="5638800"/>
              <a:ext cx="8077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dirty="0">
                <a:solidFill>
                  <a:schemeClr val="tx1"/>
                </a:solidFill>
              </a:endParaRPr>
            </a:p>
          </p:txBody>
        </p:sp>
        <p:sp>
          <p:nvSpPr>
            <p:cNvPr id="11" name="Rectangle 10"/>
            <p:cNvSpPr/>
            <p:nvPr/>
          </p:nvSpPr>
          <p:spPr>
            <a:xfrm>
              <a:off x="609600" y="304800"/>
              <a:ext cx="8001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609600" y="1371600"/>
              <a:ext cx="62484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92725" y="3962400"/>
              <a:ext cx="374650" cy="508000"/>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969125" y="3962400"/>
              <a:ext cx="374650" cy="508000"/>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7010400" y="1524000"/>
              <a:ext cx="381000" cy="490541"/>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892300" y="3962400"/>
              <a:ext cx="374650" cy="508000"/>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828675" y="2143125"/>
              <a:ext cx="374650" cy="508000"/>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375239" y="6534834"/>
              <a:ext cx="4454233" cy="538609"/>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grpSp>
      <p:sp>
        <p:nvSpPr>
          <p:cNvPr id="2" name="Rectangle 1"/>
          <p:cNvSpPr/>
          <p:nvPr/>
        </p:nvSpPr>
        <p:spPr>
          <a:xfrm>
            <a:off x="856636" y="2740223"/>
            <a:ext cx="1252972" cy="338554"/>
          </a:xfrm>
          <a:prstGeom prst="rect">
            <a:avLst/>
          </a:prstGeom>
        </p:spPr>
        <p:txBody>
          <a:bodyPr wrap="none">
            <a:spAutoFit/>
          </a:bodyPr>
          <a:lstStyle/>
          <a:p>
            <a:r>
              <a:rPr lang="en-US" sz="1600" dirty="0">
                <a:solidFill>
                  <a:prstClr val="black"/>
                </a:solidFill>
              </a:rPr>
              <a:t>Assumptions</a:t>
            </a:r>
            <a:endParaRPr lang="en-US" sz="2000" dirty="0"/>
          </a:p>
        </p:txBody>
      </p:sp>
    </p:spTree>
    <p:extLst>
      <p:ext uri="{BB962C8B-B14F-4D97-AF65-F5344CB8AC3E}">
        <p14:creationId xmlns:p14="http://schemas.microsoft.com/office/powerpoint/2010/main" val="3076545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Pharmacist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Simplified correctional scale</a:t>
            </a:r>
          </a:p>
          <a:p>
            <a:r>
              <a:rPr lang="en-US" dirty="0" smtClean="0"/>
              <a:t>BG log, weekly report, adjustments PRN</a:t>
            </a:r>
          </a:p>
          <a:p>
            <a:r>
              <a:rPr lang="en-US" dirty="0" smtClean="0"/>
              <a:t>Ensured she picked up insulin</a:t>
            </a:r>
          </a:p>
          <a:p>
            <a:endParaRPr lang="en-US" dirty="0" smtClean="0"/>
          </a:p>
          <a:p>
            <a:r>
              <a:rPr lang="en-US" dirty="0" smtClean="0"/>
              <a:t>Repeat A1c 9%</a:t>
            </a:r>
            <a:endParaRPr lang="en-US" dirty="0"/>
          </a:p>
          <a:p>
            <a:endParaRPr lang="en-US" dirty="0"/>
          </a:p>
        </p:txBody>
      </p:sp>
      <p:pic>
        <p:nvPicPr>
          <p:cNvPr id="4" name="Picture 11" descr="H:\Precepting\Drake University\EOB_017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667"/>
          <a:stretch/>
        </p:blipFill>
        <p:spPr bwMode="auto">
          <a:xfrm>
            <a:off x="7620000" y="762000"/>
            <a:ext cx="1317387" cy="164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279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Social Worker</a:t>
            </a:r>
            <a:endParaRPr lang="en-US" dirty="0"/>
          </a:p>
        </p:txBody>
      </p:sp>
      <p:sp>
        <p:nvSpPr>
          <p:cNvPr id="3" name="Content Placeholder 2"/>
          <p:cNvSpPr>
            <a:spLocks noGrp="1"/>
          </p:cNvSpPr>
          <p:nvPr>
            <p:ph idx="1"/>
          </p:nvPr>
        </p:nvSpPr>
        <p:spPr/>
        <p:txBody>
          <a:bodyPr>
            <a:normAutofit fontScale="62500" lnSpcReduction="20000"/>
          </a:bodyPr>
          <a:lstStyle/>
          <a:p>
            <a:r>
              <a:rPr lang="en-US" sz="4800" dirty="0" smtClean="0"/>
              <a:t>Insurance</a:t>
            </a:r>
          </a:p>
          <a:p>
            <a:r>
              <a:rPr lang="en-US" sz="4800" dirty="0" smtClean="0"/>
              <a:t>Additional resources</a:t>
            </a:r>
          </a:p>
          <a:p>
            <a:r>
              <a:rPr lang="en-US" sz="4800" dirty="0" smtClean="0"/>
              <a:t>Involved daughter in care plans</a:t>
            </a:r>
          </a:p>
          <a:p>
            <a:endParaRPr lang="en-US" dirty="0"/>
          </a:p>
          <a:p>
            <a:endParaRPr lang="en-US" dirty="0" smtClean="0"/>
          </a:p>
          <a:p>
            <a:pPr marL="0" indent="0">
              <a:buNone/>
            </a:pPr>
            <a:r>
              <a:rPr lang="en-US" dirty="0" smtClean="0"/>
              <a:t>                                                                                    …ongoing dilemma</a:t>
            </a:r>
            <a:endParaRPr lang="en-US" dirty="0"/>
          </a:p>
        </p:txBody>
      </p:sp>
      <p:pic>
        <p:nvPicPr>
          <p:cNvPr id="4" name="Picture 2" descr="Debra Flammang-Ro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38200"/>
            <a:ext cx="1143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07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Coach</a:t>
            </a:r>
            <a:endParaRPr lang="en-US" dirty="0"/>
          </a:p>
        </p:txBody>
      </p:sp>
      <p:sp>
        <p:nvSpPr>
          <p:cNvPr id="3" name="Content Placeholder 2"/>
          <p:cNvSpPr>
            <a:spLocks noGrp="1"/>
          </p:cNvSpPr>
          <p:nvPr>
            <p:ph idx="1"/>
          </p:nvPr>
        </p:nvSpPr>
        <p:spPr/>
        <p:txBody>
          <a:bodyPr>
            <a:normAutofit/>
          </a:bodyPr>
          <a:lstStyle/>
          <a:p>
            <a:r>
              <a:rPr lang="en-US" sz="3000" dirty="0" smtClean="0"/>
              <a:t>Smoking cessation</a:t>
            </a:r>
            <a:endParaRPr lang="en-US" sz="3000" dirty="0"/>
          </a:p>
        </p:txBody>
      </p:sp>
      <p:pic>
        <p:nvPicPr>
          <p:cNvPr id="4" name="Picture 10" descr="Griffin Hic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885825"/>
            <a:ext cx="1382465" cy="155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649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1143000" y="1981200"/>
            <a:ext cx="7086600" cy="3657600"/>
          </a:xfrm>
        </p:spPr>
        <p:txBody>
          <a:bodyPr>
            <a:normAutofit fontScale="92500" lnSpcReduction="20000"/>
          </a:bodyPr>
          <a:lstStyle/>
          <a:p>
            <a:pPr marL="285750" indent="-285750"/>
            <a:r>
              <a:rPr lang="en-US" dirty="0" smtClean="0">
                <a:solidFill>
                  <a:schemeClr val="tx1"/>
                </a:solidFill>
              </a:rPr>
              <a:t>Professional relationships</a:t>
            </a:r>
          </a:p>
          <a:p>
            <a:pPr marL="285750" indent="-285750"/>
            <a:r>
              <a:rPr lang="en-US" dirty="0" smtClean="0">
                <a:solidFill>
                  <a:schemeClr val="tx1"/>
                </a:solidFill>
              </a:rPr>
              <a:t>Coherent network</a:t>
            </a:r>
          </a:p>
          <a:p>
            <a:pPr marL="285750" indent="-285750"/>
            <a:r>
              <a:rPr lang="en-US" dirty="0" smtClean="0">
                <a:solidFill>
                  <a:schemeClr val="tx1"/>
                </a:solidFill>
              </a:rPr>
              <a:t>Team-based ATTITUDE</a:t>
            </a:r>
          </a:p>
          <a:p>
            <a:pPr marL="285750" indent="-285750"/>
            <a:endParaRPr lang="en-US" dirty="0" smtClean="0">
              <a:solidFill>
                <a:schemeClr val="tx1"/>
              </a:solidFill>
            </a:endParaRPr>
          </a:p>
          <a:p>
            <a:pPr marL="285750" indent="-285750"/>
            <a:r>
              <a:rPr lang="en-US" dirty="0" smtClean="0"/>
              <a:t>Understanding roles</a:t>
            </a:r>
          </a:p>
          <a:p>
            <a:pPr marL="285750" indent="-285750"/>
            <a:endParaRPr lang="en-US" dirty="0" smtClean="0"/>
          </a:p>
          <a:p>
            <a:pPr marL="285750" indent="-285750"/>
            <a:r>
              <a:rPr lang="en-US" dirty="0" smtClean="0">
                <a:solidFill>
                  <a:schemeClr val="tx1"/>
                </a:solidFill>
              </a:rPr>
              <a:t>Integration</a:t>
            </a:r>
          </a:p>
          <a:p>
            <a:pPr marL="285750" indent="-285750"/>
            <a:r>
              <a:rPr lang="en-US" dirty="0" smtClean="0"/>
              <a:t>Increased level of functioning</a:t>
            </a:r>
            <a:endParaRPr lang="en-US" dirty="0" smtClean="0">
              <a:solidFill>
                <a:schemeClr val="tx1"/>
              </a:solidFill>
            </a:endParaRPr>
          </a:p>
          <a:p>
            <a:endParaRPr lang="en-US" dirty="0"/>
          </a:p>
        </p:txBody>
      </p:sp>
    </p:spTree>
    <p:extLst>
      <p:ext uri="{BB962C8B-B14F-4D97-AF65-F5344CB8AC3E}">
        <p14:creationId xmlns:p14="http://schemas.microsoft.com/office/powerpoint/2010/main" val="511628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685800"/>
          </a:xfrm>
        </p:spPr>
        <p:txBody>
          <a:bodyPr>
            <a:normAutofit fontScale="90000"/>
          </a:bodyPr>
          <a:lstStyle/>
          <a:p>
            <a:r>
              <a:rPr lang="en-US" dirty="0" smtClean="0"/>
              <a:t>Case #2</a:t>
            </a:r>
            <a:endParaRPr lang="en-US" dirty="0"/>
          </a:p>
        </p:txBody>
      </p:sp>
      <p:sp>
        <p:nvSpPr>
          <p:cNvPr id="3" name="Content Placeholder 2"/>
          <p:cNvSpPr>
            <a:spLocks noGrp="1"/>
          </p:cNvSpPr>
          <p:nvPr>
            <p:ph idx="1"/>
          </p:nvPr>
        </p:nvSpPr>
        <p:spPr>
          <a:xfrm>
            <a:off x="533400" y="1295400"/>
            <a:ext cx="8077200" cy="5105400"/>
          </a:xfrm>
        </p:spPr>
        <p:txBody>
          <a:bodyPr>
            <a:normAutofit fontScale="85000" lnSpcReduction="20000"/>
          </a:bodyPr>
          <a:lstStyle/>
          <a:p>
            <a:r>
              <a:rPr lang="en-US" dirty="0" smtClean="0"/>
              <a:t>35yo patient with Turner’s Syndrome presents for BACK PAIN. Diagnosed with scoliosis in Iowa City,      no intervention.</a:t>
            </a:r>
          </a:p>
          <a:p>
            <a:endParaRPr lang="en-US" dirty="0"/>
          </a:p>
          <a:p>
            <a:r>
              <a:rPr lang="en-US" dirty="0" smtClean="0"/>
              <a:t>On exam, patient is morbidly obese.</a:t>
            </a:r>
          </a:p>
          <a:p>
            <a:endParaRPr lang="en-US" dirty="0"/>
          </a:p>
          <a:p>
            <a:r>
              <a:rPr lang="en-US" dirty="0" smtClean="0"/>
              <a:t>Patient states: “I keep being told the pain is because of my weight. I’ve been told to lose weight but no one has ever helped me with my diet”. </a:t>
            </a:r>
          </a:p>
          <a:p>
            <a:endParaRPr lang="en-US" dirty="0" smtClean="0"/>
          </a:p>
          <a:p>
            <a:endParaRPr lang="en-US" dirty="0"/>
          </a:p>
          <a:p>
            <a:r>
              <a:rPr lang="en-US" sz="2800" i="1" dirty="0" smtClean="0"/>
              <a:t>Appropriate to involve extended care team?</a:t>
            </a:r>
          </a:p>
          <a:p>
            <a:r>
              <a:rPr lang="en-US" sz="2800" i="1" dirty="0" smtClean="0"/>
              <a:t>Who would you involve?</a:t>
            </a:r>
          </a:p>
          <a:p>
            <a:endParaRPr lang="en-US" dirty="0" smtClean="0"/>
          </a:p>
        </p:txBody>
      </p:sp>
    </p:spTree>
    <p:extLst>
      <p:ext uri="{BB962C8B-B14F-4D97-AF65-F5344CB8AC3E}">
        <p14:creationId xmlns:p14="http://schemas.microsoft.com/office/powerpoint/2010/main" val="2670991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Griffin Hic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467" y="2090013"/>
            <a:ext cx="1382465" cy="1558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0400" y="3657600"/>
            <a:ext cx="2514600" cy="369332"/>
          </a:xfrm>
          <a:prstGeom prst="rect">
            <a:avLst/>
          </a:prstGeom>
          <a:noFill/>
        </p:spPr>
        <p:txBody>
          <a:bodyPr wrap="square" rtlCol="0">
            <a:spAutoFit/>
          </a:bodyPr>
          <a:lstStyle/>
          <a:p>
            <a:pPr algn="ctr"/>
            <a:r>
              <a:rPr lang="en-US" dirty="0" smtClean="0"/>
              <a:t>Health Coach</a:t>
            </a:r>
            <a:endParaRPr lang="en-US" dirty="0"/>
          </a:p>
        </p:txBody>
      </p:sp>
    </p:spTree>
    <p:extLst>
      <p:ext uri="{BB962C8B-B14F-4D97-AF65-F5344CB8AC3E}">
        <p14:creationId xmlns:p14="http://schemas.microsoft.com/office/powerpoint/2010/main" val="28062379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67134"/>
            <a:ext cx="8229600" cy="685800"/>
          </a:xfrm>
        </p:spPr>
        <p:txBody>
          <a:bodyPr>
            <a:normAutofit fontScale="90000"/>
          </a:bodyPr>
          <a:lstStyle/>
          <a:p>
            <a:r>
              <a:rPr lang="en-US" dirty="0" smtClean="0"/>
              <a:t>Health Coach </a:t>
            </a:r>
            <a:endParaRPr lang="en-US" dirty="0"/>
          </a:p>
        </p:txBody>
      </p:sp>
      <p:sp>
        <p:nvSpPr>
          <p:cNvPr id="3" name="Content Placeholder 2"/>
          <p:cNvSpPr>
            <a:spLocks noGrp="1"/>
          </p:cNvSpPr>
          <p:nvPr>
            <p:ph idx="1"/>
          </p:nvPr>
        </p:nvSpPr>
        <p:spPr>
          <a:xfrm>
            <a:off x="838200" y="1828800"/>
            <a:ext cx="7543800" cy="3936560"/>
          </a:xfrm>
        </p:spPr>
        <p:txBody>
          <a:bodyPr>
            <a:normAutofit fontScale="92500" lnSpcReduction="10000"/>
          </a:bodyPr>
          <a:lstStyle/>
          <a:p>
            <a:r>
              <a:rPr lang="en-US" sz="3000" dirty="0" smtClean="0"/>
              <a:t>Diet assessment and planning</a:t>
            </a:r>
          </a:p>
          <a:p>
            <a:pPr lvl="1"/>
            <a:r>
              <a:rPr lang="en-US" sz="2400" dirty="0" smtClean="0"/>
              <a:t>Portions, calories, free tracking apps</a:t>
            </a:r>
          </a:p>
          <a:p>
            <a:pPr lvl="1"/>
            <a:endParaRPr lang="en-US" sz="2400" dirty="0" smtClean="0"/>
          </a:p>
          <a:p>
            <a:r>
              <a:rPr lang="en-US" sz="3000" dirty="0" smtClean="0"/>
              <a:t>Fitness assessment and planning</a:t>
            </a:r>
          </a:p>
          <a:p>
            <a:pPr lvl="1"/>
            <a:r>
              <a:rPr lang="en-US" sz="2400" dirty="0" smtClean="0"/>
              <a:t>free resources, how to make time</a:t>
            </a:r>
          </a:p>
          <a:p>
            <a:pPr lvl="1"/>
            <a:endParaRPr lang="en-US" sz="2400" dirty="0" smtClean="0"/>
          </a:p>
          <a:p>
            <a:r>
              <a:rPr lang="en-US" sz="3000" dirty="0" smtClean="0"/>
              <a:t>Free weight checks</a:t>
            </a:r>
          </a:p>
          <a:p>
            <a:pPr lvl="1"/>
            <a:endParaRPr lang="en-US" sz="2600" dirty="0" smtClean="0"/>
          </a:p>
          <a:p>
            <a:r>
              <a:rPr lang="en-US" sz="3000" dirty="0" smtClean="0"/>
              <a:t>Regular calls and additional appointments</a:t>
            </a:r>
            <a:endParaRPr lang="en-US" sz="3000" dirty="0"/>
          </a:p>
        </p:txBody>
      </p:sp>
      <p:pic>
        <p:nvPicPr>
          <p:cNvPr id="4" name="Picture 10" descr="Griffin Hic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762000"/>
            <a:ext cx="1382465" cy="172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614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1219200" y="1676400"/>
            <a:ext cx="7086600" cy="4572000"/>
          </a:xfrm>
        </p:spPr>
        <p:txBody>
          <a:bodyPr>
            <a:noAutofit/>
          </a:bodyPr>
          <a:lstStyle/>
          <a:p>
            <a:r>
              <a:rPr lang="en-US" sz="2800" dirty="0" smtClean="0"/>
              <a:t>Team-based ATTITUDE</a:t>
            </a:r>
            <a:endParaRPr lang="en-US" sz="2800" dirty="0"/>
          </a:p>
          <a:p>
            <a:r>
              <a:rPr lang="en-US" sz="2800" dirty="0" smtClean="0"/>
              <a:t>Understanding roles</a:t>
            </a:r>
          </a:p>
          <a:p>
            <a:r>
              <a:rPr lang="en-US" sz="2800" dirty="0" smtClean="0"/>
              <a:t>Resource KNOWLEDGE</a:t>
            </a:r>
          </a:p>
          <a:p>
            <a:endParaRPr lang="en-US" sz="2800" dirty="0"/>
          </a:p>
          <a:p>
            <a:r>
              <a:rPr lang="en-US" sz="2800" dirty="0" smtClean="0"/>
              <a:t>Access</a:t>
            </a:r>
          </a:p>
          <a:p>
            <a:r>
              <a:rPr lang="en-US" sz="2800" dirty="0" smtClean="0"/>
              <a:t>Increased utilization</a:t>
            </a:r>
          </a:p>
          <a:p>
            <a:endParaRPr lang="en-US" sz="2800" dirty="0" smtClean="0"/>
          </a:p>
          <a:p>
            <a:r>
              <a:rPr lang="en-US" sz="2800" dirty="0" smtClean="0"/>
              <a:t>Clear expectations</a:t>
            </a:r>
          </a:p>
        </p:txBody>
      </p:sp>
    </p:spTree>
    <p:extLst>
      <p:ext uri="{BB962C8B-B14F-4D97-AF65-F5344CB8AC3E}">
        <p14:creationId xmlns:p14="http://schemas.microsoft.com/office/powerpoint/2010/main" val="6022463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en-US" dirty="0" smtClean="0"/>
              <a:t>Case #3</a:t>
            </a:r>
            <a:endParaRPr lang="en-US" dirty="0"/>
          </a:p>
        </p:txBody>
      </p:sp>
      <p:sp>
        <p:nvSpPr>
          <p:cNvPr id="3" name="Content Placeholder 2"/>
          <p:cNvSpPr>
            <a:spLocks noGrp="1"/>
          </p:cNvSpPr>
          <p:nvPr>
            <p:ph idx="1"/>
          </p:nvPr>
        </p:nvSpPr>
        <p:spPr>
          <a:xfrm>
            <a:off x="228600" y="1219200"/>
            <a:ext cx="8686800" cy="5181600"/>
          </a:xfrm>
        </p:spPr>
        <p:txBody>
          <a:bodyPr>
            <a:normAutofit/>
          </a:bodyPr>
          <a:lstStyle/>
          <a:p>
            <a:r>
              <a:rPr lang="en-US" sz="2800" dirty="0" smtClean="0"/>
              <a:t>16yo patient presents for wellness exam. No </a:t>
            </a:r>
            <a:r>
              <a:rPr lang="en-US" sz="2800" dirty="0" err="1" smtClean="0"/>
              <a:t>PMHx</a:t>
            </a:r>
            <a:r>
              <a:rPr lang="en-US" sz="2800" dirty="0" smtClean="0"/>
              <a:t>.    No concerns. </a:t>
            </a:r>
          </a:p>
          <a:p>
            <a:r>
              <a:rPr lang="en-US" sz="2800" dirty="0" smtClean="0"/>
              <a:t>School/friends: patient self-labels as “anti-social”</a:t>
            </a:r>
          </a:p>
          <a:p>
            <a:endParaRPr lang="en-US" sz="2800" dirty="0" smtClean="0"/>
          </a:p>
          <a:p>
            <a:r>
              <a:rPr lang="en-US" sz="2800" dirty="0" smtClean="0"/>
              <a:t>Mother abruptly jumps in with concerns about ‘thought content’ related to hypothetical situations and reactions</a:t>
            </a:r>
          </a:p>
          <a:p>
            <a:endParaRPr lang="en-US" sz="2800" dirty="0" smtClean="0"/>
          </a:p>
          <a:p>
            <a:endParaRPr lang="en-US" sz="2800" dirty="0" smtClean="0"/>
          </a:p>
          <a:p>
            <a:r>
              <a:rPr lang="en-US" sz="2400" i="1" dirty="0" smtClean="0"/>
              <a:t>Appropriate to involve extended care team?</a:t>
            </a:r>
          </a:p>
          <a:p>
            <a:r>
              <a:rPr lang="en-US" sz="2400" i="1" dirty="0" smtClean="0"/>
              <a:t>Who would you involve?</a:t>
            </a:r>
          </a:p>
          <a:p>
            <a:endParaRPr lang="en-US" dirty="0"/>
          </a:p>
        </p:txBody>
      </p:sp>
    </p:spTree>
    <p:extLst>
      <p:ext uri="{BB962C8B-B14F-4D97-AF65-F5344CB8AC3E}">
        <p14:creationId xmlns:p14="http://schemas.microsoft.com/office/powerpoint/2010/main" val="14905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ristopher Haym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1295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ebra Flammang-Ro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457450"/>
            <a:ext cx="1143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9200" y="4114800"/>
            <a:ext cx="7010400" cy="369332"/>
          </a:xfrm>
          <a:prstGeom prst="rect">
            <a:avLst/>
          </a:prstGeom>
          <a:noFill/>
        </p:spPr>
        <p:txBody>
          <a:bodyPr wrap="square" rtlCol="0">
            <a:spAutoFit/>
          </a:bodyPr>
          <a:lstStyle/>
          <a:p>
            <a:r>
              <a:rPr lang="en-US" dirty="0" smtClean="0"/>
              <a:t>Behavioral Science Faculty                            Medical Social Worker</a:t>
            </a:r>
            <a:endParaRPr lang="en-US" dirty="0"/>
          </a:p>
        </p:txBody>
      </p:sp>
    </p:spTree>
    <p:extLst>
      <p:ext uri="{BB962C8B-B14F-4D97-AF65-F5344CB8AC3E}">
        <p14:creationId xmlns:p14="http://schemas.microsoft.com/office/powerpoint/2010/main" val="2058042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fontScale="90000"/>
          </a:bodyPr>
          <a:lstStyle/>
          <a:p>
            <a:pPr algn="l"/>
            <a:r>
              <a:rPr lang="en-US" dirty="0"/>
              <a:t>Goals and Objectives</a:t>
            </a:r>
          </a:p>
        </p:txBody>
      </p:sp>
      <p:sp>
        <p:nvSpPr>
          <p:cNvPr id="3" name="Content Placeholder 2"/>
          <p:cNvSpPr>
            <a:spLocks noGrp="1"/>
          </p:cNvSpPr>
          <p:nvPr>
            <p:ph idx="1"/>
          </p:nvPr>
        </p:nvSpPr>
        <p:spPr>
          <a:xfrm>
            <a:off x="838200" y="2209800"/>
            <a:ext cx="7696200" cy="3657600"/>
          </a:xfrm>
        </p:spPr>
        <p:txBody>
          <a:bodyPr>
            <a:normAutofit fontScale="77500" lnSpcReduction="20000"/>
          </a:bodyPr>
          <a:lstStyle/>
          <a:p>
            <a:pPr marL="0" indent="0">
              <a:buNone/>
            </a:pPr>
            <a:r>
              <a:rPr lang="en-US" dirty="0" smtClean="0"/>
              <a:t>Participants will….</a:t>
            </a:r>
          </a:p>
          <a:p>
            <a:r>
              <a:rPr lang="en-US" dirty="0" smtClean="0"/>
              <a:t>Describe make up of multidisciplinary team</a:t>
            </a:r>
          </a:p>
          <a:p>
            <a:r>
              <a:rPr lang="en-US" dirty="0" smtClean="0"/>
              <a:t>Identify central assumptions for medical education around team based care</a:t>
            </a:r>
          </a:p>
          <a:p>
            <a:r>
              <a:rPr lang="en-US" dirty="0" smtClean="0"/>
              <a:t>Describe local resources for team based care curriculum</a:t>
            </a:r>
          </a:p>
          <a:p>
            <a:r>
              <a:rPr lang="en-US" dirty="0" smtClean="0"/>
              <a:t>Provide case based examples of work flow that facilitates skill development</a:t>
            </a:r>
          </a:p>
          <a:p>
            <a:r>
              <a:rPr lang="en-US" dirty="0"/>
              <a:t>Draft a logic model to develop and improve curriculum for team based care</a:t>
            </a:r>
          </a:p>
          <a:p>
            <a:endParaRPr lang="en-US" dirty="0" smtClean="0"/>
          </a:p>
          <a:p>
            <a:endParaRPr lang="en-US" dirty="0"/>
          </a:p>
        </p:txBody>
      </p:sp>
    </p:spTree>
    <p:extLst>
      <p:ext uri="{BB962C8B-B14F-4D97-AF65-F5344CB8AC3E}">
        <p14:creationId xmlns:p14="http://schemas.microsoft.com/office/powerpoint/2010/main" val="31979073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Science Faculty</a:t>
            </a:r>
            <a:endParaRPr lang="en-US" dirty="0"/>
          </a:p>
        </p:txBody>
      </p:sp>
      <p:sp>
        <p:nvSpPr>
          <p:cNvPr id="3" name="Content Placeholder 2"/>
          <p:cNvSpPr>
            <a:spLocks noGrp="1"/>
          </p:cNvSpPr>
          <p:nvPr>
            <p:ph idx="1"/>
          </p:nvPr>
        </p:nvSpPr>
        <p:spPr/>
        <p:txBody>
          <a:bodyPr>
            <a:normAutofit/>
          </a:bodyPr>
          <a:lstStyle/>
          <a:p>
            <a:r>
              <a:rPr lang="en-US" sz="3000" dirty="0" smtClean="0"/>
              <a:t>In depth discussion of thought content</a:t>
            </a:r>
          </a:p>
          <a:p>
            <a:r>
              <a:rPr lang="en-US" sz="3000" dirty="0" smtClean="0"/>
              <a:t>Conversation with mother</a:t>
            </a:r>
          </a:p>
          <a:p>
            <a:pPr lvl="1"/>
            <a:r>
              <a:rPr lang="en-US" sz="2600" dirty="0" smtClean="0"/>
              <a:t>Appropriateness</a:t>
            </a:r>
          </a:p>
          <a:p>
            <a:r>
              <a:rPr lang="en-US" sz="3000" dirty="0" smtClean="0"/>
              <a:t>Intervention and outlets</a:t>
            </a:r>
            <a:endParaRPr lang="en-US" sz="3000" dirty="0"/>
          </a:p>
        </p:txBody>
      </p:sp>
      <p:pic>
        <p:nvPicPr>
          <p:cNvPr id="4" name="Picture 4" descr="Christopher Haym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876300"/>
            <a:ext cx="1295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591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Social Worker</a:t>
            </a:r>
            <a:endParaRPr lang="en-US" dirty="0"/>
          </a:p>
        </p:txBody>
      </p:sp>
      <p:sp>
        <p:nvSpPr>
          <p:cNvPr id="3" name="Content Placeholder 2"/>
          <p:cNvSpPr>
            <a:spLocks noGrp="1"/>
          </p:cNvSpPr>
          <p:nvPr>
            <p:ph idx="1"/>
          </p:nvPr>
        </p:nvSpPr>
        <p:spPr/>
        <p:txBody>
          <a:bodyPr>
            <a:normAutofit/>
          </a:bodyPr>
          <a:lstStyle/>
          <a:p>
            <a:r>
              <a:rPr lang="en-US" sz="3000" dirty="0" smtClean="0"/>
              <a:t>Additional intervention on parenting skills</a:t>
            </a:r>
            <a:endParaRPr lang="en-US" sz="3000" dirty="0"/>
          </a:p>
        </p:txBody>
      </p:sp>
      <p:pic>
        <p:nvPicPr>
          <p:cNvPr id="4" name="Picture 2" descr="Debra Flammang-Ro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838200"/>
            <a:ext cx="1143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941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1219200" y="1828800"/>
            <a:ext cx="7086600" cy="4343400"/>
          </a:xfrm>
        </p:spPr>
        <p:txBody>
          <a:bodyPr>
            <a:normAutofit fontScale="92500" lnSpcReduction="10000"/>
          </a:bodyPr>
          <a:lstStyle/>
          <a:p>
            <a:r>
              <a:rPr lang="en-US" sz="3000" dirty="0" smtClean="0"/>
              <a:t>Professional relationships</a:t>
            </a:r>
          </a:p>
          <a:p>
            <a:r>
              <a:rPr lang="en-US" sz="3000" dirty="0" smtClean="0"/>
              <a:t>Team-based ATTITUDE</a:t>
            </a:r>
          </a:p>
          <a:p>
            <a:pPr lvl="1"/>
            <a:endParaRPr lang="en-US" sz="2600" dirty="0" smtClean="0"/>
          </a:p>
          <a:p>
            <a:r>
              <a:rPr lang="en-US" sz="3000" dirty="0" smtClean="0"/>
              <a:t>Resource KNOWLEDGE</a:t>
            </a:r>
          </a:p>
          <a:p>
            <a:pPr lvl="1"/>
            <a:endParaRPr lang="en-US" sz="2600" dirty="0" smtClean="0"/>
          </a:p>
          <a:p>
            <a:r>
              <a:rPr lang="en-US" sz="3000" dirty="0" smtClean="0"/>
              <a:t>Introduction skills</a:t>
            </a:r>
          </a:p>
          <a:p>
            <a:pPr lvl="1"/>
            <a:endParaRPr lang="en-US" sz="2600" dirty="0"/>
          </a:p>
          <a:p>
            <a:r>
              <a:rPr lang="en-US" sz="3000" dirty="0" smtClean="0"/>
              <a:t>Increased utilization</a:t>
            </a:r>
          </a:p>
          <a:p>
            <a:r>
              <a:rPr lang="en-US" sz="3000" dirty="0" smtClean="0"/>
              <a:t>Increased level of functioning</a:t>
            </a:r>
          </a:p>
          <a:p>
            <a:endParaRPr lang="en-US" sz="3000" dirty="0" smtClean="0"/>
          </a:p>
          <a:p>
            <a:endParaRPr lang="en-US" dirty="0"/>
          </a:p>
        </p:txBody>
      </p:sp>
    </p:spTree>
    <p:extLst>
      <p:ext uri="{BB962C8B-B14F-4D97-AF65-F5344CB8AC3E}">
        <p14:creationId xmlns:p14="http://schemas.microsoft.com/office/powerpoint/2010/main" val="42679520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r>
              <a:rPr lang="en-US" dirty="0" smtClean="0"/>
              <a:t>Outcomes Measures + Impact</a:t>
            </a:r>
            <a:br>
              <a:rPr lang="en-US" dirty="0" smtClean="0"/>
            </a:br>
            <a:endParaRPr lang="en-US" dirty="0"/>
          </a:p>
        </p:txBody>
      </p:sp>
      <p:sp>
        <p:nvSpPr>
          <p:cNvPr id="3" name="Content Placeholder 2"/>
          <p:cNvSpPr>
            <a:spLocks noGrp="1"/>
          </p:cNvSpPr>
          <p:nvPr>
            <p:ph idx="1"/>
          </p:nvPr>
        </p:nvSpPr>
        <p:spPr>
          <a:xfrm>
            <a:off x="228600" y="1600200"/>
            <a:ext cx="8915400" cy="4525963"/>
          </a:xfrm>
        </p:spPr>
        <p:txBody>
          <a:bodyPr numCol="2">
            <a:normAutofit lnSpcReduction="10000"/>
          </a:bodyPr>
          <a:lstStyle/>
          <a:p>
            <a:pPr marL="0" indent="0">
              <a:buNone/>
            </a:pPr>
            <a:r>
              <a:rPr lang="en-US" sz="2400" b="1" dirty="0" smtClean="0"/>
              <a:t>Measures</a:t>
            </a:r>
          </a:p>
          <a:p>
            <a:pPr marL="171450" indent="-171450"/>
            <a:r>
              <a:rPr lang="en-US" sz="2400" dirty="0" smtClean="0"/>
              <a:t>PCMH standards</a:t>
            </a:r>
          </a:p>
          <a:p>
            <a:pPr marL="171450" indent="-171450"/>
            <a:r>
              <a:rPr lang="en-US" sz="2400" dirty="0" smtClean="0"/>
              <a:t>Patient records, #referrals</a:t>
            </a:r>
          </a:p>
          <a:p>
            <a:pPr marL="171450" indent="-171450"/>
            <a:r>
              <a:rPr lang="en-US" sz="2400" dirty="0" smtClean="0"/>
              <a:t>Satisfaction surveys</a:t>
            </a:r>
          </a:p>
          <a:p>
            <a:pPr marL="171450" indent="-171450"/>
            <a:r>
              <a:rPr lang="en-US" sz="2400" dirty="0" smtClean="0"/>
              <a:t>Conference surveys</a:t>
            </a:r>
          </a:p>
          <a:p>
            <a:pPr marL="171450" indent="-171450"/>
            <a:r>
              <a:rPr lang="en-US" sz="2400" dirty="0" smtClean="0"/>
              <a:t>PDSA cycles</a:t>
            </a:r>
          </a:p>
          <a:p>
            <a:pPr marL="171450" indent="-171450"/>
            <a:r>
              <a:rPr lang="en-US" sz="2400" dirty="0" smtClean="0"/>
              <a:t>Short term goals</a:t>
            </a:r>
          </a:p>
          <a:p>
            <a:pPr marL="171450" indent="-171450"/>
            <a:r>
              <a:rPr lang="en-US" sz="2400" dirty="0" smtClean="0"/>
              <a:t>Long term goals</a:t>
            </a:r>
            <a:endParaRPr lang="en-US" sz="2400" dirty="0"/>
          </a:p>
          <a:p>
            <a:pPr marL="171450" indent="-171450"/>
            <a:endParaRPr lang="en-US" sz="2400" dirty="0" smtClean="0"/>
          </a:p>
          <a:p>
            <a:pPr marL="171450" indent="-171450"/>
            <a:endParaRPr lang="en-US" sz="2400" dirty="0" smtClean="0"/>
          </a:p>
          <a:p>
            <a:pPr marL="171450" indent="-171450"/>
            <a:endParaRPr lang="en-US" sz="2400" dirty="0" smtClean="0"/>
          </a:p>
          <a:p>
            <a:pPr marL="0" indent="0">
              <a:buNone/>
            </a:pPr>
            <a:r>
              <a:rPr lang="en-US" sz="2400" b="1" dirty="0" smtClean="0"/>
              <a:t>Impact</a:t>
            </a:r>
          </a:p>
          <a:p>
            <a:pPr marL="171450" indent="-171450"/>
            <a:r>
              <a:rPr lang="en-US" sz="2400" dirty="0" smtClean="0"/>
              <a:t>Improved quality of care</a:t>
            </a:r>
          </a:p>
          <a:p>
            <a:pPr marL="171450" indent="-171450"/>
            <a:r>
              <a:rPr lang="en-US" sz="2400" dirty="0" smtClean="0"/>
              <a:t>Improved health status</a:t>
            </a:r>
          </a:p>
          <a:p>
            <a:pPr marL="171450" indent="-171450"/>
            <a:r>
              <a:rPr lang="en-US" sz="2400" dirty="0" smtClean="0"/>
              <a:t>Improved understanding of patient needs</a:t>
            </a:r>
          </a:p>
          <a:p>
            <a:pPr marL="171450" indent="-171450"/>
            <a:r>
              <a:rPr lang="en-US" sz="2400" dirty="0" smtClean="0"/>
              <a:t>Connectedness between services</a:t>
            </a:r>
          </a:p>
          <a:p>
            <a:pPr marL="171450" indent="-171450"/>
            <a:r>
              <a:rPr lang="en-US" sz="2400" dirty="0" smtClean="0"/>
              <a:t>Increase patient satisfaction</a:t>
            </a:r>
          </a:p>
          <a:p>
            <a:pPr marL="0" indent="0">
              <a:buNone/>
            </a:pPr>
            <a:endParaRPr lang="en-US" dirty="0" smtClean="0"/>
          </a:p>
          <a:p>
            <a:endParaRPr lang="en-US" dirty="0"/>
          </a:p>
        </p:txBody>
      </p:sp>
      <p:pic>
        <p:nvPicPr>
          <p:cNvPr id="4" name="Picture 3" descr="C:\Users\RCassidy\AppData\Local\Microsoft\Windows\Temporary Internet Files\Content.IE5\IGGX14VR\Obiettivi-300x2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43400"/>
            <a:ext cx="2857500"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7769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p>
          <a:p>
            <a:pPr marL="171450" indent="-171450">
              <a:spcAft>
                <a:spcPts val="600"/>
              </a:spcAft>
              <a:buFont typeface="Arial" panose="020B0604020202020204" pitchFamily="34" charset="0"/>
              <a:buChar char="•"/>
            </a:pPr>
            <a:r>
              <a:rPr lang="en-US" sz="830" dirty="0">
                <a:solidFill>
                  <a:schemeClr val="tx1"/>
                </a:solidFill>
              </a:rPr>
              <a:t>Personnel – who is part of your team? What are the defined roles?</a:t>
            </a:r>
          </a:p>
          <a:p>
            <a:pPr marL="171450" indent="-171450">
              <a:spcAft>
                <a:spcPts val="600"/>
              </a:spcAft>
              <a:buFont typeface="Arial" panose="020B0604020202020204" pitchFamily="34" charset="0"/>
              <a:buChar char="•"/>
            </a:pPr>
            <a:r>
              <a:rPr lang="en-US" sz="830" dirty="0">
                <a:solidFill>
                  <a:schemeClr val="tx1"/>
                </a:solidFill>
              </a:rPr>
              <a:t>Space – how can you best utilize the space you have?</a:t>
            </a:r>
          </a:p>
          <a:p>
            <a:pPr marL="171450" indent="-171450">
              <a:spcAft>
                <a:spcPts val="600"/>
              </a:spcAft>
              <a:buFont typeface="Arial" panose="020B0604020202020204" pitchFamily="34" charset="0"/>
              <a:buChar char="•"/>
            </a:pPr>
            <a:r>
              <a:rPr lang="en-US" sz="830" dirty="0">
                <a:solidFill>
                  <a:schemeClr val="tx1"/>
                </a:solidFill>
              </a:rPr>
              <a:t>Time devoted to team based care, interactions with residents</a:t>
            </a:r>
          </a:p>
          <a:p>
            <a:pPr algn="ct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Assumptions</a:t>
            </a:r>
          </a:p>
          <a:p>
            <a:pPr marL="171450" indent="-171450">
              <a:spcAft>
                <a:spcPts val="500"/>
              </a:spcAft>
              <a:buFont typeface="Arial" panose="020B0604020202020204" pitchFamily="34" charset="0"/>
              <a:buChar char="•"/>
            </a:pPr>
            <a:r>
              <a:rPr lang="en-US" sz="825" dirty="0" smtClean="0">
                <a:solidFill>
                  <a:schemeClr val="tx1"/>
                </a:solidFill>
              </a:rPr>
              <a:t>Team Based Care is worth it!</a:t>
            </a:r>
          </a:p>
          <a:p>
            <a:pPr marL="171450" indent="-171450">
              <a:spcAft>
                <a:spcPts val="500"/>
              </a:spcAft>
              <a:buFont typeface="Arial" panose="020B0604020202020204" pitchFamily="34" charset="0"/>
              <a:buChar char="•"/>
            </a:pPr>
            <a:r>
              <a:rPr lang="en-US" sz="825" dirty="0" smtClean="0">
                <a:solidFill>
                  <a:schemeClr val="tx1"/>
                </a:solidFill>
              </a:rPr>
              <a:t>Details matter</a:t>
            </a:r>
            <a:r>
              <a:rPr lang="en-US" sz="825" dirty="0">
                <a:solidFill>
                  <a:schemeClr val="tx1"/>
                </a:solidFill>
              </a:rPr>
              <a:t>!</a:t>
            </a:r>
            <a:endParaRPr lang="en-US" sz="825" dirty="0" smtClean="0">
              <a:solidFill>
                <a:schemeClr val="tx1"/>
              </a:solidFill>
            </a:endParaRPr>
          </a:p>
          <a:p>
            <a:pPr marL="171450" indent="-171450">
              <a:spcAft>
                <a:spcPts val="500"/>
              </a:spcAft>
              <a:buFont typeface="Arial" panose="020B0604020202020204" pitchFamily="34" charset="0"/>
              <a:buChar char="•"/>
            </a:pPr>
            <a:r>
              <a:rPr lang="en-US" sz="825" dirty="0" smtClean="0">
                <a:solidFill>
                  <a:schemeClr val="tx1"/>
                </a:solidFill>
              </a:rPr>
              <a:t>Developmental model</a:t>
            </a:r>
          </a:p>
          <a:p>
            <a:pPr marL="171450" indent="-171450">
              <a:spcAft>
                <a:spcPts val="500"/>
              </a:spcAft>
              <a:buFont typeface="Arial" panose="020B0604020202020204" pitchFamily="34" charset="0"/>
              <a:buChar char="•"/>
            </a:pPr>
            <a:r>
              <a:rPr lang="en-US" sz="825" dirty="0" smtClean="0">
                <a:solidFill>
                  <a:schemeClr val="tx1"/>
                </a:solidFill>
              </a:rPr>
              <a:t>Individual differences / Individual feedback</a:t>
            </a:r>
          </a:p>
          <a:p>
            <a:pPr marL="171450" indent="-171450">
              <a:spcAft>
                <a:spcPts val="500"/>
              </a:spcAft>
              <a:buFont typeface="Arial" panose="020B0604020202020204" pitchFamily="34" charset="0"/>
              <a:buChar char="•"/>
            </a:pPr>
            <a:r>
              <a:rPr lang="en-US" sz="825" dirty="0" smtClean="0">
                <a:solidFill>
                  <a:schemeClr val="tx1"/>
                </a:solidFill>
              </a:rPr>
              <a:t>Behavior change for residents and patients</a:t>
            </a:r>
          </a:p>
          <a:p>
            <a:pPr marL="171450" indent="-171450">
              <a:spcAft>
                <a:spcPts val="500"/>
              </a:spcAft>
              <a:buFont typeface="Arial" panose="020B0604020202020204" pitchFamily="34" charset="0"/>
              <a:buChar char="•"/>
            </a:pPr>
            <a:r>
              <a:rPr lang="en-US" sz="825" dirty="0" smtClean="0">
                <a:solidFill>
                  <a:schemeClr val="tx1"/>
                </a:solidFill>
              </a:rPr>
              <a:t>Process oriented approach</a:t>
            </a:r>
          </a:p>
          <a:p>
            <a:pPr marL="171450" indent="-171450">
              <a:spcAft>
                <a:spcPts val="500"/>
              </a:spcAft>
              <a:buFont typeface="Arial" panose="020B0604020202020204" pitchFamily="34" charset="0"/>
              <a:buChar char="•"/>
            </a:pPr>
            <a:r>
              <a:rPr lang="en-US" sz="825" dirty="0" smtClean="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p>
          <a:p>
            <a:pPr marL="171450" indent="-171450">
              <a:spcAft>
                <a:spcPts val="600"/>
              </a:spcAft>
              <a:buFont typeface="Arial" panose="020B0604020202020204" pitchFamily="34" charset="0"/>
              <a:buChar char="•"/>
            </a:pPr>
            <a:r>
              <a:rPr lang="en-US" sz="830" dirty="0">
                <a:solidFill>
                  <a:schemeClr val="tx1"/>
                </a:solidFill>
              </a:rPr>
              <a:t>Shared patient care</a:t>
            </a:r>
          </a:p>
          <a:p>
            <a:pPr marL="171450" indent="-171450">
              <a:spcAft>
                <a:spcPts val="600"/>
              </a:spcAft>
              <a:buFont typeface="Arial" panose="020B0604020202020204" pitchFamily="34" charset="0"/>
              <a:buChar char="•"/>
            </a:pPr>
            <a:r>
              <a:rPr lang="en-US" sz="830" dirty="0">
                <a:solidFill>
                  <a:schemeClr val="tx1"/>
                </a:solidFill>
              </a:rPr>
              <a:t>Warm handoffs</a:t>
            </a:r>
          </a:p>
          <a:p>
            <a:pPr marL="171450" indent="-171450">
              <a:spcAft>
                <a:spcPts val="600"/>
              </a:spcAft>
              <a:buFont typeface="Arial" panose="020B0604020202020204" pitchFamily="34" charset="0"/>
              <a:buChar char="•"/>
            </a:pPr>
            <a:r>
              <a:rPr lang="en-US" sz="830" dirty="0" err="1">
                <a:solidFill>
                  <a:schemeClr val="tx1"/>
                </a:solidFill>
              </a:rPr>
              <a:t>Precepting</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Didactic conferences</a:t>
            </a:r>
          </a:p>
          <a:p>
            <a:pPr marL="171450" indent="-171450">
              <a:spcAft>
                <a:spcPts val="600"/>
              </a:spcAft>
              <a:buFont typeface="Arial" panose="020B0604020202020204" pitchFamily="34" charset="0"/>
              <a:buChar char="•"/>
            </a:pPr>
            <a:r>
              <a:rPr lang="en-US" sz="830" dirty="0">
                <a:solidFill>
                  <a:schemeClr val="tx1"/>
                </a:solidFill>
              </a:rPr>
              <a:t>Staffing</a:t>
            </a:r>
          </a:p>
          <a:p>
            <a:pPr marL="171450" indent="-171450">
              <a:spcAft>
                <a:spcPts val="600"/>
              </a:spcAft>
              <a:buFont typeface="Arial" panose="020B0604020202020204" pitchFamily="34" charset="0"/>
              <a:buChar char="•"/>
            </a:pPr>
            <a:r>
              <a:rPr lang="en-US" sz="830" dirty="0">
                <a:solidFill>
                  <a:schemeClr val="tx1"/>
                </a:solidFill>
              </a:rPr>
              <a:t>Developmental approach, activities change based on resident level and skill set</a:t>
            </a:r>
          </a:p>
          <a:p>
            <a:pPr algn="ctr"/>
            <a:endParaRPr lang="en-US" sz="830" dirty="0">
              <a:solidFill>
                <a:schemeClr val="tx1"/>
              </a:solidFill>
            </a:endParaRPr>
          </a:p>
        </p:txBody>
      </p:sp>
      <p:sp>
        <p:nvSpPr>
          <p:cNvPr id="7" name="Right Arrow 6"/>
          <p:cNvSpPr/>
          <p:nvPr/>
        </p:nvSpPr>
        <p:spPr>
          <a:xfrm>
            <a:off x="3614762"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81011" y="2711383"/>
            <a:ext cx="1264016"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p>
          <a:p>
            <a:pPr marL="171450" indent="-171450">
              <a:spcAft>
                <a:spcPts val="400"/>
              </a:spcAft>
              <a:buFont typeface="Arial" panose="020B0604020202020204" pitchFamily="34" charset="0"/>
              <a:buChar char="•"/>
            </a:pPr>
            <a:r>
              <a:rPr lang="en-US" sz="830" dirty="0">
                <a:solidFill>
                  <a:schemeClr val="tx1"/>
                </a:solidFill>
              </a:rPr>
              <a:t>Intra-team communication</a:t>
            </a:r>
          </a:p>
          <a:p>
            <a:pPr marL="171450" indent="-171450">
              <a:spcAft>
                <a:spcPts val="400"/>
              </a:spcAft>
              <a:buFont typeface="Arial" panose="020B0604020202020204" pitchFamily="34" charset="0"/>
              <a:buChar char="•"/>
            </a:pPr>
            <a:r>
              <a:rPr lang="en-US" sz="830" dirty="0">
                <a:solidFill>
                  <a:schemeClr val="tx1"/>
                </a:solidFill>
              </a:rPr>
              <a:t>Shared-decision </a:t>
            </a:r>
            <a:r>
              <a:rPr lang="en-US" sz="830" dirty="0" smtClean="0">
                <a:solidFill>
                  <a:schemeClr val="tx1"/>
                </a:solidFill>
              </a:rPr>
              <a:t>making</a:t>
            </a:r>
            <a:endParaRPr lang="en-US" sz="830" dirty="0">
              <a:solidFill>
                <a:schemeClr val="tx1"/>
              </a:solidFill>
            </a:endParaRPr>
          </a:p>
          <a:p>
            <a:pPr marL="171450" indent="-171450">
              <a:spcAft>
                <a:spcPts val="400"/>
              </a:spcAft>
              <a:buFont typeface="Arial" panose="020B0604020202020204" pitchFamily="34" charset="0"/>
              <a:buChar char="•"/>
            </a:pPr>
            <a:r>
              <a:rPr lang="en-US" sz="830" dirty="0">
                <a:solidFill>
                  <a:schemeClr val="tx1"/>
                </a:solidFill>
              </a:rPr>
              <a:t>#meetings #presentations</a:t>
            </a:r>
          </a:p>
          <a:p>
            <a:pPr marL="171450" indent="-171450">
              <a:spcAft>
                <a:spcPts val="400"/>
              </a:spcAft>
              <a:buFont typeface="Arial" panose="020B0604020202020204" pitchFamily="34" charset="0"/>
              <a:buChar char="•"/>
            </a:pPr>
            <a:r>
              <a:rPr lang="en-US" sz="830" dirty="0" smtClean="0">
                <a:solidFill>
                  <a:schemeClr val="tx1"/>
                </a:solidFill>
              </a:rPr>
              <a:t>Attendance</a:t>
            </a:r>
            <a:endParaRPr lang="en-US" sz="830" dirty="0">
              <a:solidFill>
                <a:schemeClr val="tx1"/>
              </a:solidFill>
            </a:endParaRPr>
          </a:p>
          <a:p>
            <a:pPr marL="171450" indent="-171450">
              <a:spcAft>
                <a:spcPts val="400"/>
              </a:spcAft>
              <a:buFont typeface="Arial" panose="020B0604020202020204" pitchFamily="34" charset="0"/>
              <a:buChar char="•"/>
            </a:pPr>
            <a:r>
              <a:rPr lang="en-US" sz="830" dirty="0">
                <a:solidFill>
                  <a:schemeClr val="tx1"/>
                </a:solidFill>
              </a:rPr>
              <a:t>Availability</a:t>
            </a:r>
          </a:p>
          <a:p>
            <a:pPr marL="171450" indent="-171450">
              <a:spcAft>
                <a:spcPts val="400"/>
              </a:spcAft>
              <a:buFont typeface="Arial" panose="020B0604020202020204" pitchFamily="34" charset="0"/>
              <a:buChar char="•"/>
            </a:pPr>
            <a:r>
              <a:rPr lang="en-US" sz="830" dirty="0">
                <a:solidFill>
                  <a:schemeClr val="tx1"/>
                </a:solidFill>
              </a:rPr>
              <a:t>Care plans + Templates</a:t>
            </a:r>
          </a:p>
          <a:p>
            <a:pPr marL="171450" indent="-171450">
              <a:spcAft>
                <a:spcPts val="400"/>
              </a:spcAft>
              <a:buFont typeface="Arial" panose="020B0604020202020204" pitchFamily="34" charset="0"/>
              <a:buChar char="•"/>
            </a:pPr>
            <a:r>
              <a:rPr lang="en-US" sz="830" dirty="0">
                <a:solidFill>
                  <a:schemeClr val="tx1"/>
                </a:solidFill>
              </a:rPr>
              <a:t>#interventions #hours</a:t>
            </a:r>
          </a:p>
          <a:p>
            <a:pPr marL="171450" indent="-171450">
              <a:spcAft>
                <a:spcPts val="400"/>
              </a:spcAft>
              <a:buFont typeface="Arial" panose="020B0604020202020204" pitchFamily="34" charset="0"/>
              <a:buChar char="•"/>
            </a:pPr>
            <a:r>
              <a:rPr lang="en-US" sz="830" dirty="0">
                <a:solidFill>
                  <a:schemeClr val="tx1"/>
                </a:solidFill>
              </a:rPr>
              <a:t>#services provided</a:t>
            </a:r>
          </a:p>
          <a:p>
            <a:pPr algn="ctr">
              <a:spcAft>
                <a:spcPts val="400"/>
              </a:spcAft>
            </a:pPr>
            <a:endParaRPr lang="en-US" sz="1600" dirty="0">
              <a:solidFill>
                <a:schemeClr val="tx1"/>
              </a:solidFill>
            </a:endParaRPr>
          </a:p>
        </p:txBody>
      </p:sp>
      <p:sp>
        <p:nvSpPr>
          <p:cNvPr id="9" name="Rectangle 8"/>
          <p:cNvSpPr/>
          <p:nvPr/>
        </p:nvSpPr>
        <p:spPr>
          <a:xfrm>
            <a:off x="7024320" y="1811260"/>
            <a:ext cx="1308840"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p>
          <a:p>
            <a:pPr marL="171450" indent="-171450">
              <a:spcAft>
                <a:spcPts val="600"/>
              </a:spcAft>
              <a:buFont typeface="Arial" panose="020B0604020202020204" pitchFamily="34" charset="0"/>
              <a:buChar char="•"/>
            </a:pPr>
            <a:r>
              <a:rPr lang="en-US" sz="830" dirty="0">
                <a:solidFill>
                  <a:schemeClr val="tx1"/>
                </a:solidFill>
              </a:rPr>
              <a:t>Professional relationships</a:t>
            </a:r>
          </a:p>
          <a:p>
            <a:pPr marL="171450" indent="-171450">
              <a:spcAft>
                <a:spcPts val="600"/>
              </a:spcAft>
              <a:buFont typeface="Arial" panose="020B0604020202020204" pitchFamily="34" charset="0"/>
              <a:buChar char="•"/>
            </a:pPr>
            <a:r>
              <a:rPr lang="en-US" sz="830" dirty="0">
                <a:solidFill>
                  <a:schemeClr val="tx1"/>
                </a:solidFill>
              </a:rPr>
              <a:t>Coherent network</a:t>
            </a:r>
          </a:p>
          <a:p>
            <a:pPr marL="171450" indent="-171450">
              <a:spcAft>
                <a:spcPts val="600"/>
              </a:spcAft>
              <a:buFont typeface="Arial" panose="020B0604020202020204" pitchFamily="34" charset="0"/>
              <a:buChar char="•"/>
            </a:pPr>
            <a:r>
              <a:rPr lang="en-US" sz="830" dirty="0">
                <a:solidFill>
                  <a:schemeClr val="tx1"/>
                </a:solidFill>
              </a:rPr>
              <a:t>Team-based </a:t>
            </a:r>
            <a:r>
              <a:rPr lang="en-US" sz="830" dirty="0" smtClean="0">
                <a:solidFill>
                  <a:schemeClr val="tx1"/>
                </a:solidFill>
              </a:rPr>
              <a:t>ATTITUDE</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Understanding roles</a:t>
            </a:r>
          </a:p>
          <a:p>
            <a:pPr marL="171450" indent="-171450">
              <a:spcAft>
                <a:spcPts val="600"/>
              </a:spcAft>
              <a:buFont typeface="Arial" panose="020B0604020202020204" pitchFamily="34" charset="0"/>
              <a:buChar char="•"/>
            </a:pPr>
            <a:r>
              <a:rPr lang="en-US" sz="830" dirty="0">
                <a:solidFill>
                  <a:schemeClr val="tx1"/>
                </a:solidFill>
              </a:rPr>
              <a:t>Resource KNOWLEDGE</a:t>
            </a:r>
          </a:p>
          <a:p>
            <a:pPr marL="171450" indent="-171450">
              <a:spcAft>
                <a:spcPts val="600"/>
              </a:spcAft>
              <a:buFont typeface="Arial" panose="020B0604020202020204" pitchFamily="34" charset="0"/>
              <a:buChar char="•"/>
            </a:pPr>
            <a:r>
              <a:rPr lang="en-US" sz="830" dirty="0">
                <a:solidFill>
                  <a:schemeClr val="tx1"/>
                </a:solidFill>
              </a:rPr>
              <a:t>Introduction </a:t>
            </a:r>
            <a:r>
              <a:rPr lang="en-US" sz="830" dirty="0" smtClean="0">
                <a:solidFill>
                  <a:schemeClr val="tx1"/>
                </a:solidFill>
              </a:rPr>
              <a:t>SKILLS</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Access</a:t>
            </a:r>
          </a:p>
          <a:p>
            <a:pPr marL="171450" indent="-171450">
              <a:spcAft>
                <a:spcPts val="600"/>
              </a:spcAft>
              <a:buFont typeface="Arial" panose="020B0604020202020204" pitchFamily="34" charset="0"/>
              <a:buChar char="•"/>
            </a:pPr>
            <a:r>
              <a:rPr lang="en-US" sz="830" dirty="0">
                <a:solidFill>
                  <a:schemeClr val="tx1"/>
                </a:solidFill>
              </a:rPr>
              <a:t>Increased </a:t>
            </a:r>
            <a:r>
              <a:rPr lang="en-US" sz="830" dirty="0" smtClean="0">
                <a:solidFill>
                  <a:schemeClr val="tx1"/>
                </a:solidFill>
              </a:rPr>
              <a:t>utilization</a:t>
            </a:r>
            <a:endParaRPr lang="en-US" sz="830" dirty="0">
              <a:solidFill>
                <a:schemeClr val="tx1"/>
              </a:solidFill>
            </a:endParaRPr>
          </a:p>
          <a:p>
            <a:pPr marL="171450" indent="-171450">
              <a:spcAft>
                <a:spcPts val="600"/>
              </a:spcAft>
              <a:buFont typeface="Arial" panose="020B0604020202020204" pitchFamily="34" charset="0"/>
              <a:buChar char="•"/>
            </a:pPr>
            <a:r>
              <a:rPr lang="en-US" sz="830" dirty="0">
                <a:solidFill>
                  <a:schemeClr val="tx1"/>
                </a:solidFill>
              </a:rPr>
              <a:t>Integration</a:t>
            </a:r>
          </a:p>
          <a:p>
            <a:pPr marL="171450" indent="-171450">
              <a:spcAft>
                <a:spcPts val="600"/>
              </a:spcAft>
              <a:buFont typeface="Arial" panose="020B0604020202020204" pitchFamily="34" charset="0"/>
              <a:buChar char="•"/>
            </a:pPr>
            <a:r>
              <a:rPr lang="en-US" sz="830" dirty="0">
                <a:solidFill>
                  <a:schemeClr val="tx1"/>
                </a:solidFill>
              </a:rPr>
              <a:t>Clear expectations</a:t>
            </a:r>
          </a:p>
          <a:p>
            <a:pPr marL="171450" indent="-171450">
              <a:spcAft>
                <a:spcPts val="600"/>
              </a:spcAft>
              <a:buFont typeface="Arial" panose="020B0604020202020204" pitchFamily="34" charset="0"/>
              <a:buChar char="•"/>
            </a:pPr>
            <a:r>
              <a:rPr lang="en-US" sz="830" dirty="0">
                <a:solidFill>
                  <a:schemeClr val="tx1"/>
                </a:solidFill>
              </a:rPr>
              <a:t>Level of functioning</a:t>
            </a:r>
          </a:p>
          <a:p>
            <a:pPr algn="ctr">
              <a:spcAft>
                <a:spcPts val="300"/>
              </a:spcAft>
            </a:pPr>
            <a:endParaRPr lang="en-US" sz="830" i="1" dirty="0">
              <a:solidFill>
                <a:schemeClr val="tx1"/>
              </a:solidFill>
            </a:endParaRPr>
          </a:p>
          <a:p>
            <a:pPr algn="ctr">
              <a:spcAft>
                <a:spcPts val="600"/>
              </a:spcAft>
            </a:pPr>
            <a:r>
              <a:rPr lang="en-US" sz="830" i="1" dirty="0" smtClean="0">
                <a:solidFill>
                  <a:schemeClr val="tx1"/>
                </a:solidFill>
              </a:rPr>
              <a:t>Measures </a:t>
            </a:r>
            <a:r>
              <a:rPr lang="en-US" sz="830" i="1" dirty="0">
                <a:solidFill>
                  <a:schemeClr val="tx1"/>
                </a:solidFill>
              </a:rPr>
              <a:t>+ Impact</a:t>
            </a:r>
          </a:p>
          <a:p>
            <a:pPr marL="285750" indent="-285750" algn="ctr">
              <a:buFont typeface="Arial" panose="020B0604020202020204" pitchFamily="34" charset="0"/>
              <a:buChar char="•"/>
            </a:pPr>
            <a:endParaRPr lang="en-US" sz="1600" b="1"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sz="1400" i="1"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690344" y="3846884"/>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701592" y="1931276"/>
            <a:ext cx="358586" cy="386306"/>
          </a:xfrm>
          <a:prstGeom prst="leftArrow">
            <a:avLst>
              <a:gd name="adj1" fmla="val 50000"/>
              <a:gd name="adj2" fmla="val 48958"/>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16273209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693" y="1066800"/>
            <a:ext cx="7772400" cy="1470025"/>
          </a:xfrm>
        </p:spPr>
        <p:txBody>
          <a:bodyPr/>
          <a:lstStyle/>
          <a:p>
            <a:r>
              <a:rPr lang="en-US" dirty="0" smtClean="0"/>
              <a:t>Thank you! </a:t>
            </a:r>
            <a:endParaRPr lang="en-US" dirty="0"/>
          </a:p>
        </p:txBody>
      </p:sp>
      <p:sp>
        <p:nvSpPr>
          <p:cNvPr id="3" name="Subtitle 2"/>
          <p:cNvSpPr>
            <a:spLocks noGrp="1"/>
          </p:cNvSpPr>
          <p:nvPr>
            <p:ph type="subTitle" idx="1"/>
          </p:nvPr>
        </p:nvSpPr>
        <p:spPr>
          <a:xfrm>
            <a:off x="1344493" y="2362200"/>
            <a:ext cx="6400800" cy="1752600"/>
          </a:xfrm>
        </p:spPr>
        <p:txBody>
          <a:bodyPr anchor="t"/>
          <a:lstStyle/>
          <a:p>
            <a:r>
              <a:rPr lang="en-US" dirty="0" smtClean="0"/>
              <a:t>Questions?</a:t>
            </a:r>
            <a:endParaRPr lang="en-US" dirty="0"/>
          </a:p>
        </p:txBody>
      </p:sp>
      <p:pic>
        <p:nvPicPr>
          <p:cNvPr id="4" name="Picture 4" descr="Christopher Haym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3429000"/>
            <a:ext cx="1295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H:\Precepting\Drake University\EOB_017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667"/>
          <a:stretch/>
        </p:blipFill>
        <p:spPr bwMode="auto">
          <a:xfrm>
            <a:off x="3886199" y="3429000"/>
            <a:ext cx="1317387" cy="16467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448050"/>
            <a:ext cx="14097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5229225"/>
            <a:ext cx="8686800" cy="369332"/>
          </a:xfrm>
          <a:prstGeom prst="rect">
            <a:avLst/>
          </a:prstGeom>
        </p:spPr>
        <p:txBody>
          <a:bodyPr wrap="square">
            <a:spAutoFit/>
          </a:bodyPr>
          <a:lstStyle/>
          <a:p>
            <a:r>
              <a:rPr lang="en-US" dirty="0" smtClean="0"/>
              <a:t>  Christopher Haymaker</a:t>
            </a:r>
            <a:r>
              <a:rPr lang="en-US" dirty="0"/>
              <a:t> </a:t>
            </a:r>
            <a:r>
              <a:rPr lang="en-US" dirty="0" smtClean="0"/>
              <a:t>                      Emily O’Brien                        Rosalie Cassidy</a:t>
            </a:r>
            <a:endParaRPr lang="en-US" dirty="0"/>
          </a:p>
        </p:txBody>
      </p:sp>
      <p:sp>
        <p:nvSpPr>
          <p:cNvPr id="7" name="TextBox 6"/>
          <p:cNvSpPr txBox="1"/>
          <p:nvPr/>
        </p:nvSpPr>
        <p:spPr>
          <a:xfrm>
            <a:off x="457200" y="5605939"/>
            <a:ext cx="8458200" cy="369332"/>
          </a:xfrm>
          <a:prstGeom prst="rect">
            <a:avLst/>
          </a:prstGeom>
          <a:noFill/>
        </p:spPr>
        <p:txBody>
          <a:bodyPr wrap="square" rtlCol="0">
            <a:spAutoFit/>
          </a:bodyPr>
          <a:lstStyle/>
          <a:p>
            <a:r>
              <a:rPr lang="en-US" dirty="0" smtClean="0"/>
              <a:t>                 PhD                                       </a:t>
            </a:r>
            <a:r>
              <a:rPr lang="en-US" dirty="0" err="1" smtClean="0"/>
              <a:t>PharmD</a:t>
            </a:r>
            <a:r>
              <a:rPr lang="en-US" dirty="0" smtClean="0"/>
              <a:t>, BCACP                           MBA, MD</a:t>
            </a:r>
            <a:endParaRPr lang="en-US" dirty="0"/>
          </a:p>
        </p:txBody>
      </p:sp>
    </p:spTree>
    <p:extLst>
      <p:ext uri="{BB962C8B-B14F-4D97-AF65-F5344CB8AC3E}">
        <p14:creationId xmlns:p14="http://schemas.microsoft.com/office/powerpoint/2010/main" val="1744702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557" y="2711383"/>
            <a:ext cx="1290910"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Resources</a:t>
            </a:r>
            <a:endParaRPr lang="en-US" sz="1600" dirty="0">
              <a:solidFill>
                <a:schemeClr val="tx1"/>
              </a:solidFill>
            </a:endParaRPr>
          </a:p>
        </p:txBody>
      </p:sp>
      <p:sp>
        <p:nvSpPr>
          <p:cNvPr id="5" name="Rectangle 4"/>
          <p:cNvSpPr/>
          <p:nvPr/>
        </p:nvSpPr>
        <p:spPr>
          <a:xfrm>
            <a:off x="820777"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Assumptions</a:t>
            </a:r>
          </a:p>
          <a:p>
            <a:pPr marL="171450" indent="-171450">
              <a:spcAft>
                <a:spcPts val="500"/>
              </a:spcAft>
              <a:buFont typeface="Arial" panose="020B0604020202020204" pitchFamily="34" charset="0"/>
              <a:buChar char="•"/>
            </a:pPr>
            <a:r>
              <a:rPr lang="en-US" sz="825" dirty="0" smtClean="0">
                <a:solidFill>
                  <a:schemeClr val="tx1"/>
                </a:solidFill>
              </a:rPr>
              <a:t>Team Based Care is worth it!</a:t>
            </a:r>
          </a:p>
          <a:p>
            <a:pPr marL="171450" indent="-171450">
              <a:spcAft>
                <a:spcPts val="500"/>
              </a:spcAft>
              <a:buFont typeface="Arial" panose="020B0604020202020204" pitchFamily="34" charset="0"/>
              <a:buChar char="•"/>
            </a:pPr>
            <a:r>
              <a:rPr lang="en-US" sz="825" dirty="0" smtClean="0">
                <a:solidFill>
                  <a:schemeClr val="tx1"/>
                </a:solidFill>
              </a:rPr>
              <a:t>Details matter</a:t>
            </a:r>
            <a:r>
              <a:rPr lang="en-US" sz="825" dirty="0">
                <a:solidFill>
                  <a:schemeClr val="tx1"/>
                </a:solidFill>
              </a:rPr>
              <a:t>!</a:t>
            </a:r>
            <a:endParaRPr lang="en-US" sz="825" dirty="0" smtClean="0">
              <a:solidFill>
                <a:schemeClr val="tx1"/>
              </a:solidFill>
            </a:endParaRPr>
          </a:p>
          <a:p>
            <a:pPr marL="171450" indent="-171450">
              <a:spcAft>
                <a:spcPts val="500"/>
              </a:spcAft>
              <a:buFont typeface="Arial" panose="020B0604020202020204" pitchFamily="34" charset="0"/>
              <a:buChar char="•"/>
            </a:pPr>
            <a:r>
              <a:rPr lang="en-US" sz="825" dirty="0" smtClean="0">
                <a:solidFill>
                  <a:schemeClr val="tx1"/>
                </a:solidFill>
              </a:rPr>
              <a:t>Developmental model</a:t>
            </a:r>
          </a:p>
          <a:p>
            <a:pPr marL="171450" indent="-171450">
              <a:spcAft>
                <a:spcPts val="500"/>
              </a:spcAft>
              <a:buFont typeface="Arial" panose="020B0604020202020204" pitchFamily="34" charset="0"/>
              <a:buChar char="•"/>
            </a:pPr>
            <a:r>
              <a:rPr lang="en-US" sz="825" dirty="0" smtClean="0">
                <a:solidFill>
                  <a:schemeClr val="tx1"/>
                </a:solidFill>
              </a:rPr>
              <a:t>Individual differences / Individual feedback</a:t>
            </a:r>
          </a:p>
          <a:p>
            <a:pPr marL="171450" indent="-171450">
              <a:spcAft>
                <a:spcPts val="500"/>
              </a:spcAft>
              <a:buFont typeface="Arial" panose="020B0604020202020204" pitchFamily="34" charset="0"/>
              <a:buChar char="•"/>
            </a:pPr>
            <a:r>
              <a:rPr lang="en-US" sz="825" dirty="0" smtClean="0">
                <a:solidFill>
                  <a:schemeClr val="tx1"/>
                </a:solidFill>
              </a:rPr>
              <a:t>Behavior change for residents and patients</a:t>
            </a:r>
          </a:p>
          <a:p>
            <a:pPr marL="171450" indent="-171450">
              <a:spcAft>
                <a:spcPts val="500"/>
              </a:spcAft>
              <a:buFont typeface="Arial" panose="020B0604020202020204" pitchFamily="34" charset="0"/>
              <a:buChar char="•"/>
            </a:pPr>
            <a:r>
              <a:rPr lang="en-US" sz="825" dirty="0" smtClean="0">
                <a:solidFill>
                  <a:schemeClr val="tx1"/>
                </a:solidFill>
              </a:rPr>
              <a:t>Process oriented approach</a:t>
            </a:r>
          </a:p>
          <a:p>
            <a:pPr marL="171450" indent="-171450">
              <a:spcAft>
                <a:spcPts val="500"/>
              </a:spcAft>
              <a:buFont typeface="Arial" panose="020B0604020202020204" pitchFamily="34" charset="0"/>
              <a:buChar char="•"/>
            </a:pPr>
            <a:r>
              <a:rPr lang="en-US" sz="825" dirty="0" smtClean="0">
                <a:solidFill>
                  <a:schemeClr val="tx1"/>
                </a:solidFill>
              </a:rPr>
              <a:t>Accessibility</a:t>
            </a:r>
          </a:p>
        </p:txBody>
      </p:sp>
      <p:sp>
        <p:nvSpPr>
          <p:cNvPr id="6" name="Rectangle 5"/>
          <p:cNvSpPr/>
          <p:nvPr/>
        </p:nvSpPr>
        <p:spPr>
          <a:xfrm>
            <a:off x="4012195" y="2711383"/>
            <a:ext cx="1326769"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Activities</a:t>
            </a:r>
            <a:endParaRPr lang="en-US" sz="1600" dirty="0">
              <a:solidFill>
                <a:schemeClr val="tx1"/>
              </a:solidFill>
            </a:endParaRPr>
          </a:p>
        </p:txBody>
      </p:sp>
      <p:sp>
        <p:nvSpPr>
          <p:cNvPr id="7" name="Right Arrow 6"/>
          <p:cNvSpPr/>
          <p:nvPr/>
        </p:nvSpPr>
        <p:spPr>
          <a:xfrm>
            <a:off x="3614762"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25833" y="2711383"/>
            <a:ext cx="1290911" cy="2340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Outputs</a:t>
            </a:r>
            <a:endParaRPr lang="en-US" sz="1600" dirty="0">
              <a:solidFill>
                <a:schemeClr val="tx1"/>
              </a:solidFill>
            </a:endParaRPr>
          </a:p>
        </p:txBody>
      </p:sp>
      <p:sp>
        <p:nvSpPr>
          <p:cNvPr id="9" name="Rectangle 8"/>
          <p:cNvSpPr/>
          <p:nvPr/>
        </p:nvSpPr>
        <p:spPr>
          <a:xfrm>
            <a:off x="7131896" y="1811260"/>
            <a:ext cx="1201264" cy="32404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Outcomes</a:t>
            </a:r>
            <a:endParaRPr lang="en-US" sz="1600" dirty="0">
              <a:solidFill>
                <a:schemeClr val="tx1"/>
              </a:solidFill>
            </a:endParaRPr>
          </a:p>
        </p:txBody>
      </p:sp>
      <p:sp>
        <p:nvSpPr>
          <p:cNvPr id="10" name="Rectangle 9"/>
          <p:cNvSpPr/>
          <p:nvPr/>
        </p:nvSpPr>
        <p:spPr>
          <a:xfrm>
            <a:off x="749060" y="5171720"/>
            <a:ext cx="7602029"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Barriers</a:t>
            </a:r>
            <a:endParaRPr lang="en-US" dirty="0">
              <a:solidFill>
                <a:schemeClr val="tx1"/>
              </a:solidFill>
            </a:endParaRPr>
          </a:p>
        </p:txBody>
      </p:sp>
      <p:sp>
        <p:nvSpPr>
          <p:cNvPr id="11" name="Rectangle 10"/>
          <p:cNvSpPr/>
          <p:nvPr/>
        </p:nvSpPr>
        <p:spPr>
          <a:xfrm>
            <a:off x="820777" y="971145"/>
            <a:ext cx="7530312"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Team </a:t>
            </a:r>
            <a:r>
              <a:rPr lang="en-US" sz="1600" dirty="0">
                <a:solidFill>
                  <a:schemeClr val="tx1"/>
                </a:solidFill>
              </a:rPr>
              <a:t>Work: Developing Curriculum for Appropriate use of the Extended Care Team</a:t>
            </a:r>
          </a:p>
        </p:txBody>
      </p:sp>
      <p:sp>
        <p:nvSpPr>
          <p:cNvPr id="12" name="Rectangle 11"/>
          <p:cNvSpPr/>
          <p:nvPr/>
        </p:nvSpPr>
        <p:spPr>
          <a:xfrm>
            <a:off x="820777" y="1811260"/>
            <a:ext cx="5880815" cy="7200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Goals: Develop a framework for teaching residents in family medicine to engage in skillful, team based care including opportunities for feedback, individual development and longitudinal outpatient experience.</a:t>
            </a:r>
            <a:endParaRPr lang="en-US" sz="1600" dirty="0">
              <a:solidFill>
                <a:schemeClr val="tx1"/>
              </a:solidFill>
            </a:endParaRPr>
          </a:p>
        </p:txBody>
      </p:sp>
      <p:sp>
        <p:nvSpPr>
          <p:cNvPr id="13" name="Right Arrow 12"/>
          <p:cNvSpPr/>
          <p:nvPr/>
        </p:nvSpPr>
        <p:spPr>
          <a:xfrm>
            <a:off x="522840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6180"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845027" y="1931276"/>
            <a:ext cx="358586" cy="386306"/>
          </a:xfrm>
          <a:prstGeom prst="leftArrow">
            <a:avLst>
              <a:gd name="adj1" fmla="val 50000"/>
              <a:gd name="adj2" fmla="val 48958"/>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028018" y="3851539"/>
            <a:ext cx="352610" cy="400055"/>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1055749" y="2379813"/>
            <a:ext cx="295040" cy="478115"/>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82546" y="5877355"/>
            <a:ext cx="4192196" cy="424160"/>
          </a:xfrm>
          <a:prstGeom prst="rect">
            <a:avLst/>
          </a:prstGeom>
          <a:noFill/>
        </p:spPr>
        <p:txBody>
          <a:bodyPr wrap="none" rtlCol="0">
            <a:spAutoFit/>
          </a:bodyPr>
          <a:lstStyle/>
          <a:p>
            <a:pPr algn="ctr"/>
            <a:r>
              <a:rPr lang="en-US" sz="1100" dirty="0" smtClean="0"/>
              <a:t>W.K. Kellogg Foundation, </a:t>
            </a:r>
            <a:r>
              <a:rPr lang="en-US" sz="1100" i="1" dirty="0" smtClean="0"/>
              <a:t>Logic Model Development Guide,</a:t>
            </a:r>
            <a:r>
              <a:rPr lang="en-US" sz="1100" dirty="0" smtClean="0"/>
              <a:t> Jan 2004</a:t>
            </a:r>
          </a:p>
          <a:p>
            <a:endParaRPr lang="en-US" dirty="0"/>
          </a:p>
        </p:txBody>
      </p:sp>
    </p:spTree>
    <p:extLst>
      <p:ext uri="{BB962C8B-B14F-4D97-AF65-F5344CB8AC3E}">
        <p14:creationId xmlns:p14="http://schemas.microsoft.com/office/powerpoint/2010/main" val="287000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685800"/>
            <a:ext cx="3581401" cy="54102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3200" b="1" dirty="0" smtClean="0">
                <a:solidFill>
                  <a:schemeClr val="tx1"/>
                </a:solidFill>
              </a:rPr>
              <a:t>Assumptions</a:t>
            </a:r>
            <a:endParaRPr lang="en-US" sz="2800" b="1" dirty="0" smtClean="0">
              <a:solidFill>
                <a:schemeClr val="tx1"/>
              </a:solidFill>
            </a:endParaRPr>
          </a:p>
          <a:p>
            <a:pPr marL="117475" indent="-117475">
              <a:spcAft>
                <a:spcPts val="600"/>
              </a:spcAft>
              <a:buFont typeface="Arial" panose="020B0604020202020204" pitchFamily="34" charset="0"/>
              <a:buChar char="•"/>
            </a:pPr>
            <a:r>
              <a:rPr lang="en-US" sz="2000" dirty="0" smtClean="0">
                <a:solidFill>
                  <a:schemeClr val="tx1"/>
                </a:solidFill>
              </a:rPr>
              <a:t>Team Based Care is worth it! Values, Principles</a:t>
            </a:r>
            <a:endParaRPr lang="en-US" sz="1200" dirty="0" smtClean="0">
              <a:solidFill>
                <a:schemeClr val="tx1"/>
              </a:solidFill>
            </a:endParaRPr>
          </a:p>
          <a:p>
            <a:pPr marL="117475" indent="-117475">
              <a:spcAft>
                <a:spcPts val="600"/>
              </a:spcAft>
              <a:buFont typeface="Arial" panose="020B0604020202020204" pitchFamily="34" charset="0"/>
              <a:buChar char="•"/>
            </a:pPr>
            <a:r>
              <a:rPr lang="en-US" sz="2000" dirty="0" smtClean="0">
                <a:solidFill>
                  <a:schemeClr val="tx1"/>
                </a:solidFill>
              </a:rPr>
              <a:t>Details matter! You have to tell people things (Sales, EHR tools)</a:t>
            </a:r>
          </a:p>
          <a:p>
            <a:pPr marL="117475" indent="-117475">
              <a:spcAft>
                <a:spcPts val="600"/>
              </a:spcAft>
              <a:buFont typeface="Arial" panose="020B0604020202020204" pitchFamily="34" charset="0"/>
              <a:buChar char="•"/>
            </a:pPr>
            <a:r>
              <a:rPr lang="en-US" sz="2000" dirty="0" smtClean="0">
                <a:solidFill>
                  <a:schemeClr val="tx1"/>
                </a:solidFill>
              </a:rPr>
              <a:t>Developmental model</a:t>
            </a:r>
          </a:p>
          <a:p>
            <a:pPr marL="117475" indent="-117475">
              <a:spcAft>
                <a:spcPts val="600"/>
              </a:spcAft>
              <a:buFont typeface="Arial" panose="020B0604020202020204" pitchFamily="34" charset="0"/>
              <a:buChar char="•"/>
            </a:pPr>
            <a:r>
              <a:rPr lang="en-US" sz="2000" dirty="0" smtClean="0">
                <a:solidFill>
                  <a:schemeClr val="tx1"/>
                </a:solidFill>
              </a:rPr>
              <a:t>Individual differences / Individual </a:t>
            </a:r>
            <a:r>
              <a:rPr lang="en-US" sz="2000" dirty="0">
                <a:solidFill>
                  <a:schemeClr val="tx1"/>
                </a:solidFill>
              </a:rPr>
              <a:t>f</a:t>
            </a:r>
            <a:r>
              <a:rPr lang="en-US" sz="2000" dirty="0" smtClean="0">
                <a:solidFill>
                  <a:schemeClr val="tx1"/>
                </a:solidFill>
              </a:rPr>
              <a:t>eedback (Goldilocks)</a:t>
            </a:r>
          </a:p>
          <a:p>
            <a:pPr marL="117475" indent="-117475">
              <a:spcAft>
                <a:spcPts val="600"/>
              </a:spcAft>
              <a:buFont typeface="Arial" panose="020B0604020202020204" pitchFamily="34" charset="0"/>
              <a:buChar char="•"/>
            </a:pPr>
            <a:r>
              <a:rPr lang="en-US" sz="2000" dirty="0" smtClean="0">
                <a:solidFill>
                  <a:schemeClr val="tx1"/>
                </a:solidFill>
              </a:rPr>
              <a:t>Behavior change for residents and patients</a:t>
            </a:r>
          </a:p>
          <a:p>
            <a:pPr marL="117475" indent="-117475">
              <a:spcAft>
                <a:spcPts val="600"/>
              </a:spcAft>
              <a:buFont typeface="Arial" panose="020B0604020202020204" pitchFamily="34" charset="0"/>
              <a:buChar char="•"/>
            </a:pPr>
            <a:r>
              <a:rPr lang="en-US" sz="2000" dirty="0" smtClean="0">
                <a:solidFill>
                  <a:schemeClr val="tx1"/>
                </a:solidFill>
              </a:rPr>
              <a:t>Process oriented approach</a:t>
            </a:r>
          </a:p>
          <a:p>
            <a:pPr marL="117475" indent="-117475">
              <a:spcAft>
                <a:spcPts val="600"/>
              </a:spcAft>
              <a:buFont typeface="Arial" panose="020B0604020202020204" pitchFamily="34" charset="0"/>
              <a:buChar char="•"/>
            </a:pPr>
            <a:r>
              <a:rPr lang="en-US" sz="2000" dirty="0" smtClean="0">
                <a:solidFill>
                  <a:schemeClr val="tx1"/>
                </a:solidFill>
              </a:rPr>
              <a:t>Accessibility</a:t>
            </a:r>
          </a:p>
        </p:txBody>
      </p:sp>
    </p:spTree>
    <p:extLst>
      <p:ext uri="{BB962C8B-B14F-4D97-AF65-F5344CB8AC3E}">
        <p14:creationId xmlns:p14="http://schemas.microsoft.com/office/powerpoint/2010/main" val="3983218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685800"/>
          </a:xfrm>
        </p:spPr>
        <p:txBody>
          <a:bodyPr>
            <a:normAutofit fontScale="90000"/>
          </a:bodyPr>
          <a:lstStyle/>
          <a:p>
            <a:pPr algn="l"/>
            <a:r>
              <a:rPr lang="en-US" dirty="0" smtClean="0"/>
              <a:t>Team based care is worth it!</a:t>
            </a:r>
            <a:endParaRPr lang="en-US" dirty="0"/>
          </a:p>
        </p:txBody>
      </p:sp>
      <p:sp>
        <p:nvSpPr>
          <p:cNvPr id="5" name="Content Placeholder 4"/>
          <p:cNvSpPr>
            <a:spLocks noGrp="1"/>
          </p:cNvSpPr>
          <p:nvPr>
            <p:ph sz="half" idx="1"/>
          </p:nvPr>
        </p:nvSpPr>
        <p:spPr>
          <a:xfrm>
            <a:off x="4914900" y="1524000"/>
            <a:ext cx="1524000" cy="4495800"/>
          </a:xfrm>
        </p:spPr>
        <p:txBody>
          <a:bodyPr>
            <a:normAutofit/>
          </a:bodyPr>
          <a:lstStyle/>
          <a:p>
            <a:pPr marL="0" indent="0">
              <a:buNone/>
            </a:pPr>
            <a:r>
              <a:rPr lang="en-US" sz="2400" u="sng" dirty="0" smtClean="0"/>
              <a:t>Values</a:t>
            </a:r>
            <a:r>
              <a:rPr lang="en-US" sz="2400" dirty="0" smtClean="0"/>
              <a:t>:</a:t>
            </a:r>
          </a:p>
          <a:p>
            <a:pPr marL="0" indent="0">
              <a:buNone/>
            </a:pPr>
            <a:r>
              <a:rPr lang="en-US" sz="2400" dirty="0" smtClean="0"/>
              <a:t>Honesty</a:t>
            </a:r>
          </a:p>
          <a:p>
            <a:pPr marL="0" indent="0">
              <a:buNone/>
            </a:pPr>
            <a:r>
              <a:rPr lang="en-US" sz="2400" dirty="0" smtClean="0"/>
              <a:t>Discipline</a:t>
            </a:r>
          </a:p>
          <a:p>
            <a:pPr marL="0" indent="0">
              <a:buNone/>
            </a:pPr>
            <a:r>
              <a:rPr lang="en-US" sz="2400" dirty="0" smtClean="0"/>
              <a:t>Creativity</a:t>
            </a:r>
          </a:p>
          <a:p>
            <a:pPr marL="0" indent="0">
              <a:buNone/>
            </a:pPr>
            <a:r>
              <a:rPr lang="en-US" sz="2400" dirty="0" smtClean="0"/>
              <a:t>Humility</a:t>
            </a:r>
          </a:p>
          <a:p>
            <a:pPr marL="0" indent="0">
              <a:buNone/>
            </a:pPr>
            <a:r>
              <a:rPr lang="en-US" sz="2400" dirty="0" smtClean="0"/>
              <a:t>Curiosity</a:t>
            </a:r>
          </a:p>
          <a:p>
            <a:pPr marL="0" indent="0">
              <a:buNone/>
            </a:pPr>
            <a:endParaRPr lang="en-US" sz="2400" dirty="0"/>
          </a:p>
        </p:txBody>
      </p:sp>
      <p:sp>
        <p:nvSpPr>
          <p:cNvPr id="6" name="Content Placeholder 5"/>
          <p:cNvSpPr>
            <a:spLocks noGrp="1"/>
          </p:cNvSpPr>
          <p:nvPr>
            <p:ph sz="half" idx="2"/>
          </p:nvPr>
        </p:nvSpPr>
        <p:spPr>
          <a:xfrm>
            <a:off x="6705600" y="1524000"/>
            <a:ext cx="2286000" cy="4495800"/>
          </a:xfrm>
        </p:spPr>
        <p:txBody>
          <a:bodyPr>
            <a:normAutofit/>
          </a:bodyPr>
          <a:lstStyle/>
          <a:p>
            <a:pPr marL="0" indent="0">
              <a:buNone/>
            </a:pPr>
            <a:r>
              <a:rPr lang="en-US" sz="2400" u="sng" dirty="0" smtClean="0"/>
              <a:t>Principles</a:t>
            </a:r>
            <a:r>
              <a:rPr lang="en-US" sz="2400" dirty="0" smtClean="0"/>
              <a:t>:</a:t>
            </a:r>
          </a:p>
          <a:p>
            <a:pPr marL="0" indent="0">
              <a:buNone/>
            </a:pPr>
            <a:r>
              <a:rPr lang="en-US" sz="2400" dirty="0" smtClean="0"/>
              <a:t>Shared Goals</a:t>
            </a:r>
          </a:p>
          <a:p>
            <a:pPr marL="0" indent="0">
              <a:buNone/>
            </a:pPr>
            <a:r>
              <a:rPr lang="en-US" sz="2400" dirty="0" smtClean="0"/>
              <a:t>Clear Roles</a:t>
            </a:r>
          </a:p>
          <a:p>
            <a:pPr marL="0" indent="0">
              <a:buNone/>
            </a:pPr>
            <a:r>
              <a:rPr lang="en-US" sz="2400" dirty="0" smtClean="0"/>
              <a:t>Mutual Trust</a:t>
            </a:r>
          </a:p>
          <a:p>
            <a:pPr marL="0" indent="0">
              <a:buNone/>
            </a:pPr>
            <a:r>
              <a:rPr lang="en-US" sz="2400" dirty="0" smtClean="0"/>
              <a:t>Effective Communication</a:t>
            </a:r>
          </a:p>
          <a:p>
            <a:pPr marL="0" indent="0">
              <a:buNone/>
            </a:pPr>
            <a:r>
              <a:rPr lang="en-US" sz="2400" dirty="0" smtClean="0"/>
              <a:t>Measurable Process and Outcome</a:t>
            </a:r>
          </a:p>
        </p:txBody>
      </p:sp>
      <p:sp>
        <p:nvSpPr>
          <p:cNvPr id="7" name="TextBox 6"/>
          <p:cNvSpPr txBox="1"/>
          <p:nvPr/>
        </p:nvSpPr>
        <p:spPr>
          <a:xfrm>
            <a:off x="381000" y="1524000"/>
            <a:ext cx="4267200" cy="3785652"/>
          </a:xfrm>
          <a:prstGeom prst="rect">
            <a:avLst/>
          </a:prstGeom>
          <a:noFill/>
        </p:spPr>
        <p:txBody>
          <a:bodyPr wrap="square" rtlCol="0">
            <a:spAutoFit/>
          </a:bodyPr>
          <a:lstStyle/>
          <a:p>
            <a:r>
              <a:rPr lang="en-US" sz="2400" u="sng" dirty="0" smtClean="0"/>
              <a:t>Definition:</a:t>
            </a:r>
          </a:p>
          <a:p>
            <a:endParaRPr lang="en-US" sz="2400" dirty="0" smtClean="0"/>
          </a:p>
          <a:p>
            <a:r>
              <a:rPr lang="en-US" sz="2400" dirty="0" smtClean="0"/>
              <a:t>Patient and family centered care</a:t>
            </a:r>
          </a:p>
          <a:p>
            <a:endParaRPr lang="en-US" sz="2400" dirty="0" smtClean="0"/>
          </a:p>
          <a:p>
            <a:r>
              <a:rPr lang="en-US" sz="2400" dirty="0" smtClean="0"/>
              <a:t>Shared commitment to patient perspective and care</a:t>
            </a:r>
          </a:p>
          <a:p>
            <a:endParaRPr lang="en-US" sz="2400" dirty="0" smtClean="0"/>
          </a:p>
          <a:p>
            <a:r>
              <a:rPr lang="en-US" sz="2400" dirty="0" smtClean="0"/>
              <a:t>Regular evaluation of progress toward shared goals</a:t>
            </a:r>
            <a:endParaRPr lang="en-US" sz="2400" dirty="0"/>
          </a:p>
          <a:p>
            <a:endParaRPr lang="en-US" sz="2400" dirty="0"/>
          </a:p>
        </p:txBody>
      </p:sp>
      <p:sp>
        <p:nvSpPr>
          <p:cNvPr id="2" name="TextBox 1"/>
          <p:cNvSpPr txBox="1"/>
          <p:nvPr/>
        </p:nvSpPr>
        <p:spPr>
          <a:xfrm>
            <a:off x="152400" y="5710535"/>
            <a:ext cx="8915400" cy="461665"/>
          </a:xfrm>
          <a:prstGeom prst="rect">
            <a:avLst/>
          </a:prstGeom>
          <a:noFill/>
        </p:spPr>
        <p:txBody>
          <a:bodyPr wrap="square" rtlCol="0">
            <a:spAutoFit/>
          </a:bodyPr>
          <a:lstStyle/>
          <a:p>
            <a:r>
              <a:rPr lang="en-US" sz="1200" dirty="0" smtClean="0"/>
              <a:t>From Mitchell, P., M. </a:t>
            </a:r>
            <a:r>
              <a:rPr lang="en-US" sz="1200" dirty="0" err="1" smtClean="0"/>
              <a:t>Wynia</a:t>
            </a:r>
            <a:r>
              <a:rPr lang="en-US" sz="1200" dirty="0" smtClean="0"/>
              <a:t>, R. Golden, B. </a:t>
            </a:r>
            <a:r>
              <a:rPr lang="en-US" sz="1200" dirty="0" err="1" smtClean="0"/>
              <a:t>McNellis</a:t>
            </a:r>
            <a:r>
              <a:rPr lang="en-US" sz="1200" dirty="0" smtClean="0"/>
              <a:t>, S. </a:t>
            </a:r>
            <a:r>
              <a:rPr lang="en-US" sz="1200" dirty="0" err="1" smtClean="0"/>
              <a:t>Okun</a:t>
            </a:r>
            <a:r>
              <a:rPr lang="en-US" sz="1200" dirty="0" smtClean="0"/>
              <a:t>, C.E. Webb, V. </a:t>
            </a:r>
            <a:r>
              <a:rPr lang="en-US" sz="1200" dirty="0" err="1" smtClean="0"/>
              <a:t>Rohrbach</a:t>
            </a:r>
            <a:r>
              <a:rPr lang="en-US" sz="1200" dirty="0" smtClean="0"/>
              <a:t>, and I. Von </a:t>
            </a:r>
            <a:r>
              <a:rPr lang="en-US" sz="1200" dirty="0" err="1" smtClean="0"/>
              <a:t>Kohorn</a:t>
            </a:r>
            <a:r>
              <a:rPr lang="en-US" sz="1200" dirty="0" smtClean="0"/>
              <a:t>. 2012. Core Principles and Values of Effective Team Based Care, Discussion Paper, Institute of Medicine, Washington, DC. www.iom.edu/tbc</a:t>
            </a:r>
            <a:endParaRPr lang="en-US" sz="1200" dirty="0"/>
          </a:p>
        </p:txBody>
      </p:sp>
    </p:spTree>
    <p:extLst>
      <p:ext uri="{BB962C8B-B14F-4D97-AF65-F5344CB8AC3E}">
        <p14:creationId xmlns:p14="http://schemas.microsoft.com/office/powerpoint/2010/main" val="3674370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2777</TotalTime>
  <Words>3570</Words>
  <Application>Microsoft Office PowerPoint</Application>
  <PresentationFormat>On-screen Show (4:3)</PresentationFormat>
  <Paragraphs>731</Paragraphs>
  <Slides>65</Slides>
  <Notes>65</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forum2014</vt:lpstr>
      <vt:lpstr>1_forum2014</vt:lpstr>
      <vt:lpstr>Team Work: Developing Curriculum for Appropriate use of the  Extended Care Team</vt:lpstr>
      <vt:lpstr>Disclosures</vt:lpstr>
      <vt:lpstr>PowerPoint Presentation</vt:lpstr>
      <vt:lpstr>Introductory Activity</vt:lpstr>
      <vt:lpstr>PowerPoint Presentation</vt:lpstr>
      <vt:lpstr>Goals and Objectives</vt:lpstr>
      <vt:lpstr>PowerPoint Presentation</vt:lpstr>
      <vt:lpstr>PowerPoint Presentation</vt:lpstr>
      <vt:lpstr>Team based care is worth it!</vt:lpstr>
      <vt:lpstr>Details matter: you have to tell people things!</vt:lpstr>
      <vt:lpstr>Residency is developmental</vt:lpstr>
      <vt:lpstr>There are individual differences between residents</vt:lpstr>
      <vt:lpstr>Behavior change for residents and patients</vt:lpstr>
      <vt:lpstr>Process orientation</vt:lpstr>
      <vt:lpstr>Access is powerful!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Coach</vt:lpstr>
      <vt:lpstr>Medical Social Worker</vt:lpstr>
      <vt:lpstr>Faculty Clinical Pharmacist</vt:lpstr>
      <vt:lpstr>Behavioral Science Faculty</vt:lpstr>
      <vt:lpstr>Clinical Pharmacist</vt:lpstr>
      <vt:lpstr>Clinical Social Worker</vt:lpstr>
      <vt:lpstr>PowerPoint Presentation</vt:lpstr>
      <vt:lpstr>PowerPoint Presentation</vt:lpstr>
      <vt:lpstr>PowerPoint Presentation</vt:lpstr>
      <vt:lpstr>PowerPoint Presentation</vt:lpstr>
      <vt:lpstr>Integrate and make new team members feel welcomed</vt:lpstr>
      <vt:lpstr>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#1</vt:lpstr>
      <vt:lpstr>Case #1</vt:lpstr>
      <vt:lpstr>PowerPoint Presentation</vt:lpstr>
      <vt:lpstr>Clinical Pharmacist</vt:lpstr>
      <vt:lpstr>Medical Social Worker</vt:lpstr>
      <vt:lpstr>Health Coach</vt:lpstr>
      <vt:lpstr>Outcomes</vt:lpstr>
      <vt:lpstr>Case #2</vt:lpstr>
      <vt:lpstr>PowerPoint Presentation</vt:lpstr>
      <vt:lpstr>Health Coach </vt:lpstr>
      <vt:lpstr>Outcomes</vt:lpstr>
      <vt:lpstr>Case #3</vt:lpstr>
      <vt:lpstr>PowerPoint Presentation</vt:lpstr>
      <vt:lpstr>Behavioral Science Faculty</vt:lpstr>
      <vt:lpstr>Medical Social Worker</vt:lpstr>
      <vt:lpstr>Outcomes</vt:lpstr>
      <vt:lpstr>Outcomes Measures + Impact </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Haymaker, Christopher</dc:creator>
  <cp:lastModifiedBy>Haymaker, Christopher</cp:lastModifiedBy>
  <cp:revision>119</cp:revision>
  <cp:lastPrinted>2018-08-07T14:44:13Z</cp:lastPrinted>
  <dcterms:created xsi:type="dcterms:W3CDTF">2018-06-21T14:22:12Z</dcterms:created>
  <dcterms:modified xsi:type="dcterms:W3CDTF">2018-10-08T15:21:37Z</dcterms:modified>
</cp:coreProperties>
</file>