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handoutMasterIdLst>
    <p:handoutMasterId r:id="rId50"/>
  </p:handoutMasterIdLst>
  <p:sldIdLst>
    <p:sldId id="320" r:id="rId2"/>
    <p:sldId id="291" r:id="rId3"/>
    <p:sldId id="264" r:id="rId4"/>
    <p:sldId id="259" r:id="rId5"/>
    <p:sldId id="266" r:id="rId6"/>
    <p:sldId id="293" r:id="rId7"/>
    <p:sldId id="307" r:id="rId8"/>
    <p:sldId id="308" r:id="rId9"/>
    <p:sldId id="309" r:id="rId10"/>
    <p:sldId id="311" r:id="rId11"/>
    <p:sldId id="312" r:id="rId12"/>
    <p:sldId id="313" r:id="rId13"/>
    <p:sldId id="314" r:id="rId14"/>
    <p:sldId id="316" r:id="rId15"/>
    <p:sldId id="317" r:id="rId16"/>
    <p:sldId id="263"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19" r:id="rId35"/>
    <p:sldId id="287" r:id="rId36"/>
    <p:sldId id="290" r:id="rId37"/>
    <p:sldId id="295" r:id="rId38"/>
    <p:sldId id="297" r:id="rId39"/>
    <p:sldId id="298" r:id="rId40"/>
    <p:sldId id="299" r:id="rId41"/>
    <p:sldId id="300" r:id="rId42"/>
    <p:sldId id="301" r:id="rId43"/>
    <p:sldId id="302" r:id="rId44"/>
    <p:sldId id="304" r:id="rId45"/>
    <p:sldId id="318" r:id="rId46"/>
    <p:sldId id="305" r:id="rId47"/>
    <p:sldId id="258" r:id="rId48"/>
  </p:sldIdLst>
  <p:sldSz cx="14630400" cy="8229600"/>
  <p:notesSz cx="6881813" cy="92964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BDB"/>
    <a:srgbClr val="DCE3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94711" autoAdjust="0"/>
  </p:normalViewPr>
  <p:slideViewPr>
    <p:cSldViewPr snapToGrid="0" snapToObjects="1">
      <p:cViewPr>
        <p:scale>
          <a:sx n="50" d="100"/>
          <a:sy n="50" d="100"/>
        </p:scale>
        <p:origin x="-1218" y="-216"/>
      </p:cViewPr>
      <p:guideLst>
        <p:guide orient="horz" pos="2592"/>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D3820381-502C-4634-A1B0-CD2D119E1A96}" type="datetimeFigureOut">
              <a:rPr lang="en-US" smtClean="0"/>
              <a:t>3/19/2017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800669B9-1C2D-454B-BC10-416C34E3FCAC}" type="slidenum">
              <a:rPr lang="en-US" smtClean="0"/>
              <a:t>‹#›</a:t>
            </a:fld>
            <a:endParaRPr lang="en-US"/>
          </a:p>
        </p:txBody>
      </p:sp>
    </p:spTree>
    <p:extLst>
      <p:ext uri="{BB962C8B-B14F-4D97-AF65-F5344CB8AC3E}">
        <p14:creationId xmlns:p14="http://schemas.microsoft.com/office/powerpoint/2010/main" val="416646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C3E0A8F0-B3C8-4168-A982-F319E28F232F}" type="datetimeFigureOut">
              <a:rPr lang="en-US" smtClean="0"/>
              <a:t>3/19/2017</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070C9EC7-34CC-413E-B5A6-F89A76BEB7D3}" type="slidenum">
              <a:rPr lang="en-US" smtClean="0"/>
              <a:t>‹#›</a:t>
            </a:fld>
            <a:endParaRPr lang="en-US"/>
          </a:p>
        </p:txBody>
      </p:sp>
    </p:spTree>
    <p:extLst>
      <p:ext uri="{BB962C8B-B14F-4D97-AF65-F5344CB8AC3E}">
        <p14:creationId xmlns:p14="http://schemas.microsoft.com/office/powerpoint/2010/main" val="3156747244"/>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mazon.com/Learning-Think-Thinking-S-Maclure/dp/0080406572/bigdogsbowlofb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tic.mil/dtic/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tic.mil/dtic/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r>
              <a:rPr lang="en-US" baseline="0" dirty="0" smtClean="0"/>
              <a:t>Now I stand before you a convinced woman. Convinced of the value of having a system to plan learning events. I love this session because this is where we get practical and put it all together. I promise you that, by the end of this session, you will be as excited as I am about planning your next learning event and convinced to use this system! I am Amanda Cuda, a second year faculty development fellow.</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342900" y="696913"/>
            <a:ext cx="6196013" cy="348615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688182" y="4415790"/>
            <a:ext cx="5505450" cy="4183380"/>
          </a:xfrm>
          <a:prstGeom prst="rect">
            <a:avLst/>
          </a:prstGeom>
          <a:noFill/>
          <a:ln>
            <a:miter lim="800000"/>
            <a:headEnd/>
            <a:tailEnd/>
          </a:ln>
        </p:spPr>
        <p:txBody>
          <a:bodyPr/>
          <a:lstStyle/>
          <a:p>
            <a:pPr marL="40442">
              <a:spcBef>
                <a:spcPts val="421"/>
              </a:spcBef>
            </a:pPr>
            <a:r>
              <a:rPr lang="en-US" dirty="0">
                <a:solidFill>
                  <a:srgbClr val="000000"/>
                </a:solidFill>
                <a:latin typeface="Times" charset="0"/>
                <a:cs typeface="Times" charset="0"/>
                <a:sym typeface="Times" charset="0"/>
              </a:rPr>
              <a:t>The preceptor should demonstrate the skill exactly as it should be done without talking through the procedure. </a:t>
            </a:r>
          </a:p>
          <a:p>
            <a:pPr marL="40442">
              <a:spcBef>
                <a:spcPts val="421"/>
              </a:spcBef>
            </a:pPr>
            <a:r>
              <a:rPr lang="en-US" dirty="0">
                <a:solidFill>
                  <a:srgbClr val="000000"/>
                </a:solidFill>
                <a:latin typeface="Times" charset="0"/>
                <a:cs typeface="Times" charset="0"/>
                <a:sym typeface="Times" charset="0"/>
              </a:rPr>
              <a:t>This silent demonstration gives students a mental picture of what the skill looks like when it is being done correctly.</a:t>
            </a:r>
          </a:p>
          <a:p>
            <a:pPr marL="40442">
              <a:spcBef>
                <a:spcPts val="421"/>
              </a:spcBef>
            </a:pPr>
            <a:r>
              <a:rPr lang="en-US" dirty="0">
                <a:solidFill>
                  <a:srgbClr val="000000"/>
                </a:solidFill>
                <a:latin typeface="Times" charset="0"/>
                <a:cs typeface="Times" charset="0"/>
                <a:sym typeface="Times" charset="0"/>
              </a:rPr>
              <a:t>Allows for visualization of a model of the performance expected.</a:t>
            </a:r>
          </a:p>
          <a:p>
            <a:pPr marL="40442">
              <a:spcBef>
                <a:spcPts val="421"/>
              </a:spcBef>
            </a:pPr>
            <a:r>
              <a:rPr lang="en-US" dirty="0">
                <a:solidFill>
                  <a:srgbClr val="000000"/>
                </a:solidFill>
                <a:latin typeface="Times" charset="0"/>
                <a:cs typeface="Times" charset="0"/>
                <a:sym typeface="Times" charset="0"/>
              </a:rPr>
              <a:t>This image is important since students will use this picture to self-evaluate their own performance when practicing the skill.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29" name="Shape 29"/>
          <p:cNvSpPr>
            <a:spLocks noGrp="1"/>
          </p:cNvSpPr>
          <p:nvPr>
            <p:ph type="body" sz="quarter" idx="1"/>
          </p:nvPr>
        </p:nvSpPr>
        <p:spPr>
          <a:prstGeom prst="rect">
            <a:avLst/>
          </a:prstGeom>
        </p:spPr>
        <p:txBody>
          <a:bodyPr/>
          <a:lstStyle/>
          <a:p>
            <a:pPr lvl="0">
              <a:defRPr sz="1800"/>
            </a:pPr>
            <a:r>
              <a:rPr sz="2400" dirty="0"/>
              <a:t>Most physicians suffer from TMI: Too Much Information; Medline indexes over 2000 articles/day; If it takes 30 min to read an article and critically appraise it and you read continuously for 16 hours/day, you would be 2 months behind in 1 day, 3 months if you stopped to eat</a:t>
            </a:r>
          </a:p>
          <a:p>
            <a:pPr lvl="0">
              <a:defRPr sz="1800"/>
            </a:pPr>
            <a:r>
              <a:rPr sz="2400" dirty="0"/>
              <a:t>the local newspaper or CNN has this week’s NEJM abstracts before you do!—your patients are bringing you articles/news bytes off the internet; </a:t>
            </a:r>
          </a:p>
          <a:p>
            <a:pPr lvl="0">
              <a:defRPr sz="1800"/>
            </a:pPr>
            <a:r>
              <a:rPr sz="2400" dirty="0"/>
              <a:t>As we sit in this lecture, a pharm rep is probably outside waiting patiently to tell you all about their newest medication;</a:t>
            </a:r>
          </a:p>
          <a:p>
            <a:pPr lvl="0">
              <a:defRPr sz="1800"/>
            </a:pPr>
            <a:r>
              <a:rPr sz="2400" dirty="0"/>
              <a:t>Furthermore, we often find our most trusted sources conflicting: causing the dreaded “</a:t>
            </a:r>
            <a:r>
              <a:rPr sz="2400" dirty="0" err="1"/>
              <a:t>ping-pong</a:t>
            </a:r>
            <a:r>
              <a:rPr sz="2400" dirty="0"/>
              <a:t> effect”</a:t>
            </a:r>
          </a:p>
          <a:p>
            <a:pPr lvl="0">
              <a:defRPr sz="1800"/>
            </a:pPr>
            <a:r>
              <a:rPr sz="2400" dirty="0"/>
              <a:t>The American Urological Association recommends a PSA on asymptomatic men over age 50 with a 10 year life expectancy, earlier if there is a fam. </a:t>
            </a:r>
            <a:r>
              <a:rPr sz="2400" dirty="0" err="1"/>
              <a:t>Hx</a:t>
            </a:r>
            <a:r>
              <a:rPr sz="2400" dirty="0"/>
              <a:t> of prostate CA, BUT the US Preventative Services Task Force states there is insufficient evidence for or against routine PSA testing?  What should you do?</a:t>
            </a:r>
          </a:p>
          <a:p>
            <a:pPr lvl="0">
              <a:defRPr sz="1800"/>
            </a:pPr>
            <a:r>
              <a:rPr sz="2400" dirty="0"/>
              <a:t>You Must avoid the traps of “my last case”/”In my experience”—we can’t practice “best” medicine with an “N” of 1 or even 10 or 20</a:t>
            </a:r>
          </a:p>
          <a:p>
            <a:pPr lvl="0">
              <a:defRPr sz="1800"/>
            </a:pPr>
            <a:r>
              <a:rPr sz="2400" dirty="0"/>
              <a:t>How do we find the “truth”?  How do we find POEMS?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36" name="Shape 36"/>
          <p:cNvSpPr>
            <a:spLocks noGrp="1"/>
          </p:cNvSpPr>
          <p:nvPr>
            <p:ph type="body" sz="quarter" idx="1"/>
          </p:nvPr>
        </p:nvSpPr>
        <p:spPr>
          <a:prstGeom prst="rect">
            <a:avLst/>
          </a:prstGeom>
        </p:spPr>
        <p:txBody>
          <a:bodyPr/>
          <a:lstStyle/>
          <a:p>
            <a:pPr lvl="0">
              <a:defRPr sz="1800"/>
            </a:pPr>
            <a:r>
              <a:rPr sz="2400"/>
              <a:t>So by a show of hands, who has heard of the EBM acronyms: DOE and POEM?</a:t>
            </a:r>
          </a:p>
          <a:p>
            <a:pPr lvl="0">
              <a:defRPr sz="1800"/>
            </a:pPr>
            <a:r>
              <a:rPr sz="2400"/>
              <a:t>Great!  Anyone care to share with us what they stand for?</a:t>
            </a:r>
          </a:p>
          <a:p>
            <a:pPr lvl="0">
              <a:defRPr sz="1800"/>
            </a:pPr>
            <a:r>
              <a:rPr sz="2400"/>
              <a:t>(Audience Participation)</a:t>
            </a:r>
          </a:p>
          <a:p>
            <a:pPr lvl="0">
              <a:defRPr sz="1800"/>
            </a:pPr>
            <a:r>
              <a:rPr sz="2400"/>
              <a:t>So a DOE: deals with etiology, pathophysiology, pharmacology; intermediate outcomes; ie-H. pylori is associated with afib.  DOE’s are crucial to medicine, w/o DOE’s there would be no POEMs; we must know how a disease works before we can dx, tx or cure it</a:t>
            </a:r>
          </a:p>
          <a:p>
            <a:pPr lvl="0">
              <a:defRPr sz="1800"/>
            </a:pPr>
            <a:r>
              <a:rPr sz="2400"/>
              <a:t>POEMs: deals with morbidity, mortality, quality of life; outcomes; the “so-what”! Ie-Treating H. pylori decreases risk of Afib—not been proven yet but under study!  Another example is the CAST I trial. It looked at suppressing ventricular ectopy post MI c flecainide and encainide etc—sounded good on paper, but in reality, it actually increased mortality!! (the DOE was that class I antiarrthymics could suppress ectopy, the POEM was that suppressing ectopy increased mortality!)</a:t>
            </a:r>
          </a:p>
          <a:p>
            <a:pPr lvl="0">
              <a:defRPr sz="1800"/>
            </a:pPr>
            <a:r>
              <a:rPr sz="2400"/>
              <a:t>So how much of the literature is composed of DOES and POEMS? The Numbers….</a:t>
            </a:r>
          </a:p>
          <a:p>
            <a:pPr lvl="0">
              <a:defRPr sz="1800"/>
            </a:pPr>
            <a:r>
              <a:rPr sz="2400"/>
              <a:t>In a 6 month survey of 90 journals:</a:t>
            </a:r>
          </a:p>
          <a:p>
            <a:pPr lvl="2">
              <a:defRPr sz="1800"/>
            </a:pPr>
            <a:r>
              <a:rPr sz="2400"/>
              <a:t>8,047 articles</a:t>
            </a:r>
          </a:p>
          <a:p>
            <a:pPr lvl="2">
              <a:defRPr sz="1800"/>
            </a:pPr>
            <a:r>
              <a:rPr sz="2400"/>
              <a:t>213 POEMs</a:t>
            </a:r>
          </a:p>
          <a:p>
            <a:pPr lvl="0">
              <a:defRPr sz="1800"/>
            </a:pPr>
            <a:r>
              <a:rPr sz="2400"/>
              <a:t>97% DOEs and other material</a:t>
            </a:r>
          </a:p>
          <a:p>
            <a:pPr lvl="0">
              <a:defRPr sz="1800"/>
            </a:pPr>
            <a:r>
              <a:rPr sz="2400"/>
              <a:t>3% POEMs</a:t>
            </a:r>
          </a:p>
          <a:p>
            <a:pPr lvl="0">
              <a:defRPr sz="1800"/>
            </a:pPr>
            <a:r>
              <a:rPr sz="2400"/>
              <a:t>So YES they are illusive!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42" name="Shape 42"/>
          <p:cNvSpPr>
            <a:spLocks noGrp="1"/>
          </p:cNvSpPr>
          <p:nvPr>
            <p:ph type="body" sz="quarter" idx="1"/>
          </p:nvPr>
        </p:nvSpPr>
        <p:spPr>
          <a:prstGeom prst="rect">
            <a:avLst/>
          </a:prstGeom>
        </p:spPr>
        <p:txBody>
          <a:bodyPr/>
          <a:lstStyle/>
          <a:p>
            <a:pPr lvl="0">
              <a:defRPr sz="1800"/>
            </a:pPr>
            <a:r>
              <a:rPr sz="2400"/>
              <a:t>So by a show of hands, who has heard of the EBM acronyms: DOE and POEM?</a:t>
            </a:r>
          </a:p>
          <a:p>
            <a:pPr lvl="0">
              <a:defRPr sz="1800"/>
            </a:pPr>
            <a:r>
              <a:rPr sz="2400"/>
              <a:t>Great!  Anyone care to share with us what they stand for?</a:t>
            </a:r>
          </a:p>
          <a:p>
            <a:pPr lvl="0">
              <a:defRPr sz="1800"/>
            </a:pPr>
            <a:r>
              <a:rPr sz="2400"/>
              <a:t>(Audience Participation)</a:t>
            </a:r>
          </a:p>
          <a:p>
            <a:pPr lvl="0">
              <a:defRPr sz="1800"/>
            </a:pPr>
            <a:r>
              <a:rPr sz="2400"/>
              <a:t>So a DOE: deals with etiology, pathophysiology, pharmacology; intermediate outcomes; ie-H. pylori is associated with afib.  DOE’s are crucial to medicine, w/o DOE’s there would be no POEMs; we must know how a disease works before we can dx, tx or cure it</a:t>
            </a:r>
          </a:p>
          <a:p>
            <a:pPr lvl="0">
              <a:defRPr sz="1800"/>
            </a:pPr>
            <a:r>
              <a:rPr sz="2400"/>
              <a:t>POEMs: deals with morbidity, mortality, quality of life; outcomes; the “so-what”! Ie-Treating H. pylori decreases risk of Afib—not been proven yet but under study!  Another example is the CAST I trial. It looked at suppressing ventricular ectopy post MI c flecainide and encainide etc—sounded good on paper, but in reality, it actually increased mortality!! (the DOE was that class I antiarrthymics could suppress ectopy, the POEM was that suppressing ectopy increased mortality!)</a:t>
            </a:r>
          </a:p>
          <a:p>
            <a:pPr lvl="0">
              <a:defRPr sz="1800"/>
            </a:pPr>
            <a:r>
              <a:rPr sz="2400"/>
              <a:t>So how much of the literature is composed of DOES and POEMS? The Numbers….</a:t>
            </a:r>
          </a:p>
          <a:p>
            <a:pPr lvl="0">
              <a:defRPr sz="1800"/>
            </a:pPr>
            <a:r>
              <a:rPr sz="2400"/>
              <a:t>In a 6 month survey of 90 journals:</a:t>
            </a:r>
          </a:p>
          <a:p>
            <a:pPr lvl="2">
              <a:defRPr sz="1800"/>
            </a:pPr>
            <a:r>
              <a:rPr sz="2400"/>
              <a:t>8,047 articles</a:t>
            </a:r>
          </a:p>
          <a:p>
            <a:pPr lvl="2">
              <a:defRPr sz="1800"/>
            </a:pPr>
            <a:r>
              <a:rPr sz="2400"/>
              <a:t>213 POEMs</a:t>
            </a:r>
          </a:p>
          <a:p>
            <a:pPr lvl="0">
              <a:defRPr sz="1800"/>
            </a:pPr>
            <a:r>
              <a:rPr sz="2400"/>
              <a:t>97% DOEs and other material</a:t>
            </a:r>
          </a:p>
          <a:p>
            <a:pPr lvl="0">
              <a:defRPr sz="1800"/>
            </a:pPr>
            <a:r>
              <a:rPr sz="2400"/>
              <a:t>3% POEMs</a:t>
            </a:r>
          </a:p>
          <a:p>
            <a:pPr lvl="0">
              <a:defRPr sz="1800"/>
            </a:pPr>
            <a:r>
              <a:rPr sz="2400"/>
              <a:t>So YES they are illusive!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47" name="Shape 47"/>
          <p:cNvSpPr>
            <a:spLocks noGrp="1"/>
          </p:cNvSpPr>
          <p:nvPr>
            <p:ph type="body" sz="quarter" idx="1"/>
          </p:nvPr>
        </p:nvSpPr>
        <p:spPr>
          <a:prstGeom prst="rect">
            <a:avLst/>
          </a:prstGeom>
        </p:spPr>
        <p:txBody>
          <a:bodyPr/>
          <a:lstStyle/>
          <a:p>
            <a:pPr lvl="0">
              <a:defRPr sz="1800"/>
            </a:pPr>
            <a:r>
              <a:rPr sz="2400"/>
              <a:t>So by a show of hands, who has heard of the EBM acronyms: DOE and POEM?</a:t>
            </a:r>
          </a:p>
          <a:p>
            <a:pPr lvl="0">
              <a:defRPr sz="1800"/>
            </a:pPr>
            <a:r>
              <a:rPr sz="2400"/>
              <a:t>Great!  Anyone care to share with us what they stand for?</a:t>
            </a:r>
          </a:p>
          <a:p>
            <a:pPr lvl="0">
              <a:defRPr sz="1800"/>
            </a:pPr>
            <a:r>
              <a:rPr sz="2400"/>
              <a:t>(Audience Participation)</a:t>
            </a:r>
          </a:p>
          <a:p>
            <a:pPr lvl="0">
              <a:defRPr sz="1800"/>
            </a:pPr>
            <a:r>
              <a:rPr sz="2400"/>
              <a:t>So a DOE: deals with etiology, pathophysiology, pharmacology; intermediate outcomes; ie-H. pylori is associated with afib.  DOE’s are crucial to medicine, w/o DOE’s there would be no POEMs; we must know how a disease works before we can dx, tx or cure it</a:t>
            </a:r>
          </a:p>
          <a:p>
            <a:pPr lvl="0">
              <a:defRPr sz="1800"/>
            </a:pPr>
            <a:r>
              <a:rPr sz="2400"/>
              <a:t>POEMs: deals with morbidity, mortality, quality of life; outcomes; the “so-what”! Ie-Treating H. pylori decreases risk of Afib—not been proven yet but under study!  Another example is the CAST I trial. It looked at suppressing ventricular ectopy post MI c flecainide and encainide etc—sounded good on paper, but in reality, it actually increased mortality!! (the DOE was that class I antiarrthymics could suppress ectopy, the POEM was that suppressing ectopy increased mortality!)</a:t>
            </a:r>
          </a:p>
          <a:p>
            <a:pPr lvl="0">
              <a:defRPr sz="1800"/>
            </a:pPr>
            <a:r>
              <a:rPr sz="2400"/>
              <a:t>So how much of the literature is composed of DOES and POEMS? The Numbers….</a:t>
            </a:r>
          </a:p>
          <a:p>
            <a:pPr lvl="0">
              <a:defRPr sz="1800"/>
            </a:pPr>
            <a:r>
              <a:rPr sz="2400"/>
              <a:t>In a 6 month survey of 90 journals:</a:t>
            </a:r>
          </a:p>
          <a:p>
            <a:pPr lvl="2">
              <a:defRPr sz="1800"/>
            </a:pPr>
            <a:r>
              <a:rPr sz="2400"/>
              <a:t>8,047 articles</a:t>
            </a:r>
          </a:p>
          <a:p>
            <a:pPr lvl="2">
              <a:defRPr sz="1800"/>
            </a:pPr>
            <a:r>
              <a:rPr sz="2400"/>
              <a:t>213 POEMs</a:t>
            </a:r>
          </a:p>
          <a:p>
            <a:pPr lvl="0">
              <a:defRPr sz="1800"/>
            </a:pPr>
            <a:r>
              <a:rPr sz="2400"/>
              <a:t>97% DOEs and other material</a:t>
            </a:r>
          </a:p>
          <a:p>
            <a:pPr lvl="0">
              <a:defRPr sz="1800"/>
            </a:pPr>
            <a:r>
              <a:rPr sz="2400"/>
              <a:t>3% POEMs</a:t>
            </a:r>
          </a:p>
          <a:p>
            <a:pPr lvl="0">
              <a:defRPr sz="1800"/>
            </a:pPr>
            <a:r>
              <a:rPr sz="2400"/>
              <a:t>So YES they are illusive!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lvl="0">
              <a:defRPr sz="1800"/>
            </a:pPr>
            <a:r>
              <a:rPr sz="2400"/>
              <a:t>So how do you pick? How do you find the “needle in the haystack?”  </a:t>
            </a:r>
          </a:p>
          <a:p>
            <a:pPr lvl="0">
              <a:defRPr sz="1800"/>
            </a:pPr>
            <a:r>
              <a:rPr sz="2400"/>
              <a:t>The real trick of what source to pick depends on the particular question/clinical scenario…ie—”it depends”…J</a:t>
            </a:r>
          </a:p>
          <a:p>
            <a:pPr lvl="0">
              <a:defRPr sz="1800"/>
            </a:pPr>
            <a:r>
              <a:rPr sz="2400"/>
              <a:t>So, here are my suggestions based “my expert opinion”, but before you laugh, there ARE studies on UpToDate, InfoPOEMS, and Epocrates that demonstrate their ease of use, timeliness and most importantly, ACCURACY!!!  So really, my Algorithm of sorts IS evidence based…</a:t>
            </a:r>
          </a:p>
          <a:p>
            <a:pPr marL="410870" indent="-410870">
              <a:buSzPct val="100000"/>
              <a:buAutoNum type="arabicPeriod"/>
              <a:defRPr sz="1800"/>
            </a:pPr>
            <a:r>
              <a:rPr sz="2400"/>
              <a:t>For general knowledge, most EBM or expert opinion type questions—UpToDate is a great place to start.</a:t>
            </a:r>
          </a:p>
          <a:p>
            <a:pPr marL="410870" indent="-410870">
              <a:buSzPct val="100000"/>
              <a:buAutoNum type="arabicPeriod"/>
              <a:defRPr sz="1800"/>
            </a:pPr>
            <a:r>
              <a:rPr sz="2400"/>
              <a:t>For specific EBM, clinical calculations, practice guideline questions—go to InfoPOEMS—just make sure you get a subscription!</a:t>
            </a:r>
          </a:p>
          <a:p>
            <a:pPr marL="410870" indent="-410870">
              <a:buSzPct val="100000"/>
              <a:buAutoNum type="arabicPeriod"/>
              <a:defRPr sz="1800"/>
            </a:pPr>
            <a:r>
              <a:rPr sz="2400"/>
              <a:t>For drug/bug questions, Johns Hopkins Guide and/or Epocrates</a:t>
            </a:r>
          </a:p>
          <a:p>
            <a:pPr marL="410870" indent="-410870">
              <a:buSzPct val="100000"/>
              <a:buAutoNum type="arabicPeriod"/>
              <a:defRPr sz="1800"/>
            </a:pPr>
            <a:r>
              <a:rPr sz="2400"/>
              <a:t>Use PubMed if you want to see the specific reference or if the 1st 3 aren’t working!</a:t>
            </a:r>
          </a:p>
          <a:p>
            <a:pPr marL="410870" indent="-410870">
              <a:buSzPct val="100000"/>
              <a:buAutoNum type="arabicPeriod"/>
              <a:defRPr sz="1800"/>
            </a:pPr>
            <a:r>
              <a:rPr sz="2400"/>
              <a:t>If you still aren’t getting the answer, then the sources on this next page (next slide) is a great next step!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lvl="0">
              <a:defRPr sz="1800"/>
            </a:pPr>
            <a:r>
              <a:rPr lang="en-US" sz="2400" dirty="0" smtClean="0"/>
              <a:t>May want to consider working in HEART Pathway??  </a:t>
            </a:r>
            <a:r>
              <a:rPr lang="en-US" sz="2400" dirty="0" err="1" smtClean="0"/>
              <a:t>SmartIntern</a:t>
            </a:r>
            <a:r>
              <a:rPr lang="en-US" sz="2400" baseline="0" dirty="0" smtClean="0"/>
              <a:t> Sepsis?  AAP NRP?</a:t>
            </a:r>
            <a:endParaRPr lang="en-US" sz="2400" dirty="0" smtClean="0"/>
          </a:p>
          <a:p>
            <a:pPr lvl="0">
              <a:defRPr sz="1800"/>
            </a:pPr>
            <a:r>
              <a:rPr sz="2400" dirty="0" smtClean="0"/>
              <a:t>So </a:t>
            </a:r>
            <a:r>
              <a:rPr sz="2400" dirty="0"/>
              <a:t>how do you pick? How do you find the “needle in the haystack?”  </a:t>
            </a:r>
          </a:p>
          <a:p>
            <a:pPr lvl="0">
              <a:defRPr sz="1800"/>
            </a:pPr>
            <a:r>
              <a:rPr sz="2400" dirty="0"/>
              <a:t>The real trick of what source to pick depends on the particular question/clinical scenario…</a:t>
            </a:r>
            <a:r>
              <a:rPr sz="2400" dirty="0" err="1"/>
              <a:t>ie</a:t>
            </a:r>
            <a:r>
              <a:rPr sz="2400" dirty="0"/>
              <a:t>—”it depends”…J</a:t>
            </a:r>
          </a:p>
          <a:p>
            <a:pPr lvl="0">
              <a:defRPr sz="1800"/>
            </a:pPr>
            <a:r>
              <a:rPr sz="2400" dirty="0"/>
              <a:t>So, here are my suggestions based “my expert opinion”, but before you laugh, there ARE studies on </a:t>
            </a:r>
            <a:r>
              <a:rPr sz="2400" dirty="0" err="1"/>
              <a:t>UpToDate</a:t>
            </a:r>
            <a:r>
              <a:rPr sz="2400" dirty="0"/>
              <a:t>, </a:t>
            </a:r>
            <a:r>
              <a:rPr sz="2400" dirty="0" err="1"/>
              <a:t>InfoPOEMS</a:t>
            </a:r>
            <a:r>
              <a:rPr sz="2400" dirty="0"/>
              <a:t>, and </a:t>
            </a:r>
            <a:r>
              <a:rPr sz="2400" dirty="0" err="1"/>
              <a:t>Epocrates</a:t>
            </a:r>
            <a:r>
              <a:rPr sz="2400" dirty="0"/>
              <a:t> that demonstrate their ease of use, timeliness and most importantly, ACCURACY!!!  So really, my Algorithm of sorts IS evidence based…</a:t>
            </a:r>
          </a:p>
          <a:p>
            <a:pPr marL="410870" indent="-410870">
              <a:buSzPct val="100000"/>
              <a:buAutoNum type="arabicPeriod"/>
              <a:defRPr sz="1800"/>
            </a:pPr>
            <a:r>
              <a:rPr sz="2400" dirty="0"/>
              <a:t>For general knowledge, most EBM or expert opinion type questions—</a:t>
            </a:r>
            <a:r>
              <a:rPr sz="2400" dirty="0" err="1"/>
              <a:t>UpToDate</a:t>
            </a:r>
            <a:r>
              <a:rPr sz="2400" dirty="0"/>
              <a:t> is a great place to start.</a:t>
            </a:r>
          </a:p>
          <a:p>
            <a:pPr marL="410870" indent="-410870">
              <a:buSzPct val="100000"/>
              <a:buAutoNum type="arabicPeriod"/>
              <a:defRPr sz="1800"/>
            </a:pPr>
            <a:r>
              <a:rPr sz="2400" dirty="0"/>
              <a:t>For specific EBM, clinical calculations, practice guideline questions—go to </a:t>
            </a:r>
            <a:r>
              <a:rPr sz="2400" dirty="0" err="1"/>
              <a:t>InfoPOEMS</a:t>
            </a:r>
            <a:r>
              <a:rPr sz="2400" dirty="0"/>
              <a:t>—just make sure you get a subscription!</a:t>
            </a:r>
          </a:p>
          <a:p>
            <a:pPr marL="410870" indent="-410870">
              <a:buSzPct val="100000"/>
              <a:buAutoNum type="arabicPeriod"/>
              <a:defRPr sz="1800"/>
            </a:pPr>
            <a:r>
              <a:rPr sz="2400" dirty="0"/>
              <a:t>For drug/bug questions, Johns Hopkins Guide and/or </a:t>
            </a:r>
            <a:r>
              <a:rPr sz="2400" dirty="0" err="1"/>
              <a:t>Epocrates</a:t>
            </a:r>
            <a:endParaRPr sz="2400" dirty="0"/>
          </a:p>
          <a:p>
            <a:pPr marL="410870" indent="-410870">
              <a:buSzPct val="100000"/>
              <a:buAutoNum type="arabicPeriod"/>
              <a:defRPr sz="1800"/>
            </a:pPr>
            <a:r>
              <a:rPr sz="2400" dirty="0"/>
              <a:t>Use PubMed if you want to see the specific reference or if the 1st 3 aren’t working!</a:t>
            </a:r>
          </a:p>
          <a:p>
            <a:pPr marL="410870" indent="-410870">
              <a:buSzPct val="100000"/>
              <a:buAutoNum type="arabicPeriod"/>
              <a:defRPr sz="1800"/>
            </a:pPr>
            <a:r>
              <a:rPr sz="2400" dirty="0"/>
              <a:t>If you still aren’t getting the answer, then the sources on this next page (next slide) is a great next step!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defRPr sz="1800"/>
            </a:pPr>
            <a:r>
              <a:rPr sz="2400"/>
              <a:t>I want you to first think about the best answer to each question you already have stored in your brain, then think about which information source you would usually turn to first to answer the question. So where would you like to go to answer these questions? (let the audience name several sources)</a:t>
            </a:r>
          </a:p>
          <a:p>
            <a:pPr lvl="0">
              <a:defRPr sz="1800"/>
            </a:pPr>
            <a:r>
              <a:rPr sz="2400"/>
              <a:t>OK, those are all great ideas, lets go (here) first….(trial of their chosen source for about 3 mins)…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sz="2400"/>
              <a:t>OK, so if I had this question, I would go here—UpToDate.</a:t>
            </a:r>
          </a:p>
          <a:p>
            <a:pPr lvl="0">
              <a:defRPr sz="1800"/>
            </a:pPr>
            <a:r>
              <a:rPr sz="2400"/>
              <a:t>Let me show you some tricks on UpToDate</a:t>
            </a:r>
          </a:p>
          <a:p>
            <a:pPr lvl="0">
              <a:defRPr sz="1800"/>
            </a:pPr>
            <a:r>
              <a:rPr sz="2400"/>
              <a:t>(show answers to case 1 via UpToDate, show how to search on UpToDate and how to narrow searches…)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lvl="0">
              <a:defRPr sz="1800"/>
            </a:pPr>
            <a:r>
              <a:rPr sz="2400"/>
              <a:t>Lot’s of questions here!  Where would you go to answer them?  Options?? (collect their options again, but this time…)</a:t>
            </a:r>
          </a:p>
          <a:p>
            <a:pPr lvl="0">
              <a:defRPr sz="1800"/>
            </a:pPr>
            <a:r>
              <a:rPr sz="2400"/>
              <a:t>Those are all great ideas.  Let me show you one of my favorite sources and give THAT a try for these questions…its called InfoPOEMS!</a:t>
            </a:r>
          </a:p>
          <a:p>
            <a:pPr lvl="0">
              <a:defRPr sz="1800"/>
            </a:pPr>
            <a:r>
              <a:rPr sz="2400"/>
              <a:t>Has anyone here, used InfoPOEMS?  I noticed TAMC does NOT have an institutional subscription, but more on that latter…L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Sara</a:t>
            </a:r>
            <a:r>
              <a:rPr lang="en-US" baseline="0" dirty="0" smtClean="0"/>
              <a:t> mentioned at the end of her session that you could use many of her principles in a future talk that you are planning. Think about that learning event that you need to plan in the near future. Do you feel excited to plan it? Many of you listed time as a significant challenge to planning a learning event. Yes! Many of you mentioned the challenges of how to make something interesting, how to use technology, limited teaching experience. Yes, yes, and yes! I was there with you 1 year ago. </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2</a:t>
            </a:fld>
            <a:endParaRPr lang="en-US" dirty="0"/>
          </a:p>
        </p:txBody>
      </p:sp>
    </p:spTree>
    <p:extLst>
      <p:ext uri="{BB962C8B-B14F-4D97-AF65-F5344CB8AC3E}">
        <p14:creationId xmlns:p14="http://schemas.microsoft.com/office/powerpoint/2010/main" val="347003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defRPr sz="1800"/>
            </a:pPr>
            <a:r>
              <a:rPr sz="2400"/>
              <a:t>I want you to first think about the best answer to each question you already have stored in your brain, then think about which information source you would usually turn to first to answer the question. So where would you like to go to answer these questions? (let the audience name several sources)</a:t>
            </a:r>
          </a:p>
          <a:p>
            <a:pPr lvl="0">
              <a:defRPr sz="1800"/>
            </a:pPr>
            <a:r>
              <a:rPr sz="2400"/>
              <a:t>OK, those are all great ideas, lets go (here) first….(trial of their chosen source for about 3 mins)…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sz="2400"/>
              <a:t>OK, so if I had this question, I would go here—UpToDate.</a:t>
            </a:r>
          </a:p>
          <a:p>
            <a:pPr lvl="0">
              <a:defRPr sz="1800"/>
            </a:pPr>
            <a:r>
              <a:rPr sz="2400"/>
              <a:t>Let me show you some tricks on UpToDate</a:t>
            </a:r>
          </a:p>
          <a:p>
            <a:pPr lvl="0">
              <a:defRPr sz="1800"/>
            </a:pPr>
            <a:r>
              <a:rPr sz="2400"/>
              <a:t>(show answers to case 1 via UpToDate, show how to search on UpToDate and how to narrow searches…)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pPr lvl="0">
              <a:defRPr sz="1800"/>
            </a:pPr>
            <a:r>
              <a:rPr sz="2400"/>
              <a:t>Lot’s of questions here!  Where would you go to answer them?  Options?? (collect their options again, but this time…)</a:t>
            </a:r>
          </a:p>
          <a:p>
            <a:pPr lvl="0">
              <a:defRPr sz="1800"/>
            </a:pPr>
            <a:r>
              <a:rPr sz="2400"/>
              <a:t>Those are all great ideas.  Let me show you one of my favorite sources and give THAT a try for these questions…its called InfoPOEMS!</a:t>
            </a:r>
          </a:p>
          <a:p>
            <a:pPr lvl="0">
              <a:defRPr sz="1800"/>
            </a:pPr>
            <a:r>
              <a:rPr sz="2400"/>
              <a:t>Has anyone here, used InfoPOEMS?  I noticed TAMC does NOT have an institutional subscription, but more on that latter…L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sz="2400"/>
              <a:t>OK, so if I had this question, I would go here—UpToDate.</a:t>
            </a:r>
          </a:p>
          <a:p>
            <a:pPr lvl="0">
              <a:defRPr sz="1800"/>
            </a:pPr>
            <a:r>
              <a:rPr sz="2400"/>
              <a:t>Let me show you some tricks on UpToDate</a:t>
            </a:r>
          </a:p>
          <a:p>
            <a:pPr lvl="0">
              <a:defRPr sz="1800"/>
            </a:pPr>
            <a:r>
              <a:rPr sz="2400"/>
              <a:t>(show answers to case 1 via UpToDate, show how to search on UpToDate and how to narrow searches…)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lvl="0">
              <a:defRPr sz="1800"/>
            </a:pPr>
            <a:r>
              <a:rPr sz="2400"/>
              <a:t>I want you to first think about the best answer to each question you already have stored in your brain, then think about which information source you would usually turn to first to answer the question. So where would you like to go to answer these questions? (let the audience name several sources)</a:t>
            </a:r>
          </a:p>
          <a:p>
            <a:pPr lvl="0">
              <a:defRPr sz="1800"/>
            </a:pPr>
            <a:r>
              <a:rPr sz="2400"/>
              <a:t>OK, those are all great ideas, lets go (here) first….(trial of their chosen source for about 3 mins)…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165" name="Shape 165"/>
          <p:cNvSpPr>
            <a:spLocks noGrp="1"/>
          </p:cNvSpPr>
          <p:nvPr>
            <p:ph type="body" sz="quarter" idx="1"/>
          </p:nvPr>
        </p:nvSpPr>
        <p:spPr>
          <a:prstGeom prst="rect">
            <a:avLst/>
          </a:prstGeom>
        </p:spPr>
        <p:txBody>
          <a:bodyPr/>
          <a:lstStyle/>
          <a:p>
            <a:pPr lvl="0">
              <a:defRPr sz="1800"/>
            </a:pPr>
            <a:r>
              <a:rPr sz="2400"/>
              <a:t>OK, so if I had this question, I would go here—UpToDate.</a:t>
            </a:r>
          </a:p>
          <a:p>
            <a:pPr lvl="0">
              <a:defRPr sz="1800"/>
            </a:pPr>
            <a:r>
              <a:rPr sz="2400"/>
              <a:t>Let me show you some tricks on UpToDate</a:t>
            </a:r>
          </a:p>
          <a:p>
            <a:pPr lvl="0">
              <a:defRPr sz="1800"/>
            </a:pPr>
            <a:r>
              <a:rPr sz="2400"/>
              <a:t>(show answers to case 1 via UpToDate, show how to search on UpToDate and how to narrow searches…)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lvl="0">
              <a:defRPr sz="1800"/>
            </a:pPr>
            <a:r>
              <a:rPr sz="2400"/>
              <a:t>So how do you pick? How do you find the “needle in the haystack?”  </a:t>
            </a:r>
          </a:p>
          <a:p>
            <a:pPr lvl="0">
              <a:defRPr sz="1800"/>
            </a:pPr>
            <a:r>
              <a:rPr sz="2400"/>
              <a:t>The real trick of what source to pick depends on the particular question/clinical scenario…ie—”it depends”…J</a:t>
            </a:r>
          </a:p>
          <a:p>
            <a:pPr lvl="0">
              <a:defRPr sz="1800"/>
            </a:pPr>
            <a:r>
              <a:rPr sz="2400"/>
              <a:t>So, here are my suggestions based “my expert opinion”, but before you laugh, there ARE studies on UpToDate, InfoPOEMS, and Epocrates that demonstrate their ease of use, timeliness and most importantly, ACCURACY!!!  So really, my Algorithm of sorts IS evidence based…</a:t>
            </a:r>
          </a:p>
          <a:p>
            <a:pPr marL="410870" indent="-410870">
              <a:buSzPct val="100000"/>
              <a:buAutoNum type="arabicPeriod"/>
              <a:defRPr sz="1800"/>
            </a:pPr>
            <a:r>
              <a:rPr sz="2400"/>
              <a:t>For general knowledge, most EBM or expert opinion type questions—UpToDate is a great place to start.</a:t>
            </a:r>
          </a:p>
          <a:p>
            <a:pPr marL="410870" indent="-410870">
              <a:buSzPct val="100000"/>
              <a:buAutoNum type="arabicPeriod"/>
              <a:defRPr sz="1800"/>
            </a:pPr>
            <a:r>
              <a:rPr sz="2400"/>
              <a:t>For specific EBM, clinical calculations, practice guideline questions—go to InfoPOEMS—just make sure you get a subscription!</a:t>
            </a:r>
          </a:p>
          <a:p>
            <a:pPr marL="410870" indent="-410870">
              <a:buSzPct val="100000"/>
              <a:buAutoNum type="arabicPeriod"/>
              <a:defRPr sz="1800"/>
            </a:pPr>
            <a:r>
              <a:rPr sz="2400"/>
              <a:t>For drug/bug questions, Johns Hopkins Guide and/or Epocrates</a:t>
            </a:r>
          </a:p>
          <a:p>
            <a:pPr marL="410870" indent="-410870">
              <a:buSzPct val="100000"/>
              <a:buAutoNum type="arabicPeriod"/>
              <a:defRPr sz="1800"/>
            </a:pPr>
            <a:r>
              <a:rPr sz="2400"/>
              <a:t>Use PubMed if you want to see the specific reference or if the 1st 3 aren’t working!</a:t>
            </a:r>
          </a:p>
          <a:p>
            <a:pPr marL="410870" indent="-410870">
              <a:buSzPct val="100000"/>
              <a:buAutoNum type="arabicPeriod"/>
              <a:defRPr sz="1800"/>
            </a:pPr>
            <a:r>
              <a:rPr sz="2400"/>
              <a:t>If you still aren’t getting the answer, then the sources on this next page (next slide) is a great next step!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42900" y="696913"/>
            <a:ext cx="6196013" cy="3486150"/>
          </a:xfrm>
          <a:prstGeom prst="rect">
            <a:avLst/>
          </a:prstGeom>
        </p:spPr>
        <p:txBody>
          <a:bodyPr/>
          <a:lstStyle/>
          <a:p>
            <a:pPr lvl="0"/>
            <a:endParaRPr/>
          </a:p>
        </p:txBody>
      </p:sp>
      <p:sp>
        <p:nvSpPr>
          <p:cNvPr id="208" name="Shape 208"/>
          <p:cNvSpPr>
            <a:spLocks noGrp="1"/>
          </p:cNvSpPr>
          <p:nvPr>
            <p:ph type="body" sz="quarter" idx="1"/>
          </p:nvPr>
        </p:nvSpPr>
        <p:spPr>
          <a:prstGeom prst="rect">
            <a:avLst/>
          </a:prstGeom>
        </p:spPr>
        <p:txBody>
          <a:bodyPr/>
          <a:lstStyle/>
          <a:p>
            <a:pPr lvl="0">
              <a:defRPr sz="1800"/>
            </a:pPr>
            <a:r>
              <a:rPr lang="en-US" sz="2400" dirty="0" smtClean="0"/>
              <a:t>May want to consider working in HEART Pathway??  </a:t>
            </a:r>
            <a:r>
              <a:rPr lang="en-US" sz="2400" dirty="0" err="1" smtClean="0"/>
              <a:t>SmartIntern</a:t>
            </a:r>
            <a:r>
              <a:rPr lang="en-US" sz="2400" baseline="0" dirty="0" smtClean="0"/>
              <a:t> Sepsis?  AAP NRP?</a:t>
            </a:r>
            <a:endParaRPr lang="en-US" sz="2400" dirty="0" smtClean="0"/>
          </a:p>
          <a:p>
            <a:pPr lvl="0">
              <a:defRPr sz="1800"/>
            </a:pPr>
            <a:r>
              <a:rPr sz="2400" dirty="0" smtClean="0"/>
              <a:t>So </a:t>
            </a:r>
            <a:r>
              <a:rPr sz="2400" dirty="0"/>
              <a:t>how do you pick? How do you find the “needle in the haystack?”  </a:t>
            </a:r>
          </a:p>
          <a:p>
            <a:pPr lvl="0">
              <a:defRPr sz="1800"/>
            </a:pPr>
            <a:r>
              <a:rPr sz="2400" dirty="0"/>
              <a:t>The real trick of what source to pick depends on the particular question/clinical scenario…</a:t>
            </a:r>
            <a:r>
              <a:rPr sz="2400" dirty="0" err="1"/>
              <a:t>ie</a:t>
            </a:r>
            <a:r>
              <a:rPr sz="2400" dirty="0"/>
              <a:t>—”it depends”…J</a:t>
            </a:r>
          </a:p>
          <a:p>
            <a:pPr lvl="0">
              <a:defRPr sz="1800"/>
            </a:pPr>
            <a:r>
              <a:rPr sz="2400" dirty="0"/>
              <a:t>So, here are my suggestions based “my expert opinion”, but before you laugh, there ARE studies on </a:t>
            </a:r>
            <a:r>
              <a:rPr sz="2400" dirty="0" err="1"/>
              <a:t>UpToDate</a:t>
            </a:r>
            <a:r>
              <a:rPr sz="2400" dirty="0"/>
              <a:t>, </a:t>
            </a:r>
            <a:r>
              <a:rPr sz="2400" dirty="0" err="1"/>
              <a:t>InfoPOEMS</a:t>
            </a:r>
            <a:r>
              <a:rPr sz="2400" dirty="0"/>
              <a:t>, and </a:t>
            </a:r>
            <a:r>
              <a:rPr sz="2400" dirty="0" err="1"/>
              <a:t>Epocrates</a:t>
            </a:r>
            <a:r>
              <a:rPr sz="2400" dirty="0"/>
              <a:t> that demonstrate their ease of use, timeliness and most importantly, ACCURACY!!!  So really, my Algorithm of sorts IS evidence based…</a:t>
            </a:r>
          </a:p>
          <a:p>
            <a:pPr marL="410870" indent="-410870">
              <a:buSzPct val="100000"/>
              <a:buAutoNum type="arabicPeriod"/>
              <a:defRPr sz="1800"/>
            </a:pPr>
            <a:r>
              <a:rPr sz="2400" dirty="0"/>
              <a:t>For general knowledge, most EBM or expert opinion type questions—</a:t>
            </a:r>
            <a:r>
              <a:rPr sz="2400" dirty="0" err="1"/>
              <a:t>UpToDate</a:t>
            </a:r>
            <a:r>
              <a:rPr sz="2400" dirty="0"/>
              <a:t> is a great place to start.</a:t>
            </a:r>
          </a:p>
          <a:p>
            <a:pPr marL="410870" indent="-410870">
              <a:buSzPct val="100000"/>
              <a:buAutoNum type="arabicPeriod"/>
              <a:defRPr sz="1800"/>
            </a:pPr>
            <a:r>
              <a:rPr sz="2400" dirty="0"/>
              <a:t>For specific EBM, clinical calculations, practice guideline questions—go to </a:t>
            </a:r>
            <a:r>
              <a:rPr sz="2400" dirty="0" err="1"/>
              <a:t>InfoPOEMS</a:t>
            </a:r>
            <a:r>
              <a:rPr sz="2400" dirty="0"/>
              <a:t>—just make sure you get a subscription!</a:t>
            </a:r>
          </a:p>
          <a:p>
            <a:pPr marL="410870" indent="-410870">
              <a:buSzPct val="100000"/>
              <a:buAutoNum type="arabicPeriod"/>
              <a:defRPr sz="1800"/>
            </a:pPr>
            <a:r>
              <a:rPr sz="2400" dirty="0"/>
              <a:t>For drug/bug questions, Johns Hopkins Guide and/or </a:t>
            </a:r>
            <a:r>
              <a:rPr sz="2400" dirty="0" err="1"/>
              <a:t>Epocrates</a:t>
            </a:r>
            <a:endParaRPr sz="2400" dirty="0"/>
          </a:p>
          <a:p>
            <a:pPr marL="410870" indent="-410870">
              <a:buSzPct val="100000"/>
              <a:buAutoNum type="arabicPeriod"/>
              <a:defRPr sz="1800"/>
            </a:pPr>
            <a:r>
              <a:rPr sz="2400" dirty="0"/>
              <a:t>Use PubMed if you want to see the specific reference or if the 1st 3 aren’t working!</a:t>
            </a:r>
          </a:p>
          <a:p>
            <a:pPr marL="410870" indent="-410870">
              <a:buSzPct val="100000"/>
              <a:buAutoNum type="arabicPeriod"/>
              <a:defRPr sz="1800"/>
            </a:pPr>
            <a:r>
              <a:rPr sz="2400" dirty="0"/>
              <a:t>If you still aren’t getting the answer, then the sources on this next page (next slide) is a great next step!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r>
              <a:rPr lang="en-US" dirty="0" smtClean="0"/>
              <a:t>By the end of this session, we will</a:t>
            </a:r>
            <a:r>
              <a:rPr lang="en-US" baseline="0" dirty="0" smtClean="0"/>
              <a:t> have…</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45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DAB372-AF70-45DC-A478-7B4CE67911D7}" type="slidenum">
              <a:rPr lang="en-US" smtClean="0"/>
              <a:pPr/>
              <a:t>46</a:t>
            </a:fld>
            <a:endParaRPr lang="en-US"/>
          </a:p>
        </p:txBody>
      </p:sp>
    </p:spTree>
    <p:extLst>
      <p:ext uri="{BB962C8B-B14F-4D97-AF65-F5344CB8AC3E}">
        <p14:creationId xmlns:p14="http://schemas.microsoft.com/office/powerpoint/2010/main" val="341645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r>
              <a:rPr lang="en-US" baseline="0" dirty="0" smtClean="0"/>
              <a:t>Now I stand before you a convinced woman. Convinced of the value of having a system to plan learning events. I love this session because this is where we get practical and put it all together. I promise you that, by the end of this session, you will be as excited as I am about planning your next learning event and convinced to use this system! I am Amanda Cuda, a second year faculty development fellow.</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r>
              <a:rPr lang="en-US" dirty="0" smtClean="0"/>
              <a:t>By the end of this session, we will</a:t>
            </a:r>
            <a:r>
              <a:rPr lang="en-US" baseline="0" dirty="0" smtClean="0"/>
              <a:t> have…</a:t>
            </a:r>
            <a:endParaRPr lang="en-US" dirty="0"/>
          </a:p>
        </p:txBody>
      </p:sp>
      <p:sp>
        <p:nvSpPr>
          <p:cNvPr id="4" name="Slide Number Placeholder 3"/>
          <p:cNvSpPr>
            <a:spLocks noGrp="1"/>
          </p:cNvSpPr>
          <p:nvPr>
            <p:ph type="sldNum" sz="quarter" idx="10"/>
          </p:nvPr>
        </p:nvSpPr>
        <p:spPr/>
        <p:txBody>
          <a:bodyPr/>
          <a:lstStyle/>
          <a:p>
            <a:fld id="{F6CC1227-4CFD-4CAC-A93D-6F83B6E4188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Elizabeth Simpson’s (1966) taxonomy is focused on the progression of a skill from guided response (i.e., doing what you are told to do) to reflex or habitual response (i.e., not having to think about what you’re doing), then </a:t>
            </a:r>
            <a:r>
              <a:rPr lang="en-US" dirty="0" err="1" smtClean="0"/>
              <a:t>inclu</a:t>
            </a:r>
            <a:endParaRPr lang="en-US" dirty="0" smtClean="0"/>
          </a:p>
          <a:p>
            <a:r>
              <a:rPr lang="en-US" dirty="0" smtClean="0"/>
              <a:t>Simpson E.J. (1972). </a:t>
            </a:r>
            <a:r>
              <a:rPr lang="en-US" i="1" dirty="0" smtClean="0">
                <a:hlinkClick r:id="rId3"/>
              </a:rPr>
              <a:t>The Classification of Educational Objectives in the Psychomotor Domain</a:t>
            </a:r>
            <a:r>
              <a:rPr lang="en-US" i="1" dirty="0" smtClean="0"/>
              <a:t>.</a:t>
            </a:r>
            <a:r>
              <a:rPr lang="en-US" dirty="0" smtClean="0"/>
              <a:t> Washington, DC: Gryphon </a:t>
            </a:r>
            <a:r>
              <a:rPr lang="en-US" dirty="0" err="1" smtClean="0"/>
              <a:t>House.des</a:t>
            </a:r>
            <a:r>
              <a:rPr lang="en-US" dirty="0" smtClean="0"/>
              <a:t> origination as the highest level (i.e., invention of a new way to perform a task). Technically is 7 level</a:t>
            </a:r>
            <a:r>
              <a:rPr lang="en-US" baseline="0" dirty="0" smtClean="0"/>
              <a:t>s not 5!</a:t>
            </a:r>
            <a:endParaRPr lang="en-US" dirty="0"/>
          </a:p>
        </p:txBody>
      </p:sp>
    </p:spTree>
    <p:extLst>
      <p:ext uri="{BB962C8B-B14F-4D97-AF65-F5344CB8AC3E}">
        <p14:creationId xmlns:p14="http://schemas.microsoft.com/office/powerpoint/2010/main" val="44327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2. Dreyfus S, Dreyfus H. A five stage model of the mental activities involved in directed skill acquisition. California University Berkeley Operations Research Center [monograph on the Internet]; 1980. Available from: </a:t>
            </a:r>
            <a:r>
              <a:rPr lang="en-US" dirty="0" smtClean="0">
                <a:hlinkClick r:id="rId3"/>
              </a:rPr>
              <a:t>http://www.dtic.mil/dtic/index.html</a:t>
            </a:r>
            <a:r>
              <a:rPr lang="en-US" dirty="0" smtClean="0"/>
              <a:t> </a:t>
            </a:r>
          </a:p>
          <a:p>
            <a:r>
              <a:rPr lang="en-US" dirty="0" smtClean="0"/>
              <a:t>Stuart and Hubert U of Calif. Berkeley, USAF contract </a:t>
            </a:r>
            <a:r>
              <a:rPr lang="en-US" sz="800" dirty="0"/>
              <a:t>(Dept. of Industrial Engineering and Operations Research and Dept. of Philosophy)</a:t>
            </a:r>
          </a:p>
          <a:p>
            <a:r>
              <a:rPr lang="en-US" dirty="0" smtClean="0"/>
              <a:t>Original document listed in syllabus</a:t>
            </a:r>
          </a:p>
          <a:p>
            <a:pPr defTabSz="931774">
              <a:defRPr/>
            </a:pPr>
            <a:r>
              <a:rPr lang="en-US" sz="800" dirty="0"/>
              <a:t>The designer of training aids and courses must at all times </a:t>
            </a:r>
            <a:r>
              <a:rPr lang="en-US" sz="800" dirty="0">
                <a:solidFill>
                  <a:srgbClr val="C00000"/>
                </a:solidFill>
              </a:rPr>
              <a:t>be aware of the developmental stage of the student,</a:t>
            </a:r>
            <a:r>
              <a:rPr lang="en-US" sz="800" dirty="0"/>
              <a:t> so as to facilitate the trainee's advancement to the next stage, and to avoid the temptation to introduce intricate and sophisticated aids which, although they might improve performance at a particular level, would impede advancement to a higher stage, or even encourage regression to a lower one.”</a:t>
            </a:r>
          </a:p>
          <a:p>
            <a:endParaRPr lang="en-US" sz="800" dirty="0"/>
          </a:p>
          <a:p>
            <a:r>
              <a:rPr lang="en-US" sz="800" dirty="0"/>
              <a:t>From consciously competent (thinking about what you are doing) to unconsciously competent (autopilot---you can do it in your sleep/with your eyes closed)…not even thinking about what/how you are doing (to a point).</a:t>
            </a:r>
          </a:p>
          <a:p>
            <a:endParaRPr lang="en-US" dirty="0"/>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fld id="{890C4F07-7B6D-4F86-B390-692B14283B73}" type="slidenum">
              <a:rPr lang="en-US" smtClean="0"/>
              <a:pPr/>
              <a:t>9</a:t>
            </a:fld>
            <a:endParaRPr lang="en-US"/>
          </a:p>
        </p:txBody>
      </p:sp>
    </p:spTree>
    <p:extLst>
      <p:ext uri="{BB962C8B-B14F-4D97-AF65-F5344CB8AC3E}">
        <p14:creationId xmlns:p14="http://schemas.microsoft.com/office/powerpoint/2010/main" val="216026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smtClean="0"/>
              <a:t>2. Dreyfus S, Dreyfus H. A five stage model of the mental activities involved in directed skill acquisition. California University Berkeley Operations Research Center [monograph on the Internet]; 1980. Available from: </a:t>
            </a:r>
            <a:r>
              <a:rPr lang="en-US" dirty="0" smtClean="0">
                <a:hlinkClick r:id="rId3"/>
              </a:rPr>
              <a:t>http://www.dtic.mil/dtic/index.html</a:t>
            </a:r>
            <a:r>
              <a:rPr lang="en-US" dirty="0" smtClean="0"/>
              <a:t> </a:t>
            </a:r>
          </a:p>
          <a:p>
            <a:r>
              <a:rPr lang="en-US" dirty="0" smtClean="0"/>
              <a:t>Stuart and Hubert U of Calif. Berkeley, USAF contract </a:t>
            </a:r>
            <a:r>
              <a:rPr lang="en-US" sz="800" dirty="0"/>
              <a:t>(Dept. of Industrial Engineering and Operations Research and Dept. of Philosophy)</a:t>
            </a:r>
          </a:p>
          <a:p>
            <a:r>
              <a:rPr lang="en-US" dirty="0" smtClean="0"/>
              <a:t>Original document listed in syllabus</a:t>
            </a:r>
          </a:p>
          <a:p>
            <a:pPr defTabSz="931774">
              <a:defRPr/>
            </a:pPr>
            <a:r>
              <a:rPr lang="en-US" sz="800" dirty="0"/>
              <a:t>The designer of training aids and courses must at all times </a:t>
            </a:r>
            <a:r>
              <a:rPr lang="en-US" sz="800" dirty="0">
                <a:solidFill>
                  <a:srgbClr val="C00000"/>
                </a:solidFill>
              </a:rPr>
              <a:t>be aware of the developmental stage of the student,</a:t>
            </a:r>
            <a:r>
              <a:rPr lang="en-US" sz="800" dirty="0"/>
              <a:t> so as to facilitate the trainee's advancement to the next stage, and to avoid the temptation to introduce intricate and sophisticated aids which, although they might improve performance at a particular level, would impede advancement to a higher stage, or even encourage regression to a lower one.”</a:t>
            </a:r>
          </a:p>
          <a:p>
            <a:endParaRPr lang="en-US" sz="800" dirty="0"/>
          </a:p>
          <a:p>
            <a:r>
              <a:rPr lang="en-US" sz="800" dirty="0"/>
              <a:t>From consciously competent (thinking about what you are doing) to unconsciously competent (autopilot---you can do it in your sleep/with your eyes closed)…not even thinking about what/how you are doing (to a point).</a:t>
            </a:r>
          </a:p>
          <a:p>
            <a:endParaRPr lang="en-US" dirty="0"/>
          </a:p>
        </p:txBody>
      </p:sp>
      <p:sp>
        <p:nvSpPr>
          <p:cNvPr id="4" name="Slide Number Placeholder 3"/>
          <p:cNvSpPr>
            <a:spLocks noGrp="1"/>
          </p:cNvSpPr>
          <p:nvPr>
            <p:ph type="sldNum" sz="quarter" idx="10"/>
          </p:nvPr>
        </p:nvSpPr>
        <p:spPr>
          <a:xfrm>
            <a:off x="3898102" y="8829967"/>
            <a:ext cx="2982119" cy="464820"/>
          </a:xfrm>
          <a:prstGeom prst="rect">
            <a:avLst/>
          </a:prstGeom>
        </p:spPr>
        <p:txBody>
          <a:bodyPr/>
          <a:lstStyle/>
          <a:p>
            <a:fld id="{890C4F07-7B6D-4F86-B390-692B14283B73}" type="slidenum">
              <a:rPr lang="en-US" smtClean="0"/>
              <a:pPr/>
              <a:t>10</a:t>
            </a:fld>
            <a:endParaRPr lang="en-US"/>
          </a:p>
        </p:txBody>
      </p:sp>
    </p:spTree>
    <p:extLst>
      <p:ext uri="{BB962C8B-B14F-4D97-AF65-F5344CB8AC3E}">
        <p14:creationId xmlns:p14="http://schemas.microsoft.com/office/powerpoint/2010/main" val="216026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342900" y="696913"/>
            <a:ext cx="6196013" cy="348615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688182" y="4415790"/>
            <a:ext cx="5505450" cy="4183380"/>
          </a:xfrm>
          <a:prstGeom prst="rect">
            <a:avLst/>
          </a:prstGeom>
          <a:noFill/>
          <a:ln>
            <a:miter lim="800000"/>
            <a:headEnd/>
            <a:tailEnd/>
          </a:ln>
        </p:spPr>
        <p:txBody>
          <a:bodyPr/>
          <a:lstStyle/>
          <a:p>
            <a:pPr marL="40442">
              <a:lnSpc>
                <a:spcPct val="150000"/>
              </a:lnSpc>
              <a:spcBef>
                <a:spcPts val="421"/>
              </a:spcBef>
            </a:pPr>
            <a:r>
              <a:rPr lang="en-US" dirty="0" smtClean="0">
                <a:solidFill>
                  <a:srgbClr val="000000"/>
                </a:solidFill>
                <a:latin typeface="Times" charset="0"/>
                <a:cs typeface="Times" charset="0"/>
                <a:sym typeface="Times" charset="0"/>
              </a:rPr>
              <a:t>BASED ON SIMPSONs</a:t>
            </a:r>
            <a:r>
              <a:rPr lang="en-US" baseline="0" dirty="0" smtClean="0">
                <a:solidFill>
                  <a:srgbClr val="000000"/>
                </a:solidFill>
                <a:latin typeface="Times" charset="0"/>
                <a:cs typeface="Times" charset="0"/>
                <a:sym typeface="Times" charset="0"/>
              </a:rPr>
              <a:t> Psychomotor Domain:</a:t>
            </a:r>
          </a:p>
          <a:p>
            <a:pPr marL="40442">
              <a:lnSpc>
                <a:spcPct val="150000"/>
              </a:lnSpc>
              <a:spcBef>
                <a:spcPts val="421"/>
              </a:spcBef>
            </a:pPr>
            <a:endParaRPr lang="en-US" baseline="0" dirty="0" smtClean="0">
              <a:solidFill>
                <a:srgbClr val="000000"/>
              </a:solidFill>
              <a:latin typeface="Times" charset="0"/>
              <a:cs typeface="Times" charset="0"/>
              <a:sym typeface="Times" charset="0"/>
            </a:endParaRPr>
          </a:p>
          <a:p>
            <a:pPr marL="40442">
              <a:lnSpc>
                <a:spcPct val="150000"/>
              </a:lnSpc>
              <a:spcBef>
                <a:spcPts val="421"/>
              </a:spcBef>
            </a:pPr>
            <a:r>
              <a:rPr lang="en-US" dirty="0" smtClean="0">
                <a:solidFill>
                  <a:srgbClr val="000000"/>
                </a:solidFill>
                <a:latin typeface="Times" charset="0"/>
                <a:cs typeface="Times" charset="0"/>
                <a:sym typeface="Times" charset="0"/>
              </a:rPr>
              <a:t>Motor </a:t>
            </a:r>
            <a:r>
              <a:rPr lang="en-US" dirty="0">
                <a:solidFill>
                  <a:srgbClr val="000000"/>
                </a:solidFill>
                <a:latin typeface="Times" charset="0"/>
                <a:cs typeface="Times" charset="0"/>
                <a:sym typeface="Times" charset="0"/>
              </a:rPr>
              <a:t>vs verbal skills, and tacit vs explicit knowledge</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Conceptualization – the learner must understand the cognitive elements of the skill, = why it’s done, why it’s not done, and the precautions involved. The learner must know the instruments and tools involved.</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Visualization – the learner must see the skill demonstrated in its entirety from beginning to end so as to have a model of the performance expected. This leads to learner imitation.</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Verbalization – the learner must hear a narration of the steps of the skill along with a second demonstration If the learner is able to </a:t>
            </a:r>
            <a:r>
              <a:rPr lang="en-US" dirty="0" smtClean="0">
                <a:solidFill>
                  <a:srgbClr val="000000"/>
                </a:solidFill>
                <a:latin typeface="Times" charset="0"/>
                <a:cs typeface="Times" charset="0"/>
                <a:sym typeface="Times" charset="0"/>
              </a:rPr>
              <a:t>narrate </a:t>
            </a:r>
            <a:r>
              <a:rPr lang="en-US" dirty="0">
                <a:solidFill>
                  <a:srgbClr val="000000"/>
                </a:solidFill>
                <a:latin typeface="Times" charset="0"/>
                <a:cs typeface="Times" charset="0"/>
                <a:sym typeface="Times" charset="0"/>
              </a:rPr>
              <a:t>correctly the steps of the skill before demonstrating there is a greater likelihood that the learner will correctly perform the skill. This leads to learner manipulation.</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Practice – the learner now performs the skill. The skill may be broken down into discreet units for practice. </a:t>
            </a:r>
          </a:p>
          <a:p>
            <a:pPr marL="40442">
              <a:lnSpc>
                <a:spcPct val="150000"/>
              </a:lnSpc>
              <a:spcBef>
                <a:spcPts val="421"/>
              </a:spcBef>
            </a:pPr>
            <a:r>
              <a:rPr lang="en-US" dirty="0">
                <a:solidFill>
                  <a:srgbClr val="000000"/>
                </a:solidFill>
                <a:latin typeface="Times" charset="0"/>
                <a:cs typeface="Times" charset="0"/>
                <a:sym typeface="Times" charset="0"/>
              </a:rPr>
              <a:t>Represent a chain of responses. </a:t>
            </a:r>
          </a:p>
          <a:p>
            <a:pPr marL="40442">
              <a:lnSpc>
                <a:spcPct val="150000"/>
              </a:lnSpc>
              <a:spcBef>
                <a:spcPts val="421"/>
              </a:spcBef>
            </a:pPr>
            <a:r>
              <a:rPr lang="en-US" dirty="0">
                <a:solidFill>
                  <a:srgbClr val="000000"/>
                </a:solidFill>
                <a:latin typeface="Times" charset="0"/>
                <a:cs typeface="Times" charset="0"/>
                <a:sym typeface="Times" charset="0"/>
              </a:rPr>
              <a:t>Require eye-hand coordination. </a:t>
            </a:r>
          </a:p>
          <a:p>
            <a:pPr marL="40442">
              <a:lnSpc>
                <a:spcPct val="150000"/>
              </a:lnSpc>
              <a:spcBef>
                <a:spcPts val="421"/>
              </a:spcBef>
            </a:pPr>
            <a:r>
              <a:rPr lang="en-US" dirty="0">
                <a:solidFill>
                  <a:srgbClr val="000000"/>
                </a:solidFill>
                <a:latin typeface="Times" charset="0"/>
                <a:cs typeface="Times" charset="0"/>
                <a:sym typeface="Times" charset="0"/>
              </a:rPr>
              <a:t>Require organization of subroutines.</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Correction and reinforcement – skill errors need immediate correction. Positive reinforcement should be used to cement correct performance.</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Skill mastery – the ability to routinely perform a sequence of skills in a practice situation without error.</a:t>
            </a:r>
          </a:p>
          <a:p>
            <a:pPr marL="40442">
              <a:lnSpc>
                <a:spcPct val="150000"/>
              </a:lnSpc>
              <a:spcBef>
                <a:spcPts val="421"/>
              </a:spcBef>
            </a:pPr>
            <a:endParaRPr lang="en-US" dirty="0">
              <a:solidFill>
                <a:srgbClr val="000000"/>
              </a:solidFill>
              <a:latin typeface="Times" charset="0"/>
              <a:cs typeface="Times" charset="0"/>
              <a:sym typeface="Times" charset="0"/>
            </a:endParaRPr>
          </a:p>
          <a:p>
            <a:pPr marL="40442">
              <a:lnSpc>
                <a:spcPct val="150000"/>
              </a:lnSpc>
              <a:spcBef>
                <a:spcPts val="421"/>
              </a:spcBef>
            </a:pPr>
            <a:r>
              <a:rPr lang="en-US" dirty="0">
                <a:solidFill>
                  <a:srgbClr val="000000"/>
                </a:solidFill>
                <a:latin typeface="Times" charset="0"/>
                <a:cs typeface="Times" charset="0"/>
                <a:sym typeface="Times" charset="0"/>
              </a:rPr>
              <a:t>Skill autonomy – the ability to regularly perform the skill as a routine in real-life situations without error. </a:t>
            </a:r>
          </a:p>
          <a:p>
            <a:pPr marL="40442">
              <a:lnSpc>
                <a:spcPct val="150000"/>
              </a:lnSpc>
              <a:spcBef>
                <a:spcPts val="421"/>
              </a:spcBef>
            </a:pPr>
            <a:r>
              <a:rPr lang="en-US" dirty="0">
                <a:solidFill>
                  <a:srgbClr val="000000"/>
                </a:solidFill>
                <a:latin typeface="Times" charset="0"/>
                <a:cs typeface="Times" charset="0"/>
                <a:sym typeface="Times" charset="0"/>
              </a:rPr>
              <a:t>Based on these principles, a five-step method was created.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342900" y="696913"/>
            <a:ext cx="6196013" cy="348615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8182" y="4415790"/>
            <a:ext cx="5505450" cy="4183380"/>
          </a:xfrm>
          <a:prstGeom prst="rect">
            <a:avLst/>
          </a:prstGeom>
          <a:noFill/>
          <a:ln>
            <a:miter lim="800000"/>
            <a:headEnd/>
            <a:tailEnd/>
          </a:ln>
        </p:spPr>
        <p:txBody>
          <a:bodyPr/>
          <a:lstStyle/>
          <a:p>
            <a:pPr marL="40442">
              <a:spcBef>
                <a:spcPts val="421"/>
              </a:spcBef>
            </a:pPr>
            <a:r>
              <a:rPr lang="en-US" dirty="0">
                <a:solidFill>
                  <a:srgbClr val="000000"/>
                </a:solidFill>
                <a:latin typeface="Times" charset="0"/>
                <a:cs typeface="Times" charset="0"/>
                <a:sym typeface="Times" charset="0"/>
              </a:rPr>
              <a:t>To be motivated to learn a skill, </a:t>
            </a:r>
          </a:p>
          <a:p>
            <a:pPr marL="40442">
              <a:spcBef>
                <a:spcPts val="421"/>
              </a:spcBef>
            </a:pPr>
            <a:r>
              <a:rPr lang="en-US" dirty="0">
                <a:solidFill>
                  <a:srgbClr val="000000"/>
                </a:solidFill>
                <a:latin typeface="Times" charset="0"/>
                <a:cs typeface="Times" charset="0"/>
                <a:sym typeface="Times" charset="0"/>
              </a:rPr>
              <a:t>the learner must understand why the skill is needed and how it is used in the delivery of care.</a:t>
            </a:r>
          </a:p>
          <a:p>
            <a:pPr marL="40442">
              <a:spcBef>
                <a:spcPts val="421"/>
              </a:spcBef>
            </a:pPr>
            <a:r>
              <a:rPr lang="en-US" dirty="0">
                <a:solidFill>
                  <a:srgbClr val="000000"/>
                </a:solidFill>
                <a:latin typeface="Times" charset="0"/>
                <a:cs typeface="Times" charset="0"/>
                <a:sym typeface="Times" charset="0"/>
              </a:rPr>
              <a:t>Student must learn appropriate clinical scenario in which the skill is used. </a:t>
            </a:r>
          </a:p>
          <a:p>
            <a:pPr marL="40442">
              <a:spcBef>
                <a:spcPts val="421"/>
              </a:spcBef>
            </a:pPr>
            <a:r>
              <a:rPr lang="en-US" dirty="0">
                <a:solidFill>
                  <a:srgbClr val="000000"/>
                </a:solidFill>
                <a:latin typeface="Times" charset="0"/>
                <a:cs typeface="Times" charset="0"/>
                <a:sym typeface="Times" charset="0"/>
              </a:rPr>
              <a:t>Must know the precautions involved.</a:t>
            </a:r>
          </a:p>
          <a:p>
            <a:pPr marL="40442">
              <a:spcBef>
                <a:spcPts val="421"/>
              </a:spcBef>
            </a:pPr>
            <a:r>
              <a:rPr lang="en-US" dirty="0">
                <a:solidFill>
                  <a:srgbClr val="000000"/>
                </a:solidFill>
                <a:latin typeface="Times" charset="0"/>
                <a:cs typeface="Times" charset="0"/>
                <a:sym typeface="Times" charset="0"/>
              </a:rPr>
              <a:t>Know the tools needed to perform the skill.</a:t>
            </a:r>
          </a:p>
          <a:p>
            <a:pPr marL="40442">
              <a:spcBef>
                <a:spcPts val="421"/>
              </a:spcBef>
            </a:pPr>
            <a:r>
              <a:rPr lang="en-US" dirty="0">
                <a:solidFill>
                  <a:srgbClr val="000000"/>
                </a:solidFill>
                <a:latin typeface="Times" charset="0"/>
                <a:cs typeface="Times" charset="0"/>
                <a:sym typeface="Times" charset="0"/>
              </a:rPr>
              <a:t>(emphasize the decision making process)</a:t>
            </a:r>
          </a:p>
          <a:p>
            <a:pPr marL="40442">
              <a:spcBef>
                <a:spcPts val="421"/>
              </a:spcBef>
            </a:pPr>
            <a:r>
              <a:rPr lang="en-US" dirty="0">
                <a:solidFill>
                  <a:srgbClr val="000000"/>
                </a:solidFill>
                <a:latin typeface="Times" charset="0"/>
                <a:cs typeface="Times" charset="0"/>
                <a:sym typeface="Times" charset="0"/>
              </a:rPr>
              <a:t>ASSESS the learner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16637"/>
            <a:ext cx="14630399" cy="912963"/>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31520" y="1920240"/>
            <a:ext cx="13167360" cy="52534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31520" y="7627621"/>
            <a:ext cx="596537" cy="438150"/>
          </a:xfrm>
        </p:spPr>
        <p:txBody>
          <a:bodyPr/>
          <a:lstStyle>
            <a:lvl1pPr>
              <a:defRPr>
                <a:solidFill>
                  <a:schemeClr val="bg1"/>
                </a:solidFill>
              </a:defRPr>
            </a:lvl1pPr>
          </a:lstStyle>
          <a:p>
            <a:fld id="{61A985FF-C048-4108-85B2-DDCBAF7BDF75}" type="slidenum">
              <a:rPr lang="en-US" smtClean="0"/>
              <a:pPr/>
              <a:t>‹#›</a:t>
            </a:fld>
            <a:endParaRPr lang="en-US" dirty="0"/>
          </a:p>
        </p:txBody>
      </p:sp>
    </p:spTree>
    <p:extLst>
      <p:ext uri="{BB962C8B-B14F-4D97-AF65-F5344CB8AC3E}">
        <p14:creationId xmlns:p14="http://schemas.microsoft.com/office/powerpoint/2010/main" val="2223130448"/>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054897"/>
            <a:ext cx="12435840" cy="1764030"/>
          </a:xfrm>
        </p:spPr>
        <p:txBody>
          <a:bodyPr>
            <a:normAutofit/>
          </a:bodyPr>
          <a:lstStyle>
            <a:lvl1pPr>
              <a:defRPr sz="48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194560" y="4067774"/>
            <a:ext cx="10241280" cy="1345474"/>
          </a:xfrm>
        </p:spPr>
        <p:txBody>
          <a:bodyPr>
            <a:normAutofit/>
          </a:bodyPr>
          <a:lstStyle>
            <a:lvl1pPr marL="0" indent="0" algn="ctr">
              <a:buNone/>
              <a:defRPr sz="3600">
                <a:solidFill>
                  <a:schemeClr val="bg1"/>
                </a:solidFill>
                <a:latin typeface="Arial" panose="020B0604020202020204" pitchFamily="34" charset="0"/>
                <a:cs typeface="Arial" panose="020B0604020202020204" pitchFamily="34" charset="0"/>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90175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16637"/>
            <a:ext cx="14630399" cy="912963"/>
          </a:xfrm>
          <a:prstGeom prst="rect">
            <a:avLst/>
          </a:prstGeom>
        </p:spPr>
      </p:pic>
      <p:sp>
        <p:nvSpPr>
          <p:cNvPr id="2" name="Title 1"/>
          <p:cNvSpPr>
            <a:spLocks noGrp="1"/>
          </p:cNvSpPr>
          <p:nvPr>
            <p:ph type="title"/>
          </p:nvPr>
        </p:nvSpPr>
        <p:spPr/>
        <p:txBody>
          <a:bodyPr>
            <a:normAutofit/>
          </a:bodyPr>
          <a:lstStyle>
            <a:lvl1pPr>
              <a:defRPr sz="4400" b="1"/>
            </a:lvl1pPr>
          </a:lstStyle>
          <a:p>
            <a:r>
              <a:rPr lang="en-US" dirty="0" smtClean="0"/>
              <a:t>Click to edit Master title style</a:t>
            </a:r>
            <a:endParaRPr lang="en-US" dirty="0"/>
          </a:p>
        </p:txBody>
      </p:sp>
      <p:sp>
        <p:nvSpPr>
          <p:cNvPr id="3" name="Content Placeholder 2"/>
          <p:cNvSpPr>
            <a:spLocks noGrp="1"/>
          </p:cNvSpPr>
          <p:nvPr>
            <p:ph idx="1"/>
          </p:nvPr>
        </p:nvSpPr>
        <p:spPr>
          <a:xfrm>
            <a:off x="731520" y="1920240"/>
            <a:ext cx="13167360" cy="5253446"/>
          </a:xfrm>
        </p:spPr>
        <p:txBody>
          <a:bodyPr/>
          <a:lstStyle>
            <a:lvl1pPr>
              <a:defRPr sz="3600" baseline="0">
                <a:solidFill>
                  <a:schemeClr val="tx2"/>
                </a:solidFill>
              </a:defRPr>
            </a:lvl1pPr>
            <a:lvl2pPr>
              <a:defRPr sz="3200" baseline="0">
                <a:solidFill>
                  <a:schemeClr val="tx2"/>
                </a:solidFill>
              </a:defRPr>
            </a:lvl2pPr>
            <a:lvl3pPr>
              <a:defRPr sz="3200" baseline="0">
                <a:solidFill>
                  <a:schemeClr val="tx2"/>
                </a:solidFill>
              </a:defRPr>
            </a:lvl3pPr>
            <a:lvl4pPr>
              <a:defRPr sz="3200" baseline="0">
                <a:solidFill>
                  <a:schemeClr val="tx2"/>
                </a:solidFill>
              </a:defRPr>
            </a:lvl4pPr>
            <a:lvl5pPr>
              <a:defRPr sz="32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31520" y="7627621"/>
            <a:ext cx="596537" cy="438150"/>
          </a:xfrm>
        </p:spPr>
        <p:txBody>
          <a:bodyPr/>
          <a:lstStyle>
            <a:lvl1pPr>
              <a:defRPr>
                <a:solidFill>
                  <a:schemeClr val="bg1"/>
                </a:solidFill>
              </a:defRPr>
            </a:lvl1pPr>
          </a:lstStyle>
          <a:p>
            <a:fld id="{61A985FF-C048-4108-85B2-DDCBAF7BDF75}" type="slidenum">
              <a:rPr lang="en-US" smtClean="0"/>
              <a:pPr/>
              <a:t>‹#›</a:t>
            </a:fld>
            <a:endParaRPr lang="en-US" dirty="0"/>
          </a:p>
        </p:txBody>
      </p:sp>
    </p:spTree>
    <p:extLst>
      <p:ext uri="{BB962C8B-B14F-4D97-AF65-F5344CB8AC3E}">
        <p14:creationId xmlns:p14="http://schemas.microsoft.com/office/powerpoint/2010/main" val="3843610659"/>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1132856"/>
            <a:ext cx="13167360" cy="1371600"/>
          </a:xfrm>
          <a:prstGeom prst="rect">
            <a:avLst/>
          </a:prstGeom>
        </p:spPr>
        <p:txBody>
          <a:bodyPr vert="horz" lIns="146304" tIns="73152" rIns="146304" bIns="73152"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731520" y="2723532"/>
            <a:ext cx="13167360" cy="4736254"/>
          </a:xfrm>
          <a:prstGeom prst="rect">
            <a:avLst/>
          </a:prstGeom>
        </p:spPr>
        <p:txBody>
          <a:bodyPr vert="horz" lIns="146304" tIns="73152" rIns="146304" bIns="73152" rtlCol="0">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731520" y="1080300"/>
            <a:ext cx="13167360" cy="1371600"/>
          </a:xfrm>
          <a:prstGeom prst="rect">
            <a:avLst/>
          </a:prstGeom>
        </p:spPr>
        <p:txBody>
          <a:bodyPr vert="horz" lIns="130622" tIns="65311" rIns="130622" bIns="65311"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731520" y="2670975"/>
            <a:ext cx="13167360" cy="4736255"/>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Fac Dev Logo 1 - 2013.jpg"/>
          <p:cNvPicPr>
            <a:picLocks noChangeAspect="1"/>
          </p:cNvPicPr>
          <p:nvPr userDrawn="1"/>
        </p:nvPicPr>
        <p:blipFill>
          <a:blip r:embed="rId2"/>
          <a:stretch>
            <a:fillRect/>
          </a:stretch>
        </p:blipFill>
        <p:spPr>
          <a:xfrm>
            <a:off x="11915486" y="176658"/>
            <a:ext cx="2431040" cy="1786927"/>
          </a:xfrm>
          <a:prstGeom prst="ellipse">
            <a:avLst/>
          </a:prstGeom>
        </p:spPr>
      </p:pic>
    </p:spTree>
    <p:extLst>
      <p:ext uri="{BB962C8B-B14F-4D97-AF65-F5344CB8AC3E}">
        <p14:creationId xmlns:p14="http://schemas.microsoft.com/office/powerpoint/2010/main" val="187795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Fac Dev Logo 1 - 2013.jpg"/>
          <p:cNvPicPr>
            <a:picLocks noChangeAspect="1"/>
          </p:cNvPicPr>
          <p:nvPr userDrawn="1"/>
        </p:nvPicPr>
        <p:blipFill>
          <a:blip r:embed="rId2"/>
          <a:stretch>
            <a:fillRect/>
          </a:stretch>
        </p:blipFill>
        <p:spPr>
          <a:xfrm>
            <a:off x="12112018" y="269956"/>
            <a:ext cx="2148144" cy="1578985"/>
          </a:xfrm>
          <a:prstGeom prst="ellipse">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1"/>
            <a:ext cx="3413760" cy="438150"/>
          </a:xfrm>
          <a:prstGeom prst="rect">
            <a:avLst/>
          </a:prstGeom>
        </p:spPr>
        <p:txBody>
          <a:bodyPr lIns="130622" tIns="65311" rIns="130622" bIns="65311"/>
          <a:lstStyle/>
          <a:p>
            <a:fld id="{AA83B01B-73A4-46C9-92F8-CDB51BE18321}" type="datetimeFigureOut">
              <a:rPr lang="en-US" smtClean="0"/>
              <a:pPr/>
              <a:t>3/19/2017</a:t>
            </a:fld>
            <a:endParaRPr lang="en-US"/>
          </a:p>
        </p:txBody>
      </p:sp>
      <p:sp>
        <p:nvSpPr>
          <p:cNvPr id="3" name="Footer Placeholder 2"/>
          <p:cNvSpPr>
            <a:spLocks noGrp="1"/>
          </p:cNvSpPr>
          <p:nvPr>
            <p:ph type="ftr" sz="quarter" idx="11"/>
          </p:nvPr>
        </p:nvSpPr>
        <p:spPr>
          <a:xfrm>
            <a:off x="4998720" y="7627621"/>
            <a:ext cx="4632960" cy="438150"/>
          </a:xfrm>
          <a:prstGeom prst="rect">
            <a:avLst/>
          </a:prstGeom>
        </p:spPr>
        <p:txBody>
          <a:bodyPr lIns="130622" tIns="65311" rIns="130622" bIns="65311"/>
          <a:lstStyle/>
          <a:p>
            <a:endParaRPr lang="en-US"/>
          </a:p>
        </p:txBody>
      </p:sp>
      <p:sp>
        <p:nvSpPr>
          <p:cNvPr id="4" name="Slide Number Placeholder 3"/>
          <p:cNvSpPr>
            <a:spLocks noGrp="1"/>
          </p:cNvSpPr>
          <p:nvPr>
            <p:ph type="sldNum" sz="quarter" idx="12"/>
          </p:nvPr>
        </p:nvSpPr>
        <p:spPr/>
        <p:txBody>
          <a:bodyPr/>
          <a:lstStyle/>
          <a:p>
            <a:fld id="{0D8CAC7E-5343-4AC4-B468-7C5AE7F5A8C8}" type="slidenum">
              <a:rPr lang="en-US" smtClean="0"/>
              <a:pPr/>
              <a:t>‹#›</a:t>
            </a:fld>
            <a:endParaRPr lang="en-US"/>
          </a:p>
        </p:txBody>
      </p:sp>
    </p:spTree>
    <p:extLst>
      <p:ext uri="{BB962C8B-B14F-4D97-AF65-F5344CB8AC3E}">
        <p14:creationId xmlns:p14="http://schemas.microsoft.com/office/powerpoint/2010/main" val="323515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31520" y="7627621"/>
            <a:ext cx="542109"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61A985FF-C048-4108-85B2-DDCBAF7BDF75}" type="slidenum">
              <a:rPr lang="en-US" smtClean="0"/>
              <a:pPr/>
              <a:t>‹#›</a:t>
            </a:fld>
            <a:endParaRPr lang="en-US"/>
          </a:p>
        </p:txBody>
      </p:sp>
    </p:spTree>
    <p:extLst>
      <p:ext uri="{BB962C8B-B14F-4D97-AF65-F5344CB8AC3E}">
        <p14:creationId xmlns:p14="http://schemas.microsoft.com/office/powerpoint/2010/main" val="466831021"/>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 id="2147483667" r:id="rId7"/>
  </p:sldLayoutIdLst>
  <p:timing>
    <p:tnLst>
      <p:par>
        <p:cTn id="1" dur="indefinite" restart="never" nodeType="tmRoot"/>
      </p:par>
    </p:tnLst>
  </p:timing>
  <p:hf hdr="0" dt="0"/>
  <p:txStyles>
    <p:titleStyle>
      <a:lvl1pPr algn="ctr" defTabSz="1306220" rtl="0" eaLnBrk="1" latinLnBrk="0" hangingPunct="1">
        <a:spcBef>
          <a:spcPct val="0"/>
        </a:spcBef>
        <a:buNone/>
        <a:defRPr sz="4400" b="1"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3600" kern="1200">
          <a:solidFill>
            <a:schemeClr val="tx2"/>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2"/>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2"/>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2"/>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9.jpeg"/><Relationship Id="rId12"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33.png"/><Relationship Id="rId5" Type="http://schemas.openxmlformats.org/officeDocument/2006/relationships/image" Target="../media/image20.jpeg"/><Relationship Id="rId10" Type="http://schemas.openxmlformats.org/officeDocument/2006/relationships/image" Target="../media/image32.jpeg"/><Relationship Id="rId4" Type="http://schemas.openxmlformats.org/officeDocument/2006/relationships/image" Target="../media/image28.png"/><Relationship Id="rId9"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therapeuticseducation.org/" TargetMode="External"/><Relationship Id="rId7" Type="http://schemas.openxmlformats.org/officeDocument/2006/relationships/image" Target="../media/image4.jpeg"/><Relationship Id="rId2" Type="http://schemas.openxmlformats.org/officeDocument/2006/relationships/hyperlink" Target="https://itunes.apple.com/ca/book/how-to-critically-appraise/id524600667?mt=11" TargetMode="External"/><Relationship Id="rId1" Type="http://schemas.openxmlformats.org/officeDocument/2006/relationships/slideLayout" Target="../slideLayouts/slideLayout3.xml"/><Relationship Id="rId6" Type="http://schemas.openxmlformats.org/officeDocument/2006/relationships/hyperlink" Target="https://apan.org/" TargetMode="External"/><Relationship Id="rId5" Type="http://schemas.openxmlformats.org/officeDocument/2006/relationships/hyperlink" Target="http://www.usafp.org/committees/education/fellowships/madigan-faculty-development/madigan-fac-dev-journal-club/" TargetMode="External"/><Relationship Id="rId4" Type="http://schemas.openxmlformats.org/officeDocument/2006/relationships/hyperlink" Target="http://www.casp-uk.net/#!casp-tools-checklists/c18f8"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medicalapps.com/"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1520" y="1280160"/>
            <a:ext cx="13167360" cy="2194560"/>
          </a:xfrm>
        </p:spPr>
        <p:txBody>
          <a:bodyPr/>
          <a:lstStyle/>
          <a:p>
            <a:pPr eaLnBrk="1" hangingPunct="1"/>
            <a:r>
              <a:rPr lang="en-US" b="1" dirty="0" smtClean="0">
                <a:solidFill>
                  <a:schemeClr val="bg1"/>
                </a:solidFill>
              </a:rPr>
              <a:t/>
            </a:r>
            <a:br>
              <a:rPr lang="en-US" b="1" dirty="0" smtClean="0">
                <a:solidFill>
                  <a:schemeClr val="bg1"/>
                </a:solidFill>
              </a:rPr>
            </a:br>
            <a:endParaRPr lang="en-US" b="1" dirty="0" smtClean="0">
              <a:solidFill>
                <a:schemeClr val="bg1"/>
              </a:solidFill>
            </a:endParaRPr>
          </a:p>
        </p:txBody>
      </p:sp>
      <p:sp>
        <p:nvSpPr>
          <p:cNvPr id="4" name="Shape 14"/>
          <p:cNvSpPr txBox="1">
            <a:spLocks/>
          </p:cNvSpPr>
          <p:nvPr/>
        </p:nvSpPr>
        <p:spPr>
          <a:xfrm>
            <a:off x="708663" y="1652161"/>
            <a:ext cx="13213080" cy="1764031"/>
          </a:xfrm>
          <a:prstGeom prst="rect">
            <a:avLst/>
          </a:prstGeom>
        </p:spPr>
        <p:txBody>
          <a:bodyPr vert="horz" lIns="130622" tIns="65311" rIns="130622" bIns="65311" rtlCol="0" anchor="ctr">
            <a:noAutofit/>
          </a:bodyPr>
          <a:lstStyle>
            <a:lvl1pPr algn="ctr" defTabSz="457200" rtl="0" eaLnBrk="1" latinLnBrk="0" hangingPunct="1">
              <a:spcBef>
                <a:spcPct val="0"/>
              </a:spcBef>
              <a:buNone/>
              <a:defRPr sz="4400" kern="1200">
                <a:solidFill>
                  <a:srgbClr val="FFFF00"/>
                </a:solidFill>
                <a:latin typeface="Arial" pitchFamily="34" charset="0"/>
                <a:ea typeface="+mj-ea"/>
                <a:cs typeface="Arial" pitchFamily="34" charset="0"/>
              </a:defRPr>
            </a:lvl1pPr>
          </a:lstStyle>
          <a:p>
            <a:pPr defTabSz="431053">
              <a:defRPr sz="1800" b="0">
                <a:uFillTx/>
              </a:defRPr>
            </a:pPr>
            <a:r>
              <a:rPr lang="en-US" sz="6000" b="1" dirty="0" smtClean="0">
                <a:solidFill>
                  <a:schemeClr val="tx1"/>
                </a:solidFill>
                <a:uFill>
                  <a:solidFill/>
                </a:uFill>
                <a:latin typeface="Arial"/>
                <a:ea typeface="Arial"/>
                <a:cs typeface="Arial"/>
                <a:sym typeface="Arial"/>
              </a:rPr>
              <a:t>Keeping Clinically Current and How to Perform Critical Appraisal in Everyday Practice</a:t>
            </a:r>
            <a:endParaRPr lang="en-US" sz="6000" b="1" dirty="0">
              <a:solidFill>
                <a:schemeClr val="tx1"/>
              </a:solidFill>
              <a:uFill>
                <a:solidFill/>
              </a:uFill>
              <a:latin typeface="Arial"/>
              <a:ea typeface="Arial"/>
              <a:cs typeface="Arial"/>
              <a:sym typeface="Arial"/>
            </a:endParaRPr>
          </a:p>
        </p:txBody>
      </p:sp>
      <p:sp>
        <p:nvSpPr>
          <p:cNvPr id="2" name="Subtitle 1"/>
          <p:cNvSpPr>
            <a:spLocks noGrp="1"/>
          </p:cNvSpPr>
          <p:nvPr>
            <p:ph type="subTitle" idx="1"/>
          </p:nvPr>
        </p:nvSpPr>
        <p:spPr>
          <a:xfrm>
            <a:off x="2194560" y="4105723"/>
            <a:ext cx="10241280" cy="2477957"/>
          </a:xfrm>
        </p:spPr>
        <p:txBody>
          <a:bodyPr>
            <a:normAutofit/>
          </a:bodyPr>
          <a:lstStyle/>
          <a:p>
            <a:pPr>
              <a:lnSpc>
                <a:spcPct val="96000"/>
              </a:lnSpc>
              <a:spcBef>
                <a:spcPts val="857"/>
              </a:spcBef>
              <a:defRPr sz="1800" i="0">
                <a:uFillTx/>
              </a:defRPr>
            </a:pPr>
            <a:r>
              <a:rPr lang="en-US" sz="3200" dirty="0">
                <a:uFill>
                  <a:solidFill/>
                </a:uFill>
                <a:latin typeface="Arial"/>
                <a:ea typeface="Arial"/>
                <a:cs typeface="Arial"/>
                <a:sym typeface="Arial"/>
              </a:rPr>
              <a:t>COL Douglas </a:t>
            </a:r>
            <a:r>
              <a:rPr lang="en-US" sz="3200" dirty="0" smtClean="0">
                <a:uFill>
                  <a:solidFill/>
                </a:uFill>
                <a:latin typeface="Arial"/>
                <a:ea typeface="Arial"/>
                <a:cs typeface="Arial"/>
                <a:sym typeface="Arial"/>
              </a:rPr>
              <a:t>M. Maurer</a:t>
            </a:r>
            <a:r>
              <a:rPr lang="en-US" sz="3200" dirty="0">
                <a:uFill>
                  <a:solidFill/>
                </a:uFill>
                <a:latin typeface="Arial"/>
                <a:ea typeface="Arial"/>
                <a:cs typeface="Arial"/>
                <a:sym typeface="Arial"/>
              </a:rPr>
              <a:t>, DO, MPH, FAAFP</a:t>
            </a:r>
            <a:endParaRPr lang="en-US" sz="3200" dirty="0">
              <a:uFill>
                <a:solidFill/>
              </a:uFill>
            </a:endParaRPr>
          </a:p>
          <a:p>
            <a:pPr>
              <a:lnSpc>
                <a:spcPct val="96000"/>
              </a:lnSpc>
              <a:spcBef>
                <a:spcPts val="857"/>
              </a:spcBef>
              <a:defRPr sz="1800" i="0">
                <a:uFillTx/>
              </a:defRPr>
            </a:pPr>
            <a:r>
              <a:rPr lang="en-US" sz="3200" dirty="0">
                <a:uFill>
                  <a:solidFill/>
                </a:uFill>
                <a:latin typeface="Arial"/>
                <a:ea typeface="Arial"/>
                <a:cs typeface="Arial"/>
                <a:sym typeface="Arial"/>
              </a:rPr>
              <a:t>Program </a:t>
            </a:r>
            <a:r>
              <a:rPr lang="en-US" sz="3200" dirty="0" smtClean="0">
                <a:uFill>
                  <a:solidFill/>
                </a:uFill>
                <a:latin typeface="Arial"/>
                <a:ea typeface="Arial"/>
                <a:cs typeface="Arial"/>
                <a:sym typeface="Arial"/>
              </a:rPr>
              <a:t>Director</a:t>
            </a:r>
          </a:p>
          <a:p>
            <a:pPr>
              <a:lnSpc>
                <a:spcPct val="96000"/>
              </a:lnSpc>
              <a:spcBef>
                <a:spcPts val="857"/>
              </a:spcBef>
              <a:defRPr sz="1800" i="0">
                <a:uFillTx/>
              </a:defRPr>
            </a:pPr>
            <a:r>
              <a:rPr lang="en-US" sz="3200" dirty="0" smtClean="0">
                <a:uFill>
                  <a:solidFill/>
                </a:uFill>
                <a:latin typeface="Arial"/>
                <a:cs typeface="Arial"/>
                <a:sym typeface="Arial"/>
              </a:rPr>
              <a:t>MAJ Jeffrey </a:t>
            </a:r>
            <a:r>
              <a:rPr lang="en-US" sz="3200" dirty="0" smtClean="0">
                <a:uFill>
                  <a:solidFill/>
                </a:uFill>
                <a:latin typeface="Arial"/>
                <a:cs typeface="Arial"/>
                <a:sym typeface="Arial"/>
              </a:rPr>
              <a:t>H. Burket</a:t>
            </a:r>
            <a:r>
              <a:rPr lang="en-US" sz="3200" dirty="0" smtClean="0">
                <a:uFill>
                  <a:solidFill/>
                </a:uFill>
                <a:latin typeface="Arial"/>
                <a:cs typeface="Arial"/>
                <a:sym typeface="Arial"/>
              </a:rPr>
              <a:t>, MD</a:t>
            </a:r>
            <a:endParaRPr lang="en-US" sz="3200" dirty="0">
              <a:uFill>
                <a:solidFill/>
              </a:uFill>
            </a:endParaRPr>
          </a:p>
          <a:p>
            <a:pPr>
              <a:lnSpc>
                <a:spcPct val="96000"/>
              </a:lnSpc>
              <a:spcBef>
                <a:spcPts val="857"/>
              </a:spcBef>
              <a:defRPr sz="1800" i="0">
                <a:uFillTx/>
              </a:defRPr>
            </a:pPr>
            <a:r>
              <a:rPr lang="en-US" sz="3200" dirty="0">
                <a:uFill>
                  <a:solidFill/>
                </a:uFill>
                <a:latin typeface="Arial"/>
                <a:ea typeface="Arial"/>
                <a:cs typeface="Arial"/>
                <a:sym typeface="Arial"/>
              </a:rPr>
              <a:t>Madigan Faculty Development Fellowship</a:t>
            </a:r>
          </a:p>
          <a:p>
            <a:pPr>
              <a:lnSpc>
                <a:spcPct val="96000"/>
              </a:lnSpc>
              <a:spcBef>
                <a:spcPts val="857"/>
              </a:spcBef>
              <a:defRPr sz="1800" i="0">
                <a:uFillTx/>
              </a:defRPr>
            </a:pPr>
            <a:endParaRPr lang="en-US" sz="4000" dirty="0">
              <a:uFill>
                <a:solidFill/>
              </a:uFill>
              <a:latin typeface="Arial"/>
              <a:ea typeface="Arial"/>
              <a:cs typeface="Arial"/>
              <a:sym typeface="Arial"/>
            </a:endParaRPr>
          </a:p>
          <a:p>
            <a:endParaRPr lang="en-US" dirty="0"/>
          </a:p>
        </p:txBody>
      </p:sp>
    </p:spTree>
    <p:extLst>
      <p:ext uri="{BB962C8B-B14F-4D97-AF65-F5344CB8AC3E}">
        <p14:creationId xmlns:p14="http://schemas.microsoft.com/office/powerpoint/2010/main" val="2603938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30" y="-89534"/>
            <a:ext cx="12679680" cy="2105024"/>
          </a:xfrm>
        </p:spPr>
        <p:txBody>
          <a:bodyPr>
            <a:noAutofit/>
          </a:bodyPr>
          <a:lstStyle/>
          <a:p>
            <a:r>
              <a:rPr lang="en-US" dirty="0" smtClean="0"/>
              <a:t>6S Approach</a:t>
            </a:r>
            <a:endParaRPr lang="en-US" dirty="0"/>
          </a:p>
        </p:txBody>
      </p:sp>
      <p:sp>
        <p:nvSpPr>
          <p:cNvPr id="3" name="Content Placeholder 2"/>
          <p:cNvSpPr>
            <a:spLocks noGrp="1"/>
          </p:cNvSpPr>
          <p:nvPr>
            <p:ph idx="1"/>
          </p:nvPr>
        </p:nvSpPr>
        <p:spPr>
          <a:xfrm>
            <a:off x="731520" y="2377440"/>
            <a:ext cx="13898880" cy="6035040"/>
          </a:xfrm>
        </p:spPr>
        <p:txBody>
          <a:bodyPr>
            <a:normAutofit/>
          </a:bodyPr>
          <a:lstStyle/>
          <a:p>
            <a:r>
              <a:rPr lang="en-US" dirty="0" smtClean="0"/>
              <a:t>Systems</a:t>
            </a:r>
          </a:p>
          <a:p>
            <a:r>
              <a:rPr lang="en-US" dirty="0" smtClean="0"/>
              <a:t>Summaries</a:t>
            </a:r>
          </a:p>
          <a:p>
            <a:r>
              <a:rPr lang="en-US" dirty="0" smtClean="0"/>
              <a:t>Synopses of syntheses</a:t>
            </a:r>
          </a:p>
          <a:p>
            <a:r>
              <a:rPr lang="en-US" dirty="0" smtClean="0"/>
              <a:t>Syntheses</a:t>
            </a:r>
          </a:p>
          <a:p>
            <a:r>
              <a:rPr lang="en-US" dirty="0" smtClean="0"/>
              <a:t>Synopses of studies</a:t>
            </a:r>
          </a:p>
          <a:p>
            <a:r>
              <a:rPr lang="en-US" dirty="0" smtClean="0"/>
              <a:t>Studies</a:t>
            </a:r>
            <a:endParaRPr lang="en-US" dirty="0"/>
          </a:p>
          <a:p>
            <a:pPr lvl="1"/>
            <a:endParaRPr lang="en-US" dirty="0"/>
          </a:p>
        </p:txBody>
      </p:sp>
      <p:pic>
        <p:nvPicPr>
          <p:cNvPr id="2050" name="Picture 2" descr="C:\Users\Douglas.Maurer\Desktop\6S.jpg"/>
          <p:cNvPicPr>
            <a:picLocks noChangeAspect="1" noChangeArrowheads="1"/>
          </p:cNvPicPr>
          <p:nvPr/>
        </p:nvPicPr>
        <p:blipFill rotWithShape="1">
          <a:blip r:embed="rId3">
            <a:extLst>
              <a:ext uri="{28A0092B-C50C-407E-A947-70E740481C1C}">
                <a14:useLocalDpi xmlns:a14="http://schemas.microsoft.com/office/drawing/2010/main" val="0"/>
              </a:ext>
            </a:extLst>
          </a:blip>
          <a:srcRect t="19517" r="3448" b="18414"/>
          <a:stretch/>
        </p:blipFill>
        <p:spPr bwMode="auto">
          <a:xfrm>
            <a:off x="-36120" y="2015490"/>
            <a:ext cx="14666522" cy="6309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305513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ln/>
        </p:spPr>
        <p:txBody>
          <a:bodyPr rIns="188676">
            <a:normAutofit/>
          </a:bodyPr>
          <a:lstStyle/>
          <a:p>
            <a:r>
              <a:rPr lang="en-US" dirty="0" smtClean="0"/>
              <a:t>Organize Access to EBM Info Services</a:t>
            </a:r>
            <a:endParaRPr lang="en-US" dirty="0"/>
          </a:p>
        </p:txBody>
      </p:sp>
      <p:sp>
        <p:nvSpPr>
          <p:cNvPr id="25604" name="Rectangle 4"/>
          <p:cNvSpPr>
            <a:spLocks noGrp="1" noChangeArrowheads="1"/>
          </p:cNvSpPr>
          <p:nvPr>
            <p:ph type="body" idx="1"/>
          </p:nvPr>
        </p:nvSpPr>
        <p:spPr>
          <a:xfrm>
            <a:off x="731520" y="2103120"/>
            <a:ext cx="13167360" cy="5431156"/>
          </a:xfrm>
          <a:ln/>
        </p:spPr>
        <p:txBody>
          <a:bodyPr rIns="188676">
            <a:noAutofit/>
          </a:bodyPr>
          <a:lstStyle/>
          <a:p>
            <a:pPr>
              <a:buClr>
                <a:schemeClr val="tx2"/>
              </a:buClr>
              <a:buSzPct val="80000"/>
              <a:buFont typeface="Tahoma" charset="0"/>
              <a:buChar char="•"/>
            </a:pPr>
            <a:r>
              <a:rPr lang="en-US" dirty="0"/>
              <a:t>Madigan Library Homepage</a:t>
            </a:r>
          </a:p>
          <a:p>
            <a:pPr>
              <a:buClr>
                <a:schemeClr val="tx2"/>
              </a:buClr>
              <a:buSzPct val="80000"/>
              <a:buFont typeface="Tahoma" charset="0"/>
              <a:buChar char="•"/>
            </a:pPr>
            <a:r>
              <a:rPr lang="en-US" dirty="0"/>
              <a:t>AMEDD Virtual Library</a:t>
            </a:r>
          </a:p>
          <a:p>
            <a:pPr>
              <a:buClr>
                <a:schemeClr val="tx2"/>
              </a:buClr>
              <a:buSzPct val="80000"/>
              <a:buFont typeface="Tahoma" charset="0"/>
              <a:buChar char="•"/>
            </a:pPr>
            <a:r>
              <a:rPr lang="en-US" dirty="0"/>
              <a:t>UW </a:t>
            </a:r>
            <a:r>
              <a:rPr lang="en-US" dirty="0" err="1"/>
              <a:t>Healthlinks</a:t>
            </a:r>
            <a:endParaRPr lang="en-US" dirty="0"/>
          </a:p>
          <a:p>
            <a:pPr>
              <a:buClr>
                <a:schemeClr val="tx2"/>
              </a:buClr>
              <a:buSzPct val="80000"/>
              <a:buFont typeface="Tahoma" charset="0"/>
              <a:buChar char="•"/>
            </a:pPr>
            <a:r>
              <a:rPr lang="en-US" dirty="0"/>
              <a:t>USU LRC</a:t>
            </a:r>
          </a:p>
          <a:p>
            <a:pPr>
              <a:buClr>
                <a:schemeClr val="tx2"/>
              </a:buClr>
              <a:buSzPct val="80000"/>
              <a:buFont typeface="Tahoma" charset="0"/>
              <a:buChar char="•"/>
            </a:pPr>
            <a:r>
              <a:rPr lang="en-US" dirty="0"/>
              <a:t>Clinical Key</a:t>
            </a:r>
          </a:p>
          <a:p>
            <a:pPr>
              <a:buClr>
                <a:schemeClr val="tx2"/>
              </a:buClr>
              <a:buSzPct val="80000"/>
              <a:buFont typeface="Tahoma" charset="0"/>
              <a:buChar char="•"/>
            </a:pPr>
            <a:r>
              <a:rPr lang="en-US" dirty="0"/>
              <a:t>Others?</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65" t="7760" r="14212" b="6250"/>
          <a:stretch/>
        </p:blipFill>
        <p:spPr bwMode="auto">
          <a:xfrm>
            <a:off x="6583680" y="3207152"/>
            <a:ext cx="8046720" cy="400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7" b="8405"/>
          <a:stretch/>
        </p:blipFill>
        <p:spPr bwMode="auto">
          <a:xfrm>
            <a:off x="29430" y="0"/>
            <a:ext cx="14600971"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424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112" b="6250"/>
          <a:stretch/>
        </p:blipFill>
        <p:spPr bwMode="auto">
          <a:xfrm>
            <a:off x="0" y="-3154"/>
            <a:ext cx="14630400" cy="823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09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ln/>
        </p:spPr>
        <p:txBody>
          <a:bodyPr rIns="188676"/>
          <a:lstStyle/>
          <a:p>
            <a:pPr marL="1254063" indent="-1197369"/>
            <a:r>
              <a:rPr lang="en-US" dirty="0" smtClean="0"/>
              <a:t>Prompt/Pull/Push</a:t>
            </a:r>
            <a:endParaRPr lang="en-US" dirty="0"/>
          </a:p>
        </p:txBody>
      </p:sp>
      <p:sp>
        <p:nvSpPr>
          <p:cNvPr id="33796" name="Rectangle 4"/>
          <p:cNvSpPr>
            <a:spLocks noGrp="1" noChangeArrowheads="1"/>
          </p:cNvSpPr>
          <p:nvPr>
            <p:ph type="body" idx="1"/>
          </p:nvPr>
        </p:nvSpPr>
        <p:spPr>
          <a:xfrm>
            <a:off x="731520" y="2194560"/>
            <a:ext cx="13533120" cy="5852160"/>
          </a:xfrm>
          <a:ln/>
        </p:spPr>
        <p:txBody>
          <a:bodyPr rIns="188676">
            <a:normAutofit/>
          </a:bodyPr>
          <a:lstStyle/>
          <a:p>
            <a:pPr>
              <a:lnSpc>
                <a:spcPct val="150000"/>
              </a:lnSpc>
              <a:buClr>
                <a:srgbClr val="F8F8F8"/>
              </a:buClr>
              <a:buSzPct val="80000"/>
              <a:buFont typeface="Tahoma" charset="0"/>
              <a:buChar char="•"/>
            </a:pPr>
            <a:r>
              <a:rPr lang="en-US" dirty="0"/>
              <a:t>Prompt: “highest” level; system level fix</a:t>
            </a:r>
          </a:p>
          <a:p>
            <a:pPr>
              <a:lnSpc>
                <a:spcPct val="150000"/>
              </a:lnSpc>
              <a:buClr>
                <a:srgbClr val="F8F8F8"/>
              </a:buClr>
              <a:buSzPct val="80000"/>
              <a:buFont typeface="Tahoma" charset="0"/>
              <a:buChar char="•"/>
            </a:pPr>
            <a:r>
              <a:rPr lang="en-US" dirty="0"/>
              <a:t>Pull: you go searching for the evidence</a:t>
            </a:r>
          </a:p>
          <a:p>
            <a:pPr>
              <a:lnSpc>
                <a:spcPct val="150000"/>
              </a:lnSpc>
              <a:buClr>
                <a:srgbClr val="F8F8F8"/>
              </a:buClr>
              <a:buSzPct val="80000"/>
              <a:buFont typeface="Tahoma" charset="0"/>
              <a:buChar char="•"/>
            </a:pPr>
            <a:r>
              <a:rPr lang="en-US" dirty="0"/>
              <a:t>Push: evidence info is sent to you</a:t>
            </a:r>
          </a:p>
        </p:txBody>
      </p:sp>
      <p:pic>
        <p:nvPicPr>
          <p:cNvPr id="7171" name="Picture 3" descr="C:\Users\Douglas.Maurer\Desktop\pu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150" y="4100846"/>
            <a:ext cx="5101591" cy="3160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798305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1691640" y="-91440"/>
            <a:ext cx="11216640" cy="2286000"/>
          </a:xfrm>
          <a:ln/>
        </p:spPr>
        <p:txBody>
          <a:bodyPr rIns="188676"/>
          <a:lstStyle/>
          <a:p>
            <a:r>
              <a:rPr lang="en-US" dirty="0" smtClean="0"/>
              <a:t>How to “Push” Evidence</a:t>
            </a:r>
            <a:endParaRPr lang="en-US" dirty="0"/>
          </a:p>
        </p:txBody>
      </p:sp>
      <p:sp>
        <p:nvSpPr>
          <p:cNvPr id="35844" name="Rectangle 4"/>
          <p:cNvSpPr>
            <a:spLocks noGrp="1" noChangeArrowheads="1"/>
          </p:cNvSpPr>
          <p:nvPr>
            <p:ph type="body" idx="1"/>
          </p:nvPr>
        </p:nvSpPr>
        <p:spPr>
          <a:xfrm>
            <a:off x="995680" y="1459230"/>
            <a:ext cx="13512800" cy="6233686"/>
          </a:xfrm>
          <a:ln/>
        </p:spPr>
        <p:txBody>
          <a:bodyPr rIns="188676">
            <a:normAutofit fontScale="55000" lnSpcReduction="20000"/>
          </a:bodyPr>
          <a:lstStyle/>
          <a:p>
            <a:pPr>
              <a:lnSpc>
                <a:spcPct val="150000"/>
              </a:lnSpc>
              <a:buClr>
                <a:schemeClr val="tx2"/>
              </a:buClr>
              <a:buSzPct val="80000"/>
            </a:pPr>
            <a:r>
              <a:rPr lang="en-US" sz="5800" dirty="0"/>
              <a:t>Cancel your full-text journal subscriptions</a:t>
            </a:r>
          </a:p>
          <a:p>
            <a:pPr lvl="1">
              <a:lnSpc>
                <a:spcPct val="150000"/>
              </a:lnSpc>
              <a:buClr>
                <a:schemeClr val="tx2"/>
              </a:buClr>
              <a:buSzPct val="80000"/>
              <a:buFont typeface="Calibri" panose="020F0502020204030204" pitchFamily="34" charset="0"/>
              <a:buChar char="‒"/>
            </a:pPr>
            <a:r>
              <a:rPr lang="en-US" sz="5100" dirty="0"/>
              <a:t>Subscribe to table of contents</a:t>
            </a:r>
          </a:p>
          <a:p>
            <a:pPr>
              <a:lnSpc>
                <a:spcPct val="150000"/>
              </a:lnSpc>
              <a:buClr>
                <a:schemeClr val="tx2"/>
              </a:buClr>
              <a:buSzPct val="80000"/>
              <a:buFont typeface="Tahoma" charset="0"/>
              <a:buChar char="•"/>
            </a:pPr>
            <a:r>
              <a:rPr lang="en-US" sz="5800" dirty="0"/>
              <a:t>Invest in EBM journals and online services</a:t>
            </a:r>
          </a:p>
          <a:p>
            <a:pPr lvl="1">
              <a:lnSpc>
                <a:spcPct val="150000"/>
              </a:lnSpc>
              <a:buClr>
                <a:schemeClr val="tx2"/>
              </a:buClr>
              <a:buSzPct val="80000"/>
              <a:buFont typeface="Calibri" panose="020F0502020204030204" pitchFamily="34" charset="0"/>
              <a:buChar char="‒"/>
            </a:pPr>
            <a:r>
              <a:rPr lang="en-US" sz="5100" dirty="0"/>
              <a:t>Journal Watch</a:t>
            </a:r>
          </a:p>
          <a:p>
            <a:pPr lvl="1">
              <a:lnSpc>
                <a:spcPct val="150000"/>
              </a:lnSpc>
              <a:buClr>
                <a:schemeClr val="tx2"/>
              </a:buClr>
              <a:buSzPct val="80000"/>
              <a:buFont typeface="Calibri" panose="020F0502020204030204" pitchFamily="34" charset="0"/>
              <a:buChar char="‒"/>
            </a:pPr>
            <a:r>
              <a:rPr lang="en-US" sz="5100" dirty="0" smtClean="0"/>
              <a:t>Medscape/</a:t>
            </a:r>
            <a:r>
              <a:rPr lang="en-US" sz="5100" dirty="0" err="1" smtClean="0"/>
              <a:t>MedPage</a:t>
            </a:r>
            <a:endParaRPr lang="en-US" sz="5100" dirty="0"/>
          </a:p>
          <a:p>
            <a:pPr lvl="1">
              <a:lnSpc>
                <a:spcPct val="150000"/>
              </a:lnSpc>
              <a:buClr>
                <a:schemeClr val="tx2"/>
              </a:buClr>
              <a:buSzPct val="80000"/>
              <a:buFont typeface="Calibri" panose="020F0502020204030204" pitchFamily="34" charset="0"/>
              <a:buChar char="‒"/>
            </a:pPr>
            <a:r>
              <a:rPr lang="en-US" sz="5100" dirty="0"/>
              <a:t>Daily POEM</a:t>
            </a:r>
          </a:p>
          <a:p>
            <a:pPr lvl="1">
              <a:lnSpc>
                <a:spcPct val="150000"/>
              </a:lnSpc>
              <a:buClr>
                <a:schemeClr val="tx2"/>
              </a:buClr>
              <a:buSzPct val="80000"/>
              <a:buFont typeface="Calibri" panose="020F0502020204030204" pitchFamily="34" charset="0"/>
              <a:buChar char="‒"/>
            </a:pPr>
            <a:r>
              <a:rPr lang="en-US" sz="5100" dirty="0" smtClean="0"/>
              <a:t>Podcasts: BS Medicine, Primary Care RAP</a:t>
            </a:r>
            <a:endParaRPr lang="en-US" sz="5100" dirty="0"/>
          </a:p>
          <a:p>
            <a:pPr lvl="1">
              <a:lnSpc>
                <a:spcPct val="150000"/>
              </a:lnSpc>
              <a:buClr>
                <a:schemeClr val="tx2"/>
              </a:buClr>
              <a:buSzPct val="80000"/>
              <a:buFont typeface="Calibri" panose="020F0502020204030204" pitchFamily="34" charset="0"/>
              <a:buChar char="‒"/>
            </a:pPr>
            <a:r>
              <a:rPr lang="en-US" sz="5100" dirty="0"/>
              <a:t>Prescriber’s Letter/Medical Letter</a:t>
            </a:r>
          </a:p>
          <a:p>
            <a:pPr lvl="1">
              <a:lnSpc>
                <a:spcPct val="150000"/>
              </a:lnSpc>
              <a:buClr>
                <a:schemeClr val="tx2"/>
              </a:buClr>
              <a:buSzPct val="80000"/>
              <a:buFont typeface="Calibri" panose="020F0502020204030204" pitchFamily="34" charset="0"/>
              <a:buChar char="‒"/>
            </a:pPr>
            <a:r>
              <a:rPr lang="en-US" sz="5100" dirty="0"/>
              <a:t>ACP Journal Club</a:t>
            </a:r>
          </a:p>
        </p:txBody>
      </p:sp>
      <p:pic>
        <p:nvPicPr>
          <p:cNvPr id="8194" name="Picture 2" descr="C:\Users\Douglas.Maurer\Desktop\push 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473" y="4400550"/>
            <a:ext cx="4709927" cy="2854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59350"/>
            <a:ext cx="13167360" cy="1371600"/>
          </a:xfrm>
        </p:spPr>
        <p:txBody>
          <a:bodyPr>
            <a:normAutofit/>
          </a:bodyPr>
          <a:lstStyle/>
          <a:p>
            <a:r>
              <a:rPr lang="en-US" sz="4800" b="0" dirty="0" smtClean="0"/>
              <a:t>Got Apps?</a:t>
            </a:r>
            <a:endParaRPr lang="en-US" sz="4800" b="0" dirty="0"/>
          </a:p>
        </p:txBody>
      </p:sp>
      <p:sp>
        <p:nvSpPr>
          <p:cNvPr id="5" name="Content Placeholder 4"/>
          <p:cNvSpPr>
            <a:spLocks noGrp="1"/>
          </p:cNvSpPr>
          <p:nvPr>
            <p:ph idx="1"/>
          </p:nvPr>
        </p:nvSpPr>
        <p:spPr>
          <a:xfrm>
            <a:off x="731520" y="2461364"/>
            <a:ext cx="13167360" cy="5431156"/>
          </a:xfrm>
        </p:spPr>
        <p:txBody>
          <a:bodyPr>
            <a:normAutofit/>
          </a:bodyPr>
          <a:lstStyle/>
          <a:p>
            <a:r>
              <a:rPr lang="en-US" sz="4000" dirty="0"/>
              <a:t>How many of you have a smartphone?</a:t>
            </a:r>
          </a:p>
          <a:p>
            <a:pPr marL="0" indent="0">
              <a:buNone/>
            </a:pPr>
            <a:endParaRPr lang="en-US" sz="4000" dirty="0"/>
          </a:p>
          <a:p>
            <a:r>
              <a:rPr lang="en-US" sz="4000" dirty="0"/>
              <a:t>How often do you use it in clinic? Wards?</a:t>
            </a:r>
          </a:p>
          <a:p>
            <a:pPr marL="0" indent="0">
              <a:buNone/>
            </a:pPr>
            <a:endParaRPr lang="en-US" sz="4000" dirty="0"/>
          </a:p>
          <a:p>
            <a:r>
              <a:rPr lang="en-US" sz="4000" dirty="0"/>
              <a:t>Which apps do you use the most?</a:t>
            </a:r>
          </a:p>
        </p:txBody>
      </p:sp>
      <p:pic>
        <p:nvPicPr>
          <p:cNvPr id="2050" name="Picture 2" descr="C:\Users\Douglas.Maurer\Desktop\ap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3142" y="5236591"/>
            <a:ext cx="2497258" cy="20024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ouglas.Maurer\Desktop\got ap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8385" y="2683891"/>
            <a:ext cx="2492653" cy="2020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3327304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lang="en-US" sz="4800" dirty="0" smtClean="0">
                <a:uFill>
                  <a:solidFill/>
                </a:uFill>
              </a:rPr>
              <a:t>Information Anxiety</a:t>
            </a:r>
            <a:endParaRPr sz="4800" dirty="0">
              <a:uFill>
                <a:solidFill/>
              </a:uFill>
            </a:endParaRPr>
          </a:p>
        </p:txBody>
      </p:sp>
      <p:sp>
        <p:nvSpPr>
          <p:cNvPr id="26" name="Shape 26"/>
          <p:cNvSpPr>
            <a:spLocks noGrp="1"/>
          </p:cNvSpPr>
          <p:nvPr>
            <p:ph idx="1"/>
          </p:nvPr>
        </p:nvSpPr>
        <p:spPr>
          <a:prstGeom prst="rect">
            <a:avLst/>
          </a:prstGeom>
        </p:spPr>
        <p:txBody>
          <a:bodyPr>
            <a:normAutofit/>
          </a:bodyPr>
          <a:lstStyle/>
          <a:p>
            <a:pPr marL="637235" indent="-637235">
              <a:lnSpc>
                <a:spcPct val="150000"/>
              </a:lnSpc>
              <a:buSzPct val="100000"/>
              <a:buFont typeface="Arial"/>
              <a:buChar char="•"/>
              <a:defRPr sz="1800" i="0">
                <a:uFillTx/>
              </a:defRPr>
            </a:pPr>
            <a:r>
              <a:rPr sz="4000" dirty="0">
                <a:uFill>
                  <a:solidFill/>
                </a:uFill>
                <a:latin typeface="Arial"/>
                <a:ea typeface="Arial"/>
                <a:cs typeface="Arial"/>
                <a:sym typeface="Arial"/>
              </a:rPr>
              <a:t>Too much information</a:t>
            </a:r>
          </a:p>
          <a:p>
            <a:pPr marL="637235" indent="-637235">
              <a:lnSpc>
                <a:spcPct val="150000"/>
              </a:lnSpc>
              <a:buSzPct val="100000"/>
              <a:buFont typeface="Arial"/>
              <a:buChar char="•"/>
              <a:defRPr sz="1800" i="0">
                <a:uFillTx/>
              </a:defRPr>
            </a:pPr>
            <a:r>
              <a:rPr sz="4000" dirty="0">
                <a:uFill>
                  <a:solidFill/>
                </a:uFill>
                <a:latin typeface="Arial"/>
                <a:ea typeface="Arial"/>
                <a:cs typeface="Arial"/>
                <a:sym typeface="Arial"/>
              </a:rPr>
              <a:t>“</a:t>
            </a:r>
            <a:r>
              <a:rPr sz="4000" dirty="0" err="1">
                <a:uFill>
                  <a:solidFill/>
                </a:uFill>
                <a:latin typeface="Arial"/>
                <a:ea typeface="Arial"/>
                <a:cs typeface="Arial"/>
                <a:sym typeface="Arial"/>
              </a:rPr>
              <a:t>Ping-pong</a:t>
            </a:r>
            <a:r>
              <a:rPr sz="4000" dirty="0">
                <a:uFill>
                  <a:solidFill/>
                </a:uFill>
                <a:latin typeface="Arial"/>
                <a:ea typeface="Arial"/>
                <a:cs typeface="Arial"/>
                <a:sym typeface="Arial"/>
              </a:rPr>
              <a:t>” between sources</a:t>
            </a:r>
          </a:p>
          <a:p>
            <a:pPr marL="637235" indent="-637235">
              <a:lnSpc>
                <a:spcPct val="150000"/>
              </a:lnSpc>
              <a:buSzPct val="100000"/>
              <a:buFont typeface="Arial"/>
              <a:buChar char="•"/>
              <a:defRPr sz="1800" i="0">
                <a:uFillTx/>
              </a:defRPr>
            </a:pPr>
            <a:r>
              <a:rPr sz="4000" dirty="0">
                <a:uFill>
                  <a:solidFill/>
                </a:uFill>
                <a:latin typeface="Arial"/>
                <a:ea typeface="Arial"/>
                <a:cs typeface="Arial"/>
                <a:sym typeface="Arial"/>
              </a:rPr>
              <a:t>“My last case…In my experience…”</a:t>
            </a:r>
          </a:p>
          <a:p>
            <a:pPr marL="637235" indent="-637235">
              <a:lnSpc>
                <a:spcPct val="150000"/>
              </a:lnSpc>
              <a:buSzPct val="100000"/>
              <a:buFont typeface="Arial"/>
              <a:buChar char="•"/>
              <a:defRPr sz="1800" i="0">
                <a:uFillTx/>
              </a:defRPr>
            </a:pPr>
            <a:r>
              <a:rPr sz="4000" dirty="0">
                <a:uFill>
                  <a:solidFill/>
                </a:uFill>
                <a:latin typeface="Arial"/>
                <a:ea typeface="Arial"/>
                <a:cs typeface="Arial"/>
                <a:sym typeface="Arial"/>
              </a:rPr>
              <a:t>How do we find the “truth”?</a:t>
            </a:r>
          </a:p>
        </p:txBody>
      </p:sp>
      <p:pic>
        <p:nvPicPr>
          <p:cNvPr id="27" name="image3.jpg"/>
          <p:cNvPicPr/>
          <p:nvPr/>
        </p:nvPicPr>
        <p:blipFill>
          <a:blip r:embed="rId3">
            <a:extLst/>
          </a:blip>
          <a:srcRect r="2820"/>
          <a:stretch>
            <a:fillRect/>
          </a:stretch>
        </p:blipFill>
        <p:spPr>
          <a:xfrm>
            <a:off x="11017076" y="4628231"/>
            <a:ext cx="3627136" cy="2625306"/>
          </a:xfrm>
          <a:prstGeom prst="rect">
            <a:avLst/>
          </a:prstGeom>
          <a:ln>
            <a:solidFill/>
            <a:rou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DOE versus POEM</a:t>
            </a:r>
          </a:p>
        </p:txBody>
      </p:sp>
      <p:sp>
        <p:nvSpPr>
          <p:cNvPr id="32" name="Shape 32"/>
          <p:cNvSpPr>
            <a:spLocks noGrp="1"/>
          </p:cNvSpPr>
          <p:nvPr>
            <p:ph idx="1"/>
          </p:nvPr>
        </p:nvSpPr>
        <p:spPr>
          <a:prstGeom prst="rect">
            <a:avLst/>
          </a:prstGeom>
        </p:spPr>
        <p:txBody>
          <a:bodyPr>
            <a:normAutofit/>
          </a:bodyPr>
          <a:lstStyle/>
          <a:p>
            <a:pPr marL="557865" indent="-557865">
              <a:lnSpc>
                <a:spcPct val="90000"/>
              </a:lnSpc>
              <a:buSzPct val="100000"/>
              <a:buFont typeface="Arial"/>
              <a:buChar char="•"/>
              <a:defRPr sz="1800" i="0">
                <a:uFillTx/>
              </a:defRPr>
            </a:pPr>
            <a:r>
              <a:rPr sz="3200" dirty="0">
                <a:uFill>
                  <a:solidFill/>
                </a:uFill>
                <a:latin typeface="Arial"/>
                <a:ea typeface="Arial"/>
                <a:cs typeface="Arial"/>
                <a:sym typeface="Arial"/>
              </a:rPr>
              <a:t>Disease-Oriented Evidence</a:t>
            </a: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Etiology, pathophysiology, pharmacology</a:t>
            </a:r>
            <a:endParaRPr sz="2800" dirty="0">
              <a:uFill>
                <a:solidFill/>
              </a:uFill>
            </a:endParaRP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Intermediate outcomes</a:t>
            </a:r>
            <a:endParaRPr lang="en-US" sz="2800" dirty="0">
              <a:uFill>
                <a:solidFill/>
              </a:uFill>
              <a:latin typeface="Arial"/>
              <a:ea typeface="Arial"/>
              <a:cs typeface="Arial"/>
              <a:sym typeface="Arial"/>
            </a:endParaRPr>
          </a:p>
          <a:p>
            <a:pPr marL="653110" lvl="1" indent="0">
              <a:lnSpc>
                <a:spcPct val="90000"/>
              </a:lnSpc>
              <a:spcBef>
                <a:spcPts val="857"/>
              </a:spcBef>
              <a:buSzPct val="100000"/>
              <a:buNone/>
              <a:defRPr sz="1800" i="0">
                <a:uFillTx/>
              </a:defRPr>
            </a:pPr>
            <a:endParaRPr dirty="0">
              <a:uFill>
                <a:solidFill/>
              </a:uFill>
            </a:endParaRPr>
          </a:p>
          <a:p>
            <a:pPr marL="557865" indent="-557865">
              <a:lnSpc>
                <a:spcPct val="90000"/>
              </a:lnSpc>
              <a:buSzPct val="100000"/>
              <a:buFont typeface="Arial"/>
              <a:buChar char="•"/>
              <a:defRPr sz="1800" i="0">
                <a:uFillTx/>
              </a:defRPr>
            </a:pPr>
            <a:r>
              <a:rPr sz="3200" dirty="0">
                <a:uFill>
                  <a:solidFill/>
                </a:uFill>
                <a:latin typeface="Arial"/>
                <a:ea typeface="Arial"/>
                <a:cs typeface="Arial"/>
                <a:sym typeface="Arial"/>
              </a:rPr>
              <a:t>Patient-Oriented Evidence </a:t>
            </a:r>
            <a:r>
              <a:rPr sz="3200" i="1" dirty="0">
                <a:uFill>
                  <a:solidFill/>
                </a:uFill>
                <a:latin typeface="Arial"/>
                <a:ea typeface="Arial"/>
                <a:cs typeface="Arial"/>
                <a:sym typeface="Arial"/>
              </a:rPr>
              <a:t>that Matters</a:t>
            </a: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Morbidity, mortality, quality of life</a:t>
            </a:r>
            <a:endParaRPr sz="2800" dirty="0">
              <a:uFill>
                <a:solidFill/>
              </a:uFill>
            </a:endParaRP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The “so-what” questions</a:t>
            </a:r>
          </a:p>
        </p:txBody>
      </p:sp>
      <p:pic>
        <p:nvPicPr>
          <p:cNvPr id="33" name="image4.jpg"/>
          <p:cNvPicPr/>
          <p:nvPr/>
        </p:nvPicPr>
        <p:blipFill>
          <a:blip r:embed="rId3">
            <a:extLst/>
          </a:blip>
          <a:srcRect b="4332"/>
          <a:stretch>
            <a:fillRect/>
          </a:stretch>
        </p:blipFill>
        <p:spPr>
          <a:xfrm>
            <a:off x="4511041" y="2286000"/>
            <a:ext cx="4749800" cy="2558417"/>
          </a:xfrm>
          <a:prstGeom prst="rect">
            <a:avLst/>
          </a:prstGeom>
          <a:ln>
            <a:solidFill/>
            <a:round/>
          </a:ln>
        </p:spPr>
      </p:pic>
      <p:pic>
        <p:nvPicPr>
          <p:cNvPr id="34" name="image5.jpg"/>
          <p:cNvPicPr/>
          <p:nvPr/>
        </p:nvPicPr>
        <p:blipFill>
          <a:blip r:embed="rId4">
            <a:extLst/>
          </a:blip>
          <a:srcRect l="32999" t="22497" r="21001" b="22497"/>
          <a:stretch>
            <a:fillRect/>
          </a:stretch>
        </p:blipFill>
        <p:spPr>
          <a:xfrm>
            <a:off x="4511039" y="5120640"/>
            <a:ext cx="4754882" cy="2724151"/>
          </a:xfrm>
          <a:prstGeom prst="rect">
            <a:avLst/>
          </a:prstGeom>
          <a:ln>
            <a:solidFill/>
            <a:round/>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DOE versus POEM</a:t>
            </a:r>
          </a:p>
        </p:txBody>
      </p:sp>
      <p:sp>
        <p:nvSpPr>
          <p:cNvPr id="39" name="Shape 39"/>
          <p:cNvSpPr>
            <a:spLocks noGrp="1"/>
          </p:cNvSpPr>
          <p:nvPr>
            <p:ph idx="1"/>
          </p:nvPr>
        </p:nvSpPr>
        <p:spPr>
          <a:prstGeom prst="rect">
            <a:avLst/>
          </a:prstGeom>
        </p:spPr>
        <p:txBody>
          <a:bodyPr>
            <a:normAutofit/>
          </a:bodyPr>
          <a:lstStyle/>
          <a:p>
            <a:pPr marL="557865" indent="-557865">
              <a:lnSpc>
                <a:spcPct val="90000"/>
              </a:lnSpc>
              <a:buSzPct val="100000"/>
              <a:buFont typeface="Arial"/>
              <a:buChar char="•"/>
              <a:defRPr sz="1800" i="0">
                <a:uFillTx/>
              </a:defRPr>
            </a:pPr>
            <a:r>
              <a:rPr sz="3200" dirty="0">
                <a:uFill>
                  <a:solidFill/>
                </a:uFill>
                <a:latin typeface="Arial"/>
                <a:ea typeface="Arial"/>
                <a:cs typeface="Arial"/>
                <a:sym typeface="Arial"/>
              </a:rPr>
              <a:t>Disease-Oriented Evidence</a:t>
            </a: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Etiology, pathophysiology,</a:t>
            </a:r>
            <a:r>
              <a:rPr lang="en-US" sz="2800" dirty="0">
                <a:uFill>
                  <a:solidFill/>
                </a:uFill>
                <a:latin typeface="Arial"/>
                <a:ea typeface="Arial"/>
                <a:cs typeface="Arial"/>
                <a:sym typeface="Arial"/>
              </a:rPr>
              <a:t> </a:t>
            </a:r>
            <a:r>
              <a:rPr sz="2800" dirty="0">
                <a:uFill>
                  <a:solidFill/>
                </a:uFill>
                <a:latin typeface="Arial"/>
                <a:ea typeface="Arial"/>
                <a:cs typeface="Arial"/>
                <a:sym typeface="Arial"/>
              </a:rPr>
              <a:t>pharmacology</a:t>
            </a:r>
            <a:endParaRPr sz="2800" dirty="0">
              <a:uFill>
                <a:solidFill/>
              </a:uFill>
            </a:endParaRP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Intermediate outcomes</a:t>
            </a:r>
            <a:endParaRPr lang="en-US" sz="2800" dirty="0">
              <a:uFill>
                <a:solidFill/>
              </a:uFill>
              <a:latin typeface="Arial"/>
              <a:ea typeface="Arial"/>
              <a:cs typeface="Arial"/>
              <a:sym typeface="Arial"/>
            </a:endParaRPr>
          </a:p>
          <a:p>
            <a:pPr marL="653110" lvl="1" indent="0">
              <a:lnSpc>
                <a:spcPct val="90000"/>
              </a:lnSpc>
              <a:spcBef>
                <a:spcPts val="857"/>
              </a:spcBef>
              <a:buSzPct val="100000"/>
              <a:buNone/>
              <a:defRPr sz="1800" i="0">
                <a:uFillTx/>
              </a:defRPr>
            </a:pPr>
            <a:endParaRPr dirty="0">
              <a:uFill>
                <a:solidFill/>
              </a:uFill>
            </a:endParaRPr>
          </a:p>
          <a:p>
            <a:pPr marL="557865" indent="-557865">
              <a:lnSpc>
                <a:spcPct val="90000"/>
              </a:lnSpc>
              <a:buSzPct val="100000"/>
              <a:buFont typeface="Arial"/>
              <a:buChar char="•"/>
              <a:defRPr sz="1800" i="0">
                <a:uFillTx/>
              </a:defRPr>
            </a:pPr>
            <a:r>
              <a:rPr sz="3200" dirty="0">
                <a:uFill>
                  <a:solidFill/>
                </a:uFill>
                <a:latin typeface="Arial"/>
                <a:ea typeface="Arial"/>
                <a:cs typeface="Arial"/>
                <a:sym typeface="Arial"/>
              </a:rPr>
              <a:t>Patient-Oriented Evidence </a:t>
            </a:r>
            <a:r>
              <a:rPr sz="3200" i="1" dirty="0">
                <a:uFill>
                  <a:solidFill/>
                </a:uFill>
                <a:latin typeface="Arial"/>
                <a:ea typeface="Arial"/>
                <a:cs typeface="Arial"/>
                <a:sym typeface="Arial"/>
              </a:rPr>
              <a:t>that Matters</a:t>
            </a: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Morbidity, mortality, quality of life</a:t>
            </a:r>
            <a:endParaRPr sz="2800" dirty="0">
              <a:uFill>
                <a:solidFill/>
              </a:uFill>
            </a:endParaRP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The “so-what” questions</a:t>
            </a:r>
          </a:p>
        </p:txBody>
      </p:sp>
      <p:pic>
        <p:nvPicPr>
          <p:cNvPr id="40" name="image5.jpg"/>
          <p:cNvPicPr/>
          <p:nvPr/>
        </p:nvPicPr>
        <p:blipFill>
          <a:blip r:embed="rId3">
            <a:extLst/>
          </a:blip>
          <a:srcRect l="32999" t="22497" r="21001" b="22497"/>
          <a:stretch>
            <a:fillRect/>
          </a:stretch>
        </p:blipFill>
        <p:spPr>
          <a:xfrm>
            <a:off x="4511039" y="5120640"/>
            <a:ext cx="4754882" cy="2724151"/>
          </a:xfrm>
          <a:prstGeom prst="rect">
            <a:avLst/>
          </a:prstGeom>
          <a:ln>
            <a:solidFill/>
            <a:rou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1520" y="822960"/>
            <a:ext cx="13289280" cy="2070890"/>
          </a:xfrm>
          <a:prstGeom prst="rect">
            <a:avLst/>
          </a:prstGeom>
          <a:noFill/>
        </p:spPr>
        <p:txBody>
          <a:bodyPr wrap="square" lIns="130622" tIns="65311" rIns="130622" bIns="65311" rtlCol="0">
            <a:spAutoFit/>
          </a:bodyPr>
          <a:lstStyle/>
          <a:p>
            <a:pPr algn="ctr"/>
            <a:r>
              <a:rPr lang="en-US" sz="6300" dirty="0"/>
              <a:t>How do you keep up with the medical literature?</a:t>
            </a:r>
          </a:p>
        </p:txBody>
      </p:sp>
      <p:sp>
        <p:nvSpPr>
          <p:cNvPr id="6" name="TextBox 5"/>
          <p:cNvSpPr txBox="1"/>
          <p:nvPr/>
        </p:nvSpPr>
        <p:spPr>
          <a:xfrm>
            <a:off x="365760" y="3200400"/>
            <a:ext cx="13898880" cy="2070890"/>
          </a:xfrm>
          <a:prstGeom prst="rect">
            <a:avLst/>
          </a:prstGeom>
          <a:noFill/>
        </p:spPr>
        <p:txBody>
          <a:bodyPr wrap="square" lIns="130622" tIns="65311" rIns="130622" bIns="65311" rtlCol="0">
            <a:spAutoFit/>
          </a:bodyPr>
          <a:lstStyle/>
          <a:p>
            <a:pPr algn="ctr"/>
            <a:r>
              <a:rPr lang="en-US" sz="6300" dirty="0"/>
              <a:t>How are you currently teaching your residents critical appraisal skills?</a:t>
            </a:r>
          </a:p>
        </p:txBody>
      </p:sp>
      <p:sp>
        <p:nvSpPr>
          <p:cNvPr id="7" name="TextBox 6"/>
          <p:cNvSpPr txBox="1"/>
          <p:nvPr/>
        </p:nvSpPr>
        <p:spPr>
          <a:xfrm>
            <a:off x="795210" y="5760721"/>
            <a:ext cx="12981750" cy="1101394"/>
          </a:xfrm>
          <a:prstGeom prst="rect">
            <a:avLst/>
          </a:prstGeom>
          <a:noFill/>
        </p:spPr>
        <p:txBody>
          <a:bodyPr wrap="square" lIns="130622" tIns="65311" rIns="130622" bIns="65311" rtlCol="0">
            <a:spAutoFit/>
          </a:bodyPr>
          <a:lstStyle/>
          <a:p>
            <a:pPr algn="ctr"/>
            <a:r>
              <a:rPr lang="en-US" sz="6300" dirty="0"/>
              <a:t>Do you feel comfortable doing it?</a:t>
            </a:r>
          </a:p>
        </p:txBody>
      </p:sp>
      <p:sp>
        <p:nvSpPr>
          <p:cNvPr id="3" name="Content Placeholder 2"/>
          <p:cNvSpPr>
            <a:spLocks noGrp="1"/>
          </p:cNvSpPr>
          <p:nvPr>
            <p:ph idx="1"/>
          </p:nvPr>
        </p:nvSpPr>
        <p:spPr/>
        <p:txBody>
          <a:bodyPr/>
          <a:lstStyle/>
          <a:p>
            <a:pPr marL="0" indent="0">
              <a:buNone/>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57651428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DOE versus POEM</a:t>
            </a:r>
          </a:p>
        </p:txBody>
      </p:sp>
      <p:sp>
        <p:nvSpPr>
          <p:cNvPr id="45" name="Shape 45"/>
          <p:cNvSpPr>
            <a:spLocks noGrp="1"/>
          </p:cNvSpPr>
          <p:nvPr>
            <p:ph idx="1"/>
          </p:nvPr>
        </p:nvSpPr>
        <p:spPr>
          <a:prstGeom prst="rect">
            <a:avLst/>
          </a:prstGeom>
        </p:spPr>
        <p:txBody>
          <a:bodyPr>
            <a:normAutofit/>
          </a:bodyPr>
          <a:lstStyle/>
          <a:p>
            <a:pPr marL="557865" indent="-557865">
              <a:lnSpc>
                <a:spcPct val="90000"/>
              </a:lnSpc>
              <a:buSzPct val="100000"/>
              <a:buFont typeface="Arial"/>
              <a:buChar char="•"/>
              <a:defRPr sz="1800" i="0">
                <a:uFillTx/>
              </a:defRPr>
            </a:pPr>
            <a:r>
              <a:rPr sz="3200" dirty="0">
                <a:uFill>
                  <a:solidFill/>
                </a:uFill>
                <a:latin typeface="Arial"/>
                <a:ea typeface="Arial"/>
                <a:cs typeface="Arial"/>
                <a:sym typeface="Arial"/>
              </a:rPr>
              <a:t>Disease-Oriented Evidence</a:t>
            </a: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Etiology, pathophysiology, pharmacology</a:t>
            </a:r>
            <a:endParaRPr sz="2800" dirty="0">
              <a:uFill>
                <a:solidFill/>
              </a:uFill>
            </a:endParaRP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Intermediate outcomes</a:t>
            </a:r>
            <a:endParaRPr lang="en-US" sz="2800" dirty="0">
              <a:uFill>
                <a:solidFill/>
              </a:uFill>
              <a:latin typeface="Arial"/>
              <a:ea typeface="Arial"/>
              <a:cs typeface="Arial"/>
              <a:sym typeface="Arial"/>
            </a:endParaRPr>
          </a:p>
          <a:p>
            <a:pPr marL="653110" lvl="1" indent="0">
              <a:lnSpc>
                <a:spcPct val="90000"/>
              </a:lnSpc>
              <a:spcBef>
                <a:spcPts val="857"/>
              </a:spcBef>
              <a:buSzPct val="100000"/>
              <a:buNone/>
              <a:defRPr sz="1800" i="0">
                <a:uFillTx/>
              </a:defRPr>
            </a:pPr>
            <a:endParaRPr dirty="0">
              <a:uFill>
                <a:solidFill/>
              </a:uFill>
            </a:endParaRPr>
          </a:p>
          <a:p>
            <a:pPr marL="557865" indent="-557865">
              <a:lnSpc>
                <a:spcPct val="90000"/>
              </a:lnSpc>
              <a:buSzPct val="100000"/>
              <a:buFont typeface="Arial"/>
              <a:buChar char="•"/>
              <a:defRPr sz="1800" i="0">
                <a:uFillTx/>
              </a:defRPr>
            </a:pPr>
            <a:r>
              <a:rPr sz="3200" dirty="0">
                <a:uFill>
                  <a:solidFill/>
                </a:uFill>
                <a:latin typeface="Arial"/>
                <a:ea typeface="Arial"/>
                <a:cs typeface="Arial"/>
                <a:sym typeface="Arial"/>
              </a:rPr>
              <a:t>Patient-Oriented Evidence </a:t>
            </a:r>
            <a:r>
              <a:rPr sz="3200" i="1" dirty="0">
                <a:uFill>
                  <a:solidFill/>
                </a:uFill>
                <a:latin typeface="Arial"/>
                <a:ea typeface="Arial"/>
                <a:cs typeface="Arial"/>
                <a:sym typeface="Arial"/>
              </a:rPr>
              <a:t>that Matters</a:t>
            </a: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Morbidity, mortality, quality of life</a:t>
            </a:r>
            <a:endParaRPr sz="2800" dirty="0">
              <a:uFill>
                <a:solidFill/>
              </a:uFill>
            </a:endParaRPr>
          </a:p>
          <a:p>
            <a:pPr lvl="1">
              <a:lnSpc>
                <a:spcPct val="90000"/>
              </a:lnSpc>
              <a:spcBef>
                <a:spcPts val="857"/>
              </a:spcBef>
              <a:buSzPct val="100000"/>
              <a:buFont typeface="Arial"/>
              <a:buChar char="-"/>
              <a:defRPr sz="1800" i="0">
                <a:uFillTx/>
              </a:defRPr>
            </a:pPr>
            <a:r>
              <a:rPr sz="2800" dirty="0">
                <a:uFill>
                  <a:solidFill/>
                </a:uFill>
                <a:latin typeface="Arial"/>
                <a:ea typeface="Arial"/>
                <a:cs typeface="Arial"/>
                <a:sym typeface="Arial"/>
              </a:rPr>
              <a:t>The “so-what” 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176230" y="365258"/>
            <a:ext cx="13167360" cy="1371600"/>
          </a:xfrm>
          <a:prstGeom prst="rect">
            <a:avLst/>
          </a:prstGeom>
        </p:spPr>
        <p:txBody>
          <a:bodyPr/>
          <a:lstStyle/>
          <a:p>
            <a:pPr>
              <a:defRPr sz="1800" b="0">
                <a:uFillTx/>
              </a:defRPr>
            </a:pPr>
            <a:r>
              <a:rPr dirty="0">
                <a:uFill>
                  <a:solidFill/>
                </a:uFill>
                <a:latin typeface="Arial"/>
                <a:ea typeface="Arial"/>
                <a:cs typeface="Arial"/>
                <a:sym typeface="Arial"/>
              </a:rPr>
              <a:t>Dr Maurer’s POEM Finder</a:t>
            </a:r>
          </a:p>
        </p:txBody>
      </p:sp>
      <p:sp>
        <p:nvSpPr>
          <p:cNvPr id="205" name="Shape 205"/>
          <p:cNvSpPr>
            <a:spLocks noGrp="1"/>
          </p:cNvSpPr>
          <p:nvPr>
            <p:ph idx="1"/>
          </p:nvPr>
        </p:nvSpPr>
        <p:spPr>
          <a:xfrm>
            <a:off x="791645" y="2407148"/>
            <a:ext cx="13167360" cy="4736255"/>
          </a:xfrm>
          <a:prstGeom prst="rect">
            <a:avLst/>
          </a:prstGeom>
        </p:spPr>
        <p:txBody>
          <a:bodyPr>
            <a:noAutofit/>
          </a:bodyPr>
          <a:lstStyle/>
          <a:p>
            <a:pPr marL="428603" indent="-428603">
              <a:lnSpc>
                <a:spcPct val="150000"/>
              </a:lnSpc>
              <a:spcBef>
                <a:spcPts val="857"/>
              </a:spcBef>
              <a:buSzPct val="100000"/>
              <a:buFont typeface="Arial"/>
              <a:buChar char="•"/>
              <a:defRPr sz="1800" i="0">
                <a:uFillTx/>
              </a:defRPr>
            </a:pPr>
            <a:r>
              <a:rPr sz="4000" dirty="0" err="1">
                <a:uFill>
                  <a:solidFill/>
                </a:uFill>
                <a:latin typeface="Arial"/>
                <a:ea typeface="Arial"/>
                <a:cs typeface="Arial"/>
                <a:sym typeface="Arial"/>
              </a:rPr>
              <a:t>UpToDate</a:t>
            </a:r>
            <a:endParaRPr sz="4000" dirty="0">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4000" dirty="0" err="1">
                <a:uFill>
                  <a:solidFill/>
                </a:uFill>
                <a:latin typeface="Arial"/>
                <a:ea typeface="Arial"/>
                <a:cs typeface="Arial"/>
                <a:sym typeface="Arial"/>
              </a:rPr>
              <a:t>Dynamed</a:t>
            </a:r>
            <a:endParaRPr sz="4000" dirty="0">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4000" dirty="0">
                <a:uFill>
                  <a:solidFill/>
                </a:uFill>
                <a:latin typeface="Arial"/>
                <a:ea typeface="Arial"/>
                <a:cs typeface="Arial"/>
                <a:sym typeface="Arial"/>
              </a:rPr>
              <a:t>Essential Evidence Plus</a:t>
            </a:r>
          </a:p>
          <a:p>
            <a:pPr marL="428603" indent="-428603">
              <a:lnSpc>
                <a:spcPct val="150000"/>
              </a:lnSpc>
              <a:spcBef>
                <a:spcPts val="857"/>
              </a:spcBef>
              <a:buSzPct val="100000"/>
              <a:buFont typeface="Arial"/>
              <a:buChar char="•"/>
              <a:defRPr sz="1800" i="0">
                <a:uFillTx/>
              </a:defRPr>
            </a:pPr>
            <a:r>
              <a:rPr sz="4000" dirty="0">
                <a:uFill>
                  <a:solidFill/>
                </a:uFill>
                <a:latin typeface="Arial"/>
                <a:ea typeface="Arial"/>
                <a:cs typeface="Arial"/>
                <a:sym typeface="Arial"/>
              </a:rPr>
              <a:t>AFP by Topic</a:t>
            </a:r>
          </a:p>
          <a:p>
            <a:pPr marL="428603" indent="-428603">
              <a:lnSpc>
                <a:spcPct val="150000"/>
              </a:lnSpc>
              <a:spcBef>
                <a:spcPts val="857"/>
              </a:spcBef>
              <a:buSzPct val="100000"/>
              <a:buFont typeface="Arial"/>
              <a:buChar char="•"/>
              <a:defRPr sz="1800" i="0">
                <a:uFillTx/>
              </a:defRPr>
            </a:pPr>
            <a:r>
              <a:rPr sz="4000" dirty="0">
                <a:uFill>
                  <a:solidFill/>
                </a:uFill>
                <a:latin typeface="Arial"/>
                <a:ea typeface="Arial"/>
                <a:cs typeface="Arial"/>
                <a:sym typeface="Arial"/>
              </a:rPr>
              <a:t>Medscape</a:t>
            </a:r>
            <a:endParaRPr lang="en-US" sz="4000" dirty="0">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lang="en-US" sz="4000" dirty="0">
                <a:uFill>
                  <a:solidFill/>
                </a:uFill>
                <a:latin typeface="Arial"/>
                <a:ea typeface="Arial"/>
                <a:cs typeface="Arial"/>
                <a:sym typeface="Arial"/>
              </a:rPr>
              <a:t>PubMed4Hh</a:t>
            </a:r>
            <a:endParaRPr sz="4000" dirty="0">
              <a:uFill>
                <a:solidFill/>
              </a:uFill>
              <a:latin typeface="Arial"/>
              <a:ea typeface="Arial"/>
              <a:cs typeface="Arial"/>
              <a:sym typeface="Arial"/>
            </a:endParaRPr>
          </a:p>
        </p:txBody>
      </p:sp>
      <p:sp>
        <p:nvSpPr>
          <p:cNvPr id="206" name="Shape 206"/>
          <p:cNvSpPr/>
          <p:nvPr/>
        </p:nvSpPr>
        <p:spPr>
          <a:xfrm>
            <a:off x="7527685" y="2381307"/>
            <a:ext cx="7203606" cy="6263613"/>
          </a:xfrm>
          <a:prstGeom prst="rect">
            <a:avLst/>
          </a:prstGeom>
          <a:ln w="12700">
            <a:miter lim="400000"/>
          </a:ln>
          <a:extLst>
            <a:ext uri="{C572A759-6A51-4108-AA02-DFA0A04FC94B}">
              <ma14:wrappingTextBoxFlag xmlns="" xmlns:ma14="http://schemas.microsoft.com/office/mac/drawingml/2011/main" val="1"/>
            </a:ext>
          </a:extLst>
        </p:spPr>
        <p:txBody>
          <a:bodyPr wrap="square" lIns="72568" tIns="72568" rIns="72568" bIns="72568">
            <a:spAutoFit/>
          </a:bodyPr>
          <a:lstStyle/>
          <a:p>
            <a:pPr marL="337895" indent="-337895">
              <a:lnSpc>
                <a:spcPct val="150000"/>
              </a:lnSpc>
              <a:spcBef>
                <a:spcPts val="857"/>
              </a:spcBef>
              <a:buSzPct val="100000"/>
              <a:buFont typeface="Arial"/>
              <a:buChar char="•"/>
              <a:defRPr sz="1800"/>
            </a:pPr>
            <a:r>
              <a:rPr lang="en-US" sz="4000" dirty="0" err="1">
                <a:uFill>
                  <a:solidFill/>
                </a:uFill>
                <a:latin typeface="Arial"/>
                <a:ea typeface="Arial"/>
                <a:cs typeface="Arial"/>
                <a:sym typeface="Arial"/>
              </a:rPr>
              <a:t>Qx</a:t>
            </a:r>
            <a:r>
              <a:rPr lang="en-US" sz="4000" dirty="0">
                <a:uFill>
                  <a:solidFill/>
                </a:uFill>
                <a:latin typeface="Arial"/>
                <a:ea typeface="Arial"/>
                <a:cs typeface="Arial"/>
                <a:sym typeface="Arial"/>
              </a:rPr>
              <a:t> Calculate</a:t>
            </a:r>
          </a:p>
          <a:p>
            <a:pPr marL="337895" indent="-337895">
              <a:lnSpc>
                <a:spcPct val="150000"/>
              </a:lnSpc>
              <a:spcBef>
                <a:spcPts val="857"/>
              </a:spcBef>
              <a:buSzPct val="100000"/>
              <a:buFont typeface="Arial"/>
              <a:buChar char="•"/>
              <a:defRPr sz="1800"/>
            </a:pPr>
            <a:r>
              <a:rPr lang="en-US" sz="4000" dirty="0">
                <a:uFill>
                  <a:solidFill/>
                </a:uFill>
                <a:latin typeface="Arial"/>
                <a:cs typeface="Arial"/>
                <a:sym typeface="Arial"/>
              </a:rPr>
              <a:t>Dr Steinberg, Dr </a:t>
            </a:r>
            <a:r>
              <a:rPr lang="en-US" sz="4000" dirty="0" err="1">
                <a:uFill>
                  <a:solidFill/>
                </a:uFill>
                <a:latin typeface="Arial"/>
                <a:cs typeface="Arial"/>
                <a:sym typeface="Arial"/>
              </a:rPr>
              <a:t>Brancel</a:t>
            </a:r>
            <a:endParaRPr sz="1700" dirty="0">
              <a:uFill>
                <a:solidFill/>
              </a:uFill>
            </a:endParaRPr>
          </a:p>
          <a:p>
            <a:pPr marL="337895" indent="-337895">
              <a:lnSpc>
                <a:spcPct val="150000"/>
              </a:lnSpc>
              <a:spcBef>
                <a:spcPts val="857"/>
              </a:spcBef>
              <a:buSzPct val="100000"/>
              <a:buFont typeface="Arial"/>
              <a:buChar char="•"/>
              <a:defRPr sz="1800"/>
            </a:pPr>
            <a:r>
              <a:rPr sz="4000" dirty="0" err="1">
                <a:uFill>
                  <a:solidFill/>
                </a:uFill>
                <a:latin typeface="Arial"/>
                <a:ea typeface="Arial"/>
                <a:cs typeface="Arial"/>
                <a:sym typeface="Arial"/>
              </a:rPr>
              <a:t>Epocrates</a:t>
            </a:r>
            <a:r>
              <a:rPr lang="en-US" sz="4000" dirty="0">
                <a:uFill>
                  <a:solidFill/>
                </a:uFill>
                <a:latin typeface="Arial"/>
                <a:ea typeface="Arial"/>
                <a:cs typeface="Arial"/>
                <a:sym typeface="Arial"/>
              </a:rPr>
              <a:t> or </a:t>
            </a:r>
            <a:r>
              <a:rPr sz="4000" dirty="0" err="1">
                <a:uFill>
                  <a:solidFill/>
                </a:uFill>
                <a:latin typeface="Arial"/>
                <a:ea typeface="Arial"/>
                <a:cs typeface="Arial"/>
                <a:sym typeface="Arial"/>
              </a:rPr>
              <a:t>Lexicomp</a:t>
            </a:r>
            <a:endParaRPr sz="1700" dirty="0">
              <a:uFill>
                <a:solidFill/>
              </a:uFill>
            </a:endParaRPr>
          </a:p>
          <a:p>
            <a:pPr marL="337895" indent="-337895">
              <a:lnSpc>
                <a:spcPct val="150000"/>
              </a:lnSpc>
              <a:spcBef>
                <a:spcPts val="857"/>
              </a:spcBef>
              <a:buSzPct val="100000"/>
              <a:buFont typeface="Arial"/>
              <a:buChar char="•"/>
              <a:defRPr sz="1800"/>
            </a:pPr>
            <a:r>
              <a:rPr sz="4000" dirty="0">
                <a:uFill>
                  <a:solidFill/>
                </a:uFill>
                <a:latin typeface="Arial"/>
                <a:ea typeface="Arial"/>
                <a:cs typeface="Arial"/>
                <a:sym typeface="Arial"/>
              </a:rPr>
              <a:t>Hopkins </a:t>
            </a:r>
            <a:r>
              <a:rPr lang="en-US" sz="4000" dirty="0">
                <a:uFill>
                  <a:solidFill/>
                </a:uFill>
                <a:latin typeface="Arial"/>
                <a:ea typeface="Arial"/>
                <a:cs typeface="Arial"/>
                <a:sym typeface="Arial"/>
              </a:rPr>
              <a:t>or</a:t>
            </a:r>
            <a:r>
              <a:rPr sz="4000" dirty="0">
                <a:uFill>
                  <a:solidFill/>
                </a:uFill>
                <a:latin typeface="Arial"/>
                <a:ea typeface="Arial"/>
                <a:cs typeface="Arial"/>
                <a:sym typeface="Arial"/>
              </a:rPr>
              <a:t> Sanford Guide</a:t>
            </a:r>
            <a:endParaRPr sz="1700" dirty="0">
              <a:uFill>
                <a:solidFill/>
              </a:uFill>
            </a:endParaRPr>
          </a:p>
          <a:p>
            <a:pPr marL="337895" indent="-337895">
              <a:lnSpc>
                <a:spcPct val="150000"/>
              </a:lnSpc>
              <a:spcBef>
                <a:spcPts val="857"/>
              </a:spcBef>
              <a:buSzPct val="100000"/>
              <a:buFont typeface="Arial"/>
              <a:buChar char="•"/>
              <a:defRPr sz="1800"/>
            </a:pPr>
            <a:r>
              <a:rPr sz="4000" dirty="0">
                <a:uFill>
                  <a:solidFill/>
                </a:uFill>
                <a:latin typeface="Arial"/>
                <a:ea typeface="Arial"/>
                <a:cs typeface="Arial"/>
                <a:sym typeface="Arial"/>
              </a:rPr>
              <a:t>Prescriber’s Letter</a:t>
            </a:r>
            <a:endParaRPr lang="en-US" sz="4000" dirty="0">
              <a:uFill>
                <a:solidFill/>
              </a:uFill>
              <a:latin typeface="Arial"/>
              <a:ea typeface="Arial"/>
              <a:cs typeface="Arial"/>
              <a:sym typeface="Arial"/>
            </a:endParaRPr>
          </a:p>
          <a:p>
            <a:pPr marL="337895" indent="-337895">
              <a:lnSpc>
                <a:spcPct val="150000"/>
              </a:lnSpc>
              <a:spcBef>
                <a:spcPts val="857"/>
              </a:spcBef>
              <a:buSzPct val="100000"/>
              <a:buFont typeface="Arial"/>
              <a:buChar char="•"/>
              <a:defRPr sz="1800"/>
            </a:pPr>
            <a:r>
              <a:rPr lang="en-US" sz="4000" dirty="0" err="1">
                <a:uFill>
                  <a:solidFill/>
                </a:uFill>
                <a:latin typeface="Arial"/>
                <a:ea typeface="Arial"/>
                <a:cs typeface="Arial"/>
                <a:sym typeface="Arial"/>
              </a:rPr>
              <a:t>Kidometer</a:t>
            </a:r>
            <a:endParaRPr sz="4000" dirty="0">
              <a:uFill>
                <a:solidFill/>
              </a:uFill>
              <a:latin typeface="Arial"/>
              <a:ea typeface="Arial"/>
              <a:cs typeface="Arial"/>
              <a:sym typeface="Arial"/>
            </a:endParaRPr>
          </a:p>
        </p:txBody>
      </p:sp>
      <p:pic>
        <p:nvPicPr>
          <p:cNvPr id="5" name="image24.jpg"/>
          <p:cNvPicPr/>
          <p:nvPr/>
        </p:nvPicPr>
        <p:blipFill>
          <a:blip r:embed="rId3">
            <a:extLst/>
          </a:blip>
          <a:stretch>
            <a:fillRect/>
          </a:stretch>
        </p:blipFill>
        <p:spPr>
          <a:xfrm>
            <a:off x="11805220" y="2"/>
            <a:ext cx="2825179" cy="1967536"/>
          </a:xfrm>
          <a:prstGeom prst="rect">
            <a:avLst/>
          </a:prstGeom>
          <a:ln w="25400">
            <a:solidFill/>
            <a:round/>
          </a:ln>
        </p:spPr>
      </p:pic>
      <p:pic>
        <p:nvPicPr>
          <p:cNvPr id="6" name="image24.jpg"/>
          <p:cNvPicPr/>
          <p:nvPr/>
        </p:nvPicPr>
        <p:blipFill>
          <a:blip r:embed="rId3">
            <a:extLst/>
          </a:blip>
          <a:stretch>
            <a:fillRect/>
          </a:stretch>
        </p:blipFill>
        <p:spPr>
          <a:xfrm>
            <a:off x="0" y="0"/>
            <a:ext cx="14630400" cy="8229600"/>
          </a:xfrm>
          <a:prstGeom prst="rect">
            <a:avLst/>
          </a:prstGeom>
          <a:ln w="25400">
            <a:solidFill/>
            <a:round/>
          </a:ln>
        </p:spPr>
      </p:pic>
    </p:spTree>
    <p:extLst>
      <p:ext uri="{BB962C8B-B14F-4D97-AF65-F5344CB8AC3E}">
        <p14:creationId xmlns:p14="http://schemas.microsoft.com/office/powerpoint/2010/main" val="237349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idx="4294967295"/>
          </p:nvPr>
        </p:nvSpPr>
        <p:spPr>
          <a:xfrm>
            <a:off x="0" y="330200"/>
            <a:ext cx="13166725" cy="1371600"/>
          </a:xfrm>
          <a:prstGeom prst="rect">
            <a:avLst/>
          </a:prstGeom>
        </p:spPr>
        <p:txBody>
          <a:bodyPr>
            <a:normAutofit/>
          </a:bodyPr>
          <a:lstStyle/>
          <a:p>
            <a:pPr>
              <a:defRPr sz="1800" b="0">
                <a:uFillTx/>
              </a:defRPr>
            </a:pPr>
            <a:r>
              <a:rPr sz="4800" dirty="0">
                <a:uFill>
                  <a:solidFill/>
                </a:uFill>
                <a:latin typeface="Arial"/>
                <a:ea typeface="Arial"/>
                <a:cs typeface="Arial"/>
                <a:sym typeface="Arial"/>
              </a:rPr>
              <a:t>Dr Maurer’s POEM Finder</a:t>
            </a:r>
          </a:p>
        </p:txBody>
      </p:sp>
      <p:sp>
        <p:nvSpPr>
          <p:cNvPr id="205" name="Shape 205"/>
          <p:cNvSpPr>
            <a:spLocks noGrp="1"/>
          </p:cNvSpPr>
          <p:nvPr>
            <p:ph idx="4294967295"/>
          </p:nvPr>
        </p:nvSpPr>
        <p:spPr>
          <a:xfrm>
            <a:off x="1257300" y="1844675"/>
            <a:ext cx="13166725" cy="5253038"/>
          </a:xfrm>
          <a:prstGeom prst="rect">
            <a:avLst/>
          </a:prstGeom>
        </p:spPr>
        <p:txBody>
          <a:bodyPr>
            <a:noAutofit/>
          </a:bodyPr>
          <a:lstStyle/>
          <a:p>
            <a:pPr marL="428603" indent="-428603">
              <a:lnSpc>
                <a:spcPct val="150000"/>
              </a:lnSpc>
              <a:spcBef>
                <a:spcPts val="857"/>
              </a:spcBef>
              <a:buSzPct val="100000"/>
              <a:buFont typeface="Arial"/>
              <a:buChar char="•"/>
              <a:defRPr sz="1800" i="0">
                <a:uFillTx/>
              </a:defRPr>
            </a:pPr>
            <a:r>
              <a:rPr sz="2800" dirty="0" err="1">
                <a:solidFill>
                  <a:schemeClr val="accent2"/>
                </a:solidFill>
                <a:uFill>
                  <a:solidFill/>
                </a:uFill>
                <a:latin typeface="Arial"/>
                <a:ea typeface="Arial"/>
                <a:cs typeface="Arial"/>
                <a:sym typeface="Arial"/>
              </a:rPr>
              <a:t>UpToDate</a:t>
            </a:r>
            <a:endParaRPr sz="2800" dirty="0">
              <a:solidFill>
                <a:schemeClr val="accent2"/>
              </a:solidFill>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2800" dirty="0" err="1">
                <a:solidFill>
                  <a:schemeClr val="accent2"/>
                </a:solidFill>
                <a:uFill>
                  <a:solidFill/>
                </a:uFill>
                <a:latin typeface="Arial"/>
                <a:ea typeface="Arial"/>
                <a:cs typeface="Arial"/>
                <a:sym typeface="Arial"/>
              </a:rPr>
              <a:t>Dynamed</a:t>
            </a:r>
            <a:r>
              <a:rPr lang="en-US" sz="2800" dirty="0">
                <a:solidFill>
                  <a:schemeClr val="accent2"/>
                </a:solidFill>
                <a:uFill>
                  <a:solidFill/>
                </a:uFill>
                <a:latin typeface="Arial"/>
                <a:ea typeface="Arial"/>
                <a:cs typeface="Arial"/>
                <a:sym typeface="Arial"/>
              </a:rPr>
              <a:t> Plus</a:t>
            </a:r>
            <a:endParaRPr sz="2800" dirty="0">
              <a:solidFill>
                <a:schemeClr val="accent2"/>
              </a:solidFill>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2800" dirty="0">
                <a:solidFill>
                  <a:schemeClr val="accent2"/>
                </a:solidFill>
                <a:uFill>
                  <a:solidFill/>
                </a:uFill>
                <a:latin typeface="Arial"/>
                <a:ea typeface="Arial"/>
                <a:cs typeface="Arial"/>
                <a:sym typeface="Arial"/>
              </a:rPr>
              <a:t>E</a:t>
            </a:r>
            <a:r>
              <a:rPr lang="en-US" sz="2800" dirty="0">
                <a:solidFill>
                  <a:schemeClr val="accent2"/>
                </a:solidFill>
                <a:uFill>
                  <a:solidFill/>
                </a:uFill>
                <a:latin typeface="Arial"/>
                <a:ea typeface="Arial"/>
                <a:cs typeface="Arial"/>
                <a:sym typeface="Arial"/>
              </a:rPr>
              <a:t>E+</a:t>
            </a:r>
            <a:endParaRPr sz="2800" dirty="0">
              <a:solidFill>
                <a:schemeClr val="accent2"/>
              </a:solidFill>
              <a:uFill>
                <a:solidFill/>
              </a:uFill>
              <a:latin typeface="Arial"/>
              <a:ea typeface="Arial"/>
              <a:cs typeface="Arial"/>
              <a:sym typeface="Arial"/>
            </a:endParaRPr>
          </a:p>
          <a:p>
            <a:pPr marL="428603" indent="-428603">
              <a:lnSpc>
                <a:spcPct val="150000"/>
              </a:lnSpc>
              <a:spcBef>
                <a:spcPts val="857"/>
              </a:spcBef>
              <a:buSzPct val="100000"/>
              <a:defRPr sz="1800" i="0">
                <a:uFillTx/>
              </a:defRPr>
            </a:pPr>
            <a:r>
              <a:rPr lang="en-US" sz="2800" dirty="0">
                <a:uFill>
                  <a:solidFill/>
                </a:uFill>
                <a:latin typeface="Arial"/>
                <a:ea typeface="Arial"/>
                <a:cs typeface="Arial"/>
                <a:sym typeface="Arial"/>
              </a:rPr>
              <a:t>Medscape</a:t>
            </a:r>
          </a:p>
          <a:p>
            <a:pPr marL="428603" indent="-428603">
              <a:lnSpc>
                <a:spcPct val="150000"/>
              </a:lnSpc>
              <a:spcBef>
                <a:spcPts val="857"/>
              </a:spcBef>
              <a:buSzPct val="100000"/>
              <a:buFont typeface="Arial"/>
              <a:buChar char="•"/>
              <a:defRPr sz="1800" i="0">
                <a:uFillTx/>
              </a:defRPr>
            </a:pPr>
            <a:r>
              <a:rPr sz="2800" dirty="0">
                <a:uFill>
                  <a:solidFill/>
                </a:uFill>
                <a:latin typeface="Arial"/>
                <a:ea typeface="Arial"/>
                <a:cs typeface="Arial"/>
                <a:sym typeface="Arial"/>
              </a:rPr>
              <a:t>AFP by Topic</a:t>
            </a:r>
          </a:p>
          <a:p>
            <a:pPr marL="428603" indent="-428603">
              <a:lnSpc>
                <a:spcPct val="150000"/>
              </a:lnSpc>
              <a:spcBef>
                <a:spcPts val="857"/>
              </a:spcBef>
              <a:buSzPct val="100000"/>
              <a:buFont typeface="Arial"/>
              <a:buChar char="•"/>
              <a:defRPr sz="1800" i="0">
                <a:uFillTx/>
              </a:defRPr>
            </a:pPr>
            <a:r>
              <a:rPr lang="en-US" sz="2800" dirty="0">
                <a:uFill>
                  <a:solidFill/>
                </a:uFill>
                <a:latin typeface="Arial"/>
                <a:ea typeface="Arial"/>
                <a:cs typeface="Arial"/>
                <a:sym typeface="Arial"/>
              </a:rPr>
              <a:t>PubMed4Hh</a:t>
            </a:r>
          </a:p>
          <a:p>
            <a:pPr marL="428603" indent="-428603">
              <a:lnSpc>
                <a:spcPct val="150000"/>
              </a:lnSpc>
              <a:spcBef>
                <a:spcPts val="857"/>
              </a:spcBef>
              <a:buSzPct val="100000"/>
              <a:buFont typeface="Arial"/>
              <a:buChar char="•"/>
              <a:defRPr sz="1800" i="0">
                <a:uFillTx/>
              </a:defRPr>
            </a:pPr>
            <a:r>
              <a:rPr lang="en-US" sz="2800" dirty="0">
                <a:uFill>
                  <a:solidFill/>
                </a:uFill>
                <a:latin typeface="Arial"/>
                <a:ea typeface="Arial"/>
                <a:cs typeface="Arial"/>
                <a:sym typeface="Arial"/>
              </a:rPr>
              <a:t>AHRQ </a:t>
            </a:r>
            <a:r>
              <a:rPr lang="en-US" sz="2800" dirty="0" err="1">
                <a:uFill>
                  <a:solidFill/>
                </a:uFill>
                <a:latin typeface="Arial"/>
                <a:ea typeface="Arial"/>
                <a:cs typeface="Arial"/>
                <a:sym typeface="Arial"/>
              </a:rPr>
              <a:t>ePSS</a:t>
            </a:r>
            <a:endParaRPr lang="en-US" sz="2800" dirty="0">
              <a:uFill>
                <a:solidFill/>
              </a:uFill>
              <a:latin typeface="Arial"/>
              <a:ea typeface="Arial"/>
              <a:cs typeface="Arial"/>
              <a:sym typeface="Arial"/>
            </a:endParaRPr>
          </a:p>
          <a:p>
            <a:pPr marL="428603" indent="-428603">
              <a:lnSpc>
                <a:spcPct val="150000"/>
              </a:lnSpc>
              <a:spcBef>
                <a:spcPts val="857"/>
              </a:spcBef>
              <a:buSzPct val="100000"/>
              <a:defRPr sz="1800" i="0">
                <a:uFillTx/>
              </a:defRPr>
            </a:pPr>
            <a:r>
              <a:rPr lang="en-US" sz="2800" dirty="0">
                <a:uFill>
                  <a:solidFill/>
                </a:uFill>
                <a:latin typeface="Arial"/>
                <a:ea typeface="Arial"/>
                <a:cs typeface="Arial"/>
                <a:sym typeface="Arial"/>
              </a:rPr>
              <a:t>Prescriber’s Letter</a:t>
            </a:r>
          </a:p>
        </p:txBody>
      </p:sp>
      <p:sp>
        <p:nvSpPr>
          <p:cNvPr id="206" name="Shape 206"/>
          <p:cNvSpPr/>
          <p:nvPr/>
        </p:nvSpPr>
        <p:spPr>
          <a:xfrm>
            <a:off x="7527684" y="1813732"/>
            <a:ext cx="7607234" cy="6125113"/>
          </a:xfrm>
          <a:prstGeom prst="rect">
            <a:avLst/>
          </a:prstGeom>
          <a:ln w="12700">
            <a:miter lim="400000"/>
          </a:ln>
          <a:extLst>
            <a:ext uri="{C572A759-6A51-4108-AA02-DFA0A04FC94B}">
              <ma14:wrappingTextBoxFlag xmlns="" xmlns:ma14="http://schemas.microsoft.com/office/mac/drawingml/2011/main" val="1"/>
            </a:ext>
          </a:extLst>
        </p:spPr>
        <p:txBody>
          <a:bodyPr wrap="square" lIns="72568" tIns="72568" rIns="72568" bIns="72568">
            <a:spAutoFit/>
          </a:bodyPr>
          <a:lstStyle/>
          <a:p>
            <a:pPr marL="337895" indent="-337895">
              <a:lnSpc>
                <a:spcPct val="150000"/>
              </a:lnSpc>
              <a:spcBef>
                <a:spcPts val="857"/>
              </a:spcBef>
              <a:buSzPct val="100000"/>
              <a:buFont typeface="Arial"/>
              <a:buChar char="•"/>
              <a:defRPr sz="1800"/>
            </a:pPr>
            <a:r>
              <a:rPr lang="en-US" sz="2800" dirty="0" err="1">
                <a:solidFill>
                  <a:schemeClr val="tx2"/>
                </a:solidFill>
                <a:uFill>
                  <a:solidFill/>
                </a:uFill>
                <a:latin typeface="Arial"/>
                <a:ea typeface="Arial"/>
                <a:cs typeface="Arial"/>
                <a:sym typeface="Arial"/>
              </a:rPr>
              <a:t>MDCalc</a:t>
            </a:r>
            <a:r>
              <a:rPr lang="en-US" sz="2800" dirty="0">
                <a:solidFill>
                  <a:schemeClr val="tx2"/>
                </a:solidFill>
                <a:uFill>
                  <a:solidFill/>
                </a:uFill>
                <a:latin typeface="Arial"/>
                <a:ea typeface="Arial"/>
                <a:cs typeface="Arial"/>
                <a:sym typeface="Arial"/>
              </a:rPr>
              <a:t> or </a:t>
            </a:r>
            <a:r>
              <a:rPr lang="en-US" sz="2800" dirty="0" err="1">
                <a:solidFill>
                  <a:schemeClr val="tx2"/>
                </a:solidFill>
                <a:uFill>
                  <a:solidFill/>
                </a:uFill>
                <a:latin typeface="Arial"/>
                <a:ea typeface="Arial"/>
                <a:cs typeface="Arial"/>
                <a:sym typeface="Arial"/>
              </a:rPr>
              <a:t>Qx</a:t>
            </a:r>
            <a:r>
              <a:rPr lang="en-US" sz="2800" dirty="0">
                <a:solidFill>
                  <a:schemeClr val="tx2"/>
                </a:solidFill>
                <a:uFill>
                  <a:solidFill/>
                </a:uFill>
                <a:latin typeface="Arial"/>
                <a:ea typeface="Arial"/>
                <a:cs typeface="Arial"/>
                <a:sym typeface="Arial"/>
              </a:rPr>
              <a:t> Calculate</a:t>
            </a: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cs typeface="Arial"/>
                <a:sym typeface="Arial"/>
              </a:rPr>
              <a:t>Dr Steinberg, Dr </a:t>
            </a:r>
            <a:r>
              <a:rPr lang="en-US" sz="2800" dirty="0" err="1">
                <a:solidFill>
                  <a:schemeClr val="tx2"/>
                </a:solidFill>
                <a:uFill>
                  <a:solidFill/>
                </a:uFill>
                <a:latin typeface="Arial"/>
                <a:cs typeface="Arial"/>
                <a:sym typeface="Arial"/>
              </a:rPr>
              <a:t>Brancel</a:t>
            </a:r>
            <a:endParaRPr sz="2800" dirty="0">
              <a:solidFill>
                <a:schemeClr val="tx2"/>
              </a:solidFill>
              <a:uFill>
                <a:solidFill/>
              </a:uFill>
            </a:endParaRPr>
          </a:p>
          <a:p>
            <a:pPr marL="337895" indent="-337895">
              <a:lnSpc>
                <a:spcPct val="150000"/>
              </a:lnSpc>
              <a:spcBef>
                <a:spcPts val="857"/>
              </a:spcBef>
              <a:buSzPct val="100000"/>
              <a:buFont typeface="Arial"/>
              <a:buChar char="•"/>
              <a:defRPr sz="1800"/>
            </a:pPr>
            <a:r>
              <a:rPr sz="2800" dirty="0" err="1">
                <a:solidFill>
                  <a:schemeClr val="tx2"/>
                </a:solidFill>
                <a:uFill>
                  <a:solidFill/>
                </a:uFill>
                <a:latin typeface="Arial"/>
                <a:ea typeface="Arial"/>
                <a:cs typeface="Arial"/>
                <a:sym typeface="Arial"/>
              </a:rPr>
              <a:t>Epocrates</a:t>
            </a:r>
            <a:r>
              <a:rPr lang="en-US" sz="2800" dirty="0">
                <a:solidFill>
                  <a:schemeClr val="tx2"/>
                </a:solidFill>
                <a:uFill>
                  <a:solidFill/>
                </a:uFill>
                <a:latin typeface="Arial"/>
                <a:ea typeface="Arial"/>
                <a:cs typeface="Arial"/>
                <a:sym typeface="Arial"/>
              </a:rPr>
              <a:t> or </a:t>
            </a:r>
            <a:r>
              <a:rPr sz="2800" dirty="0" err="1">
                <a:solidFill>
                  <a:schemeClr val="tx2"/>
                </a:solidFill>
                <a:uFill>
                  <a:solidFill/>
                </a:uFill>
                <a:latin typeface="Arial"/>
                <a:ea typeface="Arial"/>
                <a:cs typeface="Arial"/>
                <a:sym typeface="Arial"/>
              </a:rPr>
              <a:t>Lexicomp</a:t>
            </a:r>
            <a:endParaRPr sz="2800" dirty="0">
              <a:solidFill>
                <a:schemeClr val="tx2"/>
              </a:solidFill>
              <a:uFill>
                <a:solidFill/>
              </a:uFill>
            </a:endParaRPr>
          </a:p>
          <a:p>
            <a:pPr marL="337895" indent="-337895">
              <a:lnSpc>
                <a:spcPct val="150000"/>
              </a:lnSpc>
              <a:spcBef>
                <a:spcPts val="857"/>
              </a:spcBef>
              <a:buSzPct val="100000"/>
              <a:buFont typeface="Arial"/>
              <a:buChar char="•"/>
              <a:defRPr sz="1800"/>
            </a:pPr>
            <a:r>
              <a:rPr sz="2800" dirty="0">
                <a:solidFill>
                  <a:schemeClr val="tx2"/>
                </a:solidFill>
                <a:uFill>
                  <a:solidFill/>
                </a:uFill>
                <a:latin typeface="Arial"/>
                <a:ea typeface="Arial"/>
                <a:cs typeface="Arial"/>
                <a:sym typeface="Arial"/>
              </a:rPr>
              <a:t>Hopkins </a:t>
            </a:r>
            <a:r>
              <a:rPr lang="en-US" sz="2800" dirty="0">
                <a:solidFill>
                  <a:schemeClr val="tx2"/>
                </a:solidFill>
                <a:uFill>
                  <a:solidFill/>
                </a:uFill>
                <a:latin typeface="Arial"/>
                <a:ea typeface="Arial"/>
                <a:cs typeface="Arial"/>
                <a:sym typeface="Arial"/>
              </a:rPr>
              <a:t>or</a:t>
            </a:r>
            <a:r>
              <a:rPr sz="2800" dirty="0">
                <a:solidFill>
                  <a:schemeClr val="tx2"/>
                </a:solidFill>
                <a:uFill>
                  <a:solidFill/>
                </a:uFill>
                <a:latin typeface="Arial"/>
                <a:ea typeface="Arial"/>
                <a:cs typeface="Arial"/>
                <a:sym typeface="Arial"/>
              </a:rPr>
              <a:t> Sanford Guide</a:t>
            </a:r>
            <a:endParaRPr lang="en-US" sz="2800" dirty="0">
              <a:solidFill>
                <a:schemeClr val="tx2"/>
              </a:solidFill>
              <a:uFill>
                <a:solidFill/>
              </a:uFill>
              <a:latin typeface="Arial"/>
              <a:ea typeface="Arial"/>
              <a:cs typeface="Arial"/>
              <a:sym typeface="Arial"/>
            </a:endParaRP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cs typeface="Arial"/>
                <a:sym typeface="Arial"/>
              </a:rPr>
              <a:t>ASCVD, Aspirin Guide</a:t>
            </a:r>
            <a:endParaRPr sz="2800" dirty="0">
              <a:solidFill>
                <a:schemeClr val="tx2"/>
              </a:solidFill>
              <a:uFill>
                <a:solidFill/>
              </a:uFill>
            </a:endParaRP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ea typeface="Arial"/>
                <a:cs typeface="Arial"/>
                <a:sym typeface="Arial"/>
              </a:rPr>
              <a:t>Pedi </a:t>
            </a:r>
            <a:r>
              <a:rPr lang="en-US" sz="2800" dirty="0" err="1">
                <a:solidFill>
                  <a:schemeClr val="tx2"/>
                </a:solidFill>
                <a:uFill>
                  <a:solidFill/>
                </a:uFill>
                <a:latin typeface="Arial"/>
                <a:ea typeface="Arial"/>
                <a:cs typeface="Arial"/>
                <a:sym typeface="Arial"/>
              </a:rPr>
              <a:t>QuikCalc</a:t>
            </a:r>
            <a:r>
              <a:rPr lang="en-US" sz="2800" dirty="0">
                <a:solidFill>
                  <a:schemeClr val="tx2"/>
                </a:solidFill>
                <a:uFill>
                  <a:solidFill/>
                </a:uFill>
                <a:latin typeface="Arial"/>
                <a:ea typeface="Arial"/>
                <a:cs typeface="Arial"/>
                <a:sym typeface="Arial"/>
              </a:rPr>
              <a:t>, </a:t>
            </a:r>
            <a:r>
              <a:rPr lang="en-US" sz="2800" dirty="0" err="1">
                <a:solidFill>
                  <a:schemeClr val="tx2"/>
                </a:solidFill>
                <a:uFill>
                  <a:solidFill/>
                </a:uFill>
                <a:latin typeface="Arial"/>
                <a:ea typeface="Arial"/>
                <a:cs typeface="Arial"/>
                <a:sym typeface="Arial"/>
              </a:rPr>
              <a:t>PediSTAT</a:t>
            </a:r>
            <a:endParaRPr lang="en-US" sz="2800" dirty="0">
              <a:solidFill>
                <a:schemeClr val="tx2"/>
              </a:solidFill>
              <a:uFill>
                <a:solidFill/>
              </a:uFill>
              <a:latin typeface="Arial"/>
              <a:ea typeface="Arial"/>
              <a:cs typeface="Arial"/>
              <a:sym typeface="Arial"/>
            </a:endParaRP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ea typeface="Arial"/>
                <a:cs typeface="Arial"/>
                <a:sym typeface="Arial"/>
              </a:rPr>
              <a:t>OB Wheel, GBS, </a:t>
            </a:r>
            <a:r>
              <a:rPr lang="en-US" sz="2800" dirty="0" err="1">
                <a:solidFill>
                  <a:schemeClr val="tx2"/>
                </a:solidFill>
                <a:uFill>
                  <a:solidFill/>
                </a:uFill>
                <a:latin typeface="Arial"/>
                <a:ea typeface="Arial"/>
                <a:cs typeface="Arial"/>
                <a:sym typeface="Arial"/>
              </a:rPr>
              <a:t>Preg</a:t>
            </a:r>
            <a:r>
              <a:rPr lang="en-US" sz="2800" dirty="0">
                <a:solidFill>
                  <a:schemeClr val="tx2"/>
                </a:solidFill>
                <a:uFill>
                  <a:solidFill/>
                </a:uFill>
                <a:latin typeface="Arial"/>
                <a:ea typeface="Arial"/>
                <a:cs typeface="Arial"/>
                <a:sym typeface="Arial"/>
              </a:rPr>
              <a:t> A-Z</a:t>
            </a: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ea typeface="Arial"/>
                <a:cs typeface="Arial"/>
                <a:sym typeface="Arial"/>
              </a:rPr>
              <a:t>HEART Pathway, SI Sepsis</a:t>
            </a:r>
            <a:endParaRPr sz="2800" dirty="0">
              <a:solidFill>
                <a:schemeClr val="tx2"/>
              </a:solidFill>
              <a:uFill>
                <a:solidFill/>
              </a:uFill>
              <a:latin typeface="Arial"/>
              <a:ea typeface="Arial"/>
              <a:cs typeface="Arial"/>
              <a:sym typeface="Arial"/>
            </a:endParaRPr>
          </a:p>
        </p:txBody>
      </p:sp>
      <p:pic>
        <p:nvPicPr>
          <p:cNvPr id="5" name="image24.jpg"/>
          <p:cNvPicPr/>
          <p:nvPr/>
        </p:nvPicPr>
        <p:blipFill>
          <a:blip r:embed="rId3">
            <a:extLst/>
          </a:blip>
          <a:stretch>
            <a:fillRect/>
          </a:stretch>
        </p:blipFill>
        <p:spPr>
          <a:xfrm>
            <a:off x="11805220" y="2"/>
            <a:ext cx="2825179" cy="1967536"/>
          </a:xfrm>
          <a:prstGeom prst="rect">
            <a:avLst/>
          </a:prstGeom>
          <a:ln w="25400">
            <a:solidFill/>
            <a:round/>
          </a:ln>
        </p:spPr>
      </p:pic>
    </p:spTree>
    <p:extLst>
      <p:ext uri="{BB962C8B-B14F-4D97-AF65-F5344CB8AC3E}">
        <p14:creationId xmlns:p14="http://schemas.microsoft.com/office/powerpoint/2010/main" val="350262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Case 1</a:t>
            </a:r>
          </a:p>
        </p:txBody>
      </p:sp>
      <p:sp>
        <p:nvSpPr>
          <p:cNvPr id="60" name="Shape 60"/>
          <p:cNvSpPr>
            <a:spLocks noGrp="1"/>
          </p:cNvSpPr>
          <p:nvPr>
            <p:ph idx="1"/>
          </p:nvPr>
        </p:nvSpPr>
        <p:spPr>
          <a:prstGeom prst="rect">
            <a:avLst/>
          </a:prstGeom>
        </p:spPr>
        <p:txBody>
          <a:bodyPr>
            <a:normAutofit/>
          </a:bodyPr>
          <a:lstStyle/>
          <a:p>
            <a:pPr>
              <a:lnSpc>
                <a:spcPct val="95000"/>
              </a:lnSpc>
              <a:buSzPct val="100000"/>
              <a:buFont typeface="Arial"/>
              <a:buChar char="•"/>
              <a:defRPr sz="1800" i="0">
                <a:uFillTx/>
              </a:defRPr>
            </a:pPr>
            <a:r>
              <a:rPr sz="4000" dirty="0">
                <a:uFill>
                  <a:solidFill/>
                </a:uFill>
                <a:latin typeface="Arial"/>
                <a:ea typeface="Arial"/>
                <a:cs typeface="Arial"/>
                <a:sym typeface="Arial"/>
              </a:rPr>
              <a:t>An 8</a:t>
            </a:r>
            <a:r>
              <a:rPr lang="en-US" sz="4000" dirty="0">
                <a:uFill>
                  <a:solidFill/>
                </a:uFill>
                <a:latin typeface="Arial"/>
                <a:ea typeface="Arial"/>
                <a:cs typeface="Arial"/>
                <a:sym typeface="Arial"/>
              </a:rPr>
              <a:t>5</a:t>
            </a:r>
            <a:r>
              <a:rPr sz="4000" dirty="0">
                <a:uFill>
                  <a:solidFill/>
                </a:uFill>
                <a:latin typeface="Arial"/>
                <a:ea typeface="Arial"/>
                <a:cs typeface="Arial"/>
                <a:sym typeface="Arial"/>
              </a:rPr>
              <a:t> y/o male with Type II diabetes, hypertension, and hyperlipidemia has </a:t>
            </a:r>
            <a:r>
              <a:rPr sz="4000" dirty="0" smtClean="0">
                <a:uFill>
                  <a:solidFill/>
                </a:uFill>
                <a:latin typeface="Arial"/>
                <a:ea typeface="Arial"/>
                <a:cs typeface="Arial"/>
                <a:sym typeface="Arial"/>
              </a:rPr>
              <a:t>an</a:t>
            </a:r>
            <a:r>
              <a:rPr lang="en-US" sz="4000" dirty="0" smtClean="0">
                <a:uFill>
                  <a:solidFill/>
                </a:uFill>
                <a:latin typeface="Arial"/>
                <a:ea typeface="Arial"/>
                <a:cs typeface="Arial"/>
                <a:sym typeface="Arial"/>
              </a:rPr>
              <a:t> </a:t>
            </a:r>
            <a:r>
              <a:rPr sz="4000" dirty="0" smtClean="0">
                <a:uFill>
                  <a:solidFill/>
                </a:uFill>
                <a:latin typeface="Arial"/>
                <a:ea typeface="Arial"/>
                <a:cs typeface="Arial"/>
                <a:sym typeface="Arial"/>
              </a:rPr>
              <a:t>A1c </a:t>
            </a:r>
            <a:r>
              <a:rPr sz="4000" dirty="0">
                <a:uFill>
                  <a:solidFill/>
                </a:uFill>
                <a:latin typeface="Arial"/>
                <a:ea typeface="Arial"/>
                <a:cs typeface="Arial"/>
                <a:sym typeface="Arial"/>
              </a:rPr>
              <a:t>of 8, and a blood pressure of 145/90.  </a:t>
            </a:r>
          </a:p>
          <a:p>
            <a:pPr lvl="1">
              <a:lnSpc>
                <a:spcPct val="95000"/>
              </a:lnSpc>
              <a:spcBef>
                <a:spcPts val="857"/>
              </a:spcBef>
              <a:buClr>
                <a:schemeClr val="accent2"/>
              </a:buClr>
              <a:buSzPct val="100000"/>
              <a:buFont typeface="Arial"/>
              <a:buChar char="-"/>
              <a:defRPr sz="1800" i="0">
                <a:uFillTx/>
              </a:defRPr>
            </a:pPr>
            <a:r>
              <a:rPr sz="4000" dirty="0">
                <a:solidFill>
                  <a:schemeClr val="accent2"/>
                </a:solidFill>
                <a:uFill>
                  <a:solidFill>
                    <a:srgbClr val="0070C0"/>
                  </a:solidFill>
                </a:uFill>
                <a:latin typeface="Arial"/>
                <a:ea typeface="Arial"/>
                <a:cs typeface="Arial"/>
                <a:sym typeface="Arial"/>
              </a:rPr>
              <a:t>What is his goal A1C</a:t>
            </a:r>
            <a:r>
              <a:rPr lang="en-US" sz="4000" dirty="0">
                <a:solidFill>
                  <a:schemeClr val="accent2"/>
                </a:solidFill>
                <a:uFill>
                  <a:solidFill>
                    <a:srgbClr val="0070C0"/>
                  </a:solidFill>
                </a:uFill>
                <a:latin typeface="Arial"/>
                <a:ea typeface="Arial"/>
                <a:cs typeface="Arial"/>
                <a:sym typeface="Arial"/>
              </a:rPr>
              <a:t>?</a:t>
            </a: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latin typeface="Arial"/>
                <a:ea typeface="Arial"/>
                <a:cs typeface="Arial"/>
                <a:sym typeface="Arial"/>
              </a:rPr>
              <a:t>What is his goal b</a:t>
            </a:r>
            <a:r>
              <a:rPr sz="4000" dirty="0">
                <a:solidFill>
                  <a:schemeClr val="accent2"/>
                </a:solidFill>
                <a:uFill>
                  <a:solidFill>
                    <a:srgbClr val="0070C0"/>
                  </a:solidFill>
                </a:uFill>
                <a:latin typeface="Arial"/>
                <a:ea typeface="Arial"/>
                <a:cs typeface="Arial"/>
                <a:sym typeface="Arial"/>
              </a:rPr>
              <a:t>lood pressure?</a:t>
            </a:r>
            <a:endParaRPr sz="4000" dirty="0">
              <a:solidFill>
                <a:schemeClr val="accent2"/>
              </a:solidFill>
              <a:uFill>
                <a:solidFill/>
              </a:uFill>
            </a:endParaRPr>
          </a:p>
          <a:p>
            <a:pPr lvl="1">
              <a:lnSpc>
                <a:spcPct val="95000"/>
              </a:lnSpc>
              <a:spcBef>
                <a:spcPts val="857"/>
              </a:spcBef>
              <a:buClr>
                <a:schemeClr val="accent2"/>
              </a:buClr>
              <a:buSzPct val="100000"/>
              <a:buFont typeface="Arial"/>
              <a:buChar char="-"/>
              <a:defRPr sz="1800" i="0">
                <a:uFillTx/>
              </a:defRPr>
            </a:pPr>
            <a:r>
              <a:rPr sz="4000" dirty="0">
                <a:solidFill>
                  <a:schemeClr val="accent2"/>
                </a:solidFill>
                <a:uFill>
                  <a:solidFill>
                    <a:srgbClr val="0070C0"/>
                  </a:solidFill>
                </a:uFill>
                <a:latin typeface="Arial"/>
                <a:ea typeface="Arial"/>
                <a:cs typeface="Arial"/>
                <a:sym typeface="Arial"/>
              </a:rPr>
              <a:t>He is on a statin. Should he be?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
        <p:nvSpPr>
          <p:cNvPr id="8" name="TextBox 7"/>
          <p:cNvSpPr txBox="1"/>
          <p:nvPr/>
        </p:nvSpPr>
        <p:spPr>
          <a:xfrm>
            <a:off x="5421630" y="6465740"/>
            <a:ext cx="3779520" cy="747451"/>
          </a:xfrm>
          <a:prstGeom prst="rect">
            <a:avLst/>
          </a:prstGeom>
          <a:solidFill>
            <a:schemeClr val="accent1"/>
          </a:solidFill>
          <a:ln w="28575">
            <a:solidFill>
              <a:schemeClr val="tx2"/>
            </a:solidFill>
          </a:ln>
        </p:spPr>
        <p:txBody>
          <a:bodyPr wrap="square" lIns="130622" tIns="65311" rIns="130622" bIns="65311" rtlCol="0">
            <a:spAutoFit/>
          </a:bodyPr>
          <a:lstStyle/>
          <a:p>
            <a:pPr algn="ctr"/>
            <a:r>
              <a:rPr lang="en-US" sz="4000" dirty="0" smtClean="0">
                <a:solidFill>
                  <a:srgbClr val="FFFF00"/>
                </a:solidFill>
                <a:cs typeface="Arial" pitchFamily="34" charset="0"/>
              </a:rPr>
              <a:t>3 </a:t>
            </a:r>
            <a:r>
              <a:rPr lang="en-US" sz="4000" dirty="0">
                <a:solidFill>
                  <a:srgbClr val="FFFF00"/>
                </a:solidFill>
                <a:cs typeface="Arial" pitchFamily="34" charset="0"/>
              </a:rPr>
              <a:t>Minutes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Where Would I Go?</a:t>
            </a:r>
          </a:p>
        </p:txBody>
      </p:sp>
      <p:sp>
        <p:nvSpPr>
          <p:cNvPr id="68" name="Shape 68"/>
          <p:cNvSpPr>
            <a:spLocks noGrp="1"/>
          </p:cNvSpPr>
          <p:nvPr>
            <p:ph idx="1"/>
          </p:nvPr>
        </p:nvSpPr>
        <p:spPr>
          <a:xfrm>
            <a:off x="731520" y="1139190"/>
            <a:ext cx="13167360" cy="5253446"/>
          </a:xfrm>
          <a:prstGeom prst="rect">
            <a:avLst/>
          </a:prstGeom>
        </p:spPr>
        <p:txBody>
          <a:bodyPr>
            <a:normAutofit/>
          </a:bodyPr>
          <a:lstStyle/>
          <a:p>
            <a:pPr marL="0" indent="0">
              <a:buSzPct val="100000"/>
              <a:buNone/>
              <a:defRPr sz="1800" i="0">
                <a:uFillTx/>
              </a:defRPr>
            </a:pPr>
            <a:endParaRPr dirty="0">
              <a:uFill>
                <a:solidFill/>
              </a:uFill>
              <a:latin typeface="Arial"/>
              <a:ea typeface="Arial"/>
              <a:cs typeface="Arial"/>
              <a:sym typeface="Arial"/>
            </a:endParaRPr>
          </a:p>
          <a:p>
            <a:pPr marL="0" indent="0">
              <a:buSzPct val="100000"/>
              <a:buNone/>
              <a:defRPr sz="1800" i="0">
                <a:uFillTx/>
              </a:defRPr>
            </a:pPr>
            <a:endParaRPr dirty="0">
              <a:uFill>
                <a:solidFill/>
              </a:uFill>
              <a:latin typeface="Arial"/>
              <a:ea typeface="Arial"/>
              <a:cs typeface="Arial"/>
              <a:sym typeface="Arial"/>
            </a:endParaRPr>
          </a:p>
          <a:p>
            <a:pPr marL="0" indent="0" algn="ctr">
              <a:spcBef>
                <a:spcPts val="1429"/>
              </a:spcBef>
              <a:buNone/>
              <a:defRPr sz="1800" i="0">
                <a:uFillTx/>
              </a:defRPr>
            </a:pPr>
            <a:r>
              <a:rPr sz="4400" dirty="0" err="1">
                <a:uFill>
                  <a:solidFill/>
                </a:uFill>
                <a:latin typeface="Arial"/>
                <a:ea typeface="Arial"/>
                <a:cs typeface="Arial"/>
                <a:sym typeface="Arial"/>
              </a:rPr>
              <a:t>UpToDate</a:t>
            </a:r>
            <a:endParaRPr sz="4400" dirty="0">
              <a:uFill>
                <a:solidFill/>
              </a:uFill>
              <a:latin typeface="Arial"/>
              <a:ea typeface="Arial"/>
              <a:cs typeface="Arial"/>
              <a:sym typeface="Arial"/>
            </a:endParaRPr>
          </a:p>
          <a:p>
            <a:pPr marL="0" indent="0" algn="ctr">
              <a:spcBef>
                <a:spcPts val="1429"/>
              </a:spcBef>
              <a:buNone/>
              <a:defRPr sz="1800" i="0">
                <a:uFillTx/>
              </a:defRPr>
            </a:pPr>
            <a:r>
              <a:rPr sz="4400" dirty="0">
                <a:uFill>
                  <a:solidFill/>
                </a:uFill>
                <a:latin typeface="Arial"/>
                <a:ea typeface="Arial"/>
                <a:cs typeface="Arial"/>
                <a:sym typeface="Arial"/>
              </a:rPr>
              <a:t>OR</a:t>
            </a:r>
          </a:p>
          <a:p>
            <a:pPr marL="0" indent="0" algn="ctr">
              <a:spcBef>
                <a:spcPts val="1429"/>
              </a:spcBef>
              <a:buNone/>
              <a:defRPr sz="1800" i="0">
                <a:uFillTx/>
              </a:defRPr>
            </a:pPr>
            <a:r>
              <a:rPr sz="4400" dirty="0" err="1">
                <a:uFill>
                  <a:solidFill/>
                </a:uFill>
                <a:latin typeface="Arial"/>
                <a:ea typeface="Arial"/>
                <a:cs typeface="Arial"/>
                <a:sym typeface="Arial"/>
              </a:rPr>
              <a:t>Dynamed</a:t>
            </a:r>
            <a:endParaRPr lang="en-US" sz="4400" dirty="0">
              <a:uFill>
                <a:solidFill/>
              </a:uFill>
              <a:latin typeface="Arial"/>
              <a:ea typeface="Arial"/>
              <a:cs typeface="Arial"/>
              <a:sym typeface="Arial"/>
            </a:endParaRPr>
          </a:p>
          <a:p>
            <a:pPr marL="0" indent="0" algn="ctr">
              <a:spcBef>
                <a:spcPts val="1429"/>
              </a:spcBef>
              <a:buNone/>
              <a:defRPr sz="1800" i="0">
                <a:uFillTx/>
              </a:defRPr>
            </a:pPr>
            <a:r>
              <a:rPr lang="en-US" sz="4400" dirty="0">
                <a:uFill>
                  <a:solidFill/>
                </a:uFill>
                <a:latin typeface="Arial"/>
                <a:ea typeface="Arial"/>
                <a:cs typeface="Arial"/>
                <a:sym typeface="Arial"/>
              </a:rPr>
              <a:t>+/-</a:t>
            </a:r>
          </a:p>
          <a:p>
            <a:pPr marL="0" indent="0" algn="ctr">
              <a:spcBef>
                <a:spcPts val="1429"/>
              </a:spcBef>
              <a:buNone/>
              <a:defRPr sz="1800" i="0">
                <a:uFillTx/>
              </a:defRPr>
            </a:pPr>
            <a:r>
              <a:rPr lang="en-US" sz="4400" dirty="0">
                <a:uFill>
                  <a:solidFill/>
                </a:uFill>
                <a:latin typeface="Arial"/>
                <a:ea typeface="Arial"/>
                <a:cs typeface="Arial"/>
                <a:sym typeface="Arial"/>
              </a:rPr>
              <a:t>ASCVD, ADA, </a:t>
            </a:r>
            <a:r>
              <a:rPr lang="en-US" sz="4400" dirty="0" err="1">
                <a:uFill>
                  <a:solidFill/>
                </a:uFill>
                <a:latin typeface="Arial"/>
                <a:ea typeface="Arial"/>
                <a:cs typeface="Arial"/>
                <a:sym typeface="Arial"/>
              </a:rPr>
              <a:t>AgileMD</a:t>
            </a:r>
            <a:r>
              <a:rPr lang="en-US" sz="4400" dirty="0">
                <a:uFill>
                  <a:solidFill/>
                </a:uFill>
                <a:latin typeface="Arial"/>
                <a:ea typeface="Arial"/>
                <a:cs typeface="Arial"/>
                <a:sym typeface="Arial"/>
              </a:rPr>
              <a:t>, </a:t>
            </a:r>
            <a:r>
              <a:rPr lang="en-US" sz="4400" dirty="0" err="1">
                <a:uFill>
                  <a:solidFill/>
                </a:uFill>
                <a:latin typeface="Arial"/>
                <a:ea typeface="Arial"/>
                <a:cs typeface="Arial"/>
                <a:sym typeface="Arial"/>
              </a:rPr>
              <a:t>ePSS</a:t>
            </a:r>
            <a:endParaRPr sz="4400" dirty="0">
              <a:uFill>
                <a:solidFill/>
              </a:uFill>
              <a:latin typeface="Arial"/>
              <a:ea typeface="Arial"/>
              <a:cs typeface="Arial"/>
              <a:sym typeface="Arial"/>
            </a:endParaRPr>
          </a:p>
        </p:txBody>
      </p:sp>
      <p:pic>
        <p:nvPicPr>
          <p:cNvPr id="69" name="image6.jpg"/>
          <p:cNvPicPr/>
          <p:nvPr/>
        </p:nvPicPr>
        <p:blipFill>
          <a:blip r:embed="rId3">
            <a:extLst/>
          </a:blip>
          <a:stretch>
            <a:fillRect/>
          </a:stretch>
        </p:blipFill>
        <p:spPr>
          <a:xfrm>
            <a:off x="9726329" y="1846760"/>
            <a:ext cx="1549226" cy="1177684"/>
          </a:xfrm>
          <a:prstGeom prst="rect">
            <a:avLst/>
          </a:prstGeom>
          <a:ln w="12700">
            <a:miter lim="400000"/>
          </a:ln>
        </p:spPr>
      </p:pic>
      <p:pic>
        <p:nvPicPr>
          <p:cNvPr id="1026" name="Picture 2" descr="C:\Users\Douglas.Maurer\Desktop\ascv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771" y="6099357"/>
            <a:ext cx="1549226" cy="11619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uglas.Maurer\Desktop\ADA ap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7270" y="6088320"/>
            <a:ext cx="1549226" cy="1161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uglas.Maurer\Desktop\AgileM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81" y="6088320"/>
            <a:ext cx="1549226" cy="11619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ouglas.Maurer\Desktop\Dynam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6329" y="3494169"/>
            <a:ext cx="1589690" cy="11922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Users\Douglas.Maurer\Desktop\ePS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8943" y="6107371"/>
            <a:ext cx="1538715" cy="1154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Case 2</a:t>
            </a:r>
          </a:p>
        </p:txBody>
      </p:sp>
      <p:sp>
        <p:nvSpPr>
          <p:cNvPr id="85" name="Shape 85"/>
          <p:cNvSpPr>
            <a:spLocks noGrp="1"/>
          </p:cNvSpPr>
          <p:nvPr>
            <p:ph idx="1"/>
          </p:nvPr>
        </p:nvSpPr>
        <p:spPr>
          <a:prstGeom prst="rect">
            <a:avLst/>
          </a:prstGeom>
        </p:spPr>
        <p:txBody>
          <a:bodyPr>
            <a:normAutofit/>
          </a:bodyPr>
          <a:lstStyle/>
          <a:p>
            <a:pPr>
              <a:lnSpc>
                <a:spcPct val="90000"/>
              </a:lnSpc>
              <a:buSzPct val="100000"/>
              <a:buFont typeface="Arial"/>
              <a:buChar char="•"/>
              <a:defRPr sz="1800" i="0">
                <a:uFillTx/>
              </a:defRPr>
            </a:pPr>
            <a:r>
              <a:rPr sz="4000" dirty="0">
                <a:uFill>
                  <a:solidFill/>
                </a:uFill>
                <a:latin typeface="+mj-lt"/>
                <a:ea typeface="Arial"/>
                <a:cs typeface="Arial"/>
                <a:sym typeface="Arial"/>
              </a:rPr>
              <a:t>A 65 y/o male presents with CAP, </a:t>
            </a:r>
            <a:r>
              <a:rPr sz="4000" dirty="0" err="1">
                <a:uFill>
                  <a:solidFill/>
                </a:uFill>
                <a:latin typeface="+mj-lt"/>
                <a:ea typeface="Arial"/>
                <a:cs typeface="Arial"/>
                <a:sym typeface="Arial"/>
              </a:rPr>
              <a:t>PMHx</a:t>
            </a:r>
            <a:r>
              <a:rPr sz="4000" dirty="0">
                <a:uFill>
                  <a:solidFill/>
                </a:uFill>
                <a:latin typeface="+mj-lt"/>
                <a:ea typeface="Arial"/>
                <a:cs typeface="Arial"/>
                <a:sym typeface="Arial"/>
              </a:rPr>
              <a:t> of </a:t>
            </a:r>
            <a:r>
              <a:rPr lang="en-US" sz="4000" dirty="0" err="1">
                <a:uFill>
                  <a:solidFill/>
                </a:uFill>
                <a:latin typeface="+mj-lt"/>
                <a:ea typeface="Arial"/>
                <a:cs typeface="Arial"/>
                <a:sym typeface="Arial"/>
              </a:rPr>
              <a:t>Afib</a:t>
            </a:r>
            <a:r>
              <a:rPr lang="en-US" sz="4000" dirty="0">
                <a:uFill>
                  <a:solidFill/>
                </a:uFill>
                <a:latin typeface="+mj-lt"/>
                <a:ea typeface="Arial"/>
                <a:cs typeface="Arial"/>
                <a:sym typeface="Arial"/>
              </a:rPr>
              <a:t>, </a:t>
            </a:r>
            <a:r>
              <a:rPr sz="4000" dirty="0">
                <a:uFill>
                  <a:solidFill/>
                </a:uFill>
                <a:latin typeface="+mj-lt"/>
                <a:ea typeface="Arial"/>
                <a:cs typeface="Arial"/>
                <a:sym typeface="Arial"/>
              </a:rPr>
              <a:t>CHF, </a:t>
            </a:r>
            <a:r>
              <a:rPr lang="en-US" sz="4000" dirty="0" err="1">
                <a:uFill>
                  <a:solidFill/>
                </a:uFill>
                <a:latin typeface="+mj-lt"/>
                <a:ea typeface="Arial"/>
                <a:cs typeface="Arial"/>
                <a:sym typeface="Arial"/>
              </a:rPr>
              <a:t>Tmax</a:t>
            </a:r>
            <a:r>
              <a:rPr lang="en-US" sz="4000" dirty="0">
                <a:uFill>
                  <a:solidFill/>
                </a:uFill>
                <a:latin typeface="+mj-lt"/>
                <a:ea typeface="Arial"/>
                <a:cs typeface="Arial"/>
                <a:sym typeface="Arial"/>
              </a:rPr>
              <a:t> </a:t>
            </a:r>
            <a:r>
              <a:rPr sz="4000" dirty="0">
                <a:uFill>
                  <a:solidFill/>
                </a:uFill>
                <a:latin typeface="+mj-lt"/>
                <a:ea typeface="Arial"/>
                <a:cs typeface="Arial"/>
                <a:sym typeface="Arial"/>
              </a:rPr>
              <a:t>101.5, RR 35, HR 130, and BUN 35.  </a:t>
            </a:r>
            <a:endParaRPr sz="4000" dirty="0">
              <a:solidFill>
                <a:srgbClr val="FFFF00"/>
              </a:solidFill>
              <a:uFill>
                <a:solidFill>
                  <a:srgbClr val="FFFF00"/>
                </a:solidFill>
              </a:uFill>
              <a:latin typeface="+mj-lt"/>
              <a:ea typeface="Arial"/>
              <a:cs typeface="Arial"/>
              <a:sym typeface="Arial"/>
            </a:endParaRPr>
          </a:p>
          <a:p>
            <a:pPr marL="1750698" lvl="2" indent="-444478">
              <a:spcBef>
                <a:spcPts val="857"/>
              </a:spcBef>
              <a:buClr>
                <a:schemeClr val="accent2"/>
              </a:buClr>
              <a:buSzPct val="100000"/>
              <a:buFont typeface="Arial"/>
              <a:buChar char="-"/>
              <a:defRPr sz="1800" i="0">
                <a:uFillTx/>
              </a:defRPr>
            </a:pPr>
            <a:r>
              <a:rPr sz="4000" dirty="0">
                <a:solidFill>
                  <a:schemeClr val="accent2"/>
                </a:solidFill>
                <a:uFill>
                  <a:solidFill>
                    <a:srgbClr val="0070C0"/>
                  </a:solidFill>
                </a:uFill>
                <a:latin typeface="+mj-lt"/>
                <a:ea typeface="Arial"/>
                <a:cs typeface="Arial"/>
                <a:sym typeface="Arial"/>
              </a:rPr>
              <a:t>Should the patient be hospitalized?</a:t>
            </a:r>
            <a:endParaRPr lang="en-US" sz="4000" dirty="0">
              <a:solidFill>
                <a:schemeClr val="accent2"/>
              </a:solidFill>
              <a:uFill>
                <a:solidFill>
                  <a:srgbClr val="0070C0"/>
                </a:solidFill>
              </a:uFill>
              <a:latin typeface="+mj-lt"/>
              <a:ea typeface="Arial"/>
              <a:cs typeface="Arial"/>
              <a:sym typeface="Arial"/>
            </a:endParaRPr>
          </a:p>
          <a:p>
            <a:pPr marL="1750698" lvl="2" indent="-444478">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latin typeface="+mj-lt"/>
                <a:ea typeface="Arial"/>
                <a:cs typeface="Arial"/>
                <a:sym typeface="Arial"/>
              </a:rPr>
              <a:t>What antibiotics to use?</a:t>
            </a:r>
            <a:r>
              <a:rPr sz="4000" dirty="0">
                <a:solidFill>
                  <a:schemeClr val="accent2"/>
                </a:solidFill>
                <a:uFill>
                  <a:solidFill>
                    <a:srgbClr val="0070C0"/>
                  </a:solidFill>
                </a:uFill>
                <a:latin typeface="+mj-lt"/>
                <a:ea typeface="Arial"/>
                <a:cs typeface="Arial"/>
                <a:sym typeface="Arial"/>
              </a:rPr>
              <a:t>  </a:t>
            </a:r>
            <a:endParaRPr sz="4000" dirty="0">
              <a:solidFill>
                <a:schemeClr val="accent2"/>
              </a:solidFill>
              <a:uFill>
                <a:solidFill/>
              </a:uFill>
              <a:latin typeface="+mj-lt"/>
            </a:endParaRPr>
          </a:p>
          <a:p>
            <a:pPr marL="1750698" lvl="2" indent="-444478">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latin typeface="+mj-lt"/>
                <a:ea typeface="Arial"/>
                <a:cs typeface="Arial"/>
                <a:sym typeface="Arial"/>
              </a:rPr>
              <a:t>What about drug interactions with warfarin</a:t>
            </a:r>
            <a:r>
              <a:rPr sz="4000" dirty="0">
                <a:solidFill>
                  <a:schemeClr val="accent2"/>
                </a:solidFill>
                <a:uFill>
                  <a:solidFill>
                    <a:srgbClr val="0070C0"/>
                  </a:solidFill>
                </a:uFill>
                <a:latin typeface="+mj-lt"/>
                <a:ea typeface="Arial"/>
                <a:cs typeface="Arial"/>
                <a:sym typeface="Arial"/>
              </a:rPr>
              <a:t>?</a:t>
            </a:r>
            <a:endParaRPr sz="4000" dirty="0">
              <a:solidFill>
                <a:schemeClr val="accent2"/>
              </a:solidFill>
              <a:uFill>
                <a:solidFill/>
              </a:uFill>
              <a:latin typeface="+mj-lt"/>
            </a:endParaRPr>
          </a:p>
          <a:p>
            <a:pPr marL="1750698" lvl="2" indent="-444478">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latin typeface="+mj-lt"/>
                <a:ea typeface="Arial"/>
                <a:cs typeface="Arial"/>
                <a:sym typeface="Arial"/>
              </a:rPr>
              <a:t>What immunizations should he receive</a:t>
            </a:r>
            <a:r>
              <a:rPr sz="4000" dirty="0">
                <a:solidFill>
                  <a:schemeClr val="accent2"/>
                </a:solidFill>
                <a:uFill>
                  <a:solidFill>
                    <a:srgbClr val="0070C0"/>
                  </a:solidFill>
                </a:uFill>
                <a:latin typeface="+mj-lt"/>
                <a:ea typeface="Arial"/>
                <a:cs typeface="Arial"/>
                <a:sym typeface="Arial"/>
              </a:rPr>
              <a: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
        <p:nvSpPr>
          <p:cNvPr id="11" name="TextBox 10"/>
          <p:cNvSpPr txBox="1"/>
          <p:nvPr/>
        </p:nvSpPr>
        <p:spPr>
          <a:xfrm>
            <a:off x="5402580" y="6465740"/>
            <a:ext cx="3779520" cy="747451"/>
          </a:xfrm>
          <a:prstGeom prst="rect">
            <a:avLst/>
          </a:prstGeom>
          <a:solidFill>
            <a:schemeClr val="accent1"/>
          </a:solidFill>
          <a:ln w="28575">
            <a:solidFill>
              <a:schemeClr val="tx2"/>
            </a:solidFill>
          </a:ln>
        </p:spPr>
        <p:txBody>
          <a:bodyPr wrap="square" lIns="130622" tIns="65311" rIns="130622" bIns="65311" rtlCol="0">
            <a:spAutoFit/>
          </a:bodyPr>
          <a:lstStyle/>
          <a:p>
            <a:pPr algn="ctr"/>
            <a:r>
              <a:rPr lang="en-US" sz="4000" dirty="0" smtClean="0">
                <a:solidFill>
                  <a:srgbClr val="FFFF00"/>
                </a:solidFill>
                <a:cs typeface="Arial" pitchFamily="34" charset="0"/>
              </a:rPr>
              <a:t>3 </a:t>
            </a:r>
            <a:r>
              <a:rPr lang="en-US" sz="4000" dirty="0">
                <a:solidFill>
                  <a:srgbClr val="FFFF00"/>
                </a:solidFill>
                <a:cs typeface="Arial" pitchFamily="34" charset="0"/>
              </a:rPr>
              <a:t>Minutes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Where Would I Go?</a:t>
            </a:r>
          </a:p>
        </p:txBody>
      </p:sp>
      <p:sp>
        <p:nvSpPr>
          <p:cNvPr id="93" name="Shape 93"/>
          <p:cNvSpPr>
            <a:spLocks noGrp="1"/>
          </p:cNvSpPr>
          <p:nvPr>
            <p:ph idx="1"/>
          </p:nvPr>
        </p:nvSpPr>
        <p:spPr>
          <a:xfrm>
            <a:off x="731520" y="1596390"/>
            <a:ext cx="13167360" cy="5253446"/>
          </a:xfrm>
          <a:prstGeom prst="rect">
            <a:avLst/>
          </a:prstGeom>
        </p:spPr>
        <p:txBody>
          <a:bodyPr>
            <a:normAutofit fontScale="25000" lnSpcReduction="20000"/>
          </a:bodyPr>
          <a:lstStyle/>
          <a:p>
            <a:pPr marL="6803" indent="-6803">
              <a:lnSpc>
                <a:spcPct val="90000"/>
              </a:lnSpc>
              <a:buSzPct val="100000"/>
              <a:buFont typeface="Arial"/>
              <a:buChar char="•"/>
              <a:defRPr sz="1800" i="0">
                <a:uFillTx/>
              </a:defRPr>
            </a:pPr>
            <a:endParaRPr sz="3400" dirty="0">
              <a:uFill>
                <a:solidFill/>
              </a:uFill>
              <a:latin typeface="Arial"/>
              <a:ea typeface="Arial"/>
              <a:cs typeface="Arial"/>
              <a:sym typeface="Arial"/>
            </a:endParaRPr>
          </a:p>
          <a:p>
            <a:pPr marL="0" indent="0">
              <a:lnSpc>
                <a:spcPct val="90000"/>
              </a:lnSpc>
              <a:buSzPct val="100000"/>
              <a:buNone/>
              <a:defRPr sz="1800" i="0">
                <a:uFillTx/>
              </a:defRPr>
            </a:pPr>
            <a:endParaRPr sz="3400" dirty="0">
              <a:uFill>
                <a:solidFill/>
              </a:uFill>
              <a:latin typeface="Arial"/>
              <a:ea typeface="Arial"/>
              <a:cs typeface="Arial"/>
              <a:sym typeface="Arial"/>
            </a:endParaRPr>
          </a:p>
          <a:p>
            <a:pPr marL="0" indent="0" algn="ctr">
              <a:lnSpc>
                <a:spcPct val="90000"/>
              </a:lnSpc>
              <a:spcBef>
                <a:spcPts val="1429"/>
              </a:spcBef>
              <a:buNone/>
              <a:defRPr sz="1800" i="0">
                <a:uFillTx/>
              </a:defRPr>
            </a:pPr>
            <a:r>
              <a:rPr lang="en-US" sz="16000" dirty="0" err="1">
                <a:uFill>
                  <a:solidFill/>
                </a:uFill>
                <a:latin typeface="Arial"/>
                <a:ea typeface="Arial"/>
                <a:cs typeface="Arial"/>
                <a:sym typeface="Arial"/>
              </a:rPr>
              <a:t>UpToDate</a:t>
            </a:r>
            <a:r>
              <a:rPr lang="en-US" sz="16000" dirty="0">
                <a:uFill>
                  <a:solidFill/>
                </a:uFill>
                <a:latin typeface="Arial"/>
                <a:ea typeface="Arial"/>
                <a:cs typeface="Arial"/>
                <a:sym typeface="Arial"/>
              </a:rPr>
              <a:t>, </a:t>
            </a:r>
            <a:r>
              <a:rPr lang="en-US" sz="16000" dirty="0" err="1">
                <a:uFill>
                  <a:solidFill/>
                </a:uFill>
                <a:latin typeface="Arial"/>
                <a:ea typeface="Arial"/>
                <a:cs typeface="Arial"/>
                <a:sym typeface="Arial"/>
              </a:rPr>
              <a:t>Dynamed</a:t>
            </a:r>
            <a:r>
              <a:rPr lang="en-US" sz="16000" dirty="0">
                <a:uFill>
                  <a:solidFill/>
                </a:uFill>
                <a:latin typeface="Arial"/>
                <a:ea typeface="Arial"/>
                <a:cs typeface="Arial"/>
                <a:sym typeface="Arial"/>
              </a:rPr>
              <a:t>, EE+</a:t>
            </a:r>
            <a:endParaRPr sz="16000" dirty="0">
              <a:uFill>
                <a:solidFill/>
              </a:uFill>
              <a:latin typeface="Arial"/>
              <a:ea typeface="Arial"/>
              <a:cs typeface="Arial"/>
              <a:sym typeface="Arial"/>
            </a:endParaRPr>
          </a:p>
          <a:p>
            <a:pPr marL="0" indent="0" algn="ctr">
              <a:lnSpc>
                <a:spcPct val="90000"/>
              </a:lnSpc>
              <a:spcBef>
                <a:spcPts val="1429"/>
              </a:spcBef>
              <a:buNone/>
              <a:defRPr sz="1800" i="0">
                <a:uFillTx/>
              </a:defRPr>
            </a:pPr>
            <a:r>
              <a:rPr sz="16000" dirty="0">
                <a:uFill>
                  <a:solidFill/>
                </a:uFill>
                <a:latin typeface="Arial"/>
                <a:ea typeface="Arial"/>
                <a:cs typeface="Arial"/>
                <a:sym typeface="Arial"/>
              </a:rPr>
              <a:t>OR</a:t>
            </a:r>
          </a:p>
          <a:p>
            <a:pPr marL="0" indent="0" algn="ctr">
              <a:lnSpc>
                <a:spcPct val="90000"/>
              </a:lnSpc>
              <a:spcBef>
                <a:spcPts val="1429"/>
              </a:spcBef>
              <a:buNone/>
              <a:defRPr sz="1800" i="0">
                <a:uFillTx/>
              </a:defRPr>
            </a:pPr>
            <a:r>
              <a:rPr sz="16000" dirty="0">
                <a:uFill>
                  <a:solidFill/>
                </a:uFill>
                <a:latin typeface="Arial"/>
                <a:ea typeface="Arial"/>
                <a:cs typeface="Arial"/>
                <a:sym typeface="Arial"/>
              </a:rPr>
              <a:t>Pneumonia</a:t>
            </a:r>
            <a:r>
              <a:rPr lang="en-US" sz="16000" dirty="0">
                <a:uFill>
                  <a:solidFill/>
                </a:uFill>
                <a:latin typeface="Arial"/>
                <a:ea typeface="Arial"/>
                <a:cs typeface="Arial"/>
                <a:sym typeface="Arial"/>
              </a:rPr>
              <a:t>, </a:t>
            </a:r>
            <a:r>
              <a:rPr lang="en-US" sz="16000" dirty="0" err="1">
                <a:uFill>
                  <a:solidFill/>
                </a:uFill>
                <a:latin typeface="Arial"/>
                <a:ea typeface="Arial"/>
                <a:cs typeface="Arial"/>
                <a:sym typeface="Arial"/>
              </a:rPr>
              <a:t>Qx</a:t>
            </a:r>
            <a:r>
              <a:rPr lang="en-US" sz="16000" dirty="0">
                <a:uFill>
                  <a:solidFill/>
                </a:uFill>
                <a:latin typeface="Arial"/>
                <a:ea typeface="Arial"/>
                <a:cs typeface="Arial"/>
                <a:sym typeface="Arial"/>
              </a:rPr>
              <a:t> Calculate</a:t>
            </a:r>
            <a:endParaRPr sz="16000" dirty="0">
              <a:uFill>
                <a:solidFill/>
              </a:uFill>
              <a:latin typeface="Arial"/>
              <a:ea typeface="Arial"/>
              <a:cs typeface="Arial"/>
              <a:sym typeface="Arial"/>
            </a:endParaRPr>
          </a:p>
          <a:p>
            <a:pPr marL="0" indent="0" algn="ctr">
              <a:lnSpc>
                <a:spcPct val="90000"/>
              </a:lnSpc>
              <a:spcBef>
                <a:spcPts val="1429"/>
              </a:spcBef>
              <a:buNone/>
              <a:defRPr sz="1800" i="0">
                <a:uFillTx/>
              </a:defRPr>
            </a:pPr>
            <a:r>
              <a:rPr lang="en-US" sz="16000" dirty="0">
                <a:uFill>
                  <a:solidFill/>
                </a:uFill>
                <a:latin typeface="Arial"/>
                <a:ea typeface="Arial"/>
                <a:cs typeface="Arial"/>
                <a:sym typeface="Arial"/>
              </a:rPr>
              <a:t>AND/OR</a:t>
            </a:r>
            <a:r>
              <a:rPr sz="16000" dirty="0">
                <a:uFill>
                  <a:solidFill/>
                </a:uFill>
                <a:latin typeface="Arial"/>
                <a:ea typeface="Arial"/>
                <a:cs typeface="Arial"/>
                <a:sym typeface="Arial"/>
              </a:rPr>
              <a:t> </a:t>
            </a:r>
          </a:p>
          <a:p>
            <a:pPr marL="0" indent="0" algn="ctr">
              <a:lnSpc>
                <a:spcPct val="90000"/>
              </a:lnSpc>
              <a:spcBef>
                <a:spcPts val="1429"/>
              </a:spcBef>
              <a:buNone/>
              <a:defRPr sz="1800" i="0">
                <a:uFillTx/>
              </a:defRPr>
            </a:pPr>
            <a:r>
              <a:rPr lang="en-US" sz="16000" dirty="0">
                <a:uFill>
                  <a:solidFill/>
                </a:uFill>
                <a:latin typeface="Arial"/>
                <a:ea typeface="Arial"/>
                <a:cs typeface="Arial"/>
                <a:sym typeface="Arial"/>
              </a:rPr>
              <a:t>Hopkins </a:t>
            </a:r>
            <a:r>
              <a:rPr lang="en-US" sz="16000" dirty="0" err="1">
                <a:uFill>
                  <a:solidFill/>
                </a:uFill>
                <a:latin typeface="Arial"/>
                <a:ea typeface="Arial"/>
                <a:cs typeface="Arial"/>
                <a:sym typeface="Arial"/>
              </a:rPr>
              <a:t>Abx</a:t>
            </a:r>
            <a:r>
              <a:rPr lang="en-US" sz="16000" dirty="0">
                <a:uFill>
                  <a:solidFill/>
                </a:uFill>
                <a:latin typeface="Arial"/>
                <a:ea typeface="Arial"/>
                <a:cs typeface="Arial"/>
                <a:sym typeface="Arial"/>
              </a:rPr>
              <a:t> Guide, Sanford Guide</a:t>
            </a:r>
          </a:p>
          <a:p>
            <a:pPr marL="0" indent="0" algn="ctr">
              <a:lnSpc>
                <a:spcPct val="90000"/>
              </a:lnSpc>
              <a:spcBef>
                <a:spcPts val="1429"/>
              </a:spcBef>
              <a:buNone/>
              <a:defRPr sz="1800" i="0">
                <a:uFillTx/>
              </a:defRPr>
            </a:pPr>
            <a:r>
              <a:rPr lang="en-US" sz="16000" dirty="0">
                <a:uFill>
                  <a:solidFill/>
                </a:uFill>
                <a:latin typeface="Arial"/>
                <a:ea typeface="Arial"/>
                <a:cs typeface="Arial"/>
                <a:sym typeface="Arial"/>
              </a:rPr>
              <a:t>AND/OR</a:t>
            </a:r>
          </a:p>
          <a:p>
            <a:pPr marL="0" indent="0" algn="ctr">
              <a:lnSpc>
                <a:spcPct val="90000"/>
              </a:lnSpc>
              <a:spcBef>
                <a:spcPts val="1429"/>
              </a:spcBef>
              <a:buNone/>
              <a:defRPr sz="1800" i="0">
                <a:uFillTx/>
              </a:defRPr>
            </a:pPr>
            <a:r>
              <a:rPr lang="en-US" sz="16000" dirty="0" err="1">
                <a:uFill>
                  <a:solidFill/>
                </a:uFill>
                <a:latin typeface="Arial"/>
                <a:ea typeface="Arial"/>
                <a:cs typeface="Arial"/>
                <a:sym typeface="Arial"/>
              </a:rPr>
              <a:t>Epocrates</a:t>
            </a:r>
            <a:r>
              <a:rPr lang="en-US" sz="16000" dirty="0">
                <a:uFill>
                  <a:solidFill/>
                </a:uFill>
                <a:latin typeface="Arial"/>
                <a:ea typeface="Arial"/>
                <a:cs typeface="Arial"/>
                <a:sym typeface="Arial"/>
              </a:rPr>
              <a:t>, </a:t>
            </a:r>
            <a:r>
              <a:rPr lang="en-US" sz="16000" dirty="0" err="1">
                <a:uFill>
                  <a:solidFill/>
                </a:uFill>
                <a:latin typeface="Arial"/>
                <a:ea typeface="Arial"/>
                <a:cs typeface="Arial"/>
                <a:sym typeface="Arial"/>
              </a:rPr>
              <a:t>Lexicomp</a:t>
            </a:r>
            <a:endParaRPr lang="en-US" sz="16000" dirty="0">
              <a:uFill>
                <a:solidFill/>
              </a:uFill>
              <a:latin typeface="Arial"/>
              <a:ea typeface="Arial"/>
              <a:cs typeface="Arial"/>
              <a:sym typeface="Arial"/>
            </a:endParaRPr>
          </a:p>
          <a:p>
            <a:pPr marL="0" indent="0" algn="ctr">
              <a:lnSpc>
                <a:spcPct val="90000"/>
              </a:lnSpc>
              <a:spcBef>
                <a:spcPts val="1429"/>
              </a:spcBef>
              <a:buNone/>
              <a:defRPr sz="1800" i="0">
                <a:uFillTx/>
              </a:defRPr>
            </a:pPr>
            <a:r>
              <a:rPr lang="en-US" sz="16000" dirty="0">
                <a:uFill>
                  <a:solidFill/>
                </a:uFill>
                <a:latin typeface="Arial"/>
                <a:ea typeface="Arial"/>
                <a:cs typeface="Arial"/>
                <a:sym typeface="Arial"/>
              </a:rPr>
              <a:t>AND</a:t>
            </a:r>
          </a:p>
          <a:p>
            <a:pPr marL="0" indent="0" algn="ctr">
              <a:lnSpc>
                <a:spcPct val="90000"/>
              </a:lnSpc>
              <a:spcBef>
                <a:spcPts val="1429"/>
              </a:spcBef>
              <a:buNone/>
              <a:defRPr sz="1800" i="0">
                <a:uFillTx/>
              </a:defRPr>
            </a:pPr>
            <a:r>
              <a:rPr lang="en-US" sz="16000" dirty="0">
                <a:uFill>
                  <a:solidFill/>
                </a:uFill>
                <a:latin typeface="Arial"/>
                <a:ea typeface="Arial"/>
                <a:cs typeface="Arial"/>
                <a:sym typeface="Arial"/>
              </a:rPr>
              <a:t>SHOTS</a:t>
            </a:r>
          </a:p>
        </p:txBody>
      </p:sp>
      <p:pic>
        <p:nvPicPr>
          <p:cNvPr id="94" name="image10.png"/>
          <p:cNvPicPr/>
          <p:nvPr/>
        </p:nvPicPr>
        <p:blipFill>
          <a:blip r:embed="rId2">
            <a:extLst/>
          </a:blip>
          <a:stretch>
            <a:fillRect/>
          </a:stretch>
        </p:blipFill>
        <p:spPr>
          <a:xfrm>
            <a:off x="11740574" y="2099133"/>
            <a:ext cx="1304334" cy="943382"/>
          </a:xfrm>
          <a:prstGeom prst="rect">
            <a:avLst/>
          </a:prstGeom>
          <a:ln w="12700">
            <a:miter lim="400000"/>
          </a:ln>
        </p:spPr>
      </p:pic>
      <p:pic>
        <p:nvPicPr>
          <p:cNvPr id="95" name="image11.png"/>
          <p:cNvPicPr/>
          <p:nvPr/>
        </p:nvPicPr>
        <p:blipFill>
          <a:blip r:embed="rId3">
            <a:extLst/>
          </a:blip>
          <a:stretch>
            <a:fillRect/>
          </a:stretch>
        </p:blipFill>
        <p:spPr>
          <a:xfrm>
            <a:off x="1603173" y="3305794"/>
            <a:ext cx="1296978" cy="943423"/>
          </a:xfrm>
          <a:prstGeom prst="rect">
            <a:avLst/>
          </a:prstGeom>
          <a:ln w="12700">
            <a:miter lim="400000"/>
          </a:ln>
        </p:spPr>
      </p:pic>
      <p:pic>
        <p:nvPicPr>
          <p:cNvPr id="96" name="image12.png"/>
          <p:cNvPicPr/>
          <p:nvPr/>
        </p:nvPicPr>
        <p:blipFill>
          <a:blip r:embed="rId4">
            <a:extLst/>
          </a:blip>
          <a:stretch>
            <a:fillRect/>
          </a:stretch>
        </p:blipFill>
        <p:spPr>
          <a:xfrm>
            <a:off x="11740574" y="3305793"/>
            <a:ext cx="1304334" cy="943126"/>
          </a:xfrm>
          <a:prstGeom prst="rect">
            <a:avLst/>
          </a:prstGeom>
          <a:ln w="12700">
            <a:miter lim="400000"/>
          </a:ln>
        </p:spPr>
      </p:pic>
      <p:pic>
        <p:nvPicPr>
          <p:cNvPr id="7" name="image6.jpg"/>
          <p:cNvPicPr/>
          <p:nvPr/>
        </p:nvPicPr>
        <p:blipFill>
          <a:blip r:embed="rId5">
            <a:extLst/>
          </a:blip>
          <a:stretch>
            <a:fillRect/>
          </a:stretch>
        </p:blipFill>
        <p:spPr>
          <a:xfrm>
            <a:off x="189444" y="2055786"/>
            <a:ext cx="1296978" cy="943382"/>
          </a:xfrm>
          <a:prstGeom prst="rect">
            <a:avLst/>
          </a:prstGeom>
          <a:ln w="12700">
            <a:miter lim="400000"/>
          </a:ln>
        </p:spPr>
      </p:pic>
      <p:pic>
        <p:nvPicPr>
          <p:cNvPr id="8" name="Picture 5" descr="C:\Users\Douglas.Maurer\Desktop\Dyna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324" y="2057895"/>
            <a:ext cx="1312827" cy="984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image15.jpg"/>
          <p:cNvPicPr/>
          <p:nvPr/>
        </p:nvPicPr>
        <p:blipFill>
          <a:blip r:embed="rId7">
            <a:extLst/>
          </a:blip>
          <a:stretch>
            <a:fillRect/>
          </a:stretch>
        </p:blipFill>
        <p:spPr>
          <a:xfrm>
            <a:off x="134612" y="4493663"/>
            <a:ext cx="1304334" cy="943126"/>
          </a:xfrm>
          <a:prstGeom prst="rect">
            <a:avLst/>
          </a:prstGeom>
          <a:ln w="12700">
            <a:miter lim="400000"/>
          </a:ln>
        </p:spPr>
      </p:pic>
      <p:pic>
        <p:nvPicPr>
          <p:cNvPr id="10" name="image16.jpg"/>
          <p:cNvPicPr/>
          <p:nvPr/>
        </p:nvPicPr>
        <p:blipFill>
          <a:blip r:embed="rId8">
            <a:extLst/>
          </a:blip>
          <a:stretch>
            <a:fillRect/>
          </a:stretch>
        </p:blipFill>
        <p:spPr>
          <a:xfrm>
            <a:off x="13090975" y="4528889"/>
            <a:ext cx="1304334" cy="907900"/>
          </a:xfrm>
          <a:prstGeom prst="rect">
            <a:avLst/>
          </a:prstGeom>
          <a:ln w="12700">
            <a:miter lim="400000"/>
          </a:ln>
        </p:spPr>
      </p:pic>
      <p:pic>
        <p:nvPicPr>
          <p:cNvPr id="11" name="image17.jpg"/>
          <p:cNvPicPr/>
          <p:nvPr/>
        </p:nvPicPr>
        <p:blipFill>
          <a:blip r:embed="rId9">
            <a:extLst/>
          </a:blip>
          <a:stretch>
            <a:fillRect/>
          </a:stretch>
        </p:blipFill>
        <p:spPr>
          <a:xfrm>
            <a:off x="2251661" y="5402041"/>
            <a:ext cx="1296978" cy="947196"/>
          </a:xfrm>
          <a:prstGeom prst="rect">
            <a:avLst/>
          </a:prstGeom>
          <a:ln w="12700">
            <a:miter lim="400000"/>
          </a:ln>
        </p:spPr>
      </p:pic>
      <p:pic>
        <p:nvPicPr>
          <p:cNvPr id="12" name="image18.jpg"/>
          <p:cNvPicPr/>
          <p:nvPr/>
        </p:nvPicPr>
        <p:blipFill>
          <a:blip r:embed="rId10">
            <a:extLst/>
          </a:blip>
          <a:stretch>
            <a:fillRect/>
          </a:stretch>
        </p:blipFill>
        <p:spPr>
          <a:xfrm>
            <a:off x="11088406" y="5498488"/>
            <a:ext cx="1304334" cy="907900"/>
          </a:xfrm>
          <a:prstGeom prst="rect">
            <a:avLst/>
          </a:prstGeom>
          <a:ln w="12700">
            <a:miter lim="400000"/>
          </a:ln>
        </p:spPr>
      </p:pic>
      <p:pic>
        <p:nvPicPr>
          <p:cNvPr id="5122" name="Picture 2" descr="C:\Users\Douglas.Maurer\Desktop\SHOT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5196" y="6326189"/>
            <a:ext cx="1377032" cy="9471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Case </a:t>
            </a:r>
            <a:r>
              <a:rPr lang="en-US" sz="4800" dirty="0">
                <a:uFill>
                  <a:solidFill/>
                </a:uFill>
              </a:rPr>
              <a:t>3</a:t>
            </a:r>
            <a:endParaRPr sz="4800" dirty="0">
              <a:uFill>
                <a:solidFill/>
              </a:uFill>
            </a:endParaRPr>
          </a:p>
        </p:txBody>
      </p:sp>
      <p:sp>
        <p:nvSpPr>
          <p:cNvPr id="60" name="Shape 60"/>
          <p:cNvSpPr>
            <a:spLocks noGrp="1"/>
          </p:cNvSpPr>
          <p:nvPr>
            <p:ph idx="1"/>
          </p:nvPr>
        </p:nvSpPr>
        <p:spPr>
          <a:xfrm>
            <a:off x="731520" y="1901190"/>
            <a:ext cx="13167360" cy="5253446"/>
          </a:xfrm>
          <a:prstGeom prst="rect">
            <a:avLst/>
          </a:prstGeom>
        </p:spPr>
        <p:txBody>
          <a:bodyPr>
            <a:normAutofit/>
          </a:bodyPr>
          <a:lstStyle/>
          <a:p>
            <a:pPr>
              <a:lnSpc>
                <a:spcPct val="95000"/>
              </a:lnSpc>
              <a:buSzPct val="100000"/>
              <a:buFont typeface="Arial"/>
              <a:buChar char="•"/>
              <a:defRPr sz="1800" i="0">
                <a:uFillTx/>
              </a:defRPr>
            </a:pPr>
            <a:r>
              <a:rPr sz="4000" dirty="0">
                <a:uFill>
                  <a:solidFill/>
                </a:uFill>
                <a:ea typeface="Arial"/>
                <a:cs typeface="Arial"/>
                <a:sym typeface="Arial"/>
              </a:rPr>
              <a:t>An </a:t>
            </a:r>
            <a:r>
              <a:rPr lang="en-US" sz="4000" dirty="0">
                <a:uFill>
                  <a:solidFill/>
                </a:uFill>
                <a:ea typeface="Arial"/>
                <a:cs typeface="Arial"/>
                <a:sym typeface="Arial"/>
              </a:rPr>
              <a:t>55</a:t>
            </a:r>
            <a:r>
              <a:rPr sz="4000" dirty="0">
                <a:uFill>
                  <a:solidFill/>
                </a:uFill>
                <a:ea typeface="Arial"/>
                <a:cs typeface="Arial"/>
                <a:sym typeface="Arial"/>
              </a:rPr>
              <a:t> y/o </a:t>
            </a:r>
            <a:r>
              <a:rPr lang="en-US" sz="4000" dirty="0">
                <a:uFill>
                  <a:solidFill/>
                </a:uFill>
                <a:ea typeface="Arial"/>
                <a:cs typeface="Arial"/>
                <a:sym typeface="Arial"/>
              </a:rPr>
              <a:t>AA </a:t>
            </a:r>
            <a:r>
              <a:rPr sz="4000" dirty="0">
                <a:uFill>
                  <a:solidFill/>
                </a:uFill>
                <a:ea typeface="Arial"/>
                <a:cs typeface="Arial"/>
                <a:sym typeface="Arial"/>
              </a:rPr>
              <a:t>male with Type II diabetes, hypertension, and hyperlipidemia has an </a:t>
            </a:r>
            <a:r>
              <a:rPr sz="4000" dirty="0" smtClean="0">
                <a:uFill>
                  <a:solidFill/>
                </a:uFill>
                <a:ea typeface="Arial"/>
                <a:cs typeface="Arial"/>
                <a:sym typeface="Arial"/>
              </a:rPr>
              <a:t>A1c </a:t>
            </a:r>
            <a:r>
              <a:rPr sz="4000" dirty="0">
                <a:uFill>
                  <a:solidFill/>
                </a:uFill>
                <a:ea typeface="Arial"/>
                <a:cs typeface="Arial"/>
                <a:sym typeface="Arial"/>
              </a:rPr>
              <a:t>of </a:t>
            </a:r>
            <a:r>
              <a:rPr lang="en-US" sz="4000" dirty="0">
                <a:uFill>
                  <a:solidFill/>
                </a:uFill>
                <a:ea typeface="Arial"/>
                <a:cs typeface="Arial"/>
                <a:sym typeface="Arial"/>
              </a:rPr>
              <a:t>7</a:t>
            </a:r>
            <a:r>
              <a:rPr sz="4000" dirty="0">
                <a:uFill>
                  <a:solidFill/>
                </a:uFill>
                <a:ea typeface="Arial"/>
                <a:cs typeface="Arial"/>
                <a:sym typeface="Arial"/>
              </a:rPr>
              <a:t>, and a </a:t>
            </a:r>
            <a:r>
              <a:rPr lang="en-US" sz="4000" dirty="0" smtClean="0">
                <a:uFill>
                  <a:solidFill/>
                </a:uFill>
                <a:ea typeface="Arial"/>
                <a:cs typeface="Arial"/>
                <a:sym typeface="Arial"/>
              </a:rPr>
              <a:t>BP</a:t>
            </a:r>
            <a:r>
              <a:rPr sz="4000" dirty="0" smtClean="0">
                <a:uFill>
                  <a:solidFill/>
                </a:uFill>
                <a:ea typeface="Arial"/>
                <a:cs typeface="Arial"/>
                <a:sym typeface="Arial"/>
              </a:rPr>
              <a:t> </a:t>
            </a:r>
            <a:r>
              <a:rPr sz="4000" dirty="0">
                <a:uFill>
                  <a:solidFill/>
                </a:uFill>
                <a:ea typeface="Arial"/>
                <a:cs typeface="Arial"/>
                <a:sym typeface="Arial"/>
              </a:rPr>
              <a:t>145/90.</a:t>
            </a:r>
            <a:r>
              <a:rPr lang="en-US" sz="4000" dirty="0">
                <a:uFill>
                  <a:solidFill/>
                </a:uFill>
                <a:ea typeface="Arial"/>
                <a:cs typeface="Arial"/>
                <a:sym typeface="Arial"/>
              </a:rPr>
              <a:t> No history of GI bleeding.</a:t>
            </a:r>
            <a:r>
              <a:rPr sz="4000" dirty="0">
                <a:uFill>
                  <a:solidFill/>
                </a:uFill>
                <a:ea typeface="Arial"/>
                <a:cs typeface="Arial"/>
                <a:sym typeface="Arial"/>
              </a:rPr>
              <a:t> </a:t>
            </a:r>
            <a:r>
              <a:rPr lang="en-US" sz="4000" dirty="0" smtClean="0">
                <a:uFill>
                  <a:solidFill/>
                </a:uFill>
                <a:ea typeface="Arial"/>
                <a:cs typeface="Arial"/>
                <a:sym typeface="Arial"/>
              </a:rPr>
              <a:t>Non-smoker</a:t>
            </a:r>
            <a:r>
              <a:rPr lang="en-US" sz="4000" dirty="0">
                <a:uFill>
                  <a:solidFill/>
                </a:uFill>
                <a:ea typeface="Arial"/>
                <a:cs typeface="Arial"/>
                <a:sym typeface="Arial"/>
              </a:rPr>
              <a:t>.</a:t>
            </a:r>
            <a:endParaRPr sz="4000" dirty="0">
              <a:uFill>
                <a:solidFill/>
              </a:uFill>
              <a:ea typeface="Arial"/>
              <a:cs typeface="Arial"/>
              <a:sym typeface="Arial"/>
            </a:endParaRP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Should this patient be on aspirin? NNT? NNH?</a:t>
            </a: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What if the patient has a history of PVD</a:t>
            </a:r>
            <a:r>
              <a:rPr sz="4000" dirty="0">
                <a:solidFill>
                  <a:schemeClr val="accent2"/>
                </a:solidFill>
                <a:uFill>
                  <a:solidFill>
                    <a:srgbClr val="0070C0"/>
                  </a:solidFill>
                </a:uFill>
                <a:ea typeface="Arial"/>
                <a:cs typeface="Arial"/>
                <a:sym typeface="Arial"/>
              </a:rPr>
              <a:t>?</a:t>
            </a:r>
            <a:endParaRPr sz="4000" dirty="0">
              <a:solidFill>
                <a:schemeClr val="accent2"/>
              </a:solidFill>
              <a:uFill>
                <a:solidFill/>
              </a:uFill>
            </a:endParaRP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What if they had a history of PUD</a:t>
            </a:r>
            <a:r>
              <a:rPr sz="4000" dirty="0">
                <a:solidFill>
                  <a:schemeClr val="accent2"/>
                </a:solidFill>
                <a:uFill>
                  <a:solidFill>
                    <a:srgbClr val="0070C0"/>
                  </a:solidFill>
                </a:uFill>
                <a:ea typeface="Arial"/>
                <a:cs typeface="Arial"/>
                <a:sym typeface="Arial"/>
              </a:rPr>
              <a:t>? </a:t>
            </a: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What if he were a she? 75 years old?</a:t>
            </a:r>
            <a:endParaRPr sz="4000" dirty="0">
              <a:solidFill>
                <a:schemeClr val="accent2"/>
              </a:solidFill>
              <a:uFill>
                <a:solidFill>
                  <a:srgbClr val="0070C0"/>
                </a:solidFill>
              </a:uFill>
              <a:ea typeface="Arial"/>
              <a:cs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
        <p:nvSpPr>
          <p:cNvPr id="8" name="TextBox 7"/>
          <p:cNvSpPr txBox="1"/>
          <p:nvPr/>
        </p:nvSpPr>
        <p:spPr>
          <a:xfrm>
            <a:off x="5421630" y="6503840"/>
            <a:ext cx="3779520" cy="747451"/>
          </a:xfrm>
          <a:prstGeom prst="rect">
            <a:avLst/>
          </a:prstGeom>
          <a:solidFill>
            <a:schemeClr val="accent1"/>
          </a:solidFill>
          <a:ln w="28575">
            <a:solidFill>
              <a:schemeClr val="tx2"/>
            </a:solidFill>
          </a:ln>
        </p:spPr>
        <p:txBody>
          <a:bodyPr wrap="square" lIns="130622" tIns="65311" rIns="130622" bIns="65311" rtlCol="0">
            <a:spAutoFit/>
          </a:bodyPr>
          <a:lstStyle/>
          <a:p>
            <a:pPr algn="ctr"/>
            <a:r>
              <a:rPr lang="en-US" sz="4000" dirty="0" smtClean="0">
                <a:solidFill>
                  <a:srgbClr val="FFFF00"/>
                </a:solidFill>
                <a:cs typeface="Arial" pitchFamily="34" charset="0"/>
              </a:rPr>
              <a:t>3 </a:t>
            </a:r>
            <a:r>
              <a:rPr lang="en-US" sz="4000" dirty="0">
                <a:solidFill>
                  <a:srgbClr val="FFFF00"/>
                </a:solidFill>
                <a:cs typeface="Arial" pitchFamily="34" charset="0"/>
              </a:rPr>
              <a:t>Minutes</a:t>
            </a:r>
          </a:p>
        </p:txBody>
      </p:sp>
    </p:spTree>
    <p:extLst>
      <p:ext uri="{BB962C8B-B14F-4D97-AF65-F5344CB8AC3E}">
        <p14:creationId xmlns:p14="http://schemas.microsoft.com/office/powerpoint/2010/main" val="153296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Where Would I Go?</a:t>
            </a:r>
          </a:p>
        </p:txBody>
      </p:sp>
      <p:sp>
        <p:nvSpPr>
          <p:cNvPr id="68" name="Shape 68"/>
          <p:cNvSpPr>
            <a:spLocks noGrp="1"/>
          </p:cNvSpPr>
          <p:nvPr>
            <p:ph idx="1"/>
          </p:nvPr>
        </p:nvSpPr>
        <p:spPr>
          <a:xfrm>
            <a:off x="731520" y="2129790"/>
            <a:ext cx="13167360" cy="5253446"/>
          </a:xfrm>
          <a:prstGeom prst="rect">
            <a:avLst/>
          </a:prstGeom>
        </p:spPr>
        <p:txBody>
          <a:bodyPr>
            <a:normAutofit/>
          </a:bodyPr>
          <a:lstStyle/>
          <a:p>
            <a:pPr marL="0" indent="0">
              <a:buSzPct val="100000"/>
              <a:buNone/>
              <a:defRPr sz="1800" i="0">
                <a:uFillTx/>
              </a:defRPr>
            </a:pPr>
            <a:endParaRPr dirty="0">
              <a:uFill>
                <a:solidFill/>
              </a:uFill>
              <a:latin typeface="Arial"/>
              <a:ea typeface="Arial"/>
              <a:cs typeface="Arial"/>
              <a:sym typeface="Arial"/>
            </a:endParaRPr>
          </a:p>
          <a:p>
            <a:pPr marL="0" indent="0">
              <a:buSzPct val="100000"/>
              <a:buNone/>
              <a:defRPr sz="1800" i="0">
                <a:uFillTx/>
              </a:defRPr>
            </a:pPr>
            <a:endParaRPr dirty="0">
              <a:uFill>
                <a:solidFill/>
              </a:uFill>
              <a:latin typeface="Arial"/>
              <a:ea typeface="Arial"/>
              <a:cs typeface="Arial"/>
              <a:sym typeface="Arial"/>
            </a:endParaRPr>
          </a:p>
          <a:p>
            <a:pPr marL="0" indent="0" algn="ctr">
              <a:spcBef>
                <a:spcPts val="1429"/>
              </a:spcBef>
              <a:buNone/>
              <a:defRPr sz="1800" i="0">
                <a:uFillTx/>
              </a:defRPr>
            </a:pPr>
            <a:r>
              <a:rPr lang="en-US" sz="4800" dirty="0">
                <a:uFill>
                  <a:solidFill/>
                </a:uFill>
                <a:latin typeface="Arial"/>
                <a:ea typeface="Arial"/>
                <a:cs typeface="Arial"/>
                <a:sym typeface="Arial"/>
              </a:rPr>
              <a:t>Aspirin Guide</a:t>
            </a:r>
            <a:endParaRPr sz="4800" dirty="0">
              <a:uFill>
                <a:solidFill/>
              </a:uFill>
              <a:latin typeface="Arial"/>
              <a:ea typeface="Arial"/>
              <a:cs typeface="Arial"/>
              <a:sym typeface="Arial"/>
            </a:endParaRPr>
          </a:p>
          <a:p>
            <a:pPr marL="0" indent="0" algn="ctr">
              <a:spcBef>
                <a:spcPts val="1429"/>
              </a:spcBef>
              <a:buNone/>
              <a:defRPr sz="1800" i="0">
                <a:uFillTx/>
              </a:defRPr>
            </a:pPr>
            <a:r>
              <a:rPr sz="4800" dirty="0">
                <a:uFill>
                  <a:solidFill/>
                </a:uFill>
                <a:latin typeface="Arial"/>
                <a:ea typeface="Arial"/>
                <a:cs typeface="Arial"/>
                <a:sym typeface="Arial"/>
              </a:rPr>
              <a:t>OR</a:t>
            </a:r>
          </a:p>
          <a:p>
            <a:pPr marL="0" indent="0" algn="ctr">
              <a:spcBef>
                <a:spcPts val="1429"/>
              </a:spcBef>
              <a:buNone/>
              <a:defRPr sz="1800" i="0">
                <a:uFillTx/>
              </a:defRPr>
            </a:pPr>
            <a:r>
              <a:rPr lang="en-US" sz="4800" dirty="0" err="1">
                <a:uFill>
                  <a:solidFill/>
                </a:uFill>
                <a:latin typeface="Arial"/>
                <a:ea typeface="Arial"/>
                <a:cs typeface="Arial"/>
                <a:sym typeface="Arial"/>
              </a:rPr>
              <a:t>ePSS</a:t>
            </a:r>
            <a:endParaRPr lang="en-US" sz="4800" dirty="0">
              <a:uFill>
                <a:solidFill/>
              </a:uFill>
              <a:latin typeface="Arial"/>
              <a:ea typeface="Arial"/>
              <a:cs typeface="Arial"/>
              <a:sym typeface="Arial"/>
            </a:endParaRPr>
          </a:p>
        </p:txBody>
      </p:sp>
      <p:pic>
        <p:nvPicPr>
          <p:cNvPr id="1030" name="Picture 6" descr="C:\Users\Douglas.Maurer\Desktop\eP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254" y="4640462"/>
            <a:ext cx="1538715" cy="11540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ouglas.Maurer\Desktop\aspir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0969" y="2856713"/>
            <a:ext cx="1639026" cy="11885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40874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Case </a:t>
            </a:r>
            <a:r>
              <a:rPr lang="en-US" sz="4800" dirty="0">
                <a:uFill>
                  <a:solidFill/>
                </a:uFill>
              </a:rPr>
              <a:t>4</a:t>
            </a:r>
            <a:endParaRPr sz="4800" dirty="0">
              <a:uFill>
                <a:solidFill/>
              </a:uFill>
            </a:endParaRPr>
          </a:p>
        </p:txBody>
      </p:sp>
      <p:sp>
        <p:nvSpPr>
          <p:cNvPr id="85" name="Shape 85"/>
          <p:cNvSpPr>
            <a:spLocks noGrp="1"/>
          </p:cNvSpPr>
          <p:nvPr>
            <p:ph idx="1"/>
          </p:nvPr>
        </p:nvSpPr>
        <p:spPr>
          <a:xfrm>
            <a:off x="731520" y="1920240"/>
            <a:ext cx="13441680" cy="5253446"/>
          </a:xfrm>
          <a:prstGeom prst="rect">
            <a:avLst/>
          </a:prstGeom>
        </p:spPr>
        <p:txBody>
          <a:bodyPr>
            <a:normAutofit/>
          </a:bodyPr>
          <a:lstStyle/>
          <a:p>
            <a:pPr>
              <a:lnSpc>
                <a:spcPct val="90000"/>
              </a:lnSpc>
              <a:buSzPct val="100000"/>
              <a:buFont typeface="Arial"/>
              <a:buChar char="•"/>
              <a:defRPr sz="1800" i="0">
                <a:uFillTx/>
              </a:defRPr>
            </a:pPr>
            <a:r>
              <a:rPr sz="4000" dirty="0">
                <a:uFill>
                  <a:solidFill/>
                </a:uFill>
                <a:ea typeface="Arial"/>
                <a:cs typeface="Arial"/>
                <a:sym typeface="Arial"/>
              </a:rPr>
              <a:t>A </a:t>
            </a:r>
            <a:r>
              <a:rPr lang="en-US" sz="4000" dirty="0">
                <a:uFill>
                  <a:solidFill/>
                </a:uFill>
                <a:ea typeface="Arial"/>
                <a:cs typeface="Arial"/>
                <a:sym typeface="Arial"/>
              </a:rPr>
              <a:t>47</a:t>
            </a:r>
            <a:r>
              <a:rPr sz="4000" dirty="0">
                <a:uFill>
                  <a:solidFill/>
                </a:uFill>
                <a:ea typeface="Arial"/>
                <a:cs typeface="Arial"/>
                <a:sym typeface="Arial"/>
              </a:rPr>
              <a:t> y/o male presents </a:t>
            </a:r>
            <a:r>
              <a:rPr lang="en-US" sz="4000" dirty="0">
                <a:uFill>
                  <a:solidFill/>
                </a:uFill>
                <a:ea typeface="Arial"/>
                <a:cs typeface="Arial"/>
                <a:sym typeface="Arial"/>
              </a:rPr>
              <a:t>to ER with chest pain: left-sided, worse with exertion, no nausea, diaphoresis or radiation</a:t>
            </a:r>
            <a:r>
              <a:rPr sz="4000" dirty="0">
                <a:uFill>
                  <a:solidFill/>
                </a:uFill>
                <a:ea typeface="Arial"/>
                <a:cs typeface="Arial"/>
                <a:sym typeface="Arial"/>
              </a:rPr>
              <a:t>.  </a:t>
            </a:r>
            <a:r>
              <a:rPr lang="en-US" sz="4000" dirty="0" err="1">
                <a:uFill>
                  <a:solidFill/>
                </a:uFill>
                <a:ea typeface="Arial"/>
                <a:cs typeface="Arial"/>
                <a:sym typeface="Arial"/>
              </a:rPr>
              <a:t>PMHx</a:t>
            </a:r>
            <a:r>
              <a:rPr lang="en-US" sz="4000" dirty="0">
                <a:uFill>
                  <a:solidFill/>
                </a:uFill>
                <a:ea typeface="Arial"/>
                <a:cs typeface="Arial"/>
                <a:sym typeface="Arial"/>
              </a:rPr>
              <a:t> sig for HTN, </a:t>
            </a:r>
            <a:r>
              <a:rPr lang="en-US" sz="4000" dirty="0" err="1">
                <a:uFill>
                  <a:solidFill/>
                </a:uFill>
                <a:ea typeface="Arial"/>
                <a:cs typeface="Arial"/>
                <a:sym typeface="Arial"/>
              </a:rPr>
              <a:t>Fam</a:t>
            </a:r>
            <a:r>
              <a:rPr lang="en-US" sz="4000" dirty="0">
                <a:uFill>
                  <a:solidFill/>
                </a:uFill>
                <a:ea typeface="Arial"/>
                <a:cs typeface="Arial"/>
                <a:sym typeface="Arial"/>
              </a:rPr>
              <a:t> </a:t>
            </a:r>
            <a:r>
              <a:rPr lang="en-US" sz="4000" dirty="0" err="1">
                <a:uFill>
                  <a:solidFill/>
                </a:uFill>
                <a:ea typeface="Arial"/>
                <a:cs typeface="Arial"/>
                <a:sym typeface="Arial"/>
              </a:rPr>
              <a:t>hx</a:t>
            </a:r>
            <a:r>
              <a:rPr lang="en-US" sz="4000" dirty="0">
                <a:uFill>
                  <a:solidFill/>
                </a:uFill>
                <a:ea typeface="Arial"/>
                <a:cs typeface="Arial"/>
                <a:sym typeface="Arial"/>
              </a:rPr>
              <a:t> of CAD 1</a:t>
            </a:r>
            <a:r>
              <a:rPr lang="en-US" sz="4000" baseline="30000" dirty="0">
                <a:uFill>
                  <a:solidFill/>
                </a:uFill>
                <a:ea typeface="Arial"/>
                <a:cs typeface="Arial"/>
                <a:sym typeface="Arial"/>
              </a:rPr>
              <a:t>st</a:t>
            </a:r>
            <a:r>
              <a:rPr lang="en-US" sz="4000" dirty="0">
                <a:uFill>
                  <a:solidFill/>
                </a:uFill>
                <a:ea typeface="Arial"/>
                <a:cs typeface="Arial"/>
                <a:sym typeface="Arial"/>
              </a:rPr>
              <a:t> relative at 56. EKG </a:t>
            </a:r>
            <a:r>
              <a:rPr lang="en-US" sz="4000" dirty="0" err="1">
                <a:uFill>
                  <a:solidFill/>
                </a:uFill>
                <a:ea typeface="Arial"/>
                <a:cs typeface="Arial"/>
                <a:sym typeface="Arial"/>
              </a:rPr>
              <a:t>wnl</a:t>
            </a:r>
            <a:r>
              <a:rPr lang="en-US" sz="4000" dirty="0">
                <a:uFill>
                  <a:solidFill/>
                </a:uFill>
                <a:ea typeface="Arial"/>
                <a:cs typeface="Arial"/>
                <a:sym typeface="Arial"/>
              </a:rPr>
              <a:t>.</a:t>
            </a:r>
            <a:endParaRPr sz="4000" dirty="0">
              <a:solidFill>
                <a:srgbClr val="FFFF00"/>
              </a:solidFill>
              <a:uFill>
                <a:solidFill>
                  <a:srgbClr val="FFFF00"/>
                </a:solidFill>
              </a:uFill>
              <a:ea typeface="Arial"/>
              <a:cs typeface="Arial"/>
              <a:sym typeface="Arial"/>
            </a:endParaRPr>
          </a:p>
          <a:p>
            <a:pPr marL="1750698" lvl="2" indent="-444478">
              <a:spcBef>
                <a:spcPts val="857"/>
              </a:spcBef>
              <a:buClr>
                <a:schemeClr val="accent2"/>
              </a:buClr>
              <a:buSzPct val="100000"/>
              <a:buFont typeface="Arial"/>
              <a:buChar char="-"/>
              <a:defRPr sz="1800" i="0">
                <a:uFillTx/>
              </a:defRPr>
            </a:pPr>
            <a:r>
              <a:rPr lang="en-US" sz="4000" dirty="0" smtClean="0">
                <a:solidFill>
                  <a:schemeClr val="accent2"/>
                </a:solidFill>
                <a:uFill>
                  <a:solidFill>
                    <a:srgbClr val="0070C0"/>
                  </a:solidFill>
                </a:uFill>
                <a:ea typeface="Arial"/>
                <a:cs typeface="Arial"/>
                <a:sym typeface="Arial"/>
              </a:rPr>
              <a:t>Admit </a:t>
            </a:r>
            <a:r>
              <a:rPr lang="en-US" sz="4000" dirty="0">
                <a:solidFill>
                  <a:schemeClr val="accent2"/>
                </a:solidFill>
                <a:uFill>
                  <a:solidFill>
                    <a:srgbClr val="0070C0"/>
                  </a:solidFill>
                </a:uFill>
                <a:ea typeface="Arial"/>
                <a:cs typeface="Arial"/>
                <a:sym typeface="Arial"/>
              </a:rPr>
              <a:t>and rule-out?</a:t>
            </a:r>
            <a:r>
              <a:rPr sz="4000" dirty="0">
                <a:solidFill>
                  <a:schemeClr val="accent2"/>
                </a:solidFill>
                <a:uFill>
                  <a:solidFill>
                    <a:srgbClr val="0070C0"/>
                  </a:solidFill>
                </a:uFill>
                <a:ea typeface="Arial"/>
                <a:cs typeface="Arial"/>
                <a:sym typeface="Arial"/>
              </a:rPr>
              <a:t>  </a:t>
            </a:r>
            <a:r>
              <a:rPr lang="en-US" sz="4000" dirty="0">
                <a:solidFill>
                  <a:schemeClr val="accent2"/>
                </a:solidFill>
                <a:uFill>
                  <a:solidFill>
                    <a:srgbClr val="0070C0"/>
                  </a:solidFill>
                </a:uFill>
                <a:ea typeface="Arial"/>
                <a:cs typeface="Arial"/>
                <a:sym typeface="Arial"/>
              </a:rPr>
              <a:t>GXT in ER?</a:t>
            </a:r>
            <a:endParaRPr sz="4000" dirty="0">
              <a:solidFill>
                <a:schemeClr val="accent2"/>
              </a:solidFill>
              <a:uFill>
                <a:solidFill/>
              </a:uFill>
            </a:endParaRPr>
          </a:p>
          <a:p>
            <a:pPr marL="1750698" lvl="2" indent="-444478">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Would you do serial troponins</a:t>
            </a:r>
            <a:r>
              <a:rPr sz="4000" dirty="0">
                <a:solidFill>
                  <a:schemeClr val="accent2"/>
                </a:solidFill>
                <a:uFill>
                  <a:solidFill>
                    <a:srgbClr val="0070C0"/>
                  </a:solidFill>
                </a:uFill>
                <a:ea typeface="Arial"/>
                <a:cs typeface="Arial"/>
                <a:sym typeface="Arial"/>
              </a:rPr>
              <a:t>?</a:t>
            </a:r>
            <a:r>
              <a:rPr lang="en-US" sz="4000" dirty="0">
                <a:solidFill>
                  <a:schemeClr val="accent2"/>
                </a:solidFill>
                <a:uFill>
                  <a:solidFill>
                    <a:srgbClr val="0070C0"/>
                  </a:solidFill>
                </a:uFill>
                <a:ea typeface="Arial"/>
                <a:cs typeface="Arial"/>
                <a:sym typeface="Arial"/>
              </a:rPr>
              <a:t> How many?</a:t>
            </a:r>
            <a:endParaRPr sz="4000" dirty="0">
              <a:solidFill>
                <a:schemeClr val="accent2"/>
              </a:solidFill>
              <a:uFill>
                <a:solidFill/>
              </a:uFill>
            </a:endParaRPr>
          </a:p>
          <a:p>
            <a:pPr marL="1750698" lvl="2" indent="-444478">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What if patient was 65</a:t>
            </a:r>
            <a:r>
              <a:rPr sz="4000" dirty="0">
                <a:solidFill>
                  <a:schemeClr val="accent2"/>
                </a:solidFill>
                <a:uFill>
                  <a:solidFill>
                    <a:srgbClr val="0070C0"/>
                  </a:solidFill>
                </a:uFill>
                <a:ea typeface="Arial"/>
                <a:cs typeface="Arial"/>
                <a:sym typeface="Arial"/>
              </a:rPr>
              <a:t>?</a:t>
            </a:r>
            <a:r>
              <a:rPr lang="en-US" sz="4000" dirty="0">
                <a:solidFill>
                  <a:schemeClr val="accent2"/>
                </a:solidFill>
                <a:uFill>
                  <a:solidFill>
                    <a:srgbClr val="0070C0"/>
                  </a:solidFill>
                </a:uFill>
                <a:ea typeface="Arial"/>
                <a:cs typeface="Arial"/>
                <a:sym typeface="Arial"/>
              </a:rPr>
              <a:t> Female?</a:t>
            </a:r>
            <a:endParaRPr sz="4000" dirty="0">
              <a:solidFill>
                <a:schemeClr val="accent2"/>
              </a:solidFill>
              <a:uFill>
                <a:solidFill>
                  <a:srgbClr val="0070C0"/>
                </a:solidFill>
              </a:uFill>
              <a:ea typeface="Arial"/>
              <a:cs typeface="Arial"/>
              <a:sym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
        <p:nvSpPr>
          <p:cNvPr id="11" name="TextBox 10"/>
          <p:cNvSpPr txBox="1"/>
          <p:nvPr/>
        </p:nvSpPr>
        <p:spPr>
          <a:xfrm>
            <a:off x="5421630" y="6465740"/>
            <a:ext cx="3779520" cy="747451"/>
          </a:xfrm>
          <a:prstGeom prst="rect">
            <a:avLst/>
          </a:prstGeom>
          <a:solidFill>
            <a:schemeClr val="accent1"/>
          </a:solidFill>
          <a:ln w="28575">
            <a:solidFill>
              <a:schemeClr val="tx2"/>
            </a:solidFill>
          </a:ln>
        </p:spPr>
        <p:txBody>
          <a:bodyPr wrap="square" lIns="130622" tIns="65311" rIns="130622" bIns="65311" rtlCol="0">
            <a:spAutoFit/>
          </a:bodyPr>
          <a:lstStyle/>
          <a:p>
            <a:pPr algn="ctr"/>
            <a:r>
              <a:rPr lang="en-US" sz="4000" dirty="0" smtClean="0">
                <a:solidFill>
                  <a:srgbClr val="FFFF00"/>
                </a:solidFill>
                <a:cs typeface="Arial" pitchFamily="34" charset="0"/>
              </a:rPr>
              <a:t>3 </a:t>
            </a:r>
            <a:r>
              <a:rPr lang="en-US" sz="4000" dirty="0">
                <a:solidFill>
                  <a:srgbClr val="FFFF00"/>
                </a:solidFill>
                <a:cs typeface="Arial" pitchFamily="34" charset="0"/>
              </a:rPr>
              <a:t>Minutes</a:t>
            </a:r>
          </a:p>
        </p:txBody>
      </p:sp>
    </p:spTree>
    <p:extLst>
      <p:ext uri="{BB962C8B-B14F-4D97-AF65-F5344CB8AC3E}">
        <p14:creationId xmlns:p14="http://schemas.microsoft.com/office/powerpoint/2010/main" val="178229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31520" y="1280160"/>
            <a:ext cx="13167360" cy="2194560"/>
          </a:xfrm>
        </p:spPr>
        <p:txBody>
          <a:bodyPr/>
          <a:lstStyle/>
          <a:p>
            <a:pPr eaLnBrk="1" hangingPunct="1"/>
            <a:r>
              <a:rPr lang="en-US" b="1" dirty="0" smtClean="0">
                <a:solidFill>
                  <a:schemeClr val="bg1"/>
                </a:solidFill>
              </a:rPr>
              <a:t/>
            </a:r>
            <a:br>
              <a:rPr lang="en-US" b="1" dirty="0" smtClean="0">
                <a:solidFill>
                  <a:schemeClr val="bg1"/>
                </a:solidFill>
              </a:rPr>
            </a:br>
            <a:endParaRPr lang="en-US" b="1" dirty="0" smtClean="0">
              <a:solidFill>
                <a:schemeClr val="bg1"/>
              </a:solidFill>
            </a:endParaRPr>
          </a:p>
        </p:txBody>
      </p:sp>
      <p:sp>
        <p:nvSpPr>
          <p:cNvPr id="4" name="Shape 14"/>
          <p:cNvSpPr txBox="1">
            <a:spLocks/>
          </p:cNvSpPr>
          <p:nvPr/>
        </p:nvSpPr>
        <p:spPr>
          <a:xfrm>
            <a:off x="708663" y="1652161"/>
            <a:ext cx="13213080" cy="1764031"/>
          </a:xfrm>
          <a:prstGeom prst="rect">
            <a:avLst/>
          </a:prstGeom>
        </p:spPr>
        <p:txBody>
          <a:bodyPr vert="horz" lIns="130622" tIns="65311" rIns="130622" bIns="65311" rtlCol="0" anchor="ctr">
            <a:noAutofit/>
          </a:bodyPr>
          <a:lstStyle>
            <a:lvl1pPr algn="ctr" defTabSz="457200" rtl="0" eaLnBrk="1" latinLnBrk="0" hangingPunct="1">
              <a:spcBef>
                <a:spcPct val="0"/>
              </a:spcBef>
              <a:buNone/>
              <a:defRPr sz="4400" kern="1200">
                <a:solidFill>
                  <a:srgbClr val="FFFF00"/>
                </a:solidFill>
                <a:latin typeface="Arial" pitchFamily="34" charset="0"/>
                <a:ea typeface="+mj-ea"/>
                <a:cs typeface="Arial" pitchFamily="34" charset="0"/>
              </a:defRPr>
            </a:lvl1pPr>
          </a:lstStyle>
          <a:p>
            <a:pPr defTabSz="431053">
              <a:defRPr sz="1800" b="0">
                <a:uFillTx/>
              </a:defRPr>
            </a:pPr>
            <a:r>
              <a:rPr lang="en-US" sz="6000" b="1" dirty="0" smtClean="0">
                <a:solidFill>
                  <a:schemeClr val="tx1"/>
                </a:solidFill>
                <a:uFill>
                  <a:solidFill/>
                </a:uFill>
                <a:latin typeface="Arial"/>
                <a:ea typeface="Arial"/>
                <a:cs typeface="Arial"/>
                <a:sym typeface="Arial"/>
              </a:rPr>
              <a:t>Keeping Clinically Current and How to Perform Critical Appraisal in Everyday Practice</a:t>
            </a:r>
            <a:endParaRPr lang="en-US" sz="6000" b="1" dirty="0">
              <a:solidFill>
                <a:schemeClr val="tx1"/>
              </a:solidFill>
              <a:uFill>
                <a:solidFill/>
              </a:uFill>
              <a:latin typeface="Arial"/>
              <a:ea typeface="Arial"/>
              <a:cs typeface="Arial"/>
              <a:sym typeface="Arial"/>
            </a:endParaRPr>
          </a:p>
        </p:txBody>
      </p:sp>
      <p:sp>
        <p:nvSpPr>
          <p:cNvPr id="2" name="Subtitle 1"/>
          <p:cNvSpPr>
            <a:spLocks noGrp="1"/>
          </p:cNvSpPr>
          <p:nvPr>
            <p:ph type="subTitle" idx="1"/>
          </p:nvPr>
        </p:nvSpPr>
        <p:spPr>
          <a:xfrm>
            <a:off x="2194560" y="4105723"/>
            <a:ext cx="10241280" cy="2477957"/>
          </a:xfrm>
        </p:spPr>
        <p:txBody>
          <a:bodyPr>
            <a:normAutofit/>
          </a:bodyPr>
          <a:lstStyle/>
          <a:p>
            <a:pPr>
              <a:lnSpc>
                <a:spcPct val="96000"/>
              </a:lnSpc>
              <a:spcBef>
                <a:spcPts val="857"/>
              </a:spcBef>
              <a:defRPr sz="1800" i="0">
                <a:uFillTx/>
              </a:defRPr>
            </a:pPr>
            <a:r>
              <a:rPr lang="en-US" sz="3200" dirty="0">
                <a:uFill>
                  <a:solidFill/>
                </a:uFill>
                <a:latin typeface="Arial"/>
                <a:ea typeface="Arial"/>
                <a:cs typeface="Arial"/>
                <a:sym typeface="Arial"/>
              </a:rPr>
              <a:t>COL Douglas Maurer, DO, MPH, FAAFP</a:t>
            </a:r>
            <a:endParaRPr lang="en-US" sz="3200" dirty="0">
              <a:uFill>
                <a:solidFill/>
              </a:uFill>
            </a:endParaRPr>
          </a:p>
          <a:p>
            <a:pPr>
              <a:lnSpc>
                <a:spcPct val="96000"/>
              </a:lnSpc>
              <a:spcBef>
                <a:spcPts val="857"/>
              </a:spcBef>
              <a:defRPr sz="1800" i="0">
                <a:uFillTx/>
              </a:defRPr>
            </a:pPr>
            <a:r>
              <a:rPr lang="en-US" sz="3200" dirty="0">
                <a:uFill>
                  <a:solidFill/>
                </a:uFill>
                <a:latin typeface="Arial"/>
                <a:ea typeface="Arial"/>
                <a:cs typeface="Arial"/>
                <a:sym typeface="Arial"/>
              </a:rPr>
              <a:t>Program </a:t>
            </a:r>
            <a:r>
              <a:rPr lang="en-US" sz="3200" dirty="0" smtClean="0">
                <a:uFill>
                  <a:solidFill/>
                </a:uFill>
                <a:latin typeface="Arial"/>
                <a:ea typeface="Arial"/>
                <a:cs typeface="Arial"/>
                <a:sym typeface="Arial"/>
              </a:rPr>
              <a:t>Director</a:t>
            </a:r>
          </a:p>
          <a:p>
            <a:pPr>
              <a:lnSpc>
                <a:spcPct val="96000"/>
              </a:lnSpc>
              <a:spcBef>
                <a:spcPts val="857"/>
              </a:spcBef>
              <a:defRPr sz="1800" i="0">
                <a:uFillTx/>
              </a:defRPr>
            </a:pPr>
            <a:r>
              <a:rPr lang="en-US" sz="3200" dirty="0" smtClean="0">
                <a:uFill>
                  <a:solidFill/>
                </a:uFill>
                <a:latin typeface="Arial"/>
                <a:cs typeface="Arial"/>
                <a:sym typeface="Arial"/>
              </a:rPr>
              <a:t>MAJ Jeffrey Burket, MD</a:t>
            </a:r>
            <a:endParaRPr lang="en-US" sz="3200" dirty="0">
              <a:uFill>
                <a:solidFill/>
              </a:uFill>
            </a:endParaRPr>
          </a:p>
          <a:p>
            <a:pPr>
              <a:lnSpc>
                <a:spcPct val="96000"/>
              </a:lnSpc>
              <a:spcBef>
                <a:spcPts val="857"/>
              </a:spcBef>
              <a:defRPr sz="1800" i="0">
                <a:uFillTx/>
              </a:defRPr>
            </a:pPr>
            <a:r>
              <a:rPr lang="en-US" sz="3200" dirty="0">
                <a:uFill>
                  <a:solidFill/>
                </a:uFill>
                <a:latin typeface="Arial"/>
                <a:ea typeface="Arial"/>
                <a:cs typeface="Arial"/>
                <a:sym typeface="Arial"/>
              </a:rPr>
              <a:t>Madigan Faculty Development Fellowship</a:t>
            </a:r>
          </a:p>
          <a:p>
            <a:pPr>
              <a:lnSpc>
                <a:spcPct val="96000"/>
              </a:lnSpc>
              <a:spcBef>
                <a:spcPts val="857"/>
              </a:spcBef>
              <a:defRPr sz="1800" i="0">
                <a:uFillTx/>
              </a:defRPr>
            </a:pPr>
            <a:endParaRPr lang="en-US" sz="4000" dirty="0">
              <a:uFill>
                <a:solidFill/>
              </a:uFill>
              <a:latin typeface="Arial"/>
              <a:ea typeface="Arial"/>
              <a:cs typeface="Arial"/>
              <a:sym typeface="Arial"/>
            </a:endParaRPr>
          </a:p>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Where Would I Go?</a:t>
            </a:r>
          </a:p>
        </p:txBody>
      </p:sp>
      <p:sp>
        <p:nvSpPr>
          <p:cNvPr id="68" name="Shape 68"/>
          <p:cNvSpPr>
            <a:spLocks noGrp="1"/>
          </p:cNvSpPr>
          <p:nvPr>
            <p:ph idx="1"/>
          </p:nvPr>
        </p:nvSpPr>
        <p:spPr>
          <a:prstGeom prst="rect">
            <a:avLst/>
          </a:prstGeom>
        </p:spPr>
        <p:txBody>
          <a:bodyPr>
            <a:normAutofit/>
          </a:bodyPr>
          <a:lstStyle/>
          <a:p>
            <a:pPr marL="0" indent="0">
              <a:buSzPct val="100000"/>
              <a:buNone/>
              <a:defRPr sz="1800" i="0">
                <a:uFillTx/>
              </a:defRPr>
            </a:pPr>
            <a:endParaRPr dirty="0">
              <a:uFill>
                <a:solidFill/>
              </a:uFill>
              <a:latin typeface="Arial"/>
              <a:ea typeface="Arial"/>
              <a:cs typeface="Arial"/>
              <a:sym typeface="Arial"/>
            </a:endParaRPr>
          </a:p>
          <a:p>
            <a:pPr marL="0" indent="0">
              <a:buSzPct val="100000"/>
              <a:buNone/>
              <a:defRPr sz="1800" i="0">
                <a:uFillTx/>
              </a:defRPr>
            </a:pPr>
            <a:endParaRPr dirty="0">
              <a:uFill>
                <a:solidFill/>
              </a:uFill>
              <a:latin typeface="Arial"/>
              <a:ea typeface="Arial"/>
              <a:cs typeface="Arial"/>
              <a:sym typeface="Arial"/>
            </a:endParaRPr>
          </a:p>
          <a:p>
            <a:pPr marL="0" indent="0" algn="ctr">
              <a:spcBef>
                <a:spcPts val="1429"/>
              </a:spcBef>
              <a:buNone/>
              <a:defRPr sz="1800" i="0">
                <a:uFillTx/>
              </a:defRPr>
            </a:pPr>
            <a:r>
              <a:rPr lang="en-US" sz="4800" dirty="0">
                <a:uFill>
                  <a:solidFill/>
                </a:uFill>
                <a:latin typeface="Arial"/>
                <a:ea typeface="Arial"/>
                <a:cs typeface="Arial"/>
                <a:sym typeface="Arial"/>
              </a:rPr>
              <a:t>HEART Pathway</a:t>
            </a:r>
            <a:endParaRPr sz="4800" dirty="0">
              <a:uFill>
                <a:solidFill/>
              </a:uFill>
              <a:latin typeface="Arial"/>
              <a:ea typeface="Arial"/>
              <a:cs typeface="Arial"/>
              <a:sym typeface="Arial"/>
            </a:endParaRPr>
          </a:p>
          <a:p>
            <a:pPr marL="0" indent="0" algn="ctr">
              <a:spcBef>
                <a:spcPts val="1429"/>
              </a:spcBef>
              <a:buNone/>
              <a:defRPr sz="1800" i="0">
                <a:uFillTx/>
              </a:defRPr>
            </a:pPr>
            <a:r>
              <a:rPr sz="4800" dirty="0">
                <a:uFill>
                  <a:solidFill/>
                </a:uFill>
                <a:latin typeface="Arial"/>
                <a:ea typeface="Arial"/>
                <a:cs typeface="Arial"/>
                <a:sym typeface="Arial"/>
              </a:rPr>
              <a:t>OR</a:t>
            </a:r>
          </a:p>
          <a:p>
            <a:pPr marL="0" indent="0" algn="ctr">
              <a:spcBef>
                <a:spcPts val="1429"/>
              </a:spcBef>
              <a:buNone/>
              <a:defRPr sz="1800" i="0">
                <a:uFillTx/>
              </a:defRPr>
            </a:pPr>
            <a:r>
              <a:rPr lang="en-US" sz="4800" dirty="0" err="1">
                <a:uFill>
                  <a:solidFill/>
                </a:uFill>
                <a:latin typeface="Arial"/>
                <a:ea typeface="Arial"/>
                <a:cs typeface="Arial"/>
                <a:sym typeface="Arial"/>
              </a:rPr>
              <a:t>QxCalculate</a:t>
            </a:r>
            <a:endParaRPr lang="en-US" sz="4800" dirty="0">
              <a:uFill>
                <a:solidFill/>
              </a:uFill>
              <a:latin typeface="Arial"/>
              <a:ea typeface="Arial"/>
              <a:cs typeface="Arial"/>
              <a:sym typeface="Arial"/>
            </a:endParaRPr>
          </a:p>
        </p:txBody>
      </p:sp>
      <p:pic>
        <p:nvPicPr>
          <p:cNvPr id="2050" name="Picture 2" descr="C:\Users\Douglas.Maurer\Desktop\calcul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721" y="4275609"/>
            <a:ext cx="1916299" cy="1437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ouglas.Maurer\Desktop\HE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0723" y="2554605"/>
            <a:ext cx="1916299" cy="1437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18021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normAutofit/>
          </a:bodyPr>
          <a:lstStyle/>
          <a:p>
            <a:pPr>
              <a:defRPr sz="1800" b="0">
                <a:uFillTx/>
              </a:defRPr>
            </a:pPr>
            <a:r>
              <a:rPr sz="4800" dirty="0">
                <a:uFill>
                  <a:solidFill/>
                </a:uFill>
                <a:latin typeface="Arial"/>
                <a:ea typeface="Arial"/>
                <a:cs typeface="Arial"/>
                <a:sym typeface="Arial"/>
              </a:rPr>
              <a:t>Case </a:t>
            </a:r>
            <a:r>
              <a:rPr lang="en-US" sz="4800" dirty="0">
                <a:uFill>
                  <a:solidFill/>
                </a:uFill>
                <a:latin typeface="Arial"/>
                <a:ea typeface="Arial"/>
                <a:cs typeface="Arial"/>
                <a:sym typeface="Arial"/>
              </a:rPr>
              <a:t>5</a:t>
            </a:r>
            <a:endParaRPr sz="4800" dirty="0">
              <a:uFill>
                <a:solidFill/>
              </a:uFill>
              <a:latin typeface="Arial"/>
              <a:ea typeface="Arial"/>
              <a:cs typeface="Arial"/>
              <a:sym typeface="Arial"/>
            </a:endParaRPr>
          </a:p>
        </p:txBody>
      </p:sp>
      <p:sp>
        <p:nvSpPr>
          <p:cNvPr id="152" name="Shape 152"/>
          <p:cNvSpPr>
            <a:spLocks noGrp="1"/>
          </p:cNvSpPr>
          <p:nvPr>
            <p:ph idx="1"/>
          </p:nvPr>
        </p:nvSpPr>
        <p:spPr>
          <a:xfrm>
            <a:off x="731520" y="1805940"/>
            <a:ext cx="13167360" cy="5253446"/>
          </a:xfrm>
          <a:prstGeom prst="rect">
            <a:avLst/>
          </a:prstGeom>
        </p:spPr>
        <p:txBody>
          <a:bodyPr>
            <a:normAutofit/>
          </a:bodyPr>
          <a:lstStyle/>
          <a:p>
            <a:pPr>
              <a:lnSpc>
                <a:spcPct val="95000"/>
              </a:lnSpc>
              <a:buSzPct val="100000"/>
              <a:buFont typeface="Arial"/>
              <a:buChar char="•"/>
              <a:defRPr sz="1800" i="0">
                <a:uFillTx/>
              </a:defRPr>
            </a:pPr>
            <a:r>
              <a:rPr sz="4000" dirty="0">
                <a:uFill>
                  <a:solidFill/>
                </a:uFill>
                <a:ea typeface="Arial"/>
                <a:cs typeface="Arial"/>
                <a:sym typeface="Arial"/>
              </a:rPr>
              <a:t>A 30 y/o G2P101 at 38 </a:t>
            </a:r>
            <a:r>
              <a:rPr sz="4000" dirty="0" err="1" smtClean="0">
                <a:uFill>
                  <a:solidFill/>
                </a:uFill>
                <a:ea typeface="Arial"/>
                <a:cs typeface="Arial"/>
                <a:sym typeface="Arial"/>
              </a:rPr>
              <a:t>wks</a:t>
            </a:r>
            <a:r>
              <a:rPr sz="4000" dirty="0" smtClean="0">
                <a:uFill>
                  <a:solidFill/>
                </a:uFill>
                <a:ea typeface="Arial"/>
                <a:cs typeface="Arial"/>
                <a:sym typeface="Arial"/>
              </a:rPr>
              <a:t> </a:t>
            </a:r>
            <a:r>
              <a:rPr sz="4000" dirty="0">
                <a:uFill>
                  <a:solidFill/>
                </a:uFill>
                <a:ea typeface="Arial"/>
                <a:cs typeface="Arial"/>
                <a:sym typeface="Arial"/>
              </a:rPr>
              <a:t>presents in active labor. NO GBS testing was performed. Membranes ruptured  at home </a:t>
            </a:r>
            <a:r>
              <a:rPr sz="4000" dirty="0" smtClean="0">
                <a:uFill>
                  <a:solidFill/>
                </a:uFill>
                <a:ea typeface="Arial"/>
                <a:cs typeface="Arial"/>
                <a:sym typeface="Arial"/>
              </a:rPr>
              <a:t>8 </a:t>
            </a:r>
            <a:r>
              <a:rPr sz="4000" dirty="0">
                <a:uFill>
                  <a:solidFill/>
                </a:uFill>
                <a:ea typeface="Arial"/>
                <a:cs typeface="Arial"/>
                <a:sym typeface="Arial"/>
              </a:rPr>
              <a:t>hours ago</a:t>
            </a:r>
            <a:r>
              <a:rPr lang="en-US" sz="4000" dirty="0">
                <a:uFill>
                  <a:solidFill/>
                </a:uFill>
                <a:ea typeface="Arial"/>
                <a:cs typeface="Arial"/>
                <a:sym typeface="Arial"/>
              </a:rPr>
              <a:t> and baby delivers precipitously….</a:t>
            </a:r>
            <a:endParaRPr sz="4000" dirty="0">
              <a:uFill>
                <a:solidFill/>
              </a:uFill>
              <a:ea typeface="Arial"/>
              <a:cs typeface="Arial"/>
              <a:sym typeface="Arial"/>
            </a:endParaRP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Did</a:t>
            </a:r>
            <a:r>
              <a:rPr sz="4000" dirty="0">
                <a:solidFill>
                  <a:schemeClr val="accent2"/>
                </a:solidFill>
                <a:uFill>
                  <a:solidFill>
                    <a:srgbClr val="0070C0"/>
                  </a:solidFill>
                </a:uFill>
                <a:ea typeface="Arial"/>
                <a:cs typeface="Arial"/>
                <a:sym typeface="Arial"/>
              </a:rPr>
              <a:t> this patient require GBS prophylaxis? </a:t>
            </a:r>
            <a:endParaRPr sz="4000" dirty="0">
              <a:solidFill>
                <a:schemeClr val="accent2"/>
              </a:solidFill>
              <a:uFill>
                <a:solidFill/>
              </a:uFill>
            </a:endParaRP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What work-up does the infant require</a:t>
            </a:r>
            <a:r>
              <a:rPr sz="4000" dirty="0">
                <a:solidFill>
                  <a:schemeClr val="accent2"/>
                </a:solidFill>
                <a:uFill>
                  <a:solidFill>
                    <a:srgbClr val="0070C0"/>
                  </a:solidFill>
                </a:uFill>
                <a:ea typeface="Arial"/>
                <a:cs typeface="Arial"/>
                <a:sym typeface="Arial"/>
              </a:rPr>
              <a:t>?</a:t>
            </a:r>
            <a:endParaRPr sz="4000" dirty="0">
              <a:solidFill>
                <a:schemeClr val="accent2"/>
              </a:solidFill>
              <a:uFill>
                <a:solidFill/>
              </a:uFill>
            </a:endParaRPr>
          </a:p>
          <a:p>
            <a:pPr lvl="1">
              <a:lnSpc>
                <a:spcPct val="95000"/>
              </a:lnSpc>
              <a:spcBef>
                <a:spcPts val="857"/>
              </a:spcBef>
              <a:buClr>
                <a:schemeClr val="accent2"/>
              </a:buClr>
              <a:buSzPct val="100000"/>
              <a:buFont typeface="Arial"/>
              <a:buChar char="-"/>
              <a:defRPr sz="1800" i="0">
                <a:uFillTx/>
              </a:defRPr>
            </a:pPr>
            <a:r>
              <a:rPr lang="en-US" sz="4000" dirty="0">
                <a:solidFill>
                  <a:schemeClr val="accent2"/>
                </a:solidFill>
                <a:uFill>
                  <a:solidFill>
                    <a:srgbClr val="0070C0"/>
                  </a:solidFill>
                </a:uFill>
                <a:ea typeface="Arial"/>
                <a:cs typeface="Arial"/>
                <a:sym typeface="Arial"/>
              </a:rPr>
              <a:t>What if the newborn is ill appearing/febrile</a:t>
            </a:r>
            <a:r>
              <a:rPr sz="4000" dirty="0">
                <a:solidFill>
                  <a:schemeClr val="accent2"/>
                </a:solidFill>
                <a:uFill>
                  <a:solidFill>
                    <a:srgbClr val="0070C0"/>
                  </a:solidFill>
                </a:uFill>
                <a:ea typeface="Arial"/>
                <a:cs typeface="Arial"/>
                <a:sym typeface="Arial"/>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
        <p:nvSpPr>
          <p:cNvPr id="8" name="TextBox 7"/>
          <p:cNvSpPr txBox="1"/>
          <p:nvPr/>
        </p:nvSpPr>
        <p:spPr>
          <a:xfrm>
            <a:off x="5364480" y="6503840"/>
            <a:ext cx="3779520" cy="747451"/>
          </a:xfrm>
          <a:prstGeom prst="rect">
            <a:avLst/>
          </a:prstGeom>
          <a:solidFill>
            <a:schemeClr val="accent1"/>
          </a:solidFill>
          <a:ln w="28575">
            <a:solidFill>
              <a:schemeClr val="tx2"/>
            </a:solidFill>
          </a:ln>
        </p:spPr>
        <p:txBody>
          <a:bodyPr wrap="square" lIns="130622" tIns="65311" rIns="130622" bIns="65311" rtlCol="0">
            <a:spAutoFit/>
          </a:bodyPr>
          <a:lstStyle/>
          <a:p>
            <a:pPr algn="ctr"/>
            <a:r>
              <a:rPr lang="en-US" sz="4000" dirty="0" smtClean="0">
                <a:solidFill>
                  <a:srgbClr val="FFFF00"/>
                </a:solidFill>
                <a:cs typeface="Arial" pitchFamily="34" charset="0"/>
              </a:rPr>
              <a:t>3 </a:t>
            </a:r>
            <a:r>
              <a:rPr lang="en-US" sz="4000" dirty="0">
                <a:solidFill>
                  <a:srgbClr val="FFFF00"/>
                </a:solidFill>
                <a:cs typeface="Arial" pitchFamily="34" charset="0"/>
              </a:rPr>
              <a:t>Minutes</a:t>
            </a:r>
          </a:p>
        </p:txBody>
      </p:sp>
    </p:spTree>
    <p:extLst>
      <p:ext uri="{BB962C8B-B14F-4D97-AF65-F5344CB8AC3E}">
        <p14:creationId xmlns:p14="http://schemas.microsoft.com/office/powerpoint/2010/main" val="2473578225"/>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normAutofit/>
          </a:bodyPr>
          <a:lstStyle>
            <a:lvl1pPr defTabSz="914400">
              <a:defRPr sz="4400">
                <a:latin typeface="Arial"/>
                <a:ea typeface="Arial"/>
                <a:cs typeface="Arial"/>
                <a:sym typeface="Arial"/>
              </a:defRPr>
            </a:lvl1pPr>
          </a:lstStyle>
          <a:p>
            <a:pPr lvl="0">
              <a:defRPr sz="1800" b="0">
                <a:uFillTx/>
              </a:defRPr>
            </a:pPr>
            <a:r>
              <a:rPr sz="4800" dirty="0">
                <a:uFill>
                  <a:solidFill/>
                </a:uFill>
              </a:rPr>
              <a:t>Where Would I Go?</a:t>
            </a:r>
          </a:p>
        </p:txBody>
      </p:sp>
      <p:sp>
        <p:nvSpPr>
          <p:cNvPr id="160" name="Shape 160"/>
          <p:cNvSpPr>
            <a:spLocks noGrp="1"/>
          </p:cNvSpPr>
          <p:nvPr>
            <p:ph idx="1"/>
          </p:nvPr>
        </p:nvSpPr>
        <p:spPr>
          <a:xfrm>
            <a:off x="731520" y="1824990"/>
            <a:ext cx="13167360" cy="5253446"/>
          </a:xfrm>
          <a:prstGeom prst="rect">
            <a:avLst/>
          </a:prstGeom>
        </p:spPr>
        <p:txBody>
          <a:bodyPr>
            <a:normAutofit lnSpcReduction="10000"/>
          </a:bodyPr>
          <a:lstStyle/>
          <a:p>
            <a:pPr marL="9071" indent="-9071">
              <a:lnSpc>
                <a:spcPct val="90000"/>
              </a:lnSpc>
              <a:buSzPct val="100000"/>
              <a:buFont typeface="Arial"/>
              <a:buChar char="•"/>
              <a:defRPr sz="1800" i="0">
                <a:uFillTx/>
              </a:defRPr>
            </a:pPr>
            <a:endParaRPr sz="3600" dirty="0">
              <a:uFill>
                <a:solidFill/>
              </a:uFill>
              <a:latin typeface="Arial"/>
              <a:ea typeface="Arial"/>
              <a:cs typeface="Arial"/>
              <a:sym typeface="Arial"/>
            </a:endParaRPr>
          </a:p>
          <a:p>
            <a:pPr marL="9071" indent="-9071">
              <a:lnSpc>
                <a:spcPct val="90000"/>
              </a:lnSpc>
              <a:buSzPct val="100000"/>
              <a:buFont typeface="Arial"/>
              <a:buChar char="•"/>
              <a:defRPr sz="1800" i="0">
                <a:uFillTx/>
              </a:defRPr>
            </a:pPr>
            <a:endParaRPr sz="3600" dirty="0">
              <a:uFill>
                <a:solidFill/>
              </a:uFill>
              <a:latin typeface="Arial"/>
              <a:ea typeface="Arial"/>
              <a:cs typeface="Arial"/>
              <a:sym typeface="Arial"/>
            </a:endParaRPr>
          </a:p>
          <a:p>
            <a:pPr marL="0" indent="0" algn="ctr">
              <a:lnSpc>
                <a:spcPct val="90000"/>
              </a:lnSpc>
              <a:spcBef>
                <a:spcPts val="1429"/>
              </a:spcBef>
              <a:buNone/>
              <a:defRPr sz="1800" i="0">
                <a:uFillTx/>
              </a:defRPr>
            </a:pPr>
            <a:r>
              <a:rPr sz="4800" dirty="0" err="1">
                <a:uFill>
                  <a:solidFill/>
                </a:uFill>
                <a:latin typeface="Arial"/>
                <a:ea typeface="Arial"/>
                <a:cs typeface="Arial"/>
                <a:sym typeface="Arial"/>
              </a:rPr>
              <a:t>UpToDate</a:t>
            </a:r>
            <a:endParaRPr sz="4800" dirty="0">
              <a:uFill>
                <a:solidFill/>
              </a:uFill>
              <a:latin typeface="Arial"/>
              <a:ea typeface="Arial"/>
              <a:cs typeface="Arial"/>
              <a:sym typeface="Arial"/>
            </a:endParaRPr>
          </a:p>
          <a:p>
            <a:pPr marL="0" indent="0" algn="ctr">
              <a:lnSpc>
                <a:spcPct val="90000"/>
              </a:lnSpc>
              <a:spcBef>
                <a:spcPts val="1429"/>
              </a:spcBef>
              <a:buNone/>
              <a:defRPr sz="1800" i="0">
                <a:uFillTx/>
              </a:defRPr>
            </a:pPr>
            <a:r>
              <a:rPr sz="4800" dirty="0">
                <a:uFill>
                  <a:solidFill/>
                </a:uFill>
                <a:latin typeface="Arial"/>
                <a:ea typeface="Arial"/>
                <a:cs typeface="Arial"/>
                <a:sym typeface="Arial"/>
              </a:rPr>
              <a:t>OR</a:t>
            </a:r>
          </a:p>
          <a:p>
            <a:pPr marL="0" indent="0" algn="ctr">
              <a:lnSpc>
                <a:spcPct val="90000"/>
              </a:lnSpc>
              <a:spcBef>
                <a:spcPts val="1429"/>
              </a:spcBef>
              <a:buNone/>
              <a:defRPr sz="1800" i="0">
                <a:uFillTx/>
              </a:defRPr>
            </a:pPr>
            <a:r>
              <a:rPr sz="4800" dirty="0" err="1">
                <a:uFill>
                  <a:solidFill/>
                </a:uFill>
                <a:latin typeface="Arial"/>
                <a:ea typeface="Arial"/>
                <a:cs typeface="Arial"/>
                <a:sym typeface="Arial"/>
              </a:rPr>
              <a:t>Dynamed</a:t>
            </a:r>
            <a:endParaRPr sz="4800" dirty="0">
              <a:uFill>
                <a:solidFill/>
              </a:uFill>
              <a:latin typeface="Arial"/>
              <a:ea typeface="Arial"/>
              <a:cs typeface="Arial"/>
              <a:sym typeface="Arial"/>
            </a:endParaRPr>
          </a:p>
          <a:p>
            <a:pPr marL="0" indent="0" algn="ctr">
              <a:lnSpc>
                <a:spcPct val="90000"/>
              </a:lnSpc>
              <a:spcBef>
                <a:spcPts val="1429"/>
              </a:spcBef>
              <a:buNone/>
              <a:defRPr sz="1800" i="0">
                <a:uFillTx/>
              </a:defRPr>
            </a:pPr>
            <a:r>
              <a:rPr sz="4800" dirty="0">
                <a:uFill>
                  <a:solidFill/>
                </a:uFill>
                <a:latin typeface="Arial"/>
                <a:ea typeface="Arial"/>
                <a:cs typeface="Arial"/>
                <a:sym typeface="Arial"/>
              </a:rPr>
              <a:t>OR</a:t>
            </a:r>
          </a:p>
          <a:p>
            <a:pPr marL="0" indent="0" algn="ctr">
              <a:lnSpc>
                <a:spcPct val="90000"/>
              </a:lnSpc>
              <a:spcBef>
                <a:spcPts val="1429"/>
              </a:spcBef>
              <a:buNone/>
              <a:defRPr sz="1800" i="0">
                <a:uFillTx/>
              </a:defRPr>
            </a:pPr>
            <a:r>
              <a:rPr sz="4800" dirty="0">
                <a:uFill>
                  <a:solidFill/>
                </a:uFill>
                <a:latin typeface="Arial"/>
                <a:ea typeface="Arial"/>
                <a:cs typeface="Arial"/>
                <a:sym typeface="Arial"/>
              </a:rPr>
              <a:t>Prevent GBS</a:t>
            </a:r>
          </a:p>
        </p:txBody>
      </p:sp>
      <p:pic>
        <p:nvPicPr>
          <p:cNvPr id="161" name="image6.jpg"/>
          <p:cNvPicPr/>
          <p:nvPr/>
        </p:nvPicPr>
        <p:blipFill>
          <a:blip r:embed="rId3">
            <a:extLst/>
          </a:blip>
          <a:stretch>
            <a:fillRect/>
          </a:stretch>
        </p:blipFill>
        <p:spPr>
          <a:xfrm>
            <a:off x="9936480" y="2629702"/>
            <a:ext cx="1554480" cy="1165860"/>
          </a:xfrm>
          <a:prstGeom prst="rect">
            <a:avLst/>
          </a:prstGeom>
          <a:ln w="12700">
            <a:miter lim="400000"/>
          </a:ln>
        </p:spPr>
      </p:pic>
      <p:pic>
        <p:nvPicPr>
          <p:cNvPr id="162" name="image7.jpg"/>
          <p:cNvPicPr/>
          <p:nvPr/>
        </p:nvPicPr>
        <p:blipFill>
          <a:blip r:embed="rId4">
            <a:extLst/>
          </a:blip>
          <a:stretch>
            <a:fillRect/>
          </a:stretch>
        </p:blipFill>
        <p:spPr>
          <a:xfrm>
            <a:off x="9997440" y="4100721"/>
            <a:ext cx="1493520" cy="1185469"/>
          </a:xfrm>
          <a:prstGeom prst="rect">
            <a:avLst/>
          </a:prstGeom>
          <a:ln w="12700">
            <a:miter lim="400000"/>
          </a:ln>
        </p:spPr>
      </p:pic>
      <p:pic>
        <p:nvPicPr>
          <p:cNvPr id="163" name="image19.jpg"/>
          <p:cNvPicPr/>
          <p:nvPr/>
        </p:nvPicPr>
        <p:blipFill>
          <a:blip r:embed="rId5">
            <a:extLst/>
          </a:blip>
          <a:stretch>
            <a:fillRect/>
          </a:stretch>
        </p:blipFill>
        <p:spPr>
          <a:xfrm>
            <a:off x="10010143" y="5586863"/>
            <a:ext cx="1480821" cy="1112238"/>
          </a:xfrm>
          <a:prstGeom prst="rect">
            <a:avLst/>
          </a:prstGeom>
          <a:ln w="12700">
            <a:miter lim="400000"/>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69640412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176230" y="365258"/>
            <a:ext cx="13167360" cy="1371600"/>
          </a:xfrm>
          <a:prstGeom prst="rect">
            <a:avLst/>
          </a:prstGeom>
        </p:spPr>
        <p:txBody>
          <a:bodyPr/>
          <a:lstStyle/>
          <a:p>
            <a:pPr>
              <a:defRPr sz="1800" b="0">
                <a:uFillTx/>
              </a:defRPr>
            </a:pPr>
            <a:r>
              <a:rPr dirty="0">
                <a:uFill>
                  <a:solidFill/>
                </a:uFill>
                <a:latin typeface="Arial"/>
                <a:ea typeface="Arial"/>
                <a:cs typeface="Arial"/>
                <a:sym typeface="Arial"/>
              </a:rPr>
              <a:t>Dr Maurer’s POEM Finder</a:t>
            </a:r>
          </a:p>
        </p:txBody>
      </p:sp>
      <p:sp>
        <p:nvSpPr>
          <p:cNvPr id="205" name="Shape 205"/>
          <p:cNvSpPr>
            <a:spLocks noGrp="1"/>
          </p:cNvSpPr>
          <p:nvPr>
            <p:ph idx="1"/>
          </p:nvPr>
        </p:nvSpPr>
        <p:spPr>
          <a:xfrm>
            <a:off x="791645" y="2407148"/>
            <a:ext cx="13167360" cy="4736255"/>
          </a:xfrm>
          <a:prstGeom prst="rect">
            <a:avLst/>
          </a:prstGeom>
        </p:spPr>
        <p:txBody>
          <a:bodyPr>
            <a:noAutofit/>
          </a:bodyPr>
          <a:lstStyle/>
          <a:p>
            <a:pPr marL="428603" indent="-428603">
              <a:lnSpc>
                <a:spcPct val="150000"/>
              </a:lnSpc>
              <a:spcBef>
                <a:spcPts val="857"/>
              </a:spcBef>
              <a:buSzPct val="100000"/>
              <a:buFont typeface="Arial"/>
              <a:buChar char="•"/>
              <a:defRPr sz="1800" i="0">
                <a:uFillTx/>
              </a:defRPr>
            </a:pPr>
            <a:r>
              <a:rPr sz="4000" dirty="0" err="1">
                <a:uFill>
                  <a:solidFill/>
                </a:uFill>
                <a:latin typeface="Arial"/>
                <a:ea typeface="Arial"/>
                <a:cs typeface="Arial"/>
                <a:sym typeface="Arial"/>
              </a:rPr>
              <a:t>UpToDate</a:t>
            </a:r>
            <a:endParaRPr sz="4000" dirty="0">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4000" dirty="0" err="1">
                <a:uFill>
                  <a:solidFill/>
                </a:uFill>
                <a:latin typeface="Arial"/>
                <a:ea typeface="Arial"/>
                <a:cs typeface="Arial"/>
                <a:sym typeface="Arial"/>
              </a:rPr>
              <a:t>Dynamed</a:t>
            </a:r>
            <a:endParaRPr sz="4000" dirty="0">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4000" dirty="0">
                <a:uFill>
                  <a:solidFill/>
                </a:uFill>
                <a:latin typeface="Arial"/>
                <a:ea typeface="Arial"/>
                <a:cs typeface="Arial"/>
                <a:sym typeface="Arial"/>
              </a:rPr>
              <a:t>Essential Evidence Plus</a:t>
            </a:r>
          </a:p>
          <a:p>
            <a:pPr marL="428603" indent="-428603">
              <a:lnSpc>
                <a:spcPct val="150000"/>
              </a:lnSpc>
              <a:spcBef>
                <a:spcPts val="857"/>
              </a:spcBef>
              <a:buSzPct val="100000"/>
              <a:buFont typeface="Arial"/>
              <a:buChar char="•"/>
              <a:defRPr sz="1800" i="0">
                <a:uFillTx/>
              </a:defRPr>
            </a:pPr>
            <a:r>
              <a:rPr sz="4000" dirty="0">
                <a:uFill>
                  <a:solidFill/>
                </a:uFill>
                <a:latin typeface="Arial"/>
                <a:ea typeface="Arial"/>
                <a:cs typeface="Arial"/>
                <a:sym typeface="Arial"/>
              </a:rPr>
              <a:t>AFP by Topic</a:t>
            </a:r>
          </a:p>
          <a:p>
            <a:pPr marL="428603" indent="-428603">
              <a:lnSpc>
                <a:spcPct val="150000"/>
              </a:lnSpc>
              <a:spcBef>
                <a:spcPts val="857"/>
              </a:spcBef>
              <a:buSzPct val="100000"/>
              <a:buFont typeface="Arial"/>
              <a:buChar char="•"/>
              <a:defRPr sz="1800" i="0">
                <a:uFillTx/>
              </a:defRPr>
            </a:pPr>
            <a:r>
              <a:rPr sz="4000" dirty="0">
                <a:uFill>
                  <a:solidFill/>
                </a:uFill>
                <a:latin typeface="Arial"/>
                <a:ea typeface="Arial"/>
                <a:cs typeface="Arial"/>
                <a:sym typeface="Arial"/>
              </a:rPr>
              <a:t>Medscape</a:t>
            </a:r>
            <a:endParaRPr lang="en-US" sz="4000" dirty="0">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lang="en-US" sz="4000" dirty="0">
                <a:uFill>
                  <a:solidFill/>
                </a:uFill>
                <a:latin typeface="Arial"/>
                <a:ea typeface="Arial"/>
                <a:cs typeface="Arial"/>
                <a:sym typeface="Arial"/>
              </a:rPr>
              <a:t>PubMed4Hh</a:t>
            </a:r>
            <a:endParaRPr sz="4000" dirty="0">
              <a:uFill>
                <a:solidFill/>
              </a:uFill>
              <a:latin typeface="Arial"/>
              <a:ea typeface="Arial"/>
              <a:cs typeface="Arial"/>
              <a:sym typeface="Arial"/>
            </a:endParaRPr>
          </a:p>
        </p:txBody>
      </p:sp>
      <p:sp>
        <p:nvSpPr>
          <p:cNvPr id="206" name="Shape 206"/>
          <p:cNvSpPr/>
          <p:nvPr/>
        </p:nvSpPr>
        <p:spPr>
          <a:xfrm>
            <a:off x="7527685" y="2381307"/>
            <a:ext cx="7203606" cy="6263613"/>
          </a:xfrm>
          <a:prstGeom prst="rect">
            <a:avLst/>
          </a:prstGeom>
          <a:ln w="12700">
            <a:miter lim="400000"/>
          </a:ln>
          <a:extLst>
            <a:ext uri="{C572A759-6A51-4108-AA02-DFA0A04FC94B}">
              <ma14:wrappingTextBoxFlag xmlns="" xmlns:ma14="http://schemas.microsoft.com/office/mac/drawingml/2011/main" val="1"/>
            </a:ext>
          </a:extLst>
        </p:spPr>
        <p:txBody>
          <a:bodyPr wrap="square" lIns="72568" tIns="72568" rIns="72568" bIns="72568">
            <a:spAutoFit/>
          </a:bodyPr>
          <a:lstStyle/>
          <a:p>
            <a:pPr marL="337895" indent="-337895">
              <a:lnSpc>
                <a:spcPct val="150000"/>
              </a:lnSpc>
              <a:spcBef>
                <a:spcPts val="857"/>
              </a:spcBef>
              <a:buSzPct val="100000"/>
              <a:buFont typeface="Arial"/>
              <a:buChar char="•"/>
              <a:defRPr sz="1800"/>
            </a:pPr>
            <a:r>
              <a:rPr lang="en-US" sz="4000" dirty="0" err="1">
                <a:uFill>
                  <a:solidFill/>
                </a:uFill>
                <a:latin typeface="Arial"/>
                <a:ea typeface="Arial"/>
                <a:cs typeface="Arial"/>
                <a:sym typeface="Arial"/>
              </a:rPr>
              <a:t>Qx</a:t>
            </a:r>
            <a:r>
              <a:rPr lang="en-US" sz="4000" dirty="0">
                <a:uFill>
                  <a:solidFill/>
                </a:uFill>
                <a:latin typeface="Arial"/>
                <a:ea typeface="Arial"/>
                <a:cs typeface="Arial"/>
                <a:sym typeface="Arial"/>
              </a:rPr>
              <a:t> Calculate</a:t>
            </a:r>
          </a:p>
          <a:p>
            <a:pPr marL="337895" indent="-337895">
              <a:lnSpc>
                <a:spcPct val="150000"/>
              </a:lnSpc>
              <a:spcBef>
                <a:spcPts val="857"/>
              </a:spcBef>
              <a:buSzPct val="100000"/>
              <a:buFont typeface="Arial"/>
              <a:buChar char="•"/>
              <a:defRPr sz="1800"/>
            </a:pPr>
            <a:r>
              <a:rPr lang="en-US" sz="4000" dirty="0">
                <a:uFill>
                  <a:solidFill/>
                </a:uFill>
                <a:latin typeface="Arial"/>
                <a:cs typeface="Arial"/>
                <a:sym typeface="Arial"/>
              </a:rPr>
              <a:t>Dr Steinberg, Dr </a:t>
            </a:r>
            <a:r>
              <a:rPr lang="en-US" sz="4000" dirty="0" err="1">
                <a:uFill>
                  <a:solidFill/>
                </a:uFill>
                <a:latin typeface="Arial"/>
                <a:cs typeface="Arial"/>
                <a:sym typeface="Arial"/>
              </a:rPr>
              <a:t>Brancel</a:t>
            </a:r>
            <a:endParaRPr sz="1700" dirty="0">
              <a:uFill>
                <a:solidFill/>
              </a:uFill>
            </a:endParaRPr>
          </a:p>
          <a:p>
            <a:pPr marL="337895" indent="-337895">
              <a:lnSpc>
                <a:spcPct val="150000"/>
              </a:lnSpc>
              <a:spcBef>
                <a:spcPts val="857"/>
              </a:spcBef>
              <a:buSzPct val="100000"/>
              <a:buFont typeface="Arial"/>
              <a:buChar char="•"/>
              <a:defRPr sz="1800"/>
            </a:pPr>
            <a:r>
              <a:rPr sz="4000" dirty="0" err="1">
                <a:uFill>
                  <a:solidFill/>
                </a:uFill>
                <a:latin typeface="Arial"/>
                <a:ea typeface="Arial"/>
                <a:cs typeface="Arial"/>
                <a:sym typeface="Arial"/>
              </a:rPr>
              <a:t>Epocrates</a:t>
            </a:r>
            <a:r>
              <a:rPr lang="en-US" sz="4000" dirty="0">
                <a:uFill>
                  <a:solidFill/>
                </a:uFill>
                <a:latin typeface="Arial"/>
                <a:ea typeface="Arial"/>
                <a:cs typeface="Arial"/>
                <a:sym typeface="Arial"/>
              </a:rPr>
              <a:t> or </a:t>
            </a:r>
            <a:r>
              <a:rPr sz="4000" dirty="0" err="1">
                <a:uFill>
                  <a:solidFill/>
                </a:uFill>
                <a:latin typeface="Arial"/>
                <a:ea typeface="Arial"/>
                <a:cs typeface="Arial"/>
                <a:sym typeface="Arial"/>
              </a:rPr>
              <a:t>Lexicomp</a:t>
            </a:r>
            <a:endParaRPr sz="1700" dirty="0">
              <a:uFill>
                <a:solidFill/>
              </a:uFill>
            </a:endParaRPr>
          </a:p>
          <a:p>
            <a:pPr marL="337895" indent="-337895">
              <a:lnSpc>
                <a:spcPct val="150000"/>
              </a:lnSpc>
              <a:spcBef>
                <a:spcPts val="857"/>
              </a:spcBef>
              <a:buSzPct val="100000"/>
              <a:buFont typeface="Arial"/>
              <a:buChar char="•"/>
              <a:defRPr sz="1800"/>
            </a:pPr>
            <a:r>
              <a:rPr sz="4000" dirty="0">
                <a:uFill>
                  <a:solidFill/>
                </a:uFill>
                <a:latin typeface="Arial"/>
                <a:ea typeface="Arial"/>
                <a:cs typeface="Arial"/>
                <a:sym typeface="Arial"/>
              </a:rPr>
              <a:t>Hopkins </a:t>
            </a:r>
            <a:r>
              <a:rPr lang="en-US" sz="4000" dirty="0">
                <a:uFill>
                  <a:solidFill/>
                </a:uFill>
                <a:latin typeface="Arial"/>
                <a:ea typeface="Arial"/>
                <a:cs typeface="Arial"/>
                <a:sym typeface="Arial"/>
              </a:rPr>
              <a:t>or</a:t>
            </a:r>
            <a:r>
              <a:rPr sz="4000" dirty="0">
                <a:uFill>
                  <a:solidFill/>
                </a:uFill>
                <a:latin typeface="Arial"/>
                <a:ea typeface="Arial"/>
                <a:cs typeface="Arial"/>
                <a:sym typeface="Arial"/>
              </a:rPr>
              <a:t> Sanford Guide</a:t>
            </a:r>
            <a:endParaRPr sz="1700" dirty="0">
              <a:uFill>
                <a:solidFill/>
              </a:uFill>
            </a:endParaRPr>
          </a:p>
          <a:p>
            <a:pPr marL="337895" indent="-337895">
              <a:lnSpc>
                <a:spcPct val="150000"/>
              </a:lnSpc>
              <a:spcBef>
                <a:spcPts val="857"/>
              </a:spcBef>
              <a:buSzPct val="100000"/>
              <a:buFont typeface="Arial"/>
              <a:buChar char="•"/>
              <a:defRPr sz="1800"/>
            </a:pPr>
            <a:r>
              <a:rPr sz="4000" dirty="0">
                <a:uFill>
                  <a:solidFill/>
                </a:uFill>
                <a:latin typeface="Arial"/>
                <a:ea typeface="Arial"/>
                <a:cs typeface="Arial"/>
                <a:sym typeface="Arial"/>
              </a:rPr>
              <a:t>Prescriber’s Letter</a:t>
            </a:r>
            <a:endParaRPr lang="en-US" sz="4000" dirty="0">
              <a:uFill>
                <a:solidFill/>
              </a:uFill>
              <a:latin typeface="Arial"/>
              <a:ea typeface="Arial"/>
              <a:cs typeface="Arial"/>
              <a:sym typeface="Arial"/>
            </a:endParaRPr>
          </a:p>
          <a:p>
            <a:pPr marL="337895" indent="-337895">
              <a:lnSpc>
                <a:spcPct val="150000"/>
              </a:lnSpc>
              <a:spcBef>
                <a:spcPts val="857"/>
              </a:spcBef>
              <a:buSzPct val="100000"/>
              <a:buFont typeface="Arial"/>
              <a:buChar char="•"/>
              <a:defRPr sz="1800"/>
            </a:pPr>
            <a:r>
              <a:rPr lang="en-US" sz="4000" dirty="0" err="1">
                <a:uFill>
                  <a:solidFill/>
                </a:uFill>
                <a:latin typeface="Arial"/>
                <a:ea typeface="Arial"/>
                <a:cs typeface="Arial"/>
                <a:sym typeface="Arial"/>
              </a:rPr>
              <a:t>Kidometer</a:t>
            </a:r>
            <a:endParaRPr sz="4000" dirty="0">
              <a:uFill>
                <a:solidFill/>
              </a:uFill>
              <a:latin typeface="Arial"/>
              <a:ea typeface="Arial"/>
              <a:cs typeface="Arial"/>
              <a:sym typeface="Arial"/>
            </a:endParaRPr>
          </a:p>
        </p:txBody>
      </p:sp>
      <p:pic>
        <p:nvPicPr>
          <p:cNvPr id="5" name="image24.jpg"/>
          <p:cNvPicPr/>
          <p:nvPr/>
        </p:nvPicPr>
        <p:blipFill>
          <a:blip r:embed="rId3">
            <a:extLst/>
          </a:blip>
          <a:stretch>
            <a:fillRect/>
          </a:stretch>
        </p:blipFill>
        <p:spPr>
          <a:xfrm>
            <a:off x="11805220" y="2"/>
            <a:ext cx="2825179" cy="1967536"/>
          </a:xfrm>
          <a:prstGeom prst="rect">
            <a:avLst/>
          </a:prstGeom>
          <a:ln w="25400">
            <a:solidFill/>
            <a:round/>
          </a:ln>
        </p:spPr>
      </p:pic>
      <p:pic>
        <p:nvPicPr>
          <p:cNvPr id="6" name="image24.jpg"/>
          <p:cNvPicPr/>
          <p:nvPr/>
        </p:nvPicPr>
        <p:blipFill>
          <a:blip r:embed="rId3">
            <a:extLst/>
          </a:blip>
          <a:stretch>
            <a:fillRect/>
          </a:stretch>
        </p:blipFill>
        <p:spPr>
          <a:xfrm>
            <a:off x="0" y="0"/>
            <a:ext cx="14630400" cy="8229600"/>
          </a:xfrm>
          <a:prstGeom prst="rect">
            <a:avLst/>
          </a:prstGeom>
          <a:ln w="25400">
            <a:solidFill/>
            <a:round/>
          </a:ln>
        </p:spPr>
      </p:pic>
    </p:spTree>
    <p:extLst>
      <p:ext uri="{BB962C8B-B14F-4D97-AF65-F5344CB8AC3E}">
        <p14:creationId xmlns:p14="http://schemas.microsoft.com/office/powerpoint/2010/main" val="211760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idx="4294967295"/>
          </p:nvPr>
        </p:nvSpPr>
        <p:spPr>
          <a:xfrm>
            <a:off x="0" y="330200"/>
            <a:ext cx="13166725" cy="1371600"/>
          </a:xfrm>
          <a:prstGeom prst="rect">
            <a:avLst/>
          </a:prstGeom>
        </p:spPr>
        <p:txBody>
          <a:bodyPr>
            <a:normAutofit/>
          </a:bodyPr>
          <a:lstStyle/>
          <a:p>
            <a:pPr>
              <a:defRPr sz="1800" b="0">
                <a:uFillTx/>
              </a:defRPr>
            </a:pPr>
            <a:r>
              <a:rPr sz="4800" dirty="0">
                <a:uFill>
                  <a:solidFill/>
                </a:uFill>
                <a:latin typeface="Arial"/>
                <a:ea typeface="Arial"/>
                <a:cs typeface="Arial"/>
                <a:sym typeface="Arial"/>
              </a:rPr>
              <a:t>Dr Maurer’s POEM Finder</a:t>
            </a:r>
          </a:p>
        </p:txBody>
      </p:sp>
      <p:sp>
        <p:nvSpPr>
          <p:cNvPr id="205" name="Shape 205"/>
          <p:cNvSpPr>
            <a:spLocks noGrp="1"/>
          </p:cNvSpPr>
          <p:nvPr>
            <p:ph idx="4294967295"/>
          </p:nvPr>
        </p:nvSpPr>
        <p:spPr>
          <a:xfrm>
            <a:off x="1257300" y="1844675"/>
            <a:ext cx="13166725" cy="5253038"/>
          </a:xfrm>
          <a:prstGeom prst="rect">
            <a:avLst/>
          </a:prstGeom>
        </p:spPr>
        <p:txBody>
          <a:bodyPr>
            <a:noAutofit/>
          </a:bodyPr>
          <a:lstStyle/>
          <a:p>
            <a:pPr marL="428603" indent="-428603">
              <a:lnSpc>
                <a:spcPct val="150000"/>
              </a:lnSpc>
              <a:spcBef>
                <a:spcPts val="857"/>
              </a:spcBef>
              <a:buSzPct val="100000"/>
              <a:buFont typeface="Arial"/>
              <a:buChar char="•"/>
              <a:defRPr sz="1800" i="0">
                <a:uFillTx/>
              </a:defRPr>
            </a:pPr>
            <a:r>
              <a:rPr sz="2800" dirty="0" err="1">
                <a:solidFill>
                  <a:schemeClr val="accent2"/>
                </a:solidFill>
                <a:uFill>
                  <a:solidFill/>
                </a:uFill>
                <a:latin typeface="Arial"/>
                <a:ea typeface="Arial"/>
                <a:cs typeface="Arial"/>
                <a:sym typeface="Arial"/>
              </a:rPr>
              <a:t>UpToDate</a:t>
            </a:r>
            <a:endParaRPr sz="2800" dirty="0">
              <a:solidFill>
                <a:schemeClr val="accent2"/>
              </a:solidFill>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2800" dirty="0" err="1">
                <a:solidFill>
                  <a:schemeClr val="accent2"/>
                </a:solidFill>
                <a:uFill>
                  <a:solidFill/>
                </a:uFill>
                <a:latin typeface="Arial"/>
                <a:ea typeface="Arial"/>
                <a:cs typeface="Arial"/>
                <a:sym typeface="Arial"/>
              </a:rPr>
              <a:t>Dynamed</a:t>
            </a:r>
            <a:r>
              <a:rPr lang="en-US" sz="2800" dirty="0">
                <a:solidFill>
                  <a:schemeClr val="accent2"/>
                </a:solidFill>
                <a:uFill>
                  <a:solidFill/>
                </a:uFill>
                <a:latin typeface="Arial"/>
                <a:ea typeface="Arial"/>
                <a:cs typeface="Arial"/>
                <a:sym typeface="Arial"/>
              </a:rPr>
              <a:t> Plus</a:t>
            </a:r>
            <a:endParaRPr sz="2800" dirty="0">
              <a:solidFill>
                <a:schemeClr val="accent2"/>
              </a:solidFill>
              <a:uFill>
                <a:solidFill/>
              </a:uFill>
              <a:latin typeface="Arial"/>
              <a:ea typeface="Arial"/>
              <a:cs typeface="Arial"/>
              <a:sym typeface="Arial"/>
            </a:endParaRPr>
          </a:p>
          <a:p>
            <a:pPr marL="428603" indent="-428603">
              <a:lnSpc>
                <a:spcPct val="150000"/>
              </a:lnSpc>
              <a:spcBef>
                <a:spcPts val="857"/>
              </a:spcBef>
              <a:buSzPct val="100000"/>
              <a:buFont typeface="Arial"/>
              <a:buChar char="•"/>
              <a:defRPr sz="1800" i="0">
                <a:uFillTx/>
              </a:defRPr>
            </a:pPr>
            <a:r>
              <a:rPr sz="2800" dirty="0">
                <a:solidFill>
                  <a:schemeClr val="accent2"/>
                </a:solidFill>
                <a:uFill>
                  <a:solidFill/>
                </a:uFill>
                <a:latin typeface="Arial"/>
                <a:ea typeface="Arial"/>
                <a:cs typeface="Arial"/>
                <a:sym typeface="Arial"/>
              </a:rPr>
              <a:t>E</a:t>
            </a:r>
            <a:r>
              <a:rPr lang="en-US" sz="2800" dirty="0">
                <a:solidFill>
                  <a:schemeClr val="accent2"/>
                </a:solidFill>
                <a:uFill>
                  <a:solidFill/>
                </a:uFill>
                <a:latin typeface="Arial"/>
                <a:ea typeface="Arial"/>
                <a:cs typeface="Arial"/>
                <a:sym typeface="Arial"/>
              </a:rPr>
              <a:t>E+</a:t>
            </a:r>
            <a:endParaRPr sz="2800" dirty="0">
              <a:solidFill>
                <a:schemeClr val="accent2"/>
              </a:solidFill>
              <a:uFill>
                <a:solidFill/>
              </a:uFill>
              <a:latin typeface="Arial"/>
              <a:ea typeface="Arial"/>
              <a:cs typeface="Arial"/>
              <a:sym typeface="Arial"/>
            </a:endParaRPr>
          </a:p>
          <a:p>
            <a:pPr marL="428603" indent="-428603">
              <a:lnSpc>
                <a:spcPct val="150000"/>
              </a:lnSpc>
              <a:spcBef>
                <a:spcPts val="857"/>
              </a:spcBef>
              <a:buSzPct val="100000"/>
              <a:defRPr sz="1800" i="0">
                <a:uFillTx/>
              </a:defRPr>
            </a:pPr>
            <a:r>
              <a:rPr lang="en-US" sz="2800" dirty="0">
                <a:uFill>
                  <a:solidFill/>
                </a:uFill>
                <a:latin typeface="Arial"/>
                <a:ea typeface="Arial"/>
                <a:cs typeface="Arial"/>
                <a:sym typeface="Arial"/>
              </a:rPr>
              <a:t>Medscape</a:t>
            </a:r>
          </a:p>
          <a:p>
            <a:pPr marL="428603" indent="-428603">
              <a:lnSpc>
                <a:spcPct val="150000"/>
              </a:lnSpc>
              <a:spcBef>
                <a:spcPts val="857"/>
              </a:spcBef>
              <a:buSzPct val="100000"/>
              <a:buFont typeface="Arial"/>
              <a:buChar char="•"/>
              <a:defRPr sz="1800" i="0">
                <a:uFillTx/>
              </a:defRPr>
            </a:pPr>
            <a:r>
              <a:rPr sz="2800" dirty="0">
                <a:uFill>
                  <a:solidFill/>
                </a:uFill>
                <a:latin typeface="Arial"/>
                <a:ea typeface="Arial"/>
                <a:cs typeface="Arial"/>
                <a:sym typeface="Arial"/>
              </a:rPr>
              <a:t>AFP by Topic</a:t>
            </a:r>
          </a:p>
          <a:p>
            <a:pPr marL="428603" indent="-428603">
              <a:lnSpc>
                <a:spcPct val="150000"/>
              </a:lnSpc>
              <a:spcBef>
                <a:spcPts val="857"/>
              </a:spcBef>
              <a:buSzPct val="100000"/>
              <a:buFont typeface="Arial"/>
              <a:buChar char="•"/>
              <a:defRPr sz="1800" i="0">
                <a:uFillTx/>
              </a:defRPr>
            </a:pPr>
            <a:r>
              <a:rPr lang="en-US" sz="2800" dirty="0">
                <a:uFill>
                  <a:solidFill/>
                </a:uFill>
                <a:latin typeface="Arial"/>
                <a:ea typeface="Arial"/>
                <a:cs typeface="Arial"/>
                <a:sym typeface="Arial"/>
              </a:rPr>
              <a:t>PubMed4Hh</a:t>
            </a:r>
          </a:p>
          <a:p>
            <a:pPr marL="428603" indent="-428603">
              <a:lnSpc>
                <a:spcPct val="150000"/>
              </a:lnSpc>
              <a:spcBef>
                <a:spcPts val="857"/>
              </a:spcBef>
              <a:buSzPct val="100000"/>
              <a:buFont typeface="Arial"/>
              <a:buChar char="•"/>
              <a:defRPr sz="1800" i="0">
                <a:uFillTx/>
              </a:defRPr>
            </a:pPr>
            <a:r>
              <a:rPr lang="en-US" sz="2800" dirty="0">
                <a:uFill>
                  <a:solidFill/>
                </a:uFill>
                <a:latin typeface="Arial"/>
                <a:ea typeface="Arial"/>
                <a:cs typeface="Arial"/>
                <a:sym typeface="Arial"/>
              </a:rPr>
              <a:t>AHRQ </a:t>
            </a:r>
            <a:r>
              <a:rPr lang="en-US" sz="2800" dirty="0" err="1">
                <a:uFill>
                  <a:solidFill/>
                </a:uFill>
                <a:latin typeface="Arial"/>
                <a:ea typeface="Arial"/>
                <a:cs typeface="Arial"/>
                <a:sym typeface="Arial"/>
              </a:rPr>
              <a:t>ePSS</a:t>
            </a:r>
            <a:endParaRPr lang="en-US" sz="2800" dirty="0">
              <a:uFill>
                <a:solidFill/>
              </a:uFill>
              <a:latin typeface="Arial"/>
              <a:ea typeface="Arial"/>
              <a:cs typeface="Arial"/>
              <a:sym typeface="Arial"/>
            </a:endParaRPr>
          </a:p>
          <a:p>
            <a:pPr marL="428603" indent="-428603">
              <a:lnSpc>
                <a:spcPct val="150000"/>
              </a:lnSpc>
              <a:spcBef>
                <a:spcPts val="857"/>
              </a:spcBef>
              <a:buSzPct val="100000"/>
              <a:defRPr sz="1800" i="0">
                <a:uFillTx/>
              </a:defRPr>
            </a:pPr>
            <a:r>
              <a:rPr lang="en-US" sz="2800" dirty="0">
                <a:uFill>
                  <a:solidFill/>
                </a:uFill>
                <a:latin typeface="Arial"/>
                <a:ea typeface="Arial"/>
                <a:cs typeface="Arial"/>
                <a:sym typeface="Arial"/>
              </a:rPr>
              <a:t>Prescriber’s Letter</a:t>
            </a:r>
          </a:p>
        </p:txBody>
      </p:sp>
      <p:sp>
        <p:nvSpPr>
          <p:cNvPr id="206" name="Shape 206"/>
          <p:cNvSpPr/>
          <p:nvPr/>
        </p:nvSpPr>
        <p:spPr>
          <a:xfrm>
            <a:off x="7527684" y="1813732"/>
            <a:ext cx="7607234" cy="6125113"/>
          </a:xfrm>
          <a:prstGeom prst="rect">
            <a:avLst/>
          </a:prstGeom>
          <a:ln w="12700">
            <a:miter lim="400000"/>
          </a:ln>
          <a:extLst>
            <a:ext uri="{C572A759-6A51-4108-AA02-DFA0A04FC94B}">
              <ma14:wrappingTextBoxFlag xmlns="" xmlns:ma14="http://schemas.microsoft.com/office/mac/drawingml/2011/main" val="1"/>
            </a:ext>
          </a:extLst>
        </p:spPr>
        <p:txBody>
          <a:bodyPr wrap="square" lIns="72568" tIns="72568" rIns="72568" bIns="72568">
            <a:spAutoFit/>
          </a:bodyPr>
          <a:lstStyle/>
          <a:p>
            <a:pPr marL="337895" indent="-337895">
              <a:lnSpc>
                <a:spcPct val="150000"/>
              </a:lnSpc>
              <a:spcBef>
                <a:spcPts val="857"/>
              </a:spcBef>
              <a:buSzPct val="100000"/>
              <a:buFont typeface="Arial"/>
              <a:buChar char="•"/>
              <a:defRPr sz="1800"/>
            </a:pPr>
            <a:r>
              <a:rPr lang="en-US" sz="2800" dirty="0" err="1">
                <a:solidFill>
                  <a:schemeClr val="tx2"/>
                </a:solidFill>
                <a:uFill>
                  <a:solidFill/>
                </a:uFill>
                <a:latin typeface="Arial"/>
                <a:ea typeface="Arial"/>
                <a:cs typeface="Arial"/>
                <a:sym typeface="Arial"/>
              </a:rPr>
              <a:t>MDCalc</a:t>
            </a:r>
            <a:r>
              <a:rPr lang="en-US" sz="2800" dirty="0">
                <a:solidFill>
                  <a:schemeClr val="tx2"/>
                </a:solidFill>
                <a:uFill>
                  <a:solidFill/>
                </a:uFill>
                <a:latin typeface="Arial"/>
                <a:ea typeface="Arial"/>
                <a:cs typeface="Arial"/>
                <a:sym typeface="Arial"/>
              </a:rPr>
              <a:t> or </a:t>
            </a:r>
            <a:r>
              <a:rPr lang="en-US" sz="2800" dirty="0" err="1">
                <a:solidFill>
                  <a:schemeClr val="tx2"/>
                </a:solidFill>
                <a:uFill>
                  <a:solidFill/>
                </a:uFill>
                <a:latin typeface="Arial"/>
                <a:ea typeface="Arial"/>
                <a:cs typeface="Arial"/>
                <a:sym typeface="Arial"/>
              </a:rPr>
              <a:t>Qx</a:t>
            </a:r>
            <a:r>
              <a:rPr lang="en-US" sz="2800" dirty="0">
                <a:solidFill>
                  <a:schemeClr val="tx2"/>
                </a:solidFill>
                <a:uFill>
                  <a:solidFill/>
                </a:uFill>
                <a:latin typeface="Arial"/>
                <a:ea typeface="Arial"/>
                <a:cs typeface="Arial"/>
                <a:sym typeface="Arial"/>
              </a:rPr>
              <a:t> Calculate</a:t>
            </a: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cs typeface="Arial"/>
                <a:sym typeface="Arial"/>
              </a:rPr>
              <a:t>Dr Steinberg, Dr </a:t>
            </a:r>
            <a:r>
              <a:rPr lang="en-US" sz="2800" dirty="0" err="1">
                <a:solidFill>
                  <a:schemeClr val="tx2"/>
                </a:solidFill>
                <a:uFill>
                  <a:solidFill/>
                </a:uFill>
                <a:latin typeface="Arial"/>
                <a:cs typeface="Arial"/>
                <a:sym typeface="Arial"/>
              </a:rPr>
              <a:t>Brancel</a:t>
            </a:r>
            <a:endParaRPr sz="2800" dirty="0">
              <a:solidFill>
                <a:schemeClr val="tx2"/>
              </a:solidFill>
              <a:uFill>
                <a:solidFill/>
              </a:uFill>
            </a:endParaRPr>
          </a:p>
          <a:p>
            <a:pPr marL="337895" indent="-337895">
              <a:lnSpc>
                <a:spcPct val="150000"/>
              </a:lnSpc>
              <a:spcBef>
                <a:spcPts val="857"/>
              </a:spcBef>
              <a:buSzPct val="100000"/>
              <a:buFont typeface="Arial"/>
              <a:buChar char="•"/>
              <a:defRPr sz="1800"/>
            </a:pPr>
            <a:r>
              <a:rPr sz="2800" dirty="0" err="1">
                <a:solidFill>
                  <a:schemeClr val="tx2"/>
                </a:solidFill>
                <a:uFill>
                  <a:solidFill/>
                </a:uFill>
                <a:latin typeface="Arial"/>
                <a:ea typeface="Arial"/>
                <a:cs typeface="Arial"/>
                <a:sym typeface="Arial"/>
              </a:rPr>
              <a:t>Epocrates</a:t>
            </a:r>
            <a:r>
              <a:rPr lang="en-US" sz="2800" dirty="0">
                <a:solidFill>
                  <a:schemeClr val="tx2"/>
                </a:solidFill>
                <a:uFill>
                  <a:solidFill/>
                </a:uFill>
                <a:latin typeface="Arial"/>
                <a:ea typeface="Arial"/>
                <a:cs typeface="Arial"/>
                <a:sym typeface="Arial"/>
              </a:rPr>
              <a:t> or </a:t>
            </a:r>
            <a:r>
              <a:rPr sz="2800" dirty="0" err="1">
                <a:solidFill>
                  <a:schemeClr val="tx2"/>
                </a:solidFill>
                <a:uFill>
                  <a:solidFill/>
                </a:uFill>
                <a:latin typeface="Arial"/>
                <a:ea typeface="Arial"/>
                <a:cs typeface="Arial"/>
                <a:sym typeface="Arial"/>
              </a:rPr>
              <a:t>Lexicomp</a:t>
            </a:r>
            <a:endParaRPr sz="2800" dirty="0">
              <a:solidFill>
                <a:schemeClr val="tx2"/>
              </a:solidFill>
              <a:uFill>
                <a:solidFill/>
              </a:uFill>
            </a:endParaRPr>
          </a:p>
          <a:p>
            <a:pPr marL="337895" indent="-337895">
              <a:lnSpc>
                <a:spcPct val="150000"/>
              </a:lnSpc>
              <a:spcBef>
                <a:spcPts val="857"/>
              </a:spcBef>
              <a:buSzPct val="100000"/>
              <a:buFont typeface="Arial"/>
              <a:buChar char="•"/>
              <a:defRPr sz="1800"/>
            </a:pPr>
            <a:r>
              <a:rPr sz="2800" dirty="0">
                <a:solidFill>
                  <a:schemeClr val="tx2"/>
                </a:solidFill>
                <a:uFill>
                  <a:solidFill/>
                </a:uFill>
                <a:latin typeface="Arial"/>
                <a:ea typeface="Arial"/>
                <a:cs typeface="Arial"/>
                <a:sym typeface="Arial"/>
              </a:rPr>
              <a:t>Hopkins </a:t>
            </a:r>
            <a:r>
              <a:rPr lang="en-US" sz="2800" dirty="0">
                <a:solidFill>
                  <a:schemeClr val="tx2"/>
                </a:solidFill>
                <a:uFill>
                  <a:solidFill/>
                </a:uFill>
                <a:latin typeface="Arial"/>
                <a:ea typeface="Arial"/>
                <a:cs typeface="Arial"/>
                <a:sym typeface="Arial"/>
              </a:rPr>
              <a:t>or</a:t>
            </a:r>
            <a:r>
              <a:rPr sz="2800" dirty="0">
                <a:solidFill>
                  <a:schemeClr val="tx2"/>
                </a:solidFill>
                <a:uFill>
                  <a:solidFill/>
                </a:uFill>
                <a:latin typeface="Arial"/>
                <a:ea typeface="Arial"/>
                <a:cs typeface="Arial"/>
                <a:sym typeface="Arial"/>
              </a:rPr>
              <a:t> Sanford Guide</a:t>
            </a:r>
            <a:endParaRPr lang="en-US" sz="2800" dirty="0">
              <a:solidFill>
                <a:schemeClr val="tx2"/>
              </a:solidFill>
              <a:uFill>
                <a:solidFill/>
              </a:uFill>
              <a:latin typeface="Arial"/>
              <a:ea typeface="Arial"/>
              <a:cs typeface="Arial"/>
              <a:sym typeface="Arial"/>
            </a:endParaRP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cs typeface="Arial"/>
                <a:sym typeface="Arial"/>
              </a:rPr>
              <a:t>ASCVD, Aspirin Guide</a:t>
            </a:r>
            <a:endParaRPr sz="2800" dirty="0">
              <a:solidFill>
                <a:schemeClr val="tx2"/>
              </a:solidFill>
              <a:uFill>
                <a:solidFill/>
              </a:uFill>
            </a:endParaRP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ea typeface="Arial"/>
                <a:cs typeface="Arial"/>
                <a:sym typeface="Arial"/>
              </a:rPr>
              <a:t>Pedi </a:t>
            </a:r>
            <a:r>
              <a:rPr lang="en-US" sz="2800" dirty="0" err="1">
                <a:solidFill>
                  <a:schemeClr val="tx2"/>
                </a:solidFill>
                <a:uFill>
                  <a:solidFill/>
                </a:uFill>
                <a:latin typeface="Arial"/>
                <a:ea typeface="Arial"/>
                <a:cs typeface="Arial"/>
                <a:sym typeface="Arial"/>
              </a:rPr>
              <a:t>QuikCalc</a:t>
            </a:r>
            <a:r>
              <a:rPr lang="en-US" sz="2800" dirty="0">
                <a:solidFill>
                  <a:schemeClr val="tx2"/>
                </a:solidFill>
                <a:uFill>
                  <a:solidFill/>
                </a:uFill>
                <a:latin typeface="Arial"/>
                <a:ea typeface="Arial"/>
                <a:cs typeface="Arial"/>
                <a:sym typeface="Arial"/>
              </a:rPr>
              <a:t>, </a:t>
            </a:r>
            <a:r>
              <a:rPr lang="en-US" sz="2800" dirty="0" err="1">
                <a:solidFill>
                  <a:schemeClr val="tx2"/>
                </a:solidFill>
                <a:uFill>
                  <a:solidFill/>
                </a:uFill>
                <a:latin typeface="Arial"/>
                <a:ea typeface="Arial"/>
                <a:cs typeface="Arial"/>
                <a:sym typeface="Arial"/>
              </a:rPr>
              <a:t>PediSTAT</a:t>
            </a:r>
            <a:endParaRPr lang="en-US" sz="2800" dirty="0">
              <a:solidFill>
                <a:schemeClr val="tx2"/>
              </a:solidFill>
              <a:uFill>
                <a:solidFill/>
              </a:uFill>
              <a:latin typeface="Arial"/>
              <a:ea typeface="Arial"/>
              <a:cs typeface="Arial"/>
              <a:sym typeface="Arial"/>
            </a:endParaRP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ea typeface="Arial"/>
                <a:cs typeface="Arial"/>
                <a:sym typeface="Arial"/>
              </a:rPr>
              <a:t>OB Wheel, GBS, </a:t>
            </a:r>
            <a:r>
              <a:rPr lang="en-US" sz="2800" dirty="0" err="1">
                <a:solidFill>
                  <a:schemeClr val="tx2"/>
                </a:solidFill>
                <a:uFill>
                  <a:solidFill/>
                </a:uFill>
                <a:latin typeface="Arial"/>
                <a:ea typeface="Arial"/>
                <a:cs typeface="Arial"/>
                <a:sym typeface="Arial"/>
              </a:rPr>
              <a:t>Preg</a:t>
            </a:r>
            <a:r>
              <a:rPr lang="en-US" sz="2800" dirty="0">
                <a:solidFill>
                  <a:schemeClr val="tx2"/>
                </a:solidFill>
                <a:uFill>
                  <a:solidFill/>
                </a:uFill>
                <a:latin typeface="Arial"/>
                <a:ea typeface="Arial"/>
                <a:cs typeface="Arial"/>
                <a:sym typeface="Arial"/>
              </a:rPr>
              <a:t> A-Z</a:t>
            </a:r>
          </a:p>
          <a:p>
            <a:pPr marL="337895" indent="-337895">
              <a:lnSpc>
                <a:spcPct val="150000"/>
              </a:lnSpc>
              <a:spcBef>
                <a:spcPts val="857"/>
              </a:spcBef>
              <a:buSzPct val="100000"/>
              <a:buFont typeface="Arial"/>
              <a:buChar char="•"/>
              <a:defRPr sz="1800"/>
            </a:pPr>
            <a:r>
              <a:rPr lang="en-US" sz="2800" dirty="0">
                <a:solidFill>
                  <a:schemeClr val="tx2"/>
                </a:solidFill>
                <a:uFill>
                  <a:solidFill/>
                </a:uFill>
                <a:latin typeface="Arial"/>
                <a:ea typeface="Arial"/>
                <a:cs typeface="Arial"/>
                <a:sym typeface="Arial"/>
              </a:rPr>
              <a:t>HEART Pathway, SI Sepsis</a:t>
            </a:r>
            <a:endParaRPr sz="2800" dirty="0">
              <a:solidFill>
                <a:schemeClr val="tx2"/>
              </a:solidFill>
              <a:uFill>
                <a:solidFill/>
              </a:uFill>
              <a:latin typeface="Arial"/>
              <a:ea typeface="Arial"/>
              <a:cs typeface="Arial"/>
              <a:sym typeface="Arial"/>
            </a:endParaRPr>
          </a:p>
        </p:txBody>
      </p:sp>
      <p:pic>
        <p:nvPicPr>
          <p:cNvPr id="5" name="image24.jpg"/>
          <p:cNvPicPr/>
          <p:nvPr/>
        </p:nvPicPr>
        <p:blipFill>
          <a:blip r:embed="rId3">
            <a:extLst/>
          </a:blip>
          <a:stretch>
            <a:fillRect/>
          </a:stretch>
        </p:blipFill>
        <p:spPr>
          <a:xfrm>
            <a:off x="11805220" y="2"/>
            <a:ext cx="2825179" cy="1967536"/>
          </a:xfrm>
          <a:prstGeom prst="rect">
            <a:avLst/>
          </a:prstGeom>
          <a:ln w="25400">
            <a:solidFill/>
            <a:round/>
          </a:ln>
        </p:spPr>
      </p:pic>
    </p:spTree>
    <p:extLst>
      <p:ext uri="{BB962C8B-B14F-4D97-AF65-F5344CB8AC3E}">
        <p14:creationId xmlns:p14="http://schemas.microsoft.com/office/powerpoint/2010/main" val="262679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Best of the Rest</a:t>
            </a:r>
            <a:endParaRPr lang="en-US" sz="4800" dirty="0"/>
          </a:p>
        </p:txBody>
      </p:sp>
      <p:sp>
        <p:nvSpPr>
          <p:cNvPr id="5" name="Content Placeholder 4"/>
          <p:cNvSpPr>
            <a:spLocks noGrp="1"/>
          </p:cNvSpPr>
          <p:nvPr>
            <p:ph idx="1"/>
          </p:nvPr>
        </p:nvSpPr>
        <p:spPr>
          <a:xfrm>
            <a:off x="1569720" y="1920240"/>
            <a:ext cx="13167360" cy="5253446"/>
          </a:xfrm>
        </p:spPr>
        <p:txBody>
          <a:bodyPr>
            <a:noAutofit/>
          </a:bodyPr>
          <a:lstStyle/>
          <a:p>
            <a:pPr>
              <a:spcBef>
                <a:spcPts val="0"/>
              </a:spcBef>
            </a:pPr>
            <a:r>
              <a:rPr lang="en-US" sz="3200" dirty="0" smtClean="0"/>
              <a:t>Medical Letter</a:t>
            </a:r>
          </a:p>
          <a:p>
            <a:pPr>
              <a:spcBef>
                <a:spcPts val="0"/>
              </a:spcBef>
            </a:pPr>
            <a:r>
              <a:rPr lang="en-US" sz="3200" dirty="0" err="1" smtClean="0"/>
              <a:t>RxFiles</a:t>
            </a:r>
            <a:endParaRPr lang="en-US" sz="3200" dirty="0" smtClean="0"/>
          </a:p>
          <a:p>
            <a:pPr>
              <a:spcBef>
                <a:spcPts val="0"/>
              </a:spcBef>
            </a:pPr>
            <a:r>
              <a:rPr lang="en-US" sz="3200" dirty="0" err="1" smtClean="0"/>
              <a:t>QxRead</a:t>
            </a:r>
            <a:endParaRPr lang="en-US" sz="3200" dirty="0" smtClean="0"/>
          </a:p>
          <a:p>
            <a:pPr>
              <a:spcBef>
                <a:spcPts val="0"/>
              </a:spcBef>
            </a:pPr>
            <a:r>
              <a:rPr lang="en-US" sz="3200" dirty="0" err="1" smtClean="0"/>
              <a:t>STAT!Ref</a:t>
            </a:r>
            <a:endParaRPr lang="en-US" sz="3200" dirty="0" smtClean="0"/>
          </a:p>
          <a:p>
            <a:pPr>
              <a:spcBef>
                <a:spcPts val="0"/>
              </a:spcBef>
            </a:pPr>
            <a:r>
              <a:rPr lang="en-US" sz="3200" dirty="0" err="1" smtClean="0"/>
              <a:t>ClinicalKey</a:t>
            </a:r>
            <a:endParaRPr lang="en-US" sz="3200" dirty="0" smtClean="0"/>
          </a:p>
          <a:p>
            <a:pPr>
              <a:spcBef>
                <a:spcPts val="0"/>
              </a:spcBef>
            </a:pPr>
            <a:r>
              <a:rPr lang="en-US" sz="3200" dirty="0" smtClean="0"/>
              <a:t>Journal Club</a:t>
            </a:r>
          </a:p>
          <a:p>
            <a:pPr>
              <a:spcBef>
                <a:spcPts val="0"/>
              </a:spcBef>
            </a:pPr>
            <a:r>
              <a:rPr lang="en-US" sz="3200" dirty="0" smtClean="0"/>
              <a:t>CASP</a:t>
            </a:r>
          </a:p>
          <a:p>
            <a:pPr>
              <a:spcBef>
                <a:spcPts val="0"/>
              </a:spcBef>
            </a:pPr>
            <a:r>
              <a:rPr lang="en-US" sz="3200" dirty="0" err="1" smtClean="0"/>
              <a:t>Anticoag</a:t>
            </a:r>
            <a:r>
              <a:rPr lang="en-US" sz="3200" dirty="0" smtClean="0"/>
              <a:t> </a:t>
            </a:r>
            <a:r>
              <a:rPr lang="en-US" sz="3200" dirty="0" err="1" smtClean="0"/>
              <a:t>Eval</a:t>
            </a:r>
            <a:endParaRPr lang="en-US" sz="3200" dirty="0" smtClean="0"/>
          </a:p>
          <a:p>
            <a:pPr>
              <a:spcBef>
                <a:spcPts val="0"/>
              </a:spcBef>
            </a:pPr>
            <a:r>
              <a:rPr lang="en-US" sz="3200" dirty="0" err="1" smtClean="0"/>
              <a:t>VisualDx</a:t>
            </a:r>
            <a:endParaRPr lang="en-US" sz="3200" dirty="0" smtClean="0"/>
          </a:p>
          <a:p>
            <a:pPr>
              <a:spcBef>
                <a:spcPts val="0"/>
              </a:spcBef>
            </a:pPr>
            <a:r>
              <a:rPr lang="en-US" sz="3200" dirty="0" smtClean="0"/>
              <a:t>ASCCP</a:t>
            </a:r>
          </a:p>
        </p:txBody>
      </p:sp>
      <p:sp>
        <p:nvSpPr>
          <p:cNvPr id="6" name="Content Placeholder 5"/>
          <p:cNvSpPr>
            <a:spLocks noGrp="1"/>
          </p:cNvSpPr>
          <p:nvPr>
            <p:ph sz="half" idx="4294967295"/>
          </p:nvPr>
        </p:nvSpPr>
        <p:spPr>
          <a:xfrm>
            <a:off x="7235825" y="1920875"/>
            <a:ext cx="7394575" cy="6138863"/>
          </a:xfrm>
        </p:spPr>
        <p:txBody>
          <a:bodyPr>
            <a:normAutofit/>
          </a:bodyPr>
          <a:lstStyle/>
          <a:p>
            <a:pPr>
              <a:spcBef>
                <a:spcPts val="0"/>
              </a:spcBef>
            </a:pPr>
            <a:r>
              <a:rPr lang="en-US" sz="3200" dirty="0" smtClean="0"/>
              <a:t>AACE Diabetes</a:t>
            </a:r>
          </a:p>
          <a:p>
            <a:pPr>
              <a:spcBef>
                <a:spcPts val="0"/>
              </a:spcBef>
            </a:pPr>
            <a:r>
              <a:rPr lang="en-US" sz="3200" dirty="0" smtClean="0"/>
              <a:t>Endo Companion</a:t>
            </a:r>
          </a:p>
          <a:p>
            <a:pPr>
              <a:spcBef>
                <a:spcPts val="0"/>
              </a:spcBef>
            </a:pPr>
            <a:r>
              <a:rPr lang="en-US" sz="3200" dirty="0" smtClean="0"/>
              <a:t>AAP NRP</a:t>
            </a:r>
          </a:p>
          <a:p>
            <a:pPr>
              <a:spcBef>
                <a:spcPts val="0"/>
              </a:spcBef>
            </a:pPr>
            <a:r>
              <a:rPr lang="en-US" sz="3200" dirty="0" smtClean="0"/>
              <a:t>Kids Doc</a:t>
            </a:r>
          </a:p>
          <a:p>
            <a:pPr>
              <a:spcBef>
                <a:spcPts val="0"/>
              </a:spcBef>
            </a:pPr>
            <a:r>
              <a:rPr lang="en-US" sz="3200" dirty="0" smtClean="0"/>
              <a:t>Postpartum Hemorrhage</a:t>
            </a:r>
          </a:p>
          <a:p>
            <a:pPr>
              <a:spcBef>
                <a:spcPts val="0"/>
              </a:spcBef>
            </a:pPr>
            <a:r>
              <a:rPr lang="en-US" sz="3200" dirty="0" err="1" smtClean="0"/>
              <a:t>Ilithyia</a:t>
            </a:r>
            <a:endParaRPr lang="en-US" sz="3200" dirty="0" smtClean="0"/>
          </a:p>
          <a:p>
            <a:pPr>
              <a:spcBef>
                <a:spcPts val="0"/>
              </a:spcBef>
            </a:pPr>
            <a:r>
              <a:rPr lang="en-US" sz="3200" dirty="0" smtClean="0"/>
              <a:t>AGS GEMS</a:t>
            </a:r>
          </a:p>
          <a:p>
            <a:pPr>
              <a:spcBef>
                <a:spcPts val="0"/>
              </a:spcBef>
            </a:pPr>
            <a:r>
              <a:rPr lang="en-US" sz="3200" dirty="0" smtClean="0"/>
              <a:t>Psych on Demand</a:t>
            </a:r>
          </a:p>
          <a:p>
            <a:pPr>
              <a:spcBef>
                <a:spcPts val="0"/>
              </a:spcBef>
            </a:pPr>
            <a:r>
              <a:rPr lang="en-US" sz="3200" dirty="0" smtClean="0"/>
              <a:t>COPD Pocket Consultant</a:t>
            </a:r>
          </a:p>
          <a:p>
            <a:pPr>
              <a:spcBef>
                <a:spcPts val="0"/>
              </a:spcBef>
            </a:pPr>
            <a:r>
              <a:rPr lang="en-US" sz="3200" dirty="0" smtClean="0"/>
              <a:t>ESCAVO Sepsis</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230723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ACCORD Trial</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991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97280" y="163831"/>
            <a:ext cx="12435840" cy="1764030"/>
          </a:xfrm>
        </p:spPr>
        <p:txBody>
          <a:bodyPr/>
          <a:lstStyle/>
          <a:p>
            <a:r>
              <a:rPr lang="en-US" dirty="0" smtClean="0"/>
              <a:t>How to Review an RCT in 10 Minutes</a:t>
            </a:r>
            <a:endParaRPr lang="en-US" dirty="0"/>
          </a:p>
        </p:txBody>
      </p:sp>
      <p:sp>
        <p:nvSpPr>
          <p:cNvPr id="8" name="Subtitle 7"/>
          <p:cNvSpPr>
            <a:spLocks noGrp="1"/>
          </p:cNvSpPr>
          <p:nvPr>
            <p:ph type="subTitle" idx="1"/>
          </p:nvPr>
        </p:nvSpPr>
        <p:spPr/>
        <p:txBody>
          <a:bodyPr/>
          <a:lstStyle/>
          <a:p>
            <a:endParaRPr lang="en-US"/>
          </a:p>
        </p:txBody>
      </p:sp>
      <p:pic>
        <p:nvPicPr>
          <p:cNvPr id="2051" name="Picture 3" descr="C:\Users\Douglas.Maurer\Desktop\10_minute_critical_appraisal_cover_art_225x225-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560" y="2053591"/>
            <a:ext cx="4145280" cy="409073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Needs?</a:t>
            </a:r>
            <a:endParaRPr lang="en-US" dirty="0"/>
          </a:p>
        </p:txBody>
      </p:sp>
      <p:sp>
        <p:nvSpPr>
          <p:cNvPr id="3" name="Content Placeholder 2"/>
          <p:cNvSpPr>
            <a:spLocks noGrp="1"/>
          </p:cNvSpPr>
          <p:nvPr>
            <p:ph idx="1"/>
          </p:nvPr>
        </p:nvSpPr>
        <p:spPr>
          <a:xfrm>
            <a:off x="975360" y="1920240"/>
            <a:ext cx="13167360" cy="5431156"/>
          </a:xfrm>
        </p:spPr>
        <p:txBody>
          <a:bodyPr/>
          <a:lstStyle/>
          <a:p>
            <a:r>
              <a:rPr lang="en-US" dirty="0"/>
              <a:t>Read the title…does it interest you?</a:t>
            </a:r>
          </a:p>
          <a:p>
            <a:r>
              <a:rPr lang="en-US" dirty="0"/>
              <a:t>What was the comparison? (PICO!)</a:t>
            </a:r>
          </a:p>
          <a:p>
            <a:r>
              <a:rPr lang="en-US" dirty="0"/>
              <a:t>What are the outcomes? DOE or POEM?</a:t>
            </a:r>
          </a:p>
          <a:p>
            <a:r>
              <a:rPr lang="en-US" dirty="0"/>
              <a:t>Look for the duration…long enough?</a:t>
            </a:r>
          </a:p>
          <a:p>
            <a:r>
              <a:rPr lang="en-US" dirty="0"/>
              <a:t>Read the conclusion…game changer?</a:t>
            </a:r>
          </a:p>
          <a:p>
            <a:endParaRPr lang="en-US" dirty="0"/>
          </a:p>
        </p:txBody>
      </p:sp>
      <p:pic>
        <p:nvPicPr>
          <p:cNvPr id="3074" name="Picture 2" descr="C:\Users\Douglas.Maurer\Desktop\N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550" y="4381500"/>
            <a:ext cx="4284850" cy="28746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Bias</a:t>
            </a:r>
            <a:endParaRPr lang="en-US" dirty="0"/>
          </a:p>
        </p:txBody>
      </p:sp>
      <p:sp>
        <p:nvSpPr>
          <p:cNvPr id="3" name="Content Placeholder 2"/>
          <p:cNvSpPr>
            <a:spLocks noGrp="1"/>
          </p:cNvSpPr>
          <p:nvPr>
            <p:ph idx="1"/>
          </p:nvPr>
        </p:nvSpPr>
        <p:spPr>
          <a:xfrm>
            <a:off x="975360" y="1920240"/>
            <a:ext cx="13167360" cy="5431156"/>
          </a:xfrm>
        </p:spPr>
        <p:txBody>
          <a:bodyPr>
            <a:normAutofit/>
          </a:bodyPr>
          <a:lstStyle/>
          <a:p>
            <a:r>
              <a:rPr lang="en-US" dirty="0"/>
              <a:t>Randomized?</a:t>
            </a:r>
          </a:p>
          <a:p>
            <a:r>
              <a:rPr lang="en-US" dirty="0"/>
              <a:t>Blinded?</a:t>
            </a:r>
          </a:p>
          <a:p>
            <a:r>
              <a:rPr lang="en-US" dirty="0"/>
              <a:t>Allocation/concealment?</a:t>
            </a:r>
          </a:p>
          <a:p>
            <a:r>
              <a:rPr lang="en-US" dirty="0"/>
              <a:t>Intention to treat?</a:t>
            </a:r>
          </a:p>
          <a:p>
            <a:r>
              <a:rPr lang="en-US" dirty="0"/>
              <a:t>Follow-up/dropouts?</a:t>
            </a:r>
          </a:p>
          <a:p>
            <a:r>
              <a:rPr lang="en-US" dirty="0"/>
              <a:t>Conflicts of interest?</a:t>
            </a:r>
          </a:p>
        </p:txBody>
      </p:sp>
      <p:pic>
        <p:nvPicPr>
          <p:cNvPr id="4099" name="Picture 3" descr="C:\Users\Douglas.Maurer\Desktop\b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292" y="2834640"/>
            <a:ext cx="528118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a:spLocks noGrp="1"/>
          </p:cNvSpPr>
          <p:nvPr>
            <p:ph type="ctrTitle"/>
          </p:nvPr>
        </p:nvSpPr>
        <p:spPr>
          <a:xfrm>
            <a:off x="1097280" y="111797"/>
            <a:ext cx="12435840" cy="1764030"/>
          </a:xfrm>
          <a:prstGeom prst="rect">
            <a:avLst/>
          </a:prstGeom>
        </p:spPr>
        <p:txBody>
          <a:bodyPr>
            <a:normAutofit/>
          </a:bodyPr>
          <a:lstStyle/>
          <a:p>
            <a:pPr lvl="0">
              <a:defRPr sz="1800" b="0">
                <a:uFillTx/>
              </a:defRPr>
            </a:pPr>
            <a:r>
              <a:rPr sz="4400" b="1" dirty="0">
                <a:solidFill>
                  <a:schemeClr val="tx1"/>
                </a:solidFill>
                <a:uFill>
                  <a:solidFill/>
                </a:uFill>
                <a:latin typeface="Arial" panose="020B0604020202020204" pitchFamily="34" charset="0"/>
                <a:cs typeface="Arial" panose="020B0604020202020204" pitchFamily="34" charset="0"/>
              </a:rPr>
              <a:t>Disclosures</a:t>
            </a:r>
          </a:p>
        </p:txBody>
      </p:sp>
      <p:sp>
        <p:nvSpPr>
          <p:cNvPr id="18" name="Shape 18"/>
          <p:cNvSpPr>
            <a:spLocks noGrp="1"/>
          </p:cNvSpPr>
          <p:nvPr>
            <p:ph type="subTitle" idx="1"/>
          </p:nvPr>
        </p:nvSpPr>
        <p:spPr>
          <a:xfrm>
            <a:off x="2194560" y="2277074"/>
            <a:ext cx="10241280" cy="1345474"/>
          </a:xfrm>
          <a:prstGeom prst="rect">
            <a:avLst/>
          </a:prstGeom>
        </p:spPr>
        <p:txBody>
          <a:bodyPr>
            <a:noAutofit/>
          </a:bodyPr>
          <a:lstStyle/>
          <a:p>
            <a:pPr marL="0" indent="0" algn="ctr">
              <a:buNone/>
              <a:defRPr sz="1800" i="0">
                <a:uFillTx/>
              </a:defRPr>
            </a:pPr>
            <a:r>
              <a:rPr sz="4000" dirty="0">
                <a:uFill>
                  <a:solidFill/>
                </a:uFill>
                <a:latin typeface="Arial"/>
                <a:ea typeface="Arial"/>
                <a:cs typeface="Arial"/>
                <a:sym typeface="Arial"/>
              </a:rPr>
              <a:t>The views expressed are those of the author(s) and do not reflect the official policy of the Department of the Army, the Department of Defense or the U.S. Government.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329566"/>
            <a:ext cx="13167360" cy="1371600"/>
          </a:xfrm>
        </p:spPr>
        <p:txBody>
          <a:bodyPr/>
          <a:lstStyle/>
          <a:p>
            <a:r>
              <a:rPr lang="en-US" dirty="0" smtClean="0"/>
              <a:t>Ignore the Rest of the Paper!</a:t>
            </a:r>
            <a:endParaRPr lang="en-US" dirty="0"/>
          </a:p>
        </p:txBody>
      </p:sp>
      <p:sp>
        <p:nvSpPr>
          <p:cNvPr id="3" name="Content Placeholder 2"/>
          <p:cNvSpPr>
            <a:spLocks noGrp="1"/>
          </p:cNvSpPr>
          <p:nvPr>
            <p:ph idx="1"/>
          </p:nvPr>
        </p:nvSpPr>
        <p:spPr>
          <a:xfrm>
            <a:off x="975360" y="1920240"/>
            <a:ext cx="13167360" cy="5431156"/>
          </a:xfrm>
        </p:spPr>
        <p:txBody>
          <a:bodyPr/>
          <a:lstStyle/>
          <a:p>
            <a:pPr>
              <a:lnSpc>
                <a:spcPct val="150000"/>
              </a:lnSpc>
            </a:pPr>
            <a:r>
              <a:rPr lang="en-US" dirty="0"/>
              <a:t>Ignore the Introduction</a:t>
            </a:r>
          </a:p>
          <a:p>
            <a:pPr>
              <a:lnSpc>
                <a:spcPct val="150000"/>
              </a:lnSpc>
            </a:pPr>
            <a:r>
              <a:rPr lang="en-US" dirty="0"/>
              <a:t>Ignore the rest of the Methods</a:t>
            </a:r>
          </a:p>
          <a:p>
            <a:pPr>
              <a:lnSpc>
                <a:spcPct val="150000"/>
              </a:lnSpc>
            </a:pPr>
            <a:r>
              <a:rPr lang="en-US" dirty="0"/>
              <a:t>Ignore the statistical testing(!)</a:t>
            </a:r>
          </a:p>
          <a:p>
            <a:pPr>
              <a:lnSpc>
                <a:spcPct val="150000"/>
              </a:lnSpc>
            </a:pPr>
            <a:r>
              <a:rPr lang="en-US" dirty="0"/>
              <a:t>Ignore the Discussion</a:t>
            </a:r>
          </a:p>
          <a:p>
            <a:pPr>
              <a:buNone/>
            </a:pPr>
            <a:endParaRPr lang="en-US" dirty="0"/>
          </a:p>
        </p:txBody>
      </p:sp>
      <p:pic>
        <p:nvPicPr>
          <p:cNvPr id="5122" name="Picture 2" descr="C:\Users\Douglas.Maurer\Desktop\Ign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561" y="3333487"/>
            <a:ext cx="3032760" cy="1878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Studied?</a:t>
            </a:r>
            <a:endParaRPr lang="en-US" dirty="0"/>
          </a:p>
        </p:txBody>
      </p:sp>
      <p:sp>
        <p:nvSpPr>
          <p:cNvPr id="3" name="Content Placeholder 2"/>
          <p:cNvSpPr>
            <a:spLocks noGrp="1"/>
          </p:cNvSpPr>
          <p:nvPr>
            <p:ph idx="1"/>
          </p:nvPr>
        </p:nvSpPr>
        <p:spPr>
          <a:xfrm>
            <a:off x="975360" y="1920240"/>
            <a:ext cx="13167360" cy="5431156"/>
          </a:xfrm>
        </p:spPr>
        <p:txBody>
          <a:bodyPr>
            <a:normAutofit/>
          </a:bodyPr>
          <a:lstStyle/>
          <a:p>
            <a:pPr>
              <a:lnSpc>
                <a:spcPct val="150000"/>
              </a:lnSpc>
            </a:pPr>
            <a:r>
              <a:rPr lang="en-US" dirty="0"/>
              <a:t>AKA Table 1</a:t>
            </a:r>
          </a:p>
          <a:p>
            <a:pPr>
              <a:lnSpc>
                <a:spcPct val="150000"/>
              </a:lnSpc>
            </a:pPr>
            <a:r>
              <a:rPr lang="en-US" dirty="0"/>
              <a:t>Any major group differences?</a:t>
            </a:r>
          </a:p>
          <a:p>
            <a:pPr>
              <a:lnSpc>
                <a:spcPct val="150000"/>
              </a:lnSpc>
            </a:pPr>
            <a:r>
              <a:rPr lang="en-US" dirty="0"/>
              <a:t>Study participants like your patients?</a:t>
            </a:r>
          </a:p>
        </p:txBody>
      </p:sp>
      <p:pic>
        <p:nvPicPr>
          <p:cNvPr id="6147" name="Picture 3" descr="C:\Users\Douglas.Maurer\Desktop\demograp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9060" y="3981450"/>
            <a:ext cx="4561340" cy="31394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a:t>
            </a:r>
            <a:endParaRPr lang="en-US" dirty="0"/>
          </a:p>
        </p:txBody>
      </p:sp>
      <p:sp>
        <p:nvSpPr>
          <p:cNvPr id="3" name="Content Placeholder 2"/>
          <p:cNvSpPr>
            <a:spLocks noGrp="1"/>
          </p:cNvSpPr>
          <p:nvPr>
            <p:ph idx="1"/>
          </p:nvPr>
        </p:nvSpPr>
        <p:spPr>
          <a:xfrm>
            <a:off x="975360" y="1920240"/>
            <a:ext cx="13167360" cy="5431156"/>
          </a:xfrm>
        </p:spPr>
        <p:txBody>
          <a:bodyPr/>
          <a:lstStyle/>
          <a:p>
            <a:r>
              <a:rPr lang="en-US" dirty="0"/>
              <a:t>AKA Table 2 and 3</a:t>
            </a:r>
          </a:p>
          <a:p>
            <a:r>
              <a:rPr lang="en-US" dirty="0"/>
              <a:t>Outcomes</a:t>
            </a:r>
          </a:p>
          <a:p>
            <a:r>
              <a:rPr lang="en-US" dirty="0"/>
              <a:t>Primary outcome</a:t>
            </a:r>
          </a:p>
          <a:p>
            <a:pPr lvl="1"/>
            <a:r>
              <a:rPr lang="en-US" sz="3600" dirty="0"/>
              <a:t>ARR, RRR</a:t>
            </a:r>
          </a:p>
          <a:p>
            <a:pPr lvl="1"/>
            <a:r>
              <a:rPr lang="en-US" sz="3600" dirty="0"/>
              <a:t>Confidence intervals, </a:t>
            </a:r>
            <a:r>
              <a:rPr lang="en-US" sz="3600" i="1" dirty="0"/>
              <a:t>P</a:t>
            </a:r>
            <a:r>
              <a:rPr lang="en-US" sz="3600" dirty="0"/>
              <a:t> values</a:t>
            </a:r>
          </a:p>
          <a:p>
            <a:r>
              <a:rPr lang="en-US" dirty="0"/>
              <a:t>Adverse events</a:t>
            </a:r>
          </a:p>
          <a:p>
            <a:pPr lvl="1"/>
            <a:endParaRPr lang="en-US" dirty="0"/>
          </a:p>
        </p:txBody>
      </p:sp>
      <p:pic>
        <p:nvPicPr>
          <p:cNvPr id="7170" name="Picture 2" descr="C:\Users\Douglas.Maurer\Desktop\Resul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216" y="2689860"/>
            <a:ext cx="5053584" cy="3158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Cares?</a:t>
            </a:r>
            <a:endParaRPr lang="en-US" dirty="0"/>
          </a:p>
        </p:txBody>
      </p:sp>
      <p:sp>
        <p:nvSpPr>
          <p:cNvPr id="3" name="Content Placeholder 2"/>
          <p:cNvSpPr>
            <a:spLocks noGrp="1"/>
          </p:cNvSpPr>
          <p:nvPr>
            <p:ph idx="1"/>
          </p:nvPr>
        </p:nvSpPr>
        <p:spPr>
          <a:xfrm>
            <a:off x="975360" y="1920240"/>
            <a:ext cx="13167360" cy="5431156"/>
          </a:xfrm>
        </p:spPr>
        <p:txBody>
          <a:bodyPr>
            <a:normAutofit/>
          </a:bodyPr>
          <a:lstStyle/>
          <a:p>
            <a:pPr>
              <a:lnSpc>
                <a:spcPct val="200000"/>
              </a:lnSpc>
            </a:pPr>
            <a:r>
              <a:rPr lang="en-US" dirty="0"/>
              <a:t>Create a summary table</a:t>
            </a:r>
          </a:p>
          <a:p>
            <a:pPr>
              <a:lnSpc>
                <a:spcPct val="200000"/>
              </a:lnSpc>
            </a:pPr>
            <a:r>
              <a:rPr lang="en-US" dirty="0"/>
              <a:t>Create a summary PICO statement</a:t>
            </a:r>
          </a:p>
        </p:txBody>
      </p:sp>
      <p:pic>
        <p:nvPicPr>
          <p:cNvPr id="8195" name="Picture 3" descr="C:\Users\Douglas.Maurer\Desktop\who ca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8251" y="3992881"/>
            <a:ext cx="3672149" cy="3217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81000"/>
            <a:ext cx="13167360" cy="1371600"/>
          </a:xfrm>
        </p:spPr>
        <p:txBody>
          <a:bodyPr/>
          <a:lstStyle/>
          <a:p>
            <a:r>
              <a:rPr lang="en-US" dirty="0" smtClean="0"/>
              <a:t>Resources</a:t>
            </a:r>
            <a:endParaRPr lang="en-US" dirty="0"/>
          </a:p>
        </p:txBody>
      </p:sp>
      <p:sp>
        <p:nvSpPr>
          <p:cNvPr id="3" name="Content Placeholder 2"/>
          <p:cNvSpPr>
            <a:spLocks noGrp="1"/>
          </p:cNvSpPr>
          <p:nvPr>
            <p:ph idx="1"/>
          </p:nvPr>
        </p:nvSpPr>
        <p:spPr>
          <a:xfrm>
            <a:off x="1097280" y="1649730"/>
            <a:ext cx="13655040" cy="5943600"/>
          </a:xfrm>
        </p:spPr>
        <p:txBody>
          <a:bodyPr>
            <a:normAutofit fontScale="92500" lnSpcReduction="20000"/>
          </a:bodyPr>
          <a:lstStyle/>
          <a:p>
            <a:r>
              <a:rPr lang="en-US" dirty="0" smtClean="0"/>
              <a:t>How to Review an RCT in Ten Minutes</a:t>
            </a:r>
          </a:p>
          <a:p>
            <a:pPr lvl="1"/>
            <a:r>
              <a:rPr lang="en-US" dirty="0">
                <a:hlinkClick r:id="rId2"/>
              </a:rPr>
              <a:t>https://</a:t>
            </a:r>
            <a:r>
              <a:rPr lang="en-US" dirty="0" smtClean="0">
                <a:hlinkClick r:id="rId2"/>
              </a:rPr>
              <a:t>itunes.apple.com/ca/book/how-to-critically-appraise/id524600667?mt=11</a:t>
            </a:r>
            <a:endParaRPr lang="en-US" dirty="0" smtClean="0"/>
          </a:p>
          <a:p>
            <a:r>
              <a:rPr lang="en-US" dirty="0" smtClean="0"/>
              <a:t>Best Science Medicine Podcast</a:t>
            </a:r>
          </a:p>
          <a:p>
            <a:pPr lvl="1"/>
            <a:r>
              <a:rPr lang="en-US" dirty="0">
                <a:hlinkClick r:id="rId3"/>
              </a:rPr>
              <a:t>http://therapeuticseducation.org</a:t>
            </a:r>
            <a:r>
              <a:rPr lang="en-US" dirty="0" smtClean="0">
                <a:hlinkClick r:id="rId3"/>
              </a:rPr>
              <a:t>/</a:t>
            </a:r>
            <a:endParaRPr lang="en-US" dirty="0" smtClean="0"/>
          </a:p>
          <a:p>
            <a:r>
              <a:rPr lang="en-US" dirty="0" smtClean="0"/>
              <a:t>Critical Appraisal Worksheets</a:t>
            </a:r>
          </a:p>
          <a:p>
            <a:pPr lvl="1"/>
            <a:r>
              <a:rPr lang="en-US" dirty="0">
                <a:hlinkClick r:id="rId4"/>
              </a:rPr>
              <a:t>http://www.casp-uk.net/#!</a:t>
            </a:r>
            <a:r>
              <a:rPr lang="en-US" dirty="0" smtClean="0">
                <a:hlinkClick r:id="rId4"/>
              </a:rPr>
              <a:t>casp-tools-checklists/c18f8</a:t>
            </a:r>
            <a:endParaRPr lang="en-US" dirty="0" smtClean="0"/>
          </a:p>
          <a:p>
            <a:r>
              <a:rPr lang="en-US" dirty="0" smtClean="0"/>
              <a:t>Club J</a:t>
            </a:r>
          </a:p>
          <a:p>
            <a:pPr lvl="1"/>
            <a:r>
              <a:rPr lang="en-US" dirty="0">
                <a:hlinkClick r:id="rId5"/>
              </a:rPr>
              <a:t>http://www.usafp.org/committees/education/fellowships/madigan-faculty-development/madigan-fac-dev-journal-club</a:t>
            </a:r>
            <a:r>
              <a:rPr lang="en-US" dirty="0" smtClean="0">
                <a:hlinkClick r:id="rId5"/>
              </a:rPr>
              <a:t>/</a:t>
            </a:r>
            <a:endParaRPr lang="en-US" dirty="0" smtClean="0"/>
          </a:p>
          <a:p>
            <a:r>
              <a:rPr lang="en-US" dirty="0" smtClean="0"/>
              <a:t>Madigan Faculty Development Fellowship </a:t>
            </a:r>
            <a:r>
              <a:rPr lang="en-US" dirty="0" smtClean="0"/>
              <a:t>APAN</a:t>
            </a:r>
            <a:endParaRPr lang="en-US" dirty="0" smtClean="0"/>
          </a:p>
          <a:p>
            <a:pPr lvl="1"/>
            <a:r>
              <a:rPr lang="en-US" u="sng" dirty="0">
                <a:hlinkClick r:id="rId6"/>
              </a:rPr>
              <a:t>https</a:t>
            </a:r>
            <a:r>
              <a:rPr lang="en-US" u="sng" dirty="0" smtClean="0">
                <a:hlinkClick r:id="rId6"/>
              </a:rPr>
              <a:t>://apan.org</a:t>
            </a:r>
            <a:endParaRPr lang="en-US" dirty="0" smtClean="0"/>
          </a:p>
          <a:p>
            <a:pPr lvl="1"/>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1873813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6" name="Content Placeholder 2"/>
          <p:cNvSpPr txBox="1">
            <a:spLocks/>
          </p:cNvSpPr>
          <p:nvPr/>
        </p:nvSpPr>
        <p:spPr bwMode="auto">
          <a:xfrm>
            <a:off x="1039050" y="1405890"/>
            <a:ext cx="13533120" cy="539496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endParaRPr lang="en-US" sz="4600" dirty="0"/>
          </a:p>
          <a:p>
            <a:pPr marL="653110" indent="-653110">
              <a:lnSpc>
                <a:spcPct val="150000"/>
              </a:lnSpc>
              <a:buFont typeface="Arial" panose="020B0604020202020204" pitchFamily="34" charset="0"/>
              <a:buChar char="•"/>
            </a:pPr>
            <a:r>
              <a:rPr lang="en-US" sz="3600" dirty="0" smtClean="0">
                <a:solidFill>
                  <a:schemeClr val="tx2"/>
                </a:solidFill>
              </a:rPr>
              <a:t>Discussed the 6S approach to EBM</a:t>
            </a:r>
          </a:p>
          <a:p>
            <a:pPr marL="653110" indent="-653110">
              <a:buFont typeface="Arial" panose="020B0604020202020204" pitchFamily="34" charset="0"/>
              <a:buChar char="•"/>
            </a:pPr>
            <a:r>
              <a:rPr lang="en-US" sz="3600" dirty="0" smtClean="0">
                <a:solidFill>
                  <a:schemeClr val="tx2"/>
                </a:solidFill>
              </a:rPr>
              <a:t>Practiced answering EBM questions using the best sources on our mobile devices</a:t>
            </a:r>
          </a:p>
          <a:p>
            <a:pPr marL="653110" indent="-653110">
              <a:lnSpc>
                <a:spcPct val="150000"/>
              </a:lnSpc>
              <a:buFont typeface="Arial" panose="020B0604020202020204" pitchFamily="34" charset="0"/>
              <a:buChar char="•"/>
            </a:pPr>
            <a:r>
              <a:rPr lang="en-US" sz="3600" dirty="0" smtClean="0">
                <a:solidFill>
                  <a:schemeClr val="tx2"/>
                </a:solidFill>
              </a:rPr>
              <a:t>Reviewed </a:t>
            </a:r>
            <a:r>
              <a:rPr lang="en-US" sz="3600" dirty="0">
                <a:solidFill>
                  <a:schemeClr val="tx2"/>
                </a:solidFill>
              </a:rPr>
              <a:t>one critical appraisal </a:t>
            </a:r>
            <a:r>
              <a:rPr lang="en-US" sz="3600" dirty="0" smtClean="0">
                <a:solidFill>
                  <a:schemeClr val="tx2"/>
                </a:solidFill>
              </a:rPr>
              <a:t>system</a:t>
            </a:r>
            <a:endParaRPr lang="en-US" sz="3600" dirty="0">
              <a:solidFill>
                <a:schemeClr val="tx2"/>
              </a:solidFill>
            </a:endParaRPr>
          </a:p>
          <a:p>
            <a:pPr marL="653110" indent="-653110">
              <a:lnSpc>
                <a:spcPct val="150000"/>
              </a:lnSpc>
              <a:buFont typeface="Arial" panose="020B0604020202020204" pitchFamily="34" charset="0"/>
              <a:buChar char="•"/>
            </a:pPr>
            <a:r>
              <a:rPr lang="en-US" sz="3600" dirty="0">
                <a:solidFill>
                  <a:schemeClr val="tx2"/>
                </a:solidFill>
              </a:rPr>
              <a:t>Practiced using that system on a journal article</a:t>
            </a:r>
          </a:p>
          <a:p>
            <a:pPr marL="489833" indent="-489833" fontAlgn="base">
              <a:spcBef>
                <a:spcPct val="20000"/>
              </a:spcBef>
              <a:spcAft>
                <a:spcPct val="0"/>
              </a:spcAft>
              <a:defRPr/>
            </a:pPr>
            <a:endParaRPr lang="en-US" sz="4600" kern="0" dirty="0"/>
          </a:p>
          <a:p>
            <a:pPr marL="489833" indent="-489833" fontAlgn="base">
              <a:spcBef>
                <a:spcPct val="20000"/>
              </a:spcBef>
              <a:spcAft>
                <a:spcPct val="0"/>
              </a:spcAft>
              <a:buFontTx/>
              <a:buChar char="•"/>
              <a:defRPr/>
            </a:pPr>
            <a:endParaRPr lang="en-US" sz="4600" kern="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4831251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731520" y="2120266"/>
            <a:ext cx="13167360" cy="1371600"/>
          </a:xfrm>
        </p:spPr>
        <p:txBody>
          <a:bodyPr>
            <a:normAutofit/>
          </a:bodyPr>
          <a:lstStyle/>
          <a:p>
            <a:r>
              <a:rPr lang="en-US" altLang="en-US" sz="7700" dirty="0">
                <a:sym typeface="Arial" pitchFamily="34" charset="0"/>
              </a:rPr>
              <a:t>Questions?</a:t>
            </a:r>
            <a:endParaRPr lang="en-US" altLang="en-US" sz="7700" dirty="0"/>
          </a:p>
        </p:txBody>
      </p:sp>
      <p:pic>
        <p:nvPicPr>
          <p:cNvPr id="65539" name="Picture 3" descr="image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9587" y="3333750"/>
            <a:ext cx="3139441" cy="318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918" y="3200400"/>
            <a:ext cx="3314700" cy="3314700"/>
          </a:xfrm>
          <a:prstGeom prst="ellipse">
            <a:avLst/>
          </a:prstGeom>
        </p:spPr>
      </p:pic>
    </p:spTree>
    <p:extLst>
      <p:ext uri="{BB962C8B-B14F-4D97-AF65-F5344CB8AC3E}">
        <p14:creationId xmlns:p14="http://schemas.microsoft.com/office/powerpoint/2010/main" val="3734334466"/>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p:spPr>
      </p:pic>
    </p:spTree>
    <p:extLst>
      <p:ext uri="{BB962C8B-B14F-4D97-AF65-F5344CB8AC3E}">
        <p14:creationId xmlns:p14="http://schemas.microsoft.com/office/powerpoint/2010/main" val="313081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300" b="0" dirty="0" err="1"/>
              <a:t>iMedicalApps</a:t>
            </a:r>
            <a:r>
              <a:rPr lang="en-US" sz="5300" b="0" dirty="0"/>
              <a:t> Associate Editor</a:t>
            </a:r>
            <a:r>
              <a:rPr lang="en-US" dirty="0"/>
              <a:t/>
            </a:r>
            <a:br>
              <a:rPr lang="en-US" dirty="0"/>
            </a:br>
            <a:endParaRPr lang="en-US" dirty="0"/>
          </a:p>
        </p:txBody>
      </p:sp>
      <p:sp>
        <p:nvSpPr>
          <p:cNvPr id="3" name="Content Placeholder 2"/>
          <p:cNvSpPr>
            <a:spLocks noGrp="1"/>
          </p:cNvSpPr>
          <p:nvPr>
            <p:ph type="subTitle" idx="1"/>
          </p:nvPr>
        </p:nvSpPr>
        <p:spPr/>
        <p:txBody>
          <a:bodyPr/>
          <a:lstStyle/>
          <a:p>
            <a:endParaRPr lang="en-US" dirty="0" smtClean="0"/>
          </a:p>
          <a:p>
            <a:endParaRPr lang="en-US" dirty="0"/>
          </a:p>
        </p:txBody>
      </p:sp>
      <p:pic>
        <p:nvPicPr>
          <p:cNvPr id="1026" name="Picture 2" descr="C:\Users\Douglas.Maurer\Desktop\imedica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2429"/>
            <a:ext cx="3657600" cy="20916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037458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6" name="Content Placeholder 2"/>
          <p:cNvSpPr txBox="1">
            <a:spLocks/>
          </p:cNvSpPr>
          <p:nvPr/>
        </p:nvSpPr>
        <p:spPr bwMode="auto">
          <a:xfrm>
            <a:off x="1039050" y="1405890"/>
            <a:ext cx="13533120" cy="5394960"/>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endParaRPr lang="en-US" sz="4600" dirty="0"/>
          </a:p>
          <a:p>
            <a:pPr marL="653110" indent="-653110">
              <a:lnSpc>
                <a:spcPct val="150000"/>
              </a:lnSpc>
              <a:buFont typeface="Arial" panose="020B0604020202020204" pitchFamily="34" charset="0"/>
              <a:buChar char="•"/>
            </a:pPr>
            <a:r>
              <a:rPr lang="en-US" sz="3600" dirty="0" smtClean="0">
                <a:solidFill>
                  <a:schemeClr val="tx2"/>
                </a:solidFill>
              </a:rPr>
              <a:t>Discussed the 6S approach to EBM</a:t>
            </a:r>
          </a:p>
          <a:p>
            <a:pPr marL="653110" indent="-653110">
              <a:buFont typeface="Arial" panose="020B0604020202020204" pitchFamily="34" charset="0"/>
              <a:buChar char="•"/>
            </a:pPr>
            <a:r>
              <a:rPr lang="en-US" sz="3600" dirty="0" smtClean="0">
                <a:solidFill>
                  <a:schemeClr val="tx2"/>
                </a:solidFill>
              </a:rPr>
              <a:t>Practiced answering EBM questions using the best sources on our mobile devices</a:t>
            </a:r>
          </a:p>
          <a:p>
            <a:pPr marL="653110" indent="-653110">
              <a:lnSpc>
                <a:spcPct val="150000"/>
              </a:lnSpc>
              <a:buFont typeface="Arial" panose="020B0604020202020204" pitchFamily="34" charset="0"/>
              <a:buChar char="•"/>
            </a:pPr>
            <a:r>
              <a:rPr lang="en-US" sz="3600" dirty="0" smtClean="0">
                <a:solidFill>
                  <a:schemeClr val="tx2"/>
                </a:solidFill>
              </a:rPr>
              <a:t>Reviewed </a:t>
            </a:r>
            <a:r>
              <a:rPr lang="en-US" sz="3600" dirty="0">
                <a:solidFill>
                  <a:schemeClr val="tx2"/>
                </a:solidFill>
              </a:rPr>
              <a:t>one critical appraisal </a:t>
            </a:r>
            <a:r>
              <a:rPr lang="en-US" sz="3600" dirty="0" smtClean="0">
                <a:solidFill>
                  <a:schemeClr val="tx2"/>
                </a:solidFill>
              </a:rPr>
              <a:t>system</a:t>
            </a:r>
            <a:endParaRPr lang="en-US" sz="3600" dirty="0">
              <a:solidFill>
                <a:schemeClr val="tx2"/>
              </a:solidFill>
            </a:endParaRPr>
          </a:p>
          <a:p>
            <a:pPr marL="653110" indent="-653110">
              <a:lnSpc>
                <a:spcPct val="150000"/>
              </a:lnSpc>
              <a:buFont typeface="Arial" panose="020B0604020202020204" pitchFamily="34" charset="0"/>
              <a:buChar char="•"/>
            </a:pPr>
            <a:r>
              <a:rPr lang="en-US" sz="3600" dirty="0">
                <a:solidFill>
                  <a:schemeClr val="tx2"/>
                </a:solidFill>
              </a:rPr>
              <a:t>Practiced using that system on a journal article</a:t>
            </a:r>
          </a:p>
          <a:p>
            <a:pPr marL="489833" indent="-489833" fontAlgn="base">
              <a:spcBef>
                <a:spcPct val="20000"/>
              </a:spcBef>
              <a:spcAft>
                <a:spcPct val="0"/>
              </a:spcAft>
              <a:defRPr/>
            </a:pPr>
            <a:endParaRPr lang="en-US" sz="4600" kern="0" dirty="0"/>
          </a:p>
          <a:p>
            <a:pPr marL="489833" indent="-489833" fontAlgn="base">
              <a:spcBef>
                <a:spcPct val="20000"/>
              </a:spcBef>
              <a:spcAft>
                <a:spcPct val="0"/>
              </a:spcAft>
              <a:buFontTx/>
              <a:buChar char="•"/>
              <a:defRPr/>
            </a:pPr>
            <a:endParaRPr lang="en-US" sz="4600" kern="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Where to Find the Best Evidence?</a:t>
            </a:r>
            <a:endParaRPr lang="en-US" dirty="0"/>
          </a:p>
        </p:txBody>
      </p:sp>
      <p:sp>
        <p:nvSpPr>
          <p:cNvPr id="3" name="Content Placeholder 2"/>
          <p:cNvSpPr>
            <a:spLocks noGrp="1"/>
          </p:cNvSpPr>
          <p:nvPr>
            <p:ph idx="1"/>
          </p:nvPr>
        </p:nvSpPr>
        <p:spPr>
          <a:xfrm>
            <a:off x="609600" y="2194560"/>
            <a:ext cx="13411200" cy="5852160"/>
          </a:xfrm>
        </p:spPr>
        <p:txBody>
          <a:bodyPr>
            <a:normAutofit/>
          </a:bodyPr>
          <a:lstStyle/>
          <a:p>
            <a:pPr>
              <a:lnSpc>
                <a:spcPct val="150000"/>
              </a:lnSpc>
            </a:pPr>
            <a:r>
              <a:rPr lang="en-US" dirty="0"/>
              <a:t>Burn your traditional </a:t>
            </a:r>
            <a:r>
              <a:rPr lang="en-US" dirty="0" smtClean="0"/>
              <a:t>textbooks</a:t>
            </a:r>
            <a:endParaRPr lang="en-US" dirty="0"/>
          </a:p>
          <a:p>
            <a:pPr>
              <a:lnSpc>
                <a:spcPct val="150000"/>
              </a:lnSpc>
            </a:pPr>
            <a:r>
              <a:rPr lang="en-US" dirty="0"/>
              <a:t>Use the 6S approach to EBM info access</a:t>
            </a:r>
          </a:p>
          <a:p>
            <a:pPr>
              <a:lnSpc>
                <a:spcPct val="150000"/>
              </a:lnSpc>
            </a:pPr>
            <a:r>
              <a:rPr lang="en-US" dirty="0"/>
              <a:t>Organize access to EBM info services</a:t>
            </a:r>
          </a:p>
          <a:p>
            <a:pPr>
              <a:lnSpc>
                <a:spcPct val="150000"/>
              </a:lnSpc>
            </a:pPr>
            <a:r>
              <a:rPr lang="en-US" dirty="0"/>
              <a:t>Change your approach: prompt/pull/push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363301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 Your Textbooks</a:t>
            </a:r>
            <a:endParaRPr lang="en-US" dirty="0"/>
          </a:p>
        </p:txBody>
      </p:sp>
      <p:sp>
        <p:nvSpPr>
          <p:cNvPr id="3" name="Content Placeholder 2"/>
          <p:cNvSpPr>
            <a:spLocks noGrp="1"/>
          </p:cNvSpPr>
          <p:nvPr>
            <p:ph idx="1"/>
          </p:nvPr>
        </p:nvSpPr>
        <p:spPr/>
        <p:txBody>
          <a:bodyPr>
            <a:noAutofit/>
          </a:bodyPr>
          <a:lstStyle/>
          <a:p>
            <a:r>
              <a:rPr lang="en-US" dirty="0" smtClean="0"/>
              <a:t>Text must have in-line references to support each key recommendation</a:t>
            </a:r>
          </a:p>
          <a:p>
            <a:r>
              <a:rPr lang="en-US" dirty="0" smtClean="0"/>
              <a:t>References for each key recommendation must be no more than 2-3 years old</a:t>
            </a:r>
          </a:p>
          <a:p>
            <a:endParaRPr lang="en-US" dirty="0" smtClean="0"/>
          </a:p>
          <a:p>
            <a:pPr marL="0" indent="0" algn="ctr">
              <a:buNone/>
            </a:pPr>
            <a:r>
              <a:rPr lang="en-US" sz="4400" b="1" dirty="0" smtClean="0">
                <a:solidFill>
                  <a:schemeClr val="tx1"/>
                </a:solidFill>
              </a:rPr>
              <a:t>Activity 1 </a:t>
            </a:r>
            <a:r>
              <a:rPr lang="en-US" sz="4400" b="1" dirty="0" smtClean="0">
                <a:solidFill>
                  <a:schemeClr val="tx1"/>
                </a:solidFill>
              </a:rPr>
              <a:t>(2 </a:t>
            </a:r>
            <a:r>
              <a:rPr lang="en-US" sz="4400" b="1" dirty="0" smtClean="0">
                <a:solidFill>
                  <a:schemeClr val="tx1"/>
                </a:solidFill>
              </a:rPr>
              <a:t>min) </a:t>
            </a:r>
          </a:p>
          <a:p>
            <a:pPr marL="0" indent="0" algn="ctr">
              <a:buNone/>
            </a:pPr>
            <a:r>
              <a:rPr lang="en-US" dirty="0" smtClean="0"/>
              <a:t>Go to your favorite EBM resources and see if they “pass”          these two steps</a:t>
            </a:r>
          </a:p>
        </p:txBody>
      </p:sp>
      <p:pic>
        <p:nvPicPr>
          <p:cNvPr id="1026" name="Picture 2" descr="C:\Users\Douglas.Maurer\Desktop\book bu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399" y="0"/>
            <a:ext cx="3060613"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59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980" y="-32384"/>
            <a:ext cx="12679680" cy="2105024"/>
          </a:xfrm>
        </p:spPr>
        <p:txBody>
          <a:bodyPr>
            <a:noAutofit/>
          </a:bodyPr>
          <a:lstStyle/>
          <a:p>
            <a:r>
              <a:rPr lang="en-US" dirty="0" smtClean="0"/>
              <a:t>6S Approach</a:t>
            </a:r>
            <a:endParaRPr lang="en-US" dirty="0"/>
          </a:p>
        </p:txBody>
      </p:sp>
      <p:pic>
        <p:nvPicPr>
          <p:cNvPr id="2050" name="Picture 2" descr="C:\Users\Douglas.Maurer\Desktop\6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500" b="79167" l="5625" r="52250">
                        <a14:foregroundMark x1="13250" y1="73500" x2="13250" y2="73500"/>
                        <a14:foregroundMark x1="7125" y1="77500" x2="7125" y2="77500"/>
                        <a14:foregroundMark x1="51250" y1="78167" x2="51250" y2="78167"/>
                        <a14:foregroundMark x1="52250" y1="78667" x2="52250" y2="78667"/>
                        <a14:foregroundMark x1="5625" y1="79167" x2="5625" y2="79167"/>
                        <a14:foregroundMark x1="30375" y1="24500" x2="30375" y2="24500"/>
                      </a14:backgroundRemoval>
                    </a14:imgEffect>
                  </a14:imgLayer>
                </a14:imgProps>
              </a:ext>
              <a:ext uri="{28A0092B-C50C-407E-A947-70E740481C1C}">
                <a14:useLocalDpi xmlns:a14="http://schemas.microsoft.com/office/drawing/2010/main" val="0"/>
              </a:ext>
            </a:extLst>
          </a:blip>
          <a:srcRect l="3892" t="19517" r="46291" b="18414"/>
          <a:stretch/>
        </p:blipFill>
        <p:spPr bwMode="auto">
          <a:xfrm>
            <a:off x="3322320" y="1177290"/>
            <a:ext cx="7567450" cy="6309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0068" y="54530"/>
            <a:ext cx="2040970" cy="2040970"/>
          </a:xfrm>
          <a:prstGeom prst="ellipse">
            <a:avLst/>
          </a:prstGeom>
        </p:spPr>
      </p:pic>
    </p:spTree>
    <p:extLst>
      <p:ext uri="{BB962C8B-B14F-4D97-AF65-F5344CB8AC3E}">
        <p14:creationId xmlns:p14="http://schemas.microsoft.com/office/powerpoint/2010/main" val="296906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eeping Clinically Current and Performing Critical Appraisal PDW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Keeping Clinically Current and Performing Critical Appraisal PDW 2017</Template>
  <TotalTime>269</TotalTime>
  <Words>4647</Words>
  <Application>Microsoft Office PowerPoint</Application>
  <PresentationFormat>Custom</PresentationFormat>
  <Paragraphs>466</Paragraphs>
  <Slides>47</Slides>
  <Notes>29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Keeping Clinically Current and Performing Critical Appraisal PDW 2017</vt:lpstr>
      <vt:lpstr> </vt:lpstr>
      <vt:lpstr>PowerPoint Presentation</vt:lpstr>
      <vt:lpstr> </vt:lpstr>
      <vt:lpstr>Disclosures</vt:lpstr>
      <vt:lpstr>iMedicalApps Associate Editor </vt:lpstr>
      <vt:lpstr>Objectives </vt:lpstr>
      <vt:lpstr>Where to Find the Best Evidence?</vt:lpstr>
      <vt:lpstr>Burn Your Textbooks</vt:lpstr>
      <vt:lpstr>6S Approach</vt:lpstr>
      <vt:lpstr>6S Approach</vt:lpstr>
      <vt:lpstr>Organize Access to EBM Info Services</vt:lpstr>
      <vt:lpstr>PowerPoint Presentation</vt:lpstr>
      <vt:lpstr>PowerPoint Presentation</vt:lpstr>
      <vt:lpstr>Prompt/Pull/Push</vt:lpstr>
      <vt:lpstr>How to “Push” Evidence</vt:lpstr>
      <vt:lpstr>Got Apps?</vt:lpstr>
      <vt:lpstr>Information Anxiety</vt:lpstr>
      <vt:lpstr>DOE versus POEM</vt:lpstr>
      <vt:lpstr>DOE versus POEM</vt:lpstr>
      <vt:lpstr>DOE versus POEM</vt:lpstr>
      <vt:lpstr>Dr Maurer’s POEM Finder</vt:lpstr>
      <vt:lpstr>Dr Maurer’s POEM Finder</vt:lpstr>
      <vt:lpstr>Case 1</vt:lpstr>
      <vt:lpstr>Where Would I Go?</vt:lpstr>
      <vt:lpstr>Case 2</vt:lpstr>
      <vt:lpstr>Where Would I Go?</vt:lpstr>
      <vt:lpstr>Case 3</vt:lpstr>
      <vt:lpstr>Where Would I Go?</vt:lpstr>
      <vt:lpstr>Case 4</vt:lpstr>
      <vt:lpstr>Where Would I Go?</vt:lpstr>
      <vt:lpstr>Case 5</vt:lpstr>
      <vt:lpstr>Where Would I Go?</vt:lpstr>
      <vt:lpstr>Dr Maurer’s POEM Finder</vt:lpstr>
      <vt:lpstr>Dr Maurer’s POEM Finder</vt:lpstr>
      <vt:lpstr>Best of the Rest</vt:lpstr>
      <vt:lpstr>ACCORD Trial</vt:lpstr>
      <vt:lpstr>How to Review an RCT in 10 Minutes</vt:lpstr>
      <vt:lpstr>What Are Your Needs?</vt:lpstr>
      <vt:lpstr>Search for Bias</vt:lpstr>
      <vt:lpstr>Ignore the Rest of the Paper!</vt:lpstr>
      <vt:lpstr>Who Was Studied?</vt:lpstr>
      <vt:lpstr>What Happened?</vt:lpstr>
      <vt:lpstr>Who Cares?</vt:lpstr>
      <vt:lpstr>Resources</vt:lpstr>
      <vt:lpstr>Objectives </vt:lpstr>
      <vt:lpstr>Questions?</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Maurer, Douglas M LTC USARMY MEDCOM MAMC (US)</dc:creator>
  <cp:lastModifiedBy>Maurer, Douglas M LTC USARMY MEDCOM MAMC (US)</cp:lastModifiedBy>
  <cp:revision>26</cp:revision>
  <cp:lastPrinted>2017-01-30T03:49:03Z</cp:lastPrinted>
  <dcterms:created xsi:type="dcterms:W3CDTF">2017-01-30T02:20:21Z</dcterms:created>
  <dcterms:modified xsi:type="dcterms:W3CDTF">2017-03-19T21:26:37Z</dcterms:modified>
</cp:coreProperties>
</file>