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charts/chart6.xml" ContentType="application/vnd.openxmlformats-officedocument.drawingml.chart+xml"/>
  <Override PartName="/ppt/notesSlides/notesSlide22.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70" r:id="rId3"/>
    <p:sldId id="271" r:id="rId4"/>
    <p:sldId id="288" r:id="rId5"/>
    <p:sldId id="273" r:id="rId6"/>
    <p:sldId id="274" r:id="rId7"/>
    <p:sldId id="275" r:id="rId8"/>
    <p:sldId id="276" r:id="rId9"/>
    <p:sldId id="291" r:id="rId10"/>
    <p:sldId id="277" r:id="rId11"/>
    <p:sldId id="278" r:id="rId12"/>
    <p:sldId id="290" r:id="rId13"/>
    <p:sldId id="279" r:id="rId14"/>
    <p:sldId id="280" r:id="rId15"/>
    <p:sldId id="282" r:id="rId16"/>
    <p:sldId id="304" r:id="rId17"/>
    <p:sldId id="319" r:id="rId18"/>
    <p:sldId id="305" r:id="rId19"/>
    <p:sldId id="320" r:id="rId20"/>
    <p:sldId id="284"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1152" userDrawn="1">
          <p15:clr>
            <a:srgbClr val="A4A3A4"/>
          </p15:clr>
        </p15:guide>
        <p15:guide id="3" orient="horz" pos="960" userDrawn="1">
          <p15:clr>
            <a:srgbClr val="A4A3A4"/>
          </p15:clr>
        </p15:guide>
        <p15:guide id="4" orient="horz" pos="240" userDrawn="1">
          <p15:clr>
            <a:srgbClr val="A4A3A4"/>
          </p15:clr>
        </p15:guide>
        <p15:guide id="5" pos="3840" userDrawn="1">
          <p15:clr>
            <a:srgbClr val="A4A3A4"/>
          </p15:clr>
        </p15:guide>
        <p15:guide id="6" pos="384"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8080"/>
    <a:srgbClr val="00927E"/>
    <a:srgbClr val="AD7017"/>
    <a:srgbClr val="D4891C"/>
    <a:srgbClr val="2768B7"/>
    <a:srgbClr val="20A4E4"/>
    <a:srgbClr val="3D76A9"/>
    <a:srgbClr val="205698"/>
    <a:srgbClr val="A10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51" autoAdjust="0"/>
  </p:normalViewPr>
  <p:slideViewPr>
    <p:cSldViewPr>
      <p:cViewPr varScale="1">
        <p:scale>
          <a:sx n="63" d="100"/>
          <a:sy n="63" d="100"/>
        </p:scale>
        <p:origin x="-1397" y="-77"/>
      </p:cViewPr>
      <p:guideLst>
        <p:guide orient="horz" pos="2160"/>
        <p:guide orient="horz" pos="1152"/>
        <p:guide orient="horz" pos="960"/>
        <p:guide orient="horz" pos="240"/>
        <p:guide pos="3840"/>
        <p:guide pos="384"/>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66" d="100"/>
          <a:sy n="66" d="100"/>
        </p:scale>
        <p:origin x="237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X:\GWEP\Evaluation\Data\2017-10-31\BF%20Workspace.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X:\GWEP\Evaluation\Data\2017-10-31\BF%20Workspace.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X:\GWEP\Evaluation\Data\2017-10-31\BF%20Workspace.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X:\GWEP\Evaluation\Data\2017-10-31\BF%20Workspace.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X:\GWEP\Evaluation\Data\2017-10-31\BF%20Workspace.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X:\GWEP\Evaluation\Data\2017-10-31\BF%20Workspace.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X:\GWEP\Evaluation\Data\2017-10-31\BF%20Workspa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Sheet1!$C$23</c:f>
              <c:strCache>
                <c:ptCount val="1"/>
                <c:pt idx="0">
                  <c:v>Patient Touches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Sheet1!$B$24:$B$30</c:f>
              <c:strCache>
                <c:ptCount val="7"/>
                <c:pt idx="0">
                  <c:v>Total</c:v>
                </c:pt>
                <c:pt idx="1">
                  <c:v>Hamburg</c:v>
                </c:pt>
                <c:pt idx="2">
                  <c:v>LVPP</c:v>
                </c:pt>
                <c:pt idx="3">
                  <c:v>LVFHC</c:v>
                </c:pt>
                <c:pt idx="4">
                  <c:v>Easton Ave</c:v>
                </c:pt>
                <c:pt idx="5">
                  <c:v>LVFPA</c:v>
                </c:pt>
                <c:pt idx="6">
                  <c:v>NHCLV</c:v>
                </c:pt>
              </c:strCache>
            </c:strRef>
          </c:cat>
          <c:val>
            <c:numRef>
              <c:f>Sheet1!$C$24:$C$30</c:f>
              <c:numCache>
                <c:formatCode>General</c:formatCode>
                <c:ptCount val="7"/>
                <c:pt idx="0">
                  <c:v>817</c:v>
                </c:pt>
                <c:pt idx="1">
                  <c:v>221</c:v>
                </c:pt>
                <c:pt idx="2">
                  <c:v>214</c:v>
                </c:pt>
                <c:pt idx="3">
                  <c:v>156</c:v>
                </c:pt>
                <c:pt idx="4">
                  <c:v>105</c:v>
                </c:pt>
                <c:pt idx="5">
                  <c:v>97</c:v>
                </c:pt>
                <c:pt idx="6">
                  <c:v>24</c:v>
                </c:pt>
              </c:numCache>
            </c:numRef>
          </c:val>
        </c:ser>
        <c:ser>
          <c:idx val="1"/>
          <c:order val="1"/>
          <c:tx>
            <c:strRef>
              <c:f>Sheet1!$D$23</c:f>
              <c:strCache>
                <c:ptCount val="1"/>
                <c:pt idx="0">
                  <c:v>Enrollees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Sheet1!$B$24:$B$30</c:f>
              <c:strCache>
                <c:ptCount val="7"/>
                <c:pt idx="0">
                  <c:v>Total</c:v>
                </c:pt>
                <c:pt idx="1">
                  <c:v>Hamburg</c:v>
                </c:pt>
                <c:pt idx="2">
                  <c:v>LVPP</c:v>
                </c:pt>
                <c:pt idx="3">
                  <c:v>LVFHC</c:v>
                </c:pt>
                <c:pt idx="4">
                  <c:v>Easton Ave</c:v>
                </c:pt>
                <c:pt idx="5">
                  <c:v>LVFPA</c:v>
                </c:pt>
                <c:pt idx="6">
                  <c:v>NHCLV</c:v>
                </c:pt>
              </c:strCache>
            </c:strRef>
          </c:cat>
          <c:val>
            <c:numRef>
              <c:f>Sheet1!$D$24:$D$30</c:f>
              <c:numCache>
                <c:formatCode>General</c:formatCode>
                <c:ptCount val="7"/>
                <c:pt idx="0">
                  <c:v>414</c:v>
                </c:pt>
                <c:pt idx="1">
                  <c:v>113</c:v>
                </c:pt>
                <c:pt idx="2">
                  <c:v>95</c:v>
                </c:pt>
                <c:pt idx="3">
                  <c:v>98</c:v>
                </c:pt>
                <c:pt idx="4">
                  <c:v>55</c:v>
                </c:pt>
                <c:pt idx="5">
                  <c:v>34</c:v>
                </c:pt>
                <c:pt idx="6">
                  <c:v>19</c:v>
                </c:pt>
              </c:numCache>
            </c:numRef>
          </c:val>
        </c:ser>
        <c:dLbls>
          <c:dLblPos val="outEnd"/>
          <c:showLegendKey val="0"/>
          <c:showVal val="1"/>
          <c:showCatName val="0"/>
          <c:showSerName val="0"/>
          <c:showPercent val="0"/>
          <c:showBubbleSize val="0"/>
        </c:dLbls>
        <c:gapWidth val="75"/>
        <c:axId val="102128256"/>
        <c:axId val="102130048"/>
      </c:barChart>
      <c:catAx>
        <c:axId val="102128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2130048"/>
        <c:crosses val="autoZero"/>
        <c:auto val="1"/>
        <c:lblAlgn val="ctr"/>
        <c:lblOffset val="100"/>
        <c:noMultiLvlLbl val="0"/>
      </c:catAx>
      <c:valAx>
        <c:axId val="102130048"/>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t>Number of Patients</a:t>
                </a:r>
              </a:p>
            </c:rich>
          </c:tx>
          <c:layout>
            <c:manualLayout>
              <c:xMode val="edge"/>
              <c:yMode val="edge"/>
              <c:x val="2.8017015114490001E-3"/>
              <c:y val="0.2046882143764287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2128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Sheet1!$H$59</c:f>
              <c:strCache>
                <c:ptCount val="1"/>
                <c:pt idx="0">
                  <c:v>Patients</c:v>
                </c:pt>
              </c:strCache>
            </c:strRef>
          </c:tx>
          <c:spPr>
            <a:solidFill>
              <a:schemeClr val="accent3"/>
            </a:solidFill>
            <a:ln>
              <a:noFill/>
            </a:ln>
            <a:effectLst/>
          </c:spPr>
          <c:invertIfNegative val="0"/>
          <c:cat>
            <c:numRef>
              <c:f>Sheet1!$E$60:$E$81</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Sheet1!$H$60:$H$81</c:f>
              <c:numCache>
                <c:formatCode>General</c:formatCode>
                <c:ptCount val="22"/>
                <c:pt idx="0">
                  <c:v>69</c:v>
                </c:pt>
                <c:pt idx="1">
                  <c:v>78</c:v>
                </c:pt>
                <c:pt idx="2">
                  <c:v>115</c:v>
                </c:pt>
                <c:pt idx="3">
                  <c:v>101</c:v>
                </c:pt>
                <c:pt idx="4">
                  <c:v>165</c:v>
                </c:pt>
                <c:pt idx="5">
                  <c:v>153</c:v>
                </c:pt>
                <c:pt idx="6">
                  <c:v>158</c:v>
                </c:pt>
                <c:pt idx="7">
                  <c:v>152</c:v>
                </c:pt>
                <c:pt idx="8">
                  <c:v>156</c:v>
                </c:pt>
                <c:pt idx="9">
                  <c:v>200</c:v>
                </c:pt>
                <c:pt idx="10">
                  <c:v>197</c:v>
                </c:pt>
                <c:pt idx="11">
                  <c:v>193</c:v>
                </c:pt>
                <c:pt idx="12">
                  <c:v>172</c:v>
                </c:pt>
                <c:pt idx="13">
                  <c:v>170</c:v>
                </c:pt>
                <c:pt idx="14">
                  <c:v>165</c:v>
                </c:pt>
                <c:pt idx="15">
                  <c:v>179</c:v>
                </c:pt>
                <c:pt idx="16">
                  <c:v>220</c:v>
                </c:pt>
                <c:pt idx="17">
                  <c:v>178</c:v>
                </c:pt>
                <c:pt idx="18">
                  <c:v>169</c:v>
                </c:pt>
                <c:pt idx="19">
                  <c:v>195</c:v>
                </c:pt>
                <c:pt idx="20">
                  <c:v>189</c:v>
                </c:pt>
                <c:pt idx="21">
                  <c:v>213</c:v>
                </c:pt>
              </c:numCache>
            </c:numRef>
          </c:val>
        </c:ser>
        <c:dLbls>
          <c:showLegendKey val="0"/>
          <c:showVal val="0"/>
          <c:showCatName val="0"/>
          <c:showSerName val="0"/>
          <c:showPercent val="0"/>
          <c:showBubbleSize val="0"/>
        </c:dLbls>
        <c:gapWidth val="100"/>
        <c:axId val="105741312"/>
        <c:axId val="105747200"/>
      </c:barChart>
      <c:lineChart>
        <c:grouping val="standard"/>
        <c:varyColors val="0"/>
        <c:ser>
          <c:idx val="0"/>
          <c:order val="0"/>
          <c:tx>
            <c:strRef>
              <c:f>Sheet1!$F$59</c:f>
              <c:strCache>
                <c:ptCount val="1"/>
                <c:pt idx="0">
                  <c:v>GC-RN</c:v>
                </c:pt>
              </c:strCache>
            </c:strRef>
          </c:tx>
          <c:spPr>
            <a:ln w="38100" cap="rnd">
              <a:solidFill>
                <a:schemeClr val="accent1"/>
              </a:solidFill>
              <a:round/>
            </a:ln>
            <a:effectLst/>
          </c:spPr>
          <c:marker>
            <c:symbol val="none"/>
          </c:marker>
          <c:cat>
            <c:numRef>
              <c:f>Sheet1!$E$60:$E$81</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Sheet1!$F$60:$F$81</c:f>
              <c:numCache>
                <c:formatCode>General</c:formatCode>
                <c:ptCount val="22"/>
                <c:pt idx="0">
                  <c:v>169</c:v>
                </c:pt>
                <c:pt idx="1">
                  <c:v>252</c:v>
                </c:pt>
                <c:pt idx="2">
                  <c:v>359</c:v>
                </c:pt>
                <c:pt idx="3">
                  <c:v>283</c:v>
                </c:pt>
                <c:pt idx="4">
                  <c:v>399</c:v>
                </c:pt>
                <c:pt idx="5">
                  <c:v>346</c:v>
                </c:pt>
                <c:pt idx="6">
                  <c:v>297</c:v>
                </c:pt>
                <c:pt idx="7">
                  <c:v>309</c:v>
                </c:pt>
                <c:pt idx="8">
                  <c:v>273</c:v>
                </c:pt>
                <c:pt idx="9">
                  <c:v>405</c:v>
                </c:pt>
                <c:pt idx="10">
                  <c:v>374</c:v>
                </c:pt>
                <c:pt idx="11">
                  <c:v>319</c:v>
                </c:pt>
                <c:pt idx="12">
                  <c:v>319</c:v>
                </c:pt>
                <c:pt idx="13">
                  <c:v>313</c:v>
                </c:pt>
                <c:pt idx="14">
                  <c:v>325</c:v>
                </c:pt>
                <c:pt idx="15">
                  <c:v>338</c:v>
                </c:pt>
                <c:pt idx="16">
                  <c:v>402</c:v>
                </c:pt>
                <c:pt idx="17">
                  <c:v>332</c:v>
                </c:pt>
                <c:pt idx="18">
                  <c:v>326</c:v>
                </c:pt>
                <c:pt idx="19">
                  <c:v>387</c:v>
                </c:pt>
                <c:pt idx="20">
                  <c:v>317</c:v>
                </c:pt>
                <c:pt idx="21">
                  <c:v>439</c:v>
                </c:pt>
              </c:numCache>
            </c:numRef>
          </c:val>
          <c:smooth val="0"/>
        </c:ser>
        <c:ser>
          <c:idx val="1"/>
          <c:order val="1"/>
          <c:tx>
            <c:strRef>
              <c:f>Sheet1!$G$59</c:f>
              <c:strCache>
                <c:ptCount val="1"/>
                <c:pt idx="0">
                  <c:v>CHW</c:v>
                </c:pt>
              </c:strCache>
            </c:strRef>
          </c:tx>
          <c:spPr>
            <a:ln w="38100" cap="rnd">
              <a:solidFill>
                <a:schemeClr val="accent2"/>
              </a:solidFill>
              <a:round/>
            </a:ln>
            <a:effectLst/>
          </c:spPr>
          <c:marker>
            <c:symbol val="none"/>
          </c:marker>
          <c:cat>
            <c:numRef>
              <c:f>Sheet1!$E$60:$E$81</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Sheet1!$G$60:$G$81</c:f>
              <c:numCache>
                <c:formatCode>General</c:formatCode>
                <c:ptCount val="22"/>
                <c:pt idx="3">
                  <c:v>31</c:v>
                </c:pt>
                <c:pt idx="4">
                  <c:v>90</c:v>
                </c:pt>
                <c:pt idx="5">
                  <c:v>103</c:v>
                </c:pt>
                <c:pt idx="6">
                  <c:v>112</c:v>
                </c:pt>
                <c:pt idx="7">
                  <c:v>82</c:v>
                </c:pt>
                <c:pt idx="8">
                  <c:v>152</c:v>
                </c:pt>
                <c:pt idx="9">
                  <c:v>165</c:v>
                </c:pt>
                <c:pt idx="10">
                  <c:v>200</c:v>
                </c:pt>
                <c:pt idx="11">
                  <c:v>241</c:v>
                </c:pt>
                <c:pt idx="12">
                  <c:v>211</c:v>
                </c:pt>
                <c:pt idx="13">
                  <c:v>184</c:v>
                </c:pt>
                <c:pt idx="14">
                  <c:v>275</c:v>
                </c:pt>
                <c:pt idx="15">
                  <c:v>197</c:v>
                </c:pt>
                <c:pt idx="16">
                  <c:v>246</c:v>
                </c:pt>
                <c:pt idx="17">
                  <c:v>283</c:v>
                </c:pt>
                <c:pt idx="18">
                  <c:v>245</c:v>
                </c:pt>
                <c:pt idx="19">
                  <c:v>266</c:v>
                </c:pt>
                <c:pt idx="20">
                  <c:v>288</c:v>
                </c:pt>
                <c:pt idx="21">
                  <c:v>231</c:v>
                </c:pt>
              </c:numCache>
            </c:numRef>
          </c:val>
          <c:smooth val="0"/>
        </c:ser>
        <c:dLbls>
          <c:showLegendKey val="0"/>
          <c:showVal val="0"/>
          <c:showCatName val="0"/>
          <c:showSerName val="0"/>
          <c:showPercent val="0"/>
          <c:showBubbleSize val="0"/>
        </c:dLbls>
        <c:marker val="1"/>
        <c:smooth val="0"/>
        <c:axId val="105741312"/>
        <c:axId val="105747200"/>
      </c:lineChart>
      <c:dateAx>
        <c:axId val="105741312"/>
        <c:scaling>
          <c:orientation val="minMax"/>
        </c:scaling>
        <c:delete val="0"/>
        <c:axPos val="b"/>
        <c:numFmt formatCode="[$-409]mmm\-yy;@"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747200"/>
        <c:crosses val="autoZero"/>
        <c:auto val="1"/>
        <c:lblOffset val="100"/>
        <c:baseTimeUnit val="months"/>
      </c:dateAx>
      <c:valAx>
        <c:axId val="105747200"/>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Number of Patients/Encounters</a:t>
                </a:r>
              </a:p>
            </c:rich>
          </c:tx>
          <c:layout>
            <c:manualLayout>
              <c:xMode val="edge"/>
              <c:yMode val="edge"/>
              <c:x val="0"/>
              <c:y val="0.1087431859479103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741312"/>
        <c:crosses val="autoZero"/>
        <c:crossBetween val="between"/>
      </c:valAx>
      <c:spPr>
        <a:noFill/>
        <a:ln>
          <a:noFill/>
        </a:ln>
        <a:effectLst/>
      </c:spPr>
    </c:plotArea>
    <c:legend>
      <c:legendPos val="b"/>
      <c:layout>
        <c:manualLayout>
          <c:xMode val="edge"/>
          <c:yMode val="edge"/>
          <c:x val="0.36827289680895142"/>
          <c:y val="0.93503937007874016"/>
          <c:w val="0.26345420638209699"/>
          <c:h val="6.496062992125983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Sheet1!$H$90</c:f>
              <c:strCache>
                <c:ptCount val="1"/>
                <c:pt idx="0">
                  <c:v>Patients</c:v>
                </c:pt>
              </c:strCache>
            </c:strRef>
          </c:tx>
          <c:spPr>
            <a:solidFill>
              <a:schemeClr val="tx2"/>
            </a:solidFill>
            <a:ln>
              <a:noFill/>
            </a:ln>
            <a:effectLst/>
          </c:spPr>
          <c:invertIfNegative val="0"/>
          <c:cat>
            <c:numRef>
              <c:f>Sheet1!$E$91:$E$112</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Sheet1!$H$91:$H$112</c:f>
              <c:numCache>
                <c:formatCode>General</c:formatCode>
                <c:ptCount val="22"/>
                <c:pt idx="0">
                  <c:v>18</c:v>
                </c:pt>
                <c:pt idx="1">
                  <c:v>30</c:v>
                </c:pt>
                <c:pt idx="2">
                  <c:v>50</c:v>
                </c:pt>
                <c:pt idx="3">
                  <c:v>33</c:v>
                </c:pt>
                <c:pt idx="4">
                  <c:v>59</c:v>
                </c:pt>
                <c:pt idx="5">
                  <c:v>64</c:v>
                </c:pt>
                <c:pt idx="6">
                  <c:v>57</c:v>
                </c:pt>
                <c:pt idx="7">
                  <c:v>56</c:v>
                </c:pt>
                <c:pt idx="8">
                  <c:v>44</c:v>
                </c:pt>
                <c:pt idx="9">
                  <c:v>64</c:v>
                </c:pt>
                <c:pt idx="10">
                  <c:v>81</c:v>
                </c:pt>
                <c:pt idx="11">
                  <c:v>67</c:v>
                </c:pt>
                <c:pt idx="12">
                  <c:v>67</c:v>
                </c:pt>
                <c:pt idx="13">
                  <c:v>60</c:v>
                </c:pt>
                <c:pt idx="14">
                  <c:v>65</c:v>
                </c:pt>
                <c:pt idx="15">
                  <c:v>66</c:v>
                </c:pt>
                <c:pt idx="16">
                  <c:v>73</c:v>
                </c:pt>
                <c:pt idx="17">
                  <c:v>63</c:v>
                </c:pt>
                <c:pt idx="18">
                  <c:v>64</c:v>
                </c:pt>
                <c:pt idx="19">
                  <c:v>58</c:v>
                </c:pt>
                <c:pt idx="20">
                  <c:v>59</c:v>
                </c:pt>
                <c:pt idx="21">
                  <c:v>64</c:v>
                </c:pt>
              </c:numCache>
            </c:numRef>
          </c:val>
        </c:ser>
        <c:dLbls>
          <c:showLegendKey val="0"/>
          <c:showVal val="0"/>
          <c:showCatName val="0"/>
          <c:showSerName val="0"/>
          <c:showPercent val="0"/>
          <c:showBubbleSize val="0"/>
        </c:dLbls>
        <c:gapWidth val="100"/>
        <c:axId val="105665280"/>
        <c:axId val="105666816"/>
      </c:barChart>
      <c:lineChart>
        <c:grouping val="standard"/>
        <c:varyColors val="0"/>
        <c:ser>
          <c:idx val="0"/>
          <c:order val="0"/>
          <c:tx>
            <c:strRef>
              <c:f>Sheet1!$F$90</c:f>
              <c:strCache>
                <c:ptCount val="1"/>
                <c:pt idx="0">
                  <c:v>GC-RN</c:v>
                </c:pt>
              </c:strCache>
            </c:strRef>
          </c:tx>
          <c:spPr>
            <a:ln w="34925" cap="rnd">
              <a:solidFill>
                <a:schemeClr val="accent3"/>
              </a:solidFill>
              <a:round/>
            </a:ln>
            <a:effectLst/>
          </c:spPr>
          <c:marker>
            <c:symbol val="none"/>
          </c:marker>
          <c:cat>
            <c:numRef>
              <c:f>Sheet1!$E$91:$E$112</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Sheet1!$F$91:$F$112</c:f>
              <c:numCache>
                <c:formatCode>General</c:formatCode>
                <c:ptCount val="22"/>
                <c:pt idx="0">
                  <c:v>21</c:v>
                </c:pt>
                <c:pt idx="1">
                  <c:v>34</c:v>
                </c:pt>
                <c:pt idx="2">
                  <c:v>62</c:v>
                </c:pt>
                <c:pt idx="3">
                  <c:v>36</c:v>
                </c:pt>
                <c:pt idx="4">
                  <c:v>69</c:v>
                </c:pt>
                <c:pt idx="5">
                  <c:v>69</c:v>
                </c:pt>
                <c:pt idx="6">
                  <c:v>58</c:v>
                </c:pt>
                <c:pt idx="7">
                  <c:v>68</c:v>
                </c:pt>
                <c:pt idx="8">
                  <c:v>42</c:v>
                </c:pt>
                <c:pt idx="9">
                  <c:v>68</c:v>
                </c:pt>
                <c:pt idx="10">
                  <c:v>89</c:v>
                </c:pt>
                <c:pt idx="11">
                  <c:v>62</c:v>
                </c:pt>
                <c:pt idx="12">
                  <c:v>59</c:v>
                </c:pt>
                <c:pt idx="13">
                  <c:v>55</c:v>
                </c:pt>
                <c:pt idx="14">
                  <c:v>56</c:v>
                </c:pt>
                <c:pt idx="15">
                  <c:v>72</c:v>
                </c:pt>
                <c:pt idx="16">
                  <c:v>71</c:v>
                </c:pt>
                <c:pt idx="17">
                  <c:v>55</c:v>
                </c:pt>
                <c:pt idx="18">
                  <c:v>65</c:v>
                </c:pt>
                <c:pt idx="19">
                  <c:v>51</c:v>
                </c:pt>
                <c:pt idx="20">
                  <c:v>58</c:v>
                </c:pt>
                <c:pt idx="21">
                  <c:v>65</c:v>
                </c:pt>
              </c:numCache>
            </c:numRef>
          </c:val>
          <c:smooth val="0"/>
        </c:ser>
        <c:ser>
          <c:idx val="1"/>
          <c:order val="1"/>
          <c:tx>
            <c:strRef>
              <c:f>Sheet1!$G$90</c:f>
              <c:strCache>
                <c:ptCount val="1"/>
                <c:pt idx="0">
                  <c:v>CHWs</c:v>
                </c:pt>
              </c:strCache>
            </c:strRef>
          </c:tx>
          <c:spPr>
            <a:ln w="34925" cap="rnd">
              <a:solidFill>
                <a:schemeClr val="accent5"/>
              </a:solidFill>
              <a:round/>
            </a:ln>
            <a:effectLst/>
          </c:spPr>
          <c:marker>
            <c:symbol val="none"/>
          </c:marker>
          <c:cat>
            <c:numRef>
              <c:f>Sheet1!$E$91:$E$112</c:f>
              <c:numCache>
                <c:formatCode>[$-409]mmm\-yy;@</c:formatCode>
                <c:ptCount val="2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numCache>
            </c:numRef>
          </c:cat>
          <c:val>
            <c:numRef>
              <c:f>Sheet1!$G$91:$G$112</c:f>
              <c:numCache>
                <c:formatCode>General</c:formatCode>
                <c:ptCount val="22"/>
                <c:pt idx="2">
                  <c:v>1</c:v>
                </c:pt>
                <c:pt idx="3">
                  <c:v>7</c:v>
                </c:pt>
                <c:pt idx="4">
                  <c:v>22</c:v>
                </c:pt>
                <c:pt idx="5">
                  <c:v>34</c:v>
                </c:pt>
                <c:pt idx="6">
                  <c:v>37</c:v>
                </c:pt>
                <c:pt idx="7">
                  <c:v>16</c:v>
                </c:pt>
                <c:pt idx="8">
                  <c:v>17</c:v>
                </c:pt>
                <c:pt idx="9">
                  <c:v>43</c:v>
                </c:pt>
                <c:pt idx="10">
                  <c:v>45</c:v>
                </c:pt>
                <c:pt idx="11">
                  <c:v>30</c:v>
                </c:pt>
                <c:pt idx="12">
                  <c:v>38</c:v>
                </c:pt>
                <c:pt idx="13">
                  <c:v>31</c:v>
                </c:pt>
                <c:pt idx="14">
                  <c:v>44</c:v>
                </c:pt>
                <c:pt idx="15">
                  <c:v>32</c:v>
                </c:pt>
                <c:pt idx="16">
                  <c:v>51</c:v>
                </c:pt>
                <c:pt idx="17">
                  <c:v>48</c:v>
                </c:pt>
                <c:pt idx="18">
                  <c:v>43</c:v>
                </c:pt>
                <c:pt idx="19">
                  <c:v>51</c:v>
                </c:pt>
                <c:pt idx="20">
                  <c:v>39</c:v>
                </c:pt>
                <c:pt idx="21">
                  <c:v>41</c:v>
                </c:pt>
              </c:numCache>
            </c:numRef>
          </c:val>
          <c:smooth val="0"/>
        </c:ser>
        <c:dLbls>
          <c:showLegendKey val="0"/>
          <c:showVal val="0"/>
          <c:showCatName val="0"/>
          <c:showSerName val="0"/>
          <c:showPercent val="0"/>
          <c:showBubbleSize val="0"/>
        </c:dLbls>
        <c:marker val="1"/>
        <c:smooth val="0"/>
        <c:axId val="105665280"/>
        <c:axId val="105666816"/>
      </c:lineChart>
      <c:dateAx>
        <c:axId val="105665280"/>
        <c:scaling>
          <c:orientation val="minMax"/>
        </c:scaling>
        <c:delete val="0"/>
        <c:axPos val="b"/>
        <c:numFmt formatCode="[$-409]mmm\-yy;@"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5666816"/>
        <c:crosses val="autoZero"/>
        <c:auto val="1"/>
        <c:lblOffset val="100"/>
        <c:baseTimeUnit val="months"/>
      </c:dateAx>
      <c:valAx>
        <c:axId val="105666816"/>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Number of Patients/Home Visits</a:t>
                </a:r>
              </a:p>
            </c:rich>
          </c:tx>
          <c:layout>
            <c:manualLayout>
              <c:xMode val="edge"/>
              <c:yMode val="edge"/>
              <c:x val="6.3853450280740211E-3"/>
              <c:y val="0.1118792650918635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5665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Sheet1!$E$40:$E$48</c:f>
              <c:strCache>
                <c:ptCount val="9"/>
                <c:pt idx="0">
                  <c:v>Neuro Cognitive (Adult)</c:v>
                </c:pt>
                <c:pt idx="1">
                  <c:v>Learning Assessment</c:v>
                </c:pt>
                <c:pt idx="2">
                  <c:v>Modified Caregiver Strain Index</c:v>
                </c:pt>
                <c:pt idx="3">
                  <c:v>Pain (Adult)</c:v>
                </c:pt>
                <c:pt idx="4">
                  <c:v>Geriatric Assessment</c:v>
                </c:pt>
                <c:pt idx="5">
                  <c:v>Home Safety Check</c:v>
                </c:pt>
                <c:pt idx="6">
                  <c:v>Clinical Frailty Scale</c:v>
                </c:pt>
                <c:pt idx="7">
                  <c:v>PHQ-2 --&gt; PHQ-9 Depression Screen</c:v>
                </c:pt>
                <c:pt idx="8">
                  <c:v>Fall Risk</c:v>
                </c:pt>
              </c:strCache>
            </c:strRef>
          </c:cat>
          <c:val>
            <c:numRef>
              <c:f>Sheet1!$F$40:$F$48</c:f>
              <c:numCache>
                <c:formatCode>General</c:formatCode>
                <c:ptCount val="9"/>
                <c:pt idx="0">
                  <c:v>163</c:v>
                </c:pt>
                <c:pt idx="1">
                  <c:v>163</c:v>
                </c:pt>
                <c:pt idx="2">
                  <c:v>166</c:v>
                </c:pt>
                <c:pt idx="3">
                  <c:v>240</c:v>
                </c:pt>
                <c:pt idx="4">
                  <c:v>309</c:v>
                </c:pt>
                <c:pt idx="5">
                  <c:v>352</c:v>
                </c:pt>
                <c:pt idx="6">
                  <c:v>366</c:v>
                </c:pt>
                <c:pt idx="7">
                  <c:v>417</c:v>
                </c:pt>
                <c:pt idx="8">
                  <c:v>654</c:v>
                </c:pt>
              </c:numCache>
            </c:numRef>
          </c:val>
        </c:ser>
        <c:dLbls>
          <c:dLblPos val="outEnd"/>
          <c:showLegendKey val="0"/>
          <c:showVal val="1"/>
          <c:showCatName val="0"/>
          <c:showSerName val="0"/>
          <c:showPercent val="0"/>
          <c:showBubbleSize val="0"/>
        </c:dLbls>
        <c:gapWidth val="75"/>
        <c:axId val="105708544"/>
        <c:axId val="101524224"/>
      </c:barChart>
      <c:catAx>
        <c:axId val="105708544"/>
        <c:scaling>
          <c:orientation val="minMax"/>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01524224"/>
        <c:crosses val="autoZero"/>
        <c:auto val="1"/>
        <c:lblAlgn val="ctr"/>
        <c:lblOffset val="100"/>
        <c:noMultiLvlLbl val="0"/>
      </c:catAx>
      <c:valAx>
        <c:axId val="101524224"/>
        <c:scaling>
          <c:orientation val="minMax"/>
        </c:scaling>
        <c:delete val="0"/>
        <c:axPos val="b"/>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05708544"/>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tx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'GWEP 6 Month (Correct)'!$K$2</c:f>
              <c:strCache>
                <c:ptCount val="1"/>
                <c:pt idx="0">
                  <c:v>6 months before</c:v>
                </c:pt>
              </c:strCache>
            </c:strRef>
          </c:tx>
          <c:spPr>
            <a:solidFill>
              <a:schemeClr val="accent3">
                <a:shade val="76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(Correct)'!$J$3:$J$8</c:f>
              <c:strCache>
                <c:ptCount val="6"/>
                <c:pt idx="0">
                  <c:v>Program
n = 333</c:v>
                </c:pt>
                <c:pt idx="1">
                  <c:v>LVFHC
n = 70</c:v>
                </c:pt>
                <c:pt idx="2">
                  <c:v>LVPP
n = 91</c:v>
                </c:pt>
                <c:pt idx="3">
                  <c:v>LVFPA
n = 30</c:v>
                </c:pt>
                <c:pt idx="4">
                  <c:v>Easton Ave
n = 43</c:v>
                </c:pt>
                <c:pt idx="5">
                  <c:v>Hamburg
n = 99</c:v>
                </c:pt>
              </c:strCache>
            </c:strRef>
          </c:cat>
          <c:val>
            <c:numRef>
              <c:f>'GWEP 6 Month (Correct)'!$K$3:$K$8</c:f>
              <c:numCache>
                <c:formatCode>General</c:formatCode>
                <c:ptCount val="6"/>
                <c:pt idx="0">
                  <c:v>2.4500000000000002</c:v>
                </c:pt>
                <c:pt idx="1">
                  <c:v>2.74</c:v>
                </c:pt>
                <c:pt idx="2">
                  <c:v>1.92</c:v>
                </c:pt>
                <c:pt idx="3">
                  <c:v>2.37</c:v>
                </c:pt>
                <c:pt idx="4">
                  <c:v>2.5299999999999998</c:v>
                </c:pt>
                <c:pt idx="5">
                  <c:v>2.71</c:v>
                </c:pt>
              </c:numCache>
            </c:numRef>
          </c:val>
        </c:ser>
        <c:ser>
          <c:idx val="1"/>
          <c:order val="1"/>
          <c:tx>
            <c:strRef>
              <c:f>'GWEP 6 Month (Correct)'!$L$2</c:f>
              <c:strCache>
                <c:ptCount val="1"/>
                <c:pt idx="0">
                  <c:v>6 months after</c:v>
                </c:pt>
              </c:strCache>
            </c:strRef>
          </c:tx>
          <c:spPr>
            <a:solidFill>
              <a:schemeClr val="accent3">
                <a:tint val="77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(Correct)'!$J$3:$J$8</c:f>
              <c:strCache>
                <c:ptCount val="6"/>
                <c:pt idx="0">
                  <c:v>Program
n = 333</c:v>
                </c:pt>
                <c:pt idx="1">
                  <c:v>LVFHC
n = 70</c:v>
                </c:pt>
                <c:pt idx="2">
                  <c:v>LVPP
n = 91</c:v>
                </c:pt>
                <c:pt idx="3">
                  <c:v>LVFPA
n = 30</c:v>
                </c:pt>
                <c:pt idx="4">
                  <c:v>Easton Ave
n = 43</c:v>
                </c:pt>
                <c:pt idx="5">
                  <c:v>Hamburg
n = 99</c:v>
                </c:pt>
              </c:strCache>
            </c:strRef>
          </c:cat>
          <c:val>
            <c:numRef>
              <c:f>'GWEP 6 Month (Correct)'!$L$3:$L$8</c:f>
              <c:numCache>
                <c:formatCode>General</c:formatCode>
                <c:ptCount val="6"/>
                <c:pt idx="0">
                  <c:v>2.56</c:v>
                </c:pt>
                <c:pt idx="1">
                  <c:v>3.36</c:v>
                </c:pt>
                <c:pt idx="2">
                  <c:v>1.91</c:v>
                </c:pt>
                <c:pt idx="3">
                  <c:v>2.13</c:v>
                </c:pt>
                <c:pt idx="4">
                  <c:v>2.02</c:v>
                </c:pt>
                <c:pt idx="5">
                  <c:v>2.96</c:v>
                </c:pt>
              </c:numCache>
            </c:numRef>
          </c:val>
        </c:ser>
        <c:dLbls>
          <c:dLblPos val="outEnd"/>
          <c:showLegendKey val="0"/>
          <c:showVal val="1"/>
          <c:showCatName val="0"/>
          <c:showSerName val="0"/>
          <c:showPercent val="0"/>
          <c:showBubbleSize val="0"/>
        </c:dLbls>
        <c:gapWidth val="125"/>
        <c:axId val="101542912"/>
        <c:axId val="105804544"/>
      </c:barChart>
      <c:catAx>
        <c:axId val="101542912"/>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5804544"/>
        <c:crosses val="autoZero"/>
        <c:auto val="1"/>
        <c:lblAlgn val="ctr"/>
        <c:lblOffset val="100"/>
        <c:noMultiLvlLbl val="0"/>
      </c:catAx>
      <c:valAx>
        <c:axId val="105804544"/>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Number of Office Visits</a:t>
                </a:r>
              </a:p>
            </c:rich>
          </c:tx>
          <c:layout>
            <c:manualLayout>
              <c:xMode val="edge"/>
              <c:yMode val="edge"/>
              <c:x val="5.5555849143018188E-3"/>
              <c:y val="0.1554896022612558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1542912"/>
        <c:crosses val="autoZero"/>
        <c:crossBetween val="between"/>
      </c:valAx>
      <c:spPr>
        <a:noFill/>
        <a:ln>
          <a:noFill/>
        </a:ln>
        <a:effectLst/>
      </c:spPr>
    </c:plotArea>
    <c:legend>
      <c:legendPos val="b"/>
      <c:layout>
        <c:manualLayout>
          <c:xMode val="edge"/>
          <c:yMode val="edge"/>
          <c:x val="0.33569500960031001"/>
          <c:y val="0.93503937007874016"/>
          <c:w val="0.32189857140340677"/>
          <c:h val="6.496062992125983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'GWEP 6 Month (Correct)'!$P$2</c:f>
              <c:strCache>
                <c:ptCount val="1"/>
                <c:pt idx="0">
                  <c:v>6 months before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(Correct)'!$O$3:$O$8</c:f>
              <c:strCache>
                <c:ptCount val="6"/>
                <c:pt idx="0">
                  <c:v>Program
n = 333</c:v>
                </c:pt>
                <c:pt idx="1">
                  <c:v>LVFHC
n = 70</c:v>
                </c:pt>
                <c:pt idx="2">
                  <c:v>LVPP
n = 91</c:v>
                </c:pt>
                <c:pt idx="3">
                  <c:v>LVFPA
n = 30</c:v>
                </c:pt>
                <c:pt idx="4">
                  <c:v>Easton Ave
n = 43</c:v>
                </c:pt>
                <c:pt idx="5">
                  <c:v>Hamburg
n = 99</c:v>
                </c:pt>
              </c:strCache>
            </c:strRef>
          </c:cat>
          <c:val>
            <c:numRef>
              <c:f>'GWEP 6 Month (Correct)'!$P$3:$P$8</c:f>
              <c:numCache>
                <c:formatCode>General</c:formatCode>
                <c:ptCount val="6"/>
                <c:pt idx="0">
                  <c:v>0.7</c:v>
                </c:pt>
                <c:pt idx="1">
                  <c:v>0.89</c:v>
                </c:pt>
                <c:pt idx="2">
                  <c:v>1.25</c:v>
                </c:pt>
                <c:pt idx="3">
                  <c:v>0.2</c:v>
                </c:pt>
                <c:pt idx="4">
                  <c:v>0.67</c:v>
                </c:pt>
                <c:pt idx="5">
                  <c:v>0.22</c:v>
                </c:pt>
              </c:numCache>
            </c:numRef>
          </c:val>
        </c:ser>
        <c:ser>
          <c:idx val="1"/>
          <c:order val="1"/>
          <c:tx>
            <c:strRef>
              <c:f>'GWEP 6 Month (Correct)'!$Q$2</c:f>
              <c:strCache>
                <c:ptCount val="1"/>
                <c:pt idx="0">
                  <c:v>6 months after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(Correct)'!$O$3:$O$8</c:f>
              <c:strCache>
                <c:ptCount val="6"/>
                <c:pt idx="0">
                  <c:v>Program
n = 333</c:v>
                </c:pt>
                <c:pt idx="1">
                  <c:v>LVFHC
n = 70</c:v>
                </c:pt>
                <c:pt idx="2">
                  <c:v>LVPP
n = 91</c:v>
                </c:pt>
                <c:pt idx="3">
                  <c:v>LVFPA
n = 30</c:v>
                </c:pt>
                <c:pt idx="4">
                  <c:v>Easton Ave
n = 43</c:v>
                </c:pt>
                <c:pt idx="5">
                  <c:v>Hamburg
n = 99</c:v>
                </c:pt>
              </c:strCache>
            </c:strRef>
          </c:cat>
          <c:val>
            <c:numRef>
              <c:f>'GWEP 6 Month (Correct)'!$Q$3:$Q$8</c:f>
              <c:numCache>
                <c:formatCode>General</c:formatCode>
                <c:ptCount val="6"/>
                <c:pt idx="0">
                  <c:v>0.6</c:v>
                </c:pt>
                <c:pt idx="1">
                  <c:v>0.7</c:v>
                </c:pt>
                <c:pt idx="2">
                  <c:v>0.92</c:v>
                </c:pt>
                <c:pt idx="3">
                  <c:v>0.37</c:v>
                </c:pt>
                <c:pt idx="4">
                  <c:v>0.7</c:v>
                </c:pt>
                <c:pt idx="5">
                  <c:v>0.26</c:v>
                </c:pt>
              </c:numCache>
            </c:numRef>
          </c:val>
        </c:ser>
        <c:dLbls>
          <c:dLblPos val="outEnd"/>
          <c:showLegendKey val="0"/>
          <c:showVal val="1"/>
          <c:showCatName val="0"/>
          <c:showSerName val="0"/>
          <c:showPercent val="0"/>
          <c:showBubbleSize val="0"/>
        </c:dLbls>
        <c:gapWidth val="125"/>
        <c:axId val="105832832"/>
        <c:axId val="105834368"/>
      </c:barChart>
      <c:catAx>
        <c:axId val="105832832"/>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5834368"/>
        <c:crosses val="autoZero"/>
        <c:auto val="1"/>
        <c:lblAlgn val="ctr"/>
        <c:lblOffset val="100"/>
        <c:noMultiLvlLbl val="0"/>
      </c:catAx>
      <c:valAx>
        <c:axId val="105834368"/>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Number of ED Visits</a:t>
                </a:r>
              </a:p>
            </c:rich>
          </c:tx>
          <c:layout>
            <c:manualLayout>
              <c:xMode val="edge"/>
              <c:yMode val="edge"/>
              <c:x val="2.2371364653243847E-3"/>
              <c:y val="0.1759531225408688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5832832"/>
        <c:crosses val="autoZero"/>
        <c:crossBetween val="between"/>
      </c:valAx>
      <c:spPr>
        <a:noFill/>
        <a:ln>
          <a:noFill/>
        </a:ln>
        <a:effectLst/>
      </c:spPr>
    </c:plotArea>
    <c:legend>
      <c:legendPos val="b"/>
      <c:layout>
        <c:manualLayout>
          <c:xMode val="edge"/>
          <c:yMode val="edge"/>
          <c:x val="0.33569500960031001"/>
          <c:y val="0.92196610179104277"/>
          <c:w val="0.32189857140340677"/>
          <c:h val="6.517172420177044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'GWEP 6 Month (Correct)'!$K$11</c:f>
              <c:strCache>
                <c:ptCount val="1"/>
                <c:pt idx="0">
                  <c:v>6 months before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(Correct)'!$J$12:$J$17</c:f>
              <c:strCache>
                <c:ptCount val="6"/>
                <c:pt idx="0">
                  <c:v>Program
n = 333</c:v>
                </c:pt>
                <c:pt idx="1">
                  <c:v>LVFHC
n = 70</c:v>
                </c:pt>
                <c:pt idx="2">
                  <c:v>LVPP
n = 91</c:v>
                </c:pt>
                <c:pt idx="3">
                  <c:v>LVFPA
n = 30</c:v>
                </c:pt>
                <c:pt idx="4">
                  <c:v>Easton Ave
n = 43</c:v>
                </c:pt>
                <c:pt idx="5">
                  <c:v>Hamburg
n = 99</c:v>
                </c:pt>
              </c:strCache>
            </c:strRef>
          </c:cat>
          <c:val>
            <c:numRef>
              <c:f>'GWEP 6 Month (Correct)'!$K$12:$K$17</c:f>
              <c:numCache>
                <c:formatCode>General</c:formatCode>
                <c:ptCount val="6"/>
                <c:pt idx="0">
                  <c:v>0.3</c:v>
                </c:pt>
                <c:pt idx="1">
                  <c:v>0.21</c:v>
                </c:pt>
                <c:pt idx="2">
                  <c:v>0.6</c:v>
                </c:pt>
                <c:pt idx="3">
                  <c:v>7.0000000000000007E-2</c:v>
                </c:pt>
                <c:pt idx="4">
                  <c:v>0.28000000000000003</c:v>
                </c:pt>
                <c:pt idx="5">
                  <c:v>0.16</c:v>
                </c:pt>
              </c:numCache>
            </c:numRef>
          </c:val>
        </c:ser>
        <c:ser>
          <c:idx val="1"/>
          <c:order val="1"/>
          <c:tx>
            <c:strRef>
              <c:f>'GWEP 6 Month (Correct)'!$L$11</c:f>
              <c:strCache>
                <c:ptCount val="1"/>
                <c:pt idx="0">
                  <c:v>6 months after</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'GWEP 6 Month (Correct)'!$J$12:$J$17</c:f>
              <c:strCache>
                <c:ptCount val="6"/>
                <c:pt idx="0">
                  <c:v>Program
n = 333</c:v>
                </c:pt>
                <c:pt idx="1">
                  <c:v>LVFHC
n = 70</c:v>
                </c:pt>
                <c:pt idx="2">
                  <c:v>LVPP
n = 91</c:v>
                </c:pt>
                <c:pt idx="3">
                  <c:v>LVFPA
n = 30</c:v>
                </c:pt>
                <c:pt idx="4">
                  <c:v>Easton Ave
n = 43</c:v>
                </c:pt>
                <c:pt idx="5">
                  <c:v>Hamburg
n = 99</c:v>
                </c:pt>
              </c:strCache>
            </c:strRef>
          </c:cat>
          <c:val>
            <c:numRef>
              <c:f>'GWEP 6 Month (Correct)'!$L$12:$L$17</c:f>
              <c:numCache>
                <c:formatCode>General</c:formatCode>
                <c:ptCount val="6"/>
                <c:pt idx="0">
                  <c:v>0.27</c:v>
                </c:pt>
                <c:pt idx="1">
                  <c:v>0.31</c:v>
                </c:pt>
                <c:pt idx="2">
                  <c:v>0.36</c:v>
                </c:pt>
                <c:pt idx="3">
                  <c:v>0.17</c:v>
                </c:pt>
                <c:pt idx="4">
                  <c:v>0.26</c:v>
                </c:pt>
                <c:pt idx="5">
                  <c:v>0.19</c:v>
                </c:pt>
              </c:numCache>
            </c:numRef>
          </c:val>
        </c:ser>
        <c:dLbls>
          <c:dLblPos val="outEnd"/>
          <c:showLegendKey val="0"/>
          <c:showVal val="1"/>
          <c:showCatName val="0"/>
          <c:showSerName val="0"/>
          <c:showPercent val="0"/>
          <c:showBubbleSize val="0"/>
        </c:dLbls>
        <c:gapWidth val="125"/>
        <c:axId val="112596480"/>
        <c:axId val="112598016"/>
      </c:barChart>
      <c:catAx>
        <c:axId val="112596480"/>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12598016"/>
        <c:crosses val="autoZero"/>
        <c:auto val="1"/>
        <c:lblAlgn val="ctr"/>
        <c:lblOffset val="100"/>
        <c:noMultiLvlLbl val="0"/>
      </c:catAx>
      <c:valAx>
        <c:axId val="112598016"/>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Number of Admissions</a:t>
                </a:r>
              </a:p>
            </c:rich>
          </c:tx>
          <c:layout>
            <c:manualLayout>
              <c:xMode val="edge"/>
              <c:yMode val="edge"/>
              <c:x val="0"/>
              <c:y val="0.1538902807603594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12596480"/>
        <c:crosses val="autoZero"/>
        <c:crossBetween val="between"/>
      </c:valAx>
      <c:spPr>
        <a:noFill/>
        <a:ln>
          <a:noFill/>
        </a:ln>
        <a:effectLst/>
      </c:spPr>
    </c:plotArea>
    <c:legend>
      <c:legendPos val="b"/>
      <c:layout>
        <c:manualLayout>
          <c:xMode val="edge"/>
          <c:yMode val="edge"/>
          <c:x val="0.32341032370953626"/>
          <c:y val="0.95433607730851822"/>
          <c:w val="0.35206815398075236"/>
          <c:h val="4.566392269148174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431CFF-18D7-421E-9DD6-1E0E2607825A}" type="datetimeFigureOut">
              <a:rPr lang="en-US" smtClean="0"/>
              <a:t>12/1/2017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C89517-E1E3-4D73-B028-C06CD2F8AEC5}" type="slidenum">
              <a:rPr lang="en-US" smtClean="0"/>
              <a:t>‹#›</a:t>
            </a:fld>
            <a:endParaRPr lang="en-US"/>
          </a:p>
        </p:txBody>
      </p:sp>
    </p:spTree>
    <p:extLst>
      <p:ext uri="{BB962C8B-B14F-4D97-AF65-F5344CB8AC3E}">
        <p14:creationId xmlns:p14="http://schemas.microsoft.com/office/powerpoint/2010/main" val="91144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DCAA09-0410-49BC-8446-39D27C126EC3}" type="slidenum">
              <a:rPr lang="en-US" smtClean="0"/>
              <a:t>6</a:t>
            </a:fld>
            <a:endParaRPr lang="en-US"/>
          </a:p>
        </p:txBody>
      </p:sp>
    </p:spTree>
    <p:extLst>
      <p:ext uri="{BB962C8B-B14F-4D97-AF65-F5344CB8AC3E}">
        <p14:creationId xmlns:p14="http://schemas.microsoft.com/office/powerpoint/2010/main" val="304202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UCLA Geriatrics Attitudes Scale</a:t>
            </a:r>
          </a:p>
          <a:p>
            <a:r>
              <a:rPr lang="en-US" dirty="0" smtClean="0"/>
              <a:t>Brief Description/Purpose: The UCLA Geriatrics Attitudes Scale (GAS) is a 14-item scale developed to assess health care providers’ attitudes toward older persons and caring for older patients. It contains five positively and nine negatively worded statements rated on a scale from 1-strongly disagree to 5-strongly agree with 3 representing a neutral rating. Scores on the negatively worded items are reversed when calculating the total score. The initial population sampled was primary care residents but it has since been used across a broader range of health professions. Its main use has been to assess the effectiveness of educational interventions in improving attitudes, but researchers have also used the scale to determine correlates and predictors of positive attitudes. This scale would be of interest to educators and educational researchers working with trainees and professionals across the health care spectrum.</a:t>
            </a:r>
          </a:p>
          <a:p>
            <a:endParaRPr lang="en-US" dirty="0" smtClean="0"/>
          </a:p>
          <a:p>
            <a:r>
              <a:rPr lang="en-US" dirty="0" smtClean="0"/>
              <a:t>Domains of</a:t>
            </a:r>
            <a:r>
              <a:rPr lang="en-US" baseline="0" dirty="0" smtClean="0"/>
              <a:t> geriatric attitudes scale</a:t>
            </a:r>
            <a:r>
              <a:rPr lang="en-US" dirty="0" smtClean="0"/>
              <a:t> include</a:t>
            </a:r>
            <a:r>
              <a:rPr lang="en-US" baseline="0" dirty="0" smtClean="0"/>
              <a:t> the following:</a:t>
            </a:r>
            <a:endParaRPr lang="en-US" dirty="0" smtClean="0"/>
          </a:p>
          <a:p>
            <a:pPr lvl="1"/>
            <a:r>
              <a:rPr lang="en-US" dirty="0" smtClean="0"/>
              <a:t>Social</a:t>
            </a:r>
            <a:r>
              <a:rPr lang="en-US" baseline="0" dirty="0" smtClean="0"/>
              <a:t> value</a:t>
            </a:r>
          </a:p>
          <a:p>
            <a:pPr lvl="1"/>
            <a:r>
              <a:rPr lang="en-US" baseline="0" dirty="0" smtClean="0"/>
              <a:t>Medical care</a:t>
            </a:r>
          </a:p>
          <a:p>
            <a:pPr lvl="1"/>
            <a:r>
              <a:rPr lang="en-US" baseline="0" dirty="0" smtClean="0"/>
              <a:t>Compassion</a:t>
            </a:r>
          </a:p>
          <a:p>
            <a:pPr lvl="1"/>
            <a:r>
              <a:rPr lang="en-US" baseline="0" dirty="0" smtClean="0"/>
              <a:t>Resource distribution</a:t>
            </a:r>
          </a:p>
          <a:p>
            <a:pPr lvl="1"/>
            <a:endParaRPr lang="en-US" baseline="0" dirty="0" smtClean="0"/>
          </a:p>
          <a:p>
            <a:pPr lvl="0"/>
            <a:endParaRPr lang="en-US" baseline="0" dirty="0" smtClean="0"/>
          </a:p>
          <a:p>
            <a:pPr lvl="0"/>
            <a:r>
              <a:rPr lang="en-US" baseline="0" dirty="0" smtClean="0"/>
              <a:t>ATHCT</a:t>
            </a:r>
          </a:p>
          <a:p>
            <a:r>
              <a:rPr lang="en-US" sz="1200" b="0" i="0" kern="1200" dirty="0" smtClean="0">
                <a:solidFill>
                  <a:schemeClr val="tx1"/>
                </a:solidFill>
                <a:effectLst/>
                <a:latin typeface="+mn-lt"/>
                <a:ea typeface="+mn-ea"/>
                <a:cs typeface="+mn-cs"/>
              </a:rPr>
              <a:t>The Attitudes Toward Health Care Teams scale (ATHCT) was developed as a pre- and post- measure or longitudinal monitor of attitudes toward health care teams among team members and/or trainees and their supervisors in clinically based team training programs.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It can be used to determine the effect of educational interventions for teams  and evaluating practice-based team training programs for health care students and clinicians. The version of the Attitudes Toward Health Care Teams Scale we are using for GWEP is a 14-item tool on the 5-point scale that can be used to determine the effect of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education on quality of care and teamwork. The 2 subscales for this tool are quality of care</a:t>
            </a:r>
            <a:r>
              <a:rPr lang="en-US" sz="1200" b="0" i="0" kern="1200" baseline="0" dirty="0" smtClean="0">
                <a:solidFill>
                  <a:schemeClr val="tx1"/>
                </a:solidFill>
                <a:effectLst/>
                <a:latin typeface="+mn-lt"/>
                <a:ea typeface="+mn-ea"/>
                <a:cs typeface="+mn-cs"/>
              </a:rPr>
              <a:t> and time constraints</a:t>
            </a:r>
            <a:r>
              <a:rPr lang="en-US" sz="1200" b="0" i="0" kern="1200" dirty="0" smtClean="0">
                <a:solidFill>
                  <a:schemeClr val="tx1"/>
                </a:solidFill>
                <a:effectLst/>
                <a:latin typeface="+mn-lt"/>
                <a:ea typeface="+mn-ea"/>
                <a:cs typeface="+mn-cs"/>
              </a:rPr>
              <a:t>.</a:t>
            </a:r>
          </a:p>
          <a:p>
            <a:pPr lvl="0"/>
            <a:endParaRPr lang="en-US" baseline="0" dirty="0" smtClean="0"/>
          </a:p>
          <a:p>
            <a:pPr lvl="0"/>
            <a:r>
              <a:rPr lang="en-US" baseline="0" dirty="0" smtClean="0"/>
              <a:t>Domains of ATHCT include:</a:t>
            </a:r>
          </a:p>
          <a:p>
            <a:pPr lvl="1"/>
            <a:r>
              <a:rPr lang="en-US" baseline="0" dirty="0" smtClean="0"/>
              <a:t>Quality of time</a:t>
            </a:r>
          </a:p>
          <a:p>
            <a:pPr lvl="1"/>
            <a:r>
              <a:rPr lang="en-US" baseline="0" dirty="0" smtClean="0"/>
              <a:t>Time constraints</a:t>
            </a:r>
          </a:p>
          <a:p>
            <a:pPr lvl="1"/>
            <a:endParaRPr lang="en-US" baseline="0" dirty="0" smtClean="0"/>
          </a:p>
        </p:txBody>
      </p:sp>
      <p:sp>
        <p:nvSpPr>
          <p:cNvPr id="4" name="Slide Number Placeholder 3"/>
          <p:cNvSpPr>
            <a:spLocks noGrp="1"/>
          </p:cNvSpPr>
          <p:nvPr>
            <p:ph type="sldNum" sz="quarter" idx="10"/>
          </p:nvPr>
        </p:nvSpPr>
        <p:spPr/>
        <p:txBody>
          <a:bodyPr/>
          <a:lstStyle/>
          <a:p>
            <a:fld id="{66C89517-E1E3-4D73-B028-C06CD2F8AEC5}" type="slidenum">
              <a:rPr lang="en-US" smtClean="0"/>
              <a:t>21</a:t>
            </a:fld>
            <a:endParaRPr lang="en-US"/>
          </a:p>
        </p:txBody>
      </p:sp>
    </p:spTree>
    <p:extLst>
      <p:ext uri="{BB962C8B-B14F-4D97-AF65-F5344CB8AC3E}">
        <p14:creationId xmlns:p14="http://schemas.microsoft.com/office/powerpoint/2010/main" val="96754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lvl="1"/>
            <a:r>
              <a:rPr lang="en-US" sz="1200" kern="1200" dirty="0" smtClean="0">
                <a:solidFill>
                  <a:schemeClr val="tx1"/>
                </a:solidFill>
                <a:effectLst/>
                <a:latin typeface="+mn-lt"/>
                <a:ea typeface="+mn-ea"/>
                <a:cs typeface="+mn-cs"/>
              </a:rPr>
              <a:t>Assessment of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Team Collaboration Scale (</a:t>
            </a:r>
            <a:r>
              <a:rPr lang="en-US" sz="1200" b="1" kern="1200" dirty="0" smtClean="0">
                <a:solidFill>
                  <a:schemeClr val="tx1"/>
                </a:solidFill>
                <a:effectLst/>
                <a:latin typeface="+mn-lt"/>
                <a:ea typeface="+mn-ea"/>
                <a:cs typeface="+mn-cs"/>
              </a:rPr>
              <a:t>AITCS</a:t>
            </a:r>
            <a:r>
              <a:rPr lang="en-US" sz="1200" kern="1200" dirty="0" smtClean="0">
                <a:solidFill>
                  <a:schemeClr val="tx1"/>
                </a:solidFill>
                <a:effectLst/>
                <a:latin typeface="+mn-lt"/>
                <a:ea typeface="+mn-ea"/>
                <a:cs typeface="+mn-cs"/>
              </a:rPr>
              <a:t>)</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reliable and validated measurement tool used to assess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collaboration in healthcare teams, using the 5-point Likert scale</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AITCS measures three components of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care:</a:t>
            </a:r>
            <a:endParaRPr lang="en-US" sz="105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Cooperation</a:t>
            </a:r>
            <a:endParaRPr lang="en-US" sz="105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Healthcare teams working together and everyone’s skills, knowledge, and expertise are valued and used for achieving high-quality care and meeting the needs of patients.</a:t>
            </a:r>
            <a:endParaRPr lang="en-US" sz="105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Example - respecting, trusting and helping and supporting each other</a:t>
            </a:r>
            <a:endParaRPr lang="en-US" sz="105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Coordination</a:t>
            </a:r>
            <a:endParaRPr lang="en-US" sz="105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Ability to work together as a team through effective communication among team members and access to available resources to achieve shared goals.</a:t>
            </a:r>
            <a:endParaRPr lang="en-US" sz="105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Example - encouraging and supporting open communication at team meetings</a:t>
            </a:r>
            <a:endParaRPr lang="en-US" sz="105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Partnership</a:t>
            </a:r>
            <a:endParaRPr lang="en-US" sz="105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Team members, including the patients, work together to plan and implement care and assess outcomes of care delivery</a:t>
            </a:r>
            <a:endParaRPr lang="en-US" sz="1050" kern="1200" dirty="0" smtClean="0">
              <a:solidFill>
                <a:schemeClr val="tx1"/>
              </a:solidFill>
              <a:effectLst/>
              <a:latin typeface="+mn-lt"/>
              <a:ea typeface="+mn-ea"/>
              <a:cs typeface="+mn-cs"/>
            </a:endParaRPr>
          </a:p>
          <a:p>
            <a:pPr lvl="4"/>
            <a:r>
              <a:rPr lang="en-US" sz="1200" kern="1200" dirty="0" smtClean="0">
                <a:solidFill>
                  <a:schemeClr val="tx1"/>
                </a:solidFill>
                <a:effectLst/>
                <a:latin typeface="+mn-lt"/>
                <a:ea typeface="+mn-ea"/>
                <a:cs typeface="+mn-cs"/>
              </a:rPr>
              <a:t>Example - team members meeting and discussing patient care on a regular basis</a:t>
            </a:r>
            <a:endParaRPr lang="en-US" sz="105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22</a:t>
            </a:fld>
            <a:endParaRPr lang="en-US"/>
          </a:p>
        </p:txBody>
      </p:sp>
    </p:spTree>
    <p:extLst>
      <p:ext uri="{BB962C8B-B14F-4D97-AF65-F5344CB8AC3E}">
        <p14:creationId xmlns:p14="http://schemas.microsoft.com/office/powerpoint/2010/main" val="361145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Clinical: Physicians,</a:t>
            </a:r>
            <a:r>
              <a:rPr lang="en-US" sz="1200" baseline="0" dirty="0" smtClean="0"/>
              <a:t> APCs, residents</a:t>
            </a:r>
            <a:endParaRPr lang="en-US" sz="1200" dirty="0" smtClean="0"/>
          </a:p>
          <a:p>
            <a:r>
              <a:rPr lang="en-US" sz="1200" dirty="0" smtClean="0"/>
              <a:t>Nursing: PCP staff nursing, Medical Assistants</a:t>
            </a:r>
          </a:p>
          <a:p>
            <a:r>
              <a:rPr lang="en-US" sz="1200" dirty="0" smtClean="0"/>
              <a:t>Clerical: Front desk staff, office managers, billing/coding</a:t>
            </a:r>
          </a:p>
          <a:p>
            <a:r>
              <a:rPr lang="en-US" sz="1200" dirty="0" smtClean="0"/>
              <a:t>Other: GWEP team, CCT</a:t>
            </a:r>
            <a:r>
              <a:rPr lang="en-US" sz="1200" baseline="0" dirty="0" smtClean="0"/>
              <a:t> behavioral health, CCT social workers, Pharmacy</a:t>
            </a:r>
            <a:endParaRPr lang="en-US" sz="1200" dirty="0" smtClean="0"/>
          </a:p>
          <a:p>
            <a:endParaRPr lang="en-US" sz="1200" dirty="0" smtClean="0"/>
          </a:p>
          <a:p>
            <a:r>
              <a:rPr lang="en-US" sz="1200" dirty="0" smtClean="0"/>
              <a:t>High rates of turnover</a:t>
            </a:r>
            <a:r>
              <a:rPr lang="en-US" sz="1200" baseline="0" dirty="0" smtClean="0"/>
              <a:t> in clerical staff is likely the reason for the decrease at follow up. </a:t>
            </a:r>
            <a:endParaRPr lang="en-US" sz="1200"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23</a:t>
            </a:fld>
            <a:endParaRPr lang="en-US"/>
          </a:p>
        </p:txBody>
      </p:sp>
    </p:spTree>
    <p:extLst>
      <p:ext uri="{BB962C8B-B14F-4D97-AF65-F5344CB8AC3E}">
        <p14:creationId xmlns:p14="http://schemas.microsoft.com/office/powerpoint/2010/main" val="240870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24</a:t>
            </a:fld>
            <a:endParaRPr lang="en-US"/>
          </a:p>
        </p:txBody>
      </p:sp>
    </p:spTree>
    <p:extLst>
      <p:ext uri="{BB962C8B-B14F-4D97-AF65-F5344CB8AC3E}">
        <p14:creationId xmlns:p14="http://schemas.microsoft.com/office/powerpoint/2010/main" val="398089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enrolled vs. Patients touched</a:t>
            </a:r>
            <a:endParaRPr lang="en-US" baseline="0" dirty="0" smtClean="0"/>
          </a:p>
          <a:p>
            <a:endParaRPr lang="en-US" baseline="0" dirty="0" smtClean="0"/>
          </a:p>
          <a:p>
            <a:r>
              <a:rPr lang="en-US" baseline="0" dirty="0" smtClean="0"/>
              <a:t>Patients touched include previously and currently enrolled as well as those contacted by GC-RNs for recruitment.</a:t>
            </a:r>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25</a:t>
            </a:fld>
            <a:endParaRPr lang="en-US"/>
          </a:p>
        </p:txBody>
      </p:sp>
    </p:spTree>
    <p:extLst>
      <p:ext uri="{BB962C8B-B14F-4D97-AF65-F5344CB8AC3E}">
        <p14:creationId xmlns:p14="http://schemas.microsoft.com/office/powerpoint/2010/main" val="406911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Demographics</a:t>
            </a:r>
            <a:r>
              <a:rPr lang="en-US" baseline="0" dirty="0" smtClean="0"/>
              <a:t> reflect patients who were </a:t>
            </a:r>
            <a:r>
              <a:rPr lang="en-US" b="1" baseline="0" dirty="0" smtClean="0"/>
              <a:t>enrolled at least one day</a:t>
            </a:r>
            <a:r>
              <a:rPr lang="en-US" baseline="0" dirty="0" smtClean="0"/>
              <a:t> in GWEP, as of 10/31/2017</a:t>
            </a:r>
          </a:p>
          <a:p>
            <a:r>
              <a:rPr lang="en-US" baseline="0" dirty="0" smtClean="0"/>
              <a:t>These numbers will differ from total number of patients touched.</a:t>
            </a:r>
          </a:p>
          <a:p>
            <a:endParaRPr lang="en-US" baseline="0"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26</a:t>
            </a:fld>
            <a:endParaRPr lang="en-US"/>
          </a:p>
        </p:txBody>
      </p:sp>
    </p:spTree>
    <p:extLst>
      <p:ext uri="{BB962C8B-B14F-4D97-AF65-F5344CB8AC3E}">
        <p14:creationId xmlns:p14="http://schemas.microsoft.com/office/powerpoint/2010/main" val="103044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conditions and smoking status</a:t>
            </a:r>
            <a:r>
              <a:rPr lang="en-US" baseline="0" dirty="0" smtClean="0"/>
              <a:t> reflects patients </a:t>
            </a:r>
            <a:r>
              <a:rPr lang="en-US" b="1" baseline="0" dirty="0" smtClean="0"/>
              <a:t>who were enrolled at least one day </a:t>
            </a:r>
            <a:r>
              <a:rPr lang="en-US" baseline="0" dirty="0" smtClean="0"/>
              <a:t>in GWEP.</a:t>
            </a:r>
          </a:p>
          <a:p>
            <a:r>
              <a:rPr lang="en-US" baseline="0" dirty="0" smtClean="0"/>
              <a:t>These numbers will differ from total number of patients touched.</a:t>
            </a:r>
            <a:endParaRPr lang="en-US" dirty="0" smtClean="0"/>
          </a:p>
          <a:p>
            <a:endParaRPr lang="en-US" dirty="0" smtClean="0"/>
          </a:p>
          <a:p>
            <a:r>
              <a:rPr lang="en-US" dirty="0" smtClean="0"/>
              <a:t>Chronic conditions data </a:t>
            </a:r>
            <a:r>
              <a:rPr lang="en-US" baseline="0" dirty="0" smtClean="0"/>
              <a:t>are based on patient problem lists.</a:t>
            </a:r>
          </a:p>
        </p:txBody>
      </p:sp>
      <p:sp>
        <p:nvSpPr>
          <p:cNvPr id="4" name="Slide Number Placeholder 3"/>
          <p:cNvSpPr>
            <a:spLocks noGrp="1"/>
          </p:cNvSpPr>
          <p:nvPr>
            <p:ph type="sldNum" sz="quarter" idx="10"/>
          </p:nvPr>
        </p:nvSpPr>
        <p:spPr/>
        <p:txBody>
          <a:bodyPr/>
          <a:lstStyle/>
          <a:p>
            <a:fld id="{A6DCAA09-0410-49BC-8446-39D27C126EC3}" type="slidenum">
              <a:rPr lang="en-US" smtClean="0"/>
              <a:t>27</a:t>
            </a:fld>
            <a:endParaRPr lang="en-US"/>
          </a:p>
        </p:txBody>
      </p:sp>
    </p:spTree>
    <p:extLst>
      <p:ext uri="{BB962C8B-B14F-4D97-AF65-F5344CB8AC3E}">
        <p14:creationId xmlns:p14="http://schemas.microsoft.com/office/powerpoint/2010/main" val="1278414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Trends of</a:t>
            </a:r>
            <a:r>
              <a:rPr lang="en-US" baseline="0" dirty="0" smtClean="0"/>
              <a:t> patient outreach encounters made by GWEP nurses and CHWs since program rollout</a:t>
            </a:r>
          </a:p>
          <a:p>
            <a:endParaRPr lang="en-US" baseline="0" dirty="0" smtClean="0"/>
          </a:p>
          <a:p>
            <a:r>
              <a:rPr lang="en-US" baseline="0" dirty="0" smtClean="0"/>
              <a:t>Patients = unique patients seen by GC-RN and/or CHW each month</a:t>
            </a:r>
          </a:p>
          <a:p>
            <a:endParaRPr lang="en-US" dirty="0" smtClean="0"/>
          </a:p>
          <a:p>
            <a:r>
              <a:rPr lang="en-US" dirty="0" smtClean="0"/>
              <a:t>GC-RN</a:t>
            </a:r>
            <a:r>
              <a:rPr lang="en-US" baseline="0" dirty="0" smtClean="0"/>
              <a:t> Encounters</a:t>
            </a:r>
            <a:endParaRPr lang="en-US" dirty="0" smtClean="0"/>
          </a:p>
          <a:p>
            <a:r>
              <a:rPr lang="en-US" baseline="0" dirty="0" smtClean="0"/>
              <a:t>Total = 7,283</a:t>
            </a:r>
          </a:p>
          <a:p>
            <a:endParaRPr lang="en-US" baseline="0" dirty="0" smtClean="0"/>
          </a:p>
          <a:p>
            <a:r>
              <a:rPr lang="en-US" baseline="0" dirty="0" smtClean="0"/>
              <a:t>CHW Encounters</a:t>
            </a:r>
          </a:p>
          <a:p>
            <a:r>
              <a:rPr lang="en-US" baseline="0" dirty="0" smtClean="0"/>
              <a:t>Total = 3,602</a:t>
            </a:r>
          </a:p>
          <a:p>
            <a:endParaRPr lang="en-US" baseline="0"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28</a:t>
            </a:fld>
            <a:endParaRPr lang="en-US"/>
          </a:p>
        </p:txBody>
      </p:sp>
    </p:spTree>
    <p:extLst>
      <p:ext uri="{BB962C8B-B14F-4D97-AF65-F5344CB8AC3E}">
        <p14:creationId xmlns:p14="http://schemas.microsoft.com/office/powerpoint/2010/main" val="275403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a:t>
            </a:r>
            <a:r>
              <a:rPr lang="en-US" baseline="0" dirty="0" smtClean="0"/>
              <a:t> visits made by GC-RNs and CHWs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Patients = unique patients with home visits made by GC-RN and/or CHW each month</a:t>
            </a:r>
          </a:p>
          <a:p>
            <a:endParaRPr lang="en-US" baseline="0" dirty="0" smtClean="0"/>
          </a:p>
          <a:p>
            <a:endParaRPr lang="en-US" baseline="0" dirty="0" smtClean="0"/>
          </a:p>
          <a:p>
            <a:r>
              <a:rPr lang="en-US" baseline="0" dirty="0" smtClean="0"/>
              <a:t>GC-RN Home visits total = 1,285</a:t>
            </a:r>
          </a:p>
          <a:p>
            <a:r>
              <a:rPr lang="en-US" baseline="0" dirty="0" smtClean="0"/>
              <a:t>CHW Home visits total = 670</a:t>
            </a:r>
          </a:p>
          <a:p>
            <a:endParaRPr lang="en-US" baseline="0"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29</a:t>
            </a:fld>
            <a:endParaRPr lang="en-US"/>
          </a:p>
        </p:txBody>
      </p:sp>
    </p:spTree>
    <p:extLst>
      <p:ext uri="{BB962C8B-B14F-4D97-AF65-F5344CB8AC3E}">
        <p14:creationId xmlns:p14="http://schemas.microsoft.com/office/powerpoint/2010/main" val="6608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10 most</a:t>
            </a:r>
            <a:r>
              <a:rPr lang="en-US" baseline="0" dirty="0" smtClean="0"/>
              <a:t> frequently used assessments, as of October 31, 2017.</a:t>
            </a:r>
          </a:p>
          <a:p>
            <a:r>
              <a:rPr lang="en-US" baseline="0" dirty="0" smtClean="0"/>
              <a:t>Data includes all practices.</a:t>
            </a:r>
          </a:p>
          <a:p>
            <a:endParaRPr lang="en-US" baseline="0" dirty="0" smtClean="0"/>
          </a:p>
          <a:p>
            <a:r>
              <a:rPr lang="en-US" baseline="0" dirty="0" smtClean="0"/>
              <a:t>Other assessments used include:</a:t>
            </a:r>
          </a:p>
          <a:p>
            <a:r>
              <a:rPr lang="fr-FR" sz="1200" b="0" i="0" u="none" strike="noStrike" kern="1200" dirty="0" err="1" smtClean="0">
                <a:solidFill>
                  <a:schemeClr val="tx1"/>
                </a:solidFill>
                <a:effectLst/>
                <a:latin typeface="+mn-lt"/>
                <a:ea typeface="+mn-ea"/>
                <a:cs typeface="+mn-cs"/>
              </a:rPr>
              <a:t>Advance</a:t>
            </a:r>
            <a:r>
              <a:rPr lang="fr-FR" sz="1200" b="0" i="0" u="none" strike="noStrike" kern="1200" baseline="0" dirty="0" smtClean="0">
                <a:solidFill>
                  <a:schemeClr val="tx1"/>
                </a:solidFill>
                <a:effectLst/>
                <a:latin typeface="+mn-lt"/>
                <a:ea typeface="+mn-ea"/>
                <a:cs typeface="+mn-cs"/>
              </a:rPr>
              <a:t> </a:t>
            </a:r>
            <a:r>
              <a:rPr lang="fr-FR" sz="1200" b="0" i="0" u="none" strike="noStrike" kern="1200" dirty="0" smtClean="0">
                <a:solidFill>
                  <a:schemeClr val="tx1"/>
                </a:solidFill>
                <a:effectLst/>
                <a:latin typeface="+mn-lt"/>
                <a:ea typeface="+mn-ea"/>
                <a:cs typeface="+mn-cs"/>
              </a:rPr>
              <a:t>Directives</a:t>
            </a:r>
            <a:r>
              <a:rPr lang="fr-FR" dirty="0" smtClean="0"/>
              <a:t> </a:t>
            </a:r>
            <a:endParaRPr lang="fr-FR" dirty="0" smtClean="0"/>
          </a:p>
          <a:p>
            <a:r>
              <a:rPr lang="fr-FR" sz="1200" b="0" i="0" u="none" strike="noStrike" kern="1200" dirty="0" smtClean="0">
                <a:solidFill>
                  <a:schemeClr val="tx1"/>
                </a:solidFill>
                <a:effectLst/>
                <a:latin typeface="+mn-lt"/>
                <a:ea typeface="+mn-ea"/>
                <a:cs typeface="+mn-cs"/>
              </a:rPr>
              <a:t>MMSE</a:t>
            </a:r>
            <a:endParaRPr lang="fr-FR" dirty="0" smtClean="0"/>
          </a:p>
          <a:p>
            <a:r>
              <a:rPr lang="fr-FR" sz="1200" b="0" i="0" u="none" strike="noStrike" kern="1200" dirty="0" smtClean="0">
                <a:solidFill>
                  <a:schemeClr val="tx1"/>
                </a:solidFill>
                <a:effectLst/>
                <a:latin typeface="+mn-lt"/>
                <a:ea typeface="+mn-ea"/>
                <a:cs typeface="+mn-cs"/>
              </a:rPr>
              <a:t>CAGE-AID Questionnaire</a:t>
            </a:r>
            <a:r>
              <a:rPr lang="fr-FR" dirty="0" smtClean="0"/>
              <a:t> </a:t>
            </a:r>
          </a:p>
          <a:p>
            <a:r>
              <a:rPr lang="fr-FR" sz="1200" b="0" i="0" u="none" strike="noStrike" kern="1200" dirty="0" smtClean="0">
                <a:solidFill>
                  <a:schemeClr val="tx1"/>
                </a:solidFill>
                <a:effectLst/>
                <a:latin typeface="+mn-lt"/>
                <a:ea typeface="+mn-ea"/>
                <a:cs typeface="+mn-cs"/>
              </a:rPr>
              <a:t>Isolation</a:t>
            </a:r>
            <a:r>
              <a:rPr lang="fr-FR" dirty="0" smtClean="0"/>
              <a:t> </a:t>
            </a:r>
          </a:p>
          <a:p>
            <a:r>
              <a:rPr lang="fr-FR" sz="1200" b="0" i="0" u="none" strike="noStrike" kern="1200" dirty="0" err="1" smtClean="0">
                <a:solidFill>
                  <a:schemeClr val="tx1"/>
                </a:solidFill>
                <a:effectLst/>
                <a:latin typeface="+mn-lt"/>
                <a:ea typeface="+mn-ea"/>
                <a:cs typeface="+mn-cs"/>
              </a:rPr>
              <a:t>Fall</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Risk</a:t>
            </a:r>
            <a:r>
              <a:rPr lang="fr-FR" sz="1200" b="0" i="0" u="none" strike="noStrike" kern="1200" dirty="0" smtClean="0">
                <a:solidFill>
                  <a:schemeClr val="tx1"/>
                </a:solidFill>
                <a:effectLst/>
                <a:latin typeface="+mn-lt"/>
                <a:ea typeface="+mn-ea"/>
                <a:cs typeface="+mn-cs"/>
              </a:rPr>
              <a:t>/Abuse/</a:t>
            </a:r>
            <a:r>
              <a:rPr lang="fr-FR" sz="1200" b="0" i="0" u="none" strike="noStrike" kern="1200" dirty="0" err="1" smtClean="0">
                <a:solidFill>
                  <a:schemeClr val="tx1"/>
                </a:solidFill>
                <a:effectLst/>
                <a:latin typeface="+mn-lt"/>
                <a:ea typeface="+mn-ea"/>
                <a:cs typeface="+mn-cs"/>
              </a:rPr>
              <a:t>Neurovascular</a:t>
            </a:r>
            <a:r>
              <a:rPr lang="fr-FR" sz="1200" b="0" i="0" u="none" strike="noStrike" kern="1200" dirty="0" smtClean="0">
                <a:solidFill>
                  <a:schemeClr val="tx1"/>
                </a:solidFill>
                <a:effectLst/>
                <a:latin typeface="+mn-lt"/>
                <a:ea typeface="+mn-ea"/>
                <a:cs typeface="+mn-cs"/>
              </a:rPr>
              <a:t>/Nutrition</a:t>
            </a:r>
            <a:r>
              <a:rPr lang="fr-FR" dirty="0" smtClean="0"/>
              <a:t> </a:t>
            </a:r>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30</a:t>
            </a:fld>
            <a:endParaRPr lang="en-US"/>
          </a:p>
        </p:txBody>
      </p:sp>
    </p:spTree>
    <p:extLst>
      <p:ext uri="{BB962C8B-B14F-4D97-AF65-F5344CB8AC3E}">
        <p14:creationId xmlns:p14="http://schemas.microsoft.com/office/powerpoint/2010/main" val="11424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home assessments – gives</a:t>
            </a:r>
            <a:r>
              <a:rPr lang="en-US" baseline="0" dirty="0"/>
              <a:t> true picture. Provides education and support also for patients and care givers</a:t>
            </a:r>
          </a:p>
          <a:p>
            <a:pPr marL="171450" indent="-171450">
              <a:buFont typeface="Arial" panose="020B0604020202020204" pitchFamily="34" charset="0"/>
              <a:buChar char="•"/>
            </a:pPr>
            <a:r>
              <a:rPr lang="en-US" baseline="0" dirty="0"/>
              <a:t>Guided Care model – From Johns Hopkins – Nurses certified in Guided Care. </a:t>
            </a:r>
          </a:p>
          <a:p>
            <a:pPr marL="171450" indent="-171450">
              <a:buFont typeface="Arial" panose="020B0604020202020204" pitchFamily="34" charset="0"/>
              <a:buChar char="•"/>
            </a:pPr>
            <a:r>
              <a:rPr lang="en-US" baseline="0" dirty="0"/>
              <a:t>Partnerships  and communication with community resources – provides education support, and to provide more robust services for patients, families and the community</a:t>
            </a:r>
            <a:endParaRPr lang="en-US" dirty="0"/>
          </a:p>
        </p:txBody>
      </p:sp>
      <p:sp>
        <p:nvSpPr>
          <p:cNvPr id="4" name="Slide Number Placeholder 3"/>
          <p:cNvSpPr>
            <a:spLocks noGrp="1"/>
          </p:cNvSpPr>
          <p:nvPr>
            <p:ph type="sldNum" sz="quarter" idx="10"/>
          </p:nvPr>
        </p:nvSpPr>
        <p:spPr/>
        <p:txBody>
          <a:bodyPr/>
          <a:lstStyle/>
          <a:p>
            <a:fld id="{BD4E16FC-29DA-4D84-9EDD-287F636FF33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59575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PCP visits 6 months prior to and after enrollment in GWEP</a:t>
            </a:r>
            <a:r>
              <a:rPr lang="en-US" baseline="0" dirty="0" smtClean="0"/>
              <a:t> (means).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 = number of GWEP patients enrolled at least 6 months (any pre/post 6-month date range from 1/1/2015 – 10/31/2017)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patient enrolled 6 months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Counted all PCP visits for each individual within 6 months of enrollment – for everyone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each practice – mean of the counts.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looking at advance </a:t>
            </a:r>
            <a:r>
              <a:rPr lang="en-US" baseline="0" smtClean="0"/>
              <a:t>directives, immunization</a:t>
            </a:r>
            <a:r>
              <a:rPr lang="en-US" baseline="0" dirty="0" smtClean="0"/>
              <a:t>, mammograms, colonoscopy, </a:t>
            </a:r>
            <a:r>
              <a:rPr lang="en-US" baseline="0" dirty="0" err="1" smtClean="0"/>
              <a:t>etc</a:t>
            </a:r>
            <a:r>
              <a:rPr lang="en-US" baseline="0" dirty="0" smtClean="0"/>
              <a:t> for appropriate patients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31</a:t>
            </a:fld>
            <a:endParaRPr lang="en-US"/>
          </a:p>
        </p:txBody>
      </p:sp>
    </p:spTree>
    <p:extLst>
      <p:ext uri="{BB962C8B-B14F-4D97-AF65-F5344CB8AC3E}">
        <p14:creationId xmlns:p14="http://schemas.microsoft.com/office/powerpoint/2010/main" val="373079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October</a:t>
            </a:r>
            <a:r>
              <a:rPr lang="en-US" baseline="0" dirty="0" smtClean="0"/>
              <a:t> 31, 2017.</a:t>
            </a:r>
          </a:p>
          <a:p>
            <a:endParaRPr lang="en-US" baseline="0" dirty="0" smtClean="0"/>
          </a:p>
          <a:p>
            <a:r>
              <a:rPr lang="en-US" baseline="0" dirty="0" smtClean="0"/>
              <a:t>n = number of GWEP patients enrolled at least 6 months (any pre/post 6-month date range from 1/1/2015 – 10/31/2017)</a:t>
            </a:r>
            <a:endParaRPr lang="en-US" dirty="0" smtClean="0"/>
          </a:p>
          <a:p>
            <a:endParaRPr lang="en-US" dirty="0" smtClean="0"/>
          </a:p>
          <a:p>
            <a:r>
              <a:rPr lang="en-US" dirty="0" smtClean="0"/>
              <a:t>Average ED visits 6 months prior to and after enrollment in GWEP</a:t>
            </a:r>
            <a:r>
              <a:rPr lang="en-US" baseline="0" dirty="0" smtClean="0"/>
              <a:t> (means).</a:t>
            </a:r>
          </a:p>
        </p:txBody>
      </p:sp>
      <p:sp>
        <p:nvSpPr>
          <p:cNvPr id="4" name="Slide Number Placeholder 3"/>
          <p:cNvSpPr>
            <a:spLocks noGrp="1"/>
          </p:cNvSpPr>
          <p:nvPr>
            <p:ph type="sldNum" sz="quarter" idx="10"/>
          </p:nvPr>
        </p:nvSpPr>
        <p:spPr/>
        <p:txBody>
          <a:bodyPr/>
          <a:lstStyle/>
          <a:p>
            <a:fld id="{A6DCAA09-0410-49BC-8446-39D27C126EC3}" type="slidenum">
              <a:rPr lang="en-US" smtClean="0"/>
              <a:t>32</a:t>
            </a:fld>
            <a:endParaRPr lang="en-US"/>
          </a:p>
        </p:txBody>
      </p:sp>
    </p:spTree>
    <p:extLst>
      <p:ext uri="{BB962C8B-B14F-4D97-AF65-F5344CB8AC3E}">
        <p14:creationId xmlns:p14="http://schemas.microsoft.com/office/powerpoint/2010/main" val="295819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Average admissions 6 months prior to and after enrollment in GWEP</a:t>
            </a:r>
            <a:r>
              <a:rPr lang="en-US" baseline="0" dirty="0" smtClean="0"/>
              <a:t> (means and standard deviations).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 = number of GWEP patients enrolled at least 6 months (any pre/post 6-month date range from 1/1/2015 – 10/31/2017)</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Only LVPP nears </a:t>
            </a:r>
            <a:r>
              <a:rPr lang="en-US" baseline="0" dirty="0" smtClean="0"/>
              <a:t>significance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6DCAA09-0410-49BC-8446-39D27C126EC3}" type="slidenum">
              <a:rPr lang="en-US" smtClean="0"/>
              <a:t>33</a:t>
            </a:fld>
            <a:endParaRPr lang="en-US"/>
          </a:p>
        </p:txBody>
      </p:sp>
    </p:spTree>
    <p:extLst>
      <p:ext uri="{BB962C8B-B14F-4D97-AF65-F5344CB8AC3E}">
        <p14:creationId xmlns:p14="http://schemas.microsoft.com/office/powerpoint/2010/main" val="266257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Ambulatory Certification as Certified Care Coordination and Transitions Management – required by Year 3 of grant by CCT</a:t>
            </a:r>
          </a:p>
          <a:p>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8</a:t>
            </a:fld>
            <a:endParaRPr lang="en-US"/>
          </a:p>
        </p:txBody>
      </p:sp>
    </p:spTree>
    <p:extLst>
      <p:ext uri="{BB962C8B-B14F-4D97-AF65-F5344CB8AC3E}">
        <p14:creationId xmlns:p14="http://schemas.microsoft.com/office/powerpoint/2010/main" val="402416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Ambulatory Certification as Certified Care Coordination and Transitions Management – required by Year 3 of grant by CCT</a:t>
            </a:r>
          </a:p>
          <a:p>
            <a:endParaRPr lang="en-US" dirty="0"/>
          </a:p>
        </p:txBody>
      </p:sp>
      <p:sp>
        <p:nvSpPr>
          <p:cNvPr id="4" name="Slide Number Placeholder 3"/>
          <p:cNvSpPr>
            <a:spLocks noGrp="1"/>
          </p:cNvSpPr>
          <p:nvPr>
            <p:ph type="sldNum" sz="quarter" idx="10"/>
          </p:nvPr>
        </p:nvSpPr>
        <p:spPr/>
        <p:txBody>
          <a:bodyPr/>
          <a:lstStyle/>
          <a:p>
            <a:fld id="{A6DCAA09-0410-49BC-8446-39D27C126EC3}" type="slidenum">
              <a:rPr lang="en-US" smtClean="0"/>
              <a:t>9</a:t>
            </a:fld>
            <a:endParaRPr lang="en-US"/>
          </a:p>
        </p:txBody>
      </p:sp>
    </p:spTree>
    <p:extLst>
      <p:ext uri="{BB962C8B-B14F-4D97-AF65-F5344CB8AC3E}">
        <p14:creationId xmlns:p14="http://schemas.microsoft.com/office/powerpoint/2010/main" val="60247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done by</a:t>
            </a:r>
            <a:r>
              <a:rPr lang="en-US" baseline="0" dirty="0"/>
              <a:t> AHEC – the area health education center, network that </a:t>
            </a:r>
            <a:r>
              <a:rPr lang="en-US" sz="1200" b="0" i="0" kern="1200" dirty="0">
                <a:solidFill>
                  <a:schemeClr val="tx1"/>
                </a:solidFill>
                <a:effectLst/>
                <a:latin typeface="+mn-lt"/>
                <a:ea typeface="+mn-ea"/>
                <a:cs typeface="+mn-cs"/>
              </a:rPr>
              <a:t>mission is to enhance access to quality health care, particularly primary and preventive care, by improving the supply and distribution of healthcare professionals.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Continued </a:t>
            </a:r>
            <a:r>
              <a:rPr lang="en-US" sz="1200" b="0" i="0" kern="1200" dirty="0">
                <a:solidFill>
                  <a:schemeClr val="tx1"/>
                </a:solidFill>
                <a:effectLst/>
                <a:latin typeface="+mn-lt"/>
                <a:ea typeface="+mn-ea"/>
                <a:cs typeface="+mn-cs"/>
              </a:rPr>
              <a:t>staff development needs: boundaries, stages of change, emotional intelligence,</a:t>
            </a:r>
            <a:r>
              <a:rPr lang="en-US" sz="1200" b="0" i="0" kern="1200" baseline="0" dirty="0">
                <a:solidFill>
                  <a:schemeClr val="tx1"/>
                </a:solidFill>
                <a:effectLst/>
                <a:latin typeface="+mn-lt"/>
                <a:ea typeface="+mn-ea"/>
                <a:cs typeface="+mn-cs"/>
              </a:rPr>
              <a:t> health literacy expectations.  </a:t>
            </a:r>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Disease-specific </a:t>
            </a:r>
            <a:r>
              <a:rPr lang="en-US" sz="1200" b="0" i="0" kern="1200" baseline="0" dirty="0">
                <a:solidFill>
                  <a:schemeClr val="tx1"/>
                </a:solidFill>
                <a:effectLst/>
                <a:latin typeface="+mn-lt"/>
                <a:ea typeface="+mn-ea"/>
                <a:cs typeface="+mn-cs"/>
              </a:rPr>
              <a:t>information.</a:t>
            </a:r>
          </a:p>
          <a:p>
            <a:r>
              <a:rPr lang="en-US" sz="1200" b="0" i="0" kern="1200" baseline="0" dirty="0">
                <a:solidFill>
                  <a:schemeClr val="tx1"/>
                </a:solidFill>
                <a:effectLst/>
                <a:latin typeface="+mn-lt"/>
                <a:ea typeface="+mn-ea"/>
                <a:cs typeface="+mn-cs"/>
              </a:rPr>
              <a:t>Current duties: </a:t>
            </a:r>
            <a:r>
              <a:rPr lang="en-US" dirty="0"/>
              <a:t>For now mostly noncomplex social needs linkage for services,</a:t>
            </a:r>
            <a:r>
              <a:rPr lang="en-US" baseline="0" dirty="0"/>
              <a:t> Explo</a:t>
            </a:r>
            <a:r>
              <a:rPr lang="en-US" dirty="0"/>
              <a:t>ration of training to support education done by RNs.  </a:t>
            </a:r>
            <a:r>
              <a:rPr lang="en-US" dirty="0" smtClean="0"/>
              <a:t/>
            </a:r>
            <a:br>
              <a:rPr lang="en-US" dirty="0" smtClean="0"/>
            </a:br>
            <a:r>
              <a:rPr lang="en-US" dirty="0" smtClean="0"/>
              <a:t>Development </a:t>
            </a:r>
            <a:r>
              <a:rPr lang="en-US" dirty="0"/>
              <a:t>of competency expectations pending</a:t>
            </a:r>
          </a:p>
        </p:txBody>
      </p:sp>
      <p:sp>
        <p:nvSpPr>
          <p:cNvPr id="4" name="Slide Number Placeholder 3"/>
          <p:cNvSpPr>
            <a:spLocks noGrp="1"/>
          </p:cNvSpPr>
          <p:nvPr>
            <p:ph type="sldNum" sz="quarter" idx="10"/>
          </p:nvPr>
        </p:nvSpPr>
        <p:spPr/>
        <p:txBody>
          <a:bodyPr/>
          <a:lstStyle/>
          <a:p>
            <a:fld id="{BD4E16FC-29DA-4D84-9EDD-287F636FF33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3943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High risk criteria altered slightly in consideration of geriatric population and to ensure inclusion of targeted groups.</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16 Assessments were chosen and built. Some include</a:t>
            </a:r>
            <a:r>
              <a:rPr lang="en-US" baseline="0" dirty="0"/>
              <a:t> geriatric, falls, home safety, MMSE, Modified Care Giver stress index</a:t>
            </a:r>
            <a:endParaRPr lang="en-US" dirty="0"/>
          </a:p>
          <a:p>
            <a:endParaRPr lang="en-US" dirty="0"/>
          </a:p>
        </p:txBody>
      </p:sp>
      <p:sp>
        <p:nvSpPr>
          <p:cNvPr id="4" name="Slide Number Placeholder 3"/>
          <p:cNvSpPr>
            <a:spLocks noGrp="1"/>
          </p:cNvSpPr>
          <p:nvPr>
            <p:ph type="sldNum" sz="quarter" idx="10"/>
          </p:nvPr>
        </p:nvSpPr>
        <p:spPr/>
        <p:txBody>
          <a:bodyPr/>
          <a:lstStyle/>
          <a:p>
            <a:fld id="{BD4E16FC-29DA-4D84-9EDD-287F636FF33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4568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CAGE-AID</a:t>
            </a:r>
            <a:r>
              <a:rPr lang="en-US" baseline="0" dirty="0" smtClean="0"/>
              <a:t> alcohol and drug screening</a:t>
            </a:r>
            <a:endParaRPr lang="en-US" dirty="0"/>
          </a:p>
        </p:txBody>
      </p:sp>
      <p:sp>
        <p:nvSpPr>
          <p:cNvPr id="4" name="Slide Number Placeholder 3"/>
          <p:cNvSpPr>
            <a:spLocks noGrp="1"/>
          </p:cNvSpPr>
          <p:nvPr>
            <p:ph type="sldNum" sz="quarter" idx="10"/>
          </p:nvPr>
        </p:nvSpPr>
        <p:spPr/>
        <p:txBody>
          <a:bodyPr/>
          <a:lstStyle/>
          <a:p>
            <a:fld id="{66C89517-E1E3-4D73-B028-C06CD2F8AEC5}" type="slidenum">
              <a:rPr lang="en-US" smtClean="0"/>
              <a:t>13</a:t>
            </a:fld>
            <a:endParaRPr lang="en-US"/>
          </a:p>
        </p:txBody>
      </p:sp>
    </p:spTree>
    <p:extLst>
      <p:ext uri="{BB962C8B-B14F-4D97-AF65-F5344CB8AC3E}">
        <p14:creationId xmlns:p14="http://schemas.microsoft.com/office/powerpoint/2010/main" val="1360200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Income:</a:t>
            </a:r>
            <a:r>
              <a:rPr lang="en-US" baseline="0" dirty="0" smtClean="0"/>
              <a:t> </a:t>
            </a:r>
            <a:r>
              <a:rPr lang="en-US" dirty="0" smtClean="0"/>
              <a:t>Salary,</a:t>
            </a:r>
            <a:r>
              <a:rPr lang="en-US" baseline="0" dirty="0" smtClean="0"/>
              <a:t> </a:t>
            </a:r>
            <a:r>
              <a:rPr lang="en-US" dirty="0" smtClean="0"/>
              <a:t>SSI/SSD,</a:t>
            </a:r>
            <a:r>
              <a:rPr lang="en-US" baseline="0" dirty="0" smtClean="0"/>
              <a:t> </a:t>
            </a:r>
            <a:r>
              <a:rPr lang="en-US" dirty="0" smtClean="0"/>
              <a:t>Public Assistance,</a:t>
            </a:r>
            <a:r>
              <a:rPr lang="en-US" baseline="0" dirty="0" smtClean="0"/>
              <a:t> </a:t>
            </a:r>
            <a:r>
              <a:rPr lang="en-US" dirty="0" smtClean="0"/>
              <a:t>Veteran’s Benefits,</a:t>
            </a:r>
            <a:r>
              <a:rPr lang="en-US" baseline="0" dirty="0" smtClean="0"/>
              <a:t> </a:t>
            </a:r>
            <a:r>
              <a:rPr lang="en-US" dirty="0" smtClean="0"/>
              <a:t>Unemployment,</a:t>
            </a:r>
            <a:r>
              <a:rPr lang="en-US" baseline="0" dirty="0" smtClean="0"/>
              <a:t> </a:t>
            </a:r>
            <a:r>
              <a:rPr lang="en-US" dirty="0" smtClean="0"/>
              <a:t>Retirement/Pension,</a:t>
            </a:r>
            <a:r>
              <a:rPr lang="en-US" baseline="0" dirty="0" smtClean="0"/>
              <a:t> </a:t>
            </a:r>
            <a:r>
              <a:rPr lang="en-US" dirty="0" smtClean="0"/>
              <a:t>Alimony/Child Support,</a:t>
            </a:r>
            <a:r>
              <a:rPr lang="en-US" baseline="0" dirty="0" smtClean="0"/>
              <a:t> </a:t>
            </a:r>
            <a:r>
              <a:rPr lang="en-US" dirty="0" smtClean="0"/>
              <a:t>Food Stamps</a:t>
            </a:r>
          </a:p>
          <a:p>
            <a:r>
              <a:rPr lang="en-US" dirty="0" smtClean="0"/>
              <a:t>Expenses:</a:t>
            </a:r>
            <a:r>
              <a:rPr lang="en-US" baseline="0" dirty="0" smtClean="0"/>
              <a:t> </a:t>
            </a:r>
            <a:r>
              <a:rPr lang="en-US" dirty="0" smtClean="0"/>
              <a:t>Rent/Mortgage,</a:t>
            </a:r>
            <a:r>
              <a:rPr lang="en-US" baseline="0" dirty="0" smtClean="0"/>
              <a:t> </a:t>
            </a:r>
            <a:r>
              <a:rPr lang="en-US" dirty="0" smtClean="0"/>
              <a:t>Utilities (Gas, Oil, Electric, Phone, Internet, etc.),</a:t>
            </a:r>
            <a:r>
              <a:rPr lang="en-US" baseline="0" dirty="0" smtClean="0"/>
              <a:t> </a:t>
            </a:r>
            <a:r>
              <a:rPr lang="en-US" dirty="0" smtClean="0"/>
              <a:t>Taxes,</a:t>
            </a:r>
            <a:r>
              <a:rPr lang="en-US" baseline="0" dirty="0" smtClean="0"/>
              <a:t> </a:t>
            </a:r>
            <a:r>
              <a:rPr lang="en-US" dirty="0" smtClean="0"/>
              <a:t>Insurance Copayments,</a:t>
            </a:r>
            <a:r>
              <a:rPr lang="en-US" baseline="0" dirty="0" smtClean="0"/>
              <a:t> </a:t>
            </a:r>
            <a:r>
              <a:rPr lang="en-US" dirty="0" smtClean="0"/>
              <a:t>Food,</a:t>
            </a:r>
            <a:r>
              <a:rPr lang="en-US" baseline="0" dirty="0" smtClean="0"/>
              <a:t> </a:t>
            </a:r>
            <a:r>
              <a:rPr lang="en-US" dirty="0" smtClean="0"/>
              <a:t>Transportation</a:t>
            </a:r>
          </a:p>
          <a:p>
            <a:r>
              <a:rPr lang="en-US" dirty="0" smtClean="0"/>
              <a:t>Verbalized Concerns:</a:t>
            </a:r>
            <a:r>
              <a:rPr lang="en-US" baseline="0" dirty="0" smtClean="0"/>
              <a:t> </a:t>
            </a:r>
            <a:r>
              <a:rPr lang="en-US" dirty="0" smtClean="0"/>
              <a:t>Legal,</a:t>
            </a:r>
            <a:r>
              <a:rPr lang="en-US" baseline="0" dirty="0" smtClean="0"/>
              <a:t> </a:t>
            </a:r>
            <a:r>
              <a:rPr lang="en-US" dirty="0" smtClean="0"/>
              <a:t>Home safety,</a:t>
            </a:r>
            <a:r>
              <a:rPr lang="en-US" baseline="0" dirty="0" smtClean="0"/>
              <a:t> </a:t>
            </a:r>
            <a:r>
              <a:rPr lang="en-US" dirty="0" smtClean="0"/>
              <a:t>Cost of Medications,</a:t>
            </a:r>
            <a:r>
              <a:rPr lang="en-US" baseline="0" dirty="0" smtClean="0"/>
              <a:t> </a:t>
            </a:r>
            <a:r>
              <a:rPr lang="en-US" dirty="0" smtClean="0"/>
              <a:t>Finances,</a:t>
            </a:r>
            <a:r>
              <a:rPr lang="en-US" baseline="0" dirty="0" smtClean="0"/>
              <a:t> </a:t>
            </a:r>
            <a:r>
              <a:rPr lang="en-US" dirty="0" smtClean="0"/>
              <a:t>Transportation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C89517-E1E3-4D73-B028-C06CD2F8AEC5}" type="slidenum">
              <a:rPr lang="en-US" smtClean="0"/>
              <a:t>14</a:t>
            </a:fld>
            <a:endParaRPr lang="en-US"/>
          </a:p>
        </p:txBody>
      </p:sp>
    </p:spTree>
    <p:extLst>
      <p:ext uri="{BB962C8B-B14F-4D97-AF65-F5344CB8AC3E}">
        <p14:creationId xmlns:p14="http://schemas.microsoft.com/office/powerpoint/2010/main" val="14799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residents involved</a:t>
            </a:r>
            <a:r>
              <a:rPr lang="en-US" baseline="0" dirty="0" smtClean="0"/>
              <a:t> in care</a:t>
            </a:r>
          </a:p>
          <a:p>
            <a:endParaRPr lang="en-US" dirty="0"/>
          </a:p>
        </p:txBody>
      </p:sp>
      <p:sp>
        <p:nvSpPr>
          <p:cNvPr id="4" name="Slide Number Placeholder 3"/>
          <p:cNvSpPr>
            <a:spLocks noGrp="1"/>
          </p:cNvSpPr>
          <p:nvPr>
            <p:ph type="sldNum" sz="quarter" idx="10"/>
          </p:nvPr>
        </p:nvSpPr>
        <p:spPr/>
        <p:txBody>
          <a:bodyPr/>
          <a:lstStyle/>
          <a:p>
            <a:fld id="{66C89517-E1E3-4D73-B028-C06CD2F8AEC5}" type="slidenum">
              <a:rPr lang="en-US" smtClean="0"/>
              <a:t>18</a:t>
            </a:fld>
            <a:endParaRPr lang="en-US"/>
          </a:p>
        </p:txBody>
      </p:sp>
    </p:spTree>
    <p:extLst>
      <p:ext uri="{BB962C8B-B14F-4D97-AF65-F5344CB8AC3E}">
        <p14:creationId xmlns:p14="http://schemas.microsoft.com/office/powerpoint/2010/main" val="111530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1"/>
            <a:ext cx="10972800" cy="1470025"/>
          </a:xfrm>
        </p:spPr>
        <p:txBody>
          <a:bodyPr>
            <a:normAutofit/>
          </a:bodyPr>
          <a:lstStyle>
            <a:lvl1pPr>
              <a:defRPr sz="5400" b="1">
                <a:solidFill>
                  <a:srgbClr val="273691"/>
                </a:solidFill>
                <a:latin typeface="Times New Roman" pitchFamily="18" charset="0"/>
                <a:cs typeface="Times New Roman" pitchFamily="18" charset="0"/>
              </a:defRPr>
            </a:lvl1pPr>
          </a:lstStyle>
          <a:p>
            <a:r>
              <a:rPr lang="en-US" dirty="0"/>
              <a:t>Click to edit Master title style</a:t>
            </a:r>
          </a:p>
        </p:txBody>
      </p:sp>
      <p:sp>
        <p:nvSpPr>
          <p:cNvPr id="3" name="Subtitle 2"/>
          <p:cNvSpPr>
            <a:spLocks noGrp="1"/>
          </p:cNvSpPr>
          <p:nvPr>
            <p:ph type="subTitle" idx="1"/>
          </p:nvPr>
        </p:nvSpPr>
        <p:spPr>
          <a:xfrm>
            <a:off x="1828800" y="2362200"/>
            <a:ext cx="8534400" cy="685800"/>
          </a:xfrm>
        </p:spPr>
        <p:txBody>
          <a:bodyPr/>
          <a:lstStyle>
            <a:lvl1pPr marL="0" indent="0" algn="ctr">
              <a:buNone/>
              <a:defRPr>
                <a:solidFill>
                  <a:srgbClr val="D4891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
        <p:nvSpPr>
          <p:cNvPr id="8" name="Text Placeholder 7"/>
          <p:cNvSpPr>
            <a:spLocks noGrp="1"/>
          </p:cNvSpPr>
          <p:nvPr>
            <p:ph type="body" sz="quarter" idx="13" hasCustomPrompt="1"/>
          </p:nvPr>
        </p:nvSpPr>
        <p:spPr>
          <a:xfrm>
            <a:off x="2946400" y="4419600"/>
            <a:ext cx="8737600" cy="457200"/>
          </a:xfrm>
        </p:spPr>
        <p:txBody>
          <a:bodyPr/>
          <a:lstStyle>
            <a:lvl1pPr algn="r">
              <a:buNone/>
              <a:defRPr sz="2400" b="1">
                <a:solidFill>
                  <a:schemeClr val="tx1"/>
                </a:solidFill>
              </a:defRPr>
            </a:lvl1pPr>
            <a:lvl2pPr algn="ctr">
              <a:buNone/>
              <a:defRPr sz="2400">
                <a:solidFill>
                  <a:srgbClr val="2768B7"/>
                </a:solidFill>
              </a:defRPr>
            </a:lvl2pPr>
          </a:lstStyle>
          <a:p>
            <a:pPr lvl="0"/>
            <a:r>
              <a:rPr lang="en-US" dirty="0"/>
              <a:t>Click to edit Author Name Master text styles</a:t>
            </a:r>
          </a:p>
        </p:txBody>
      </p:sp>
      <p:sp>
        <p:nvSpPr>
          <p:cNvPr id="10" name="Content Placeholder 9"/>
          <p:cNvSpPr>
            <a:spLocks noGrp="1"/>
          </p:cNvSpPr>
          <p:nvPr>
            <p:ph sz="quarter" idx="14" hasCustomPrompt="1"/>
          </p:nvPr>
        </p:nvSpPr>
        <p:spPr>
          <a:xfrm>
            <a:off x="2946400" y="4876800"/>
            <a:ext cx="8737600" cy="304800"/>
          </a:xfrm>
        </p:spPr>
        <p:txBody>
          <a:bodyPr>
            <a:noAutofit/>
          </a:bodyPr>
          <a:lstStyle>
            <a:lvl1pPr algn="r">
              <a:buNone/>
              <a:defRPr sz="2000" baseline="0">
                <a:solidFill>
                  <a:schemeClr val="tx1"/>
                </a:solidFill>
                <a:latin typeface="Times New Roman" pitchFamily="18" charset="0"/>
                <a:cs typeface="Times New Roman" pitchFamily="18" charset="0"/>
              </a:defRPr>
            </a:lvl1pPr>
            <a:lvl2pPr algn="ctr">
              <a:buNone/>
              <a:defRPr sz="1100">
                <a:latin typeface="Times New Roman" pitchFamily="18" charset="0"/>
                <a:cs typeface="Times New Roman" pitchFamily="18" charset="0"/>
              </a:defRPr>
            </a:lvl2pPr>
            <a:lvl3pPr algn="ctr">
              <a:buNone/>
              <a:defRPr sz="1050">
                <a:latin typeface="Times New Roman" pitchFamily="18" charset="0"/>
                <a:cs typeface="Times New Roman" pitchFamily="18" charset="0"/>
              </a:defRPr>
            </a:lvl3pPr>
            <a:lvl4pPr algn="ctr">
              <a:buNone/>
              <a:defRPr sz="1000">
                <a:latin typeface="Times New Roman" pitchFamily="18" charset="0"/>
                <a:cs typeface="Times New Roman" pitchFamily="18" charset="0"/>
              </a:defRPr>
            </a:lvl4pPr>
            <a:lvl5pPr algn="ctr">
              <a:buNone/>
              <a:defRPr sz="1000">
                <a:latin typeface="Times New Roman" pitchFamily="18" charset="0"/>
                <a:cs typeface="Times New Roman" pitchFamily="18" charset="0"/>
              </a:defRPr>
            </a:lvl5pPr>
          </a:lstStyle>
          <a:p>
            <a:pPr lvl="0"/>
            <a:r>
              <a:rPr lang="en-US" dirty="0"/>
              <a:t>Click to edit Author Title Master text styles</a:t>
            </a:r>
          </a:p>
        </p:txBody>
      </p:sp>
      <p:sp>
        <p:nvSpPr>
          <p:cNvPr id="9" name="TextBox 8"/>
          <p:cNvSpPr txBox="1"/>
          <p:nvPr userDrawn="1"/>
        </p:nvSpPr>
        <p:spPr>
          <a:xfrm>
            <a:off x="609601" y="5410200"/>
            <a:ext cx="2347117" cy="261610"/>
          </a:xfrm>
          <a:prstGeom prst="rect">
            <a:avLst/>
          </a:prstGeom>
          <a:noFill/>
        </p:spPr>
        <p:txBody>
          <a:bodyPr wrap="none" rtlCol="0">
            <a:spAutoFit/>
          </a:bodyPr>
          <a:lstStyle/>
          <a:p>
            <a:r>
              <a:rPr lang="en-US" sz="1100" dirty="0"/>
              <a:t>© 2017 Lehigh Valley Health Network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447800"/>
            <a:ext cx="5486400" cy="4800600"/>
          </a:xfrm>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375447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23BC4-1C42-4CCB-AA45-8A2B36932A42}" type="datetimeFigureOut">
              <a:rPr lang="en-US" smtClean="0"/>
              <a:pPr/>
              <a:t>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9017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33400"/>
            <a:ext cx="6815667" cy="5592764"/>
          </a:xfrm>
        </p:spPr>
        <p:txBody>
          <a:bodyPr/>
          <a:lstStyle>
            <a:lvl1pPr>
              <a:defRPr sz="3200"/>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5123BC4-1C42-4CCB-AA45-8A2B36932A42}" type="datetimeFigureOut">
              <a:rPr lang="en-US" smtClean="0"/>
              <a:pPr/>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591B39-CD7A-4E38-A4A7-65598D53B769}" type="datetimeFigureOut">
              <a:rPr lang="en-US" smtClean="0"/>
              <a:t>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EB5-914A-4EFC-9AB3-EB0354FC0BF5}" type="slidenum">
              <a:rPr lang="en-US" smtClean="0"/>
              <a:t>‹#›</a:t>
            </a:fld>
            <a:endParaRPr lang="en-US"/>
          </a:p>
        </p:txBody>
      </p:sp>
    </p:spTree>
    <p:extLst>
      <p:ext uri="{BB962C8B-B14F-4D97-AF65-F5344CB8AC3E}">
        <p14:creationId xmlns:p14="http://schemas.microsoft.com/office/powerpoint/2010/main" val="227758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73691"/>
                </a:solidFill>
              </a:defRPr>
            </a:lvl1pPr>
          </a:lstStyle>
          <a:p>
            <a:r>
              <a:rPr lang="en-US" dirty="0"/>
              <a:t>Click to edit Master title style</a:t>
            </a:r>
          </a:p>
        </p:txBody>
      </p:sp>
      <p:sp>
        <p:nvSpPr>
          <p:cNvPr id="3" name="Content Placeholder 2"/>
          <p:cNvSpPr>
            <a:spLocks noGrp="1"/>
          </p:cNvSpPr>
          <p:nvPr>
            <p:ph idx="1"/>
          </p:nvPr>
        </p:nvSpPr>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VHN Netwo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762000"/>
          </a:xfrm>
        </p:spPr>
        <p:txBody>
          <a:bodyPr/>
          <a:lstStyle>
            <a:lvl1pPr>
              <a:defRPr>
                <a:solidFill>
                  <a:srgbClr val="27369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2" y="1190146"/>
            <a:ext cx="11973059" cy="5722621"/>
          </a:xfrm>
          <a:prstGeom prst="rect">
            <a:avLst/>
          </a:prstGeom>
        </p:spPr>
      </p:pic>
    </p:spTree>
    <p:extLst>
      <p:ext uri="{BB962C8B-B14F-4D97-AF65-F5344CB8AC3E}">
        <p14:creationId xmlns:p14="http://schemas.microsoft.com/office/powerpoint/2010/main" val="22287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 We 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
        <p:nvSpPr>
          <p:cNvPr id="8" name="TextBox 7"/>
          <p:cNvSpPr txBox="1"/>
          <p:nvPr userDrawn="1"/>
        </p:nvSpPr>
        <p:spPr>
          <a:xfrm>
            <a:off x="6096000" y="457200"/>
            <a:ext cx="6096000" cy="6401753"/>
          </a:xfrm>
          <a:prstGeom prst="rect">
            <a:avLst/>
          </a:prstGeom>
          <a:noFill/>
        </p:spPr>
        <p:txBody>
          <a:bodyPr wrap="square" rtlCol="0">
            <a:spAutoFit/>
          </a:bodyPr>
          <a:lstStyle/>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 Campuses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Children’s Hospital</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160+ Physician Practices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 Community Clinics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22 Health Centers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 </a:t>
            </a:r>
            <a:r>
              <a:rPr lang="en-US" sz="25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ExpressCARE</a:t>
            </a: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Locations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45 Rehab Locations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81 Testing and Imaging Locations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18,000+ Employees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2,005 Physicians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834 Advanced Practice Clinicians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4,208 Registered Nurses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69,346 Admissions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274,879 ED Visits</a:t>
            </a:r>
          </a:p>
          <a:p>
            <a:pPr marL="285750" indent="-285750">
              <a:spcBef>
                <a:spcPts val="300"/>
              </a:spcBef>
              <a:buClr>
                <a:srgbClr val="273691"/>
              </a:buClr>
              <a:buSzPct val="110000"/>
              <a:buFont typeface="Arial" pitchFamily="34" charset="0"/>
              <a:buChar char="•"/>
            </a:pPr>
            <a:r>
              <a:rPr lang="en-US" sz="25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1,838 Acute Care Beds</a:t>
            </a:r>
          </a:p>
        </p:txBody>
      </p:sp>
    </p:spTree>
    <p:extLst>
      <p:ext uri="{BB962C8B-B14F-4D97-AF65-F5344CB8AC3E}">
        <p14:creationId xmlns:p14="http://schemas.microsoft.com/office/powerpoint/2010/main" val="353089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1828801"/>
            <a:ext cx="10363200" cy="1362075"/>
          </a:xfrm>
        </p:spPr>
        <p:txBody>
          <a:bodyPr anchor="t">
            <a:normAutofit/>
          </a:bodyPr>
          <a:lstStyle>
            <a:lvl1pPr algn="r">
              <a:defRPr sz="4400" b="1" cap="all">
                <a:solidFill>
                  <a:srgbClr val="273691"/>
                </a:solidFill>
              </a:defRPr>
            </a:lvl1pPr>
          </a:lstStyle>
          <a:p>
            <a:r>
              <a:rPr lang="en-US" dirty="0"/>
              <a:t>Click to edit Master title style</a:t>
            </a:r>
          </a:p>
        </p:txBody>
      </p:sp>
      <p:sp>
        <p:nvSpPr>
          <p:cNvPr id="3" name="Text Placeholder 2"/>
          <p:cNvSpPr>
            <a:spLocks noGrp="1"/>
          </p:cNvSpPr>
          <p:nvPr>
            <p:ph type="body" idx="1"/>
          </p:nvPr>
        </p:nvSpPr>
        <p:spPr>
          <a:xfrm>
            <a:off x="1422400" y="4648200"/>
            <a:ext cx="10363200" cy="762000"/>
          </a:xfrm>
        </p:spPr>
        <p:txBody>
          <a:bodyPr anchor="t">
            <a:normAutofit/>
          </a:bodyPr>
          <a:lstStyle>
            <a:lvl1pPr marL="0" indent="0" algn="r">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396283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806677"/>
            <a:ext cx="5386917" cy="639762"/>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46439"/>
            <a:ext cx="5386917"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806677"/>
            <a:ext cx="5389033" cy="639762"/>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446439"/>
            <a:ext cx="5389033" cy="3951288"/>
          </a:xfrm>
        </p:spPr>
        <p:txBody>
          <a:bodyPr/>
          <a:lstStyle>
            <a:lvl1pPr>
              <a:defRPr sz="2400"/>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123BC4-1C42-4CCB-AA45-8A2B36932A42}" type="datetimeFigureOut">
              <a:rPr lang="en-US" smtClean="0"/>
              <a:pPr/>
              <a:t>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123BC4-1C42-4CCB-AA45-8A2B36932A42}" type="datetimeFigureOut">
              <a:rPr lang="en-US" smtClean="0"/>
              <a:pPr/>
              <a:t>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ACEBA-A3A3-4DC6-B0FA-DFC82F8A39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e It Happ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828800"/>
            <a:ext cx="5486400" cy="4419600"/>
          </a:xfrm>
        </p:spPr>
        <p:txBody>
          <a:bodyPr/>
          <a:lstStyle>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123BC4-1C42-4CCB-AA45-8A2B36932A42}" type="datetimeFigureOut">
              <a:rPr lang="en-US" smtClean="0"/>
              <a:pPr/>
              <a:t>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ACEBA-A3A3-4DC6-B0FA-DFC82F8A396A}" type="slidenum">
              <a:rPr lang="en-US" smtClean="0"/>
              <a:pPr/>
              <a:t>‹#›</a:t>
            </a:fld>
            <a:endParaRPr lang="en-US"/>
          </a:p>
        </p:txBody>
      </p:sp>
    </p:spTree>
    <p:extLst>
      <p:ext uri="{BB962C8B-B14F-4D97-AF65-F5344CB8AC3E}">
        <p14:creationId xmlns:p14="http://schemas.microsoft.com/office/powerpoint/2010/main" val="180431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57200"/>
            <a:ext cx="12192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0"/>
            <a:ext cx="109728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9287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23BC4-1C42-4CCB-AA45-8A2B36932A42}" type="datetimeFigureOut">
              <a:rPr lang="en-US" smtClean="0"/>
              <a:pPr/>
              <a:t>12/1/2017</a:t>
            </a:fld>
            <a:endParaRPr lang="en-US"/>
          </a:p>
        </p:txBody>
      </p:sp>
      <p:sp>
        <p:nvSpPr>
          <p:cNvPr id="5" name="Footer Placeholder 4"/>
          <p:cNvSpPr>
            <a:spLocks noGrp="1"/>
          </p:cNvSpPr>
          <p:nvPr>
            <p:ph type="ftr" sz="quarter" idx="3"/>
          </p:nvPr>
        </p:nvSpPr>
        <p:spPr>
          <a:xfrm>
            <a:off x="4165600" y="649287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2456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ACEBA-A3A3-4DC6-B0FA-DFC82F8A39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9" r:id="rId4"/>
    <p:sldLayoutId id="2147483651" r:id="rId5"/>
    <p:sldLayoutId id="2147483658" r:id="rId6"/>
    <p:sldLayoutId id="2147483653" r:id="rId7"/>
    <p:sldLayoutId id="2147483654" r:id="rId8"/>
    <p:sldLayoutId id="2147483660" r:id="rId9"/>
    <p:sldLayoutId id="2147483661" r:id="rId10"/>
    <p:sldLayoutId id="2147483655" r:id="rId11"/>
    <p:sldLayoutId id="2147483656" r:id="rId12"/>
    <p:sldLayoutId id="2147483657" r:id="rId13"/>
    <p:sldLayoutId id="2147483664" r:id="rId14"/>
  </p:sldLayoutIdLst>
  <p:txStyles>
    <p:titleStyle>
      <a:lvl1pPr algn="ctr" defTabSz="914400" rtl="0" eaLnBrk="1" latinLnBrk="0" hangingPunct="1">
        <a:lnSpc>
          <a:spcPct val="90000"/>
        </a:lnSpc>
        <a:spcBef>
          <a:spcPct val="0"/>
        </a:spcBef>
        <a:buNone/>
        <a:defRPr sz="4400" b="1" kern="1200">
          <a:solidFill>
            <a:srgbClr val="273691"/>
          </a:solidFill>
          <a:effectLst>
            <a:outerShdw blurRad="50800" dist="38100" dir="2700000" algn="tl" rotWithShape="0">
              <a:prstClr val="black">
                <a:alpha val="40000"/>
              </a:prstClr>
            </a:outerShdw>
          </a:effectLst>
          <a:latin typeface="Times New Roman" pitchFamily="18" charset="0"/>
          <a:ea typeface="+mj-ea"/>
          <a:cs typeface="Times New Roman" pitchFamily="18" charset="0"/>
        </a:defRPr>
      </a:lvl1pPr>
    </p:titleStyle>
    <p:bodyStyle>
      <a:lvl1pPr marL="285750" indent="-285750" algn="l" defTabSz="914400" rtl="0" eaLnBrk="1" latinLnBrk="0" hangingPunct="1">
        <a:spcBef>
          <a:spcPct val="20000"/>
        </a:spcBef>
        <a:spcAft>
          <a:spcPts val="0"/>
        </a:spcAft>
        <a:buClr>
          <a:schemeClr val="accent3">
            <a:lumMod val="50000"/>
          </a:schemeClr>
        </a:buClr>
        <a:buSzPct val="125000"/>
        <a:buFont typeface="Arial" pitchFamily="34" charset="0"/>
        <a:buChar char="▪"/>
        <a:defRPr sz="3200" kern="1200">
          <a:solidFill>
            <a:schemeClr val="tx1"/>
          </a:solidFill>
          <a:effectLst>
            <a:outerShdw blurRad="50800" dist="25400" dir="2700000" algn="tl" rotWithShape="0">
              <a:prstClr val="black">
                <a:alpha val="40000"/>
              </a:prstClr>
            </a:outerShdw>
          </a:effectLst>
          <a:latin typeface="Arial" pitchFamily="34" charset="0"/>
          <a:ea typeface="+mn-ea"/>
          <a:cs typeface="Arial" pitchFamily="34" charset="0"/>
        </a:defRPr>
      </a:lvl1pPr>
      <a:lvl2pPr marL="857250" indent="-228600" algn="l" defTabSz="914400" rtl="0" eaLnBrk="1" latinLnBrk="0" hangingPunct="1">
        <a:spcBef>
          <a:spcPct val="20000"/>
        </a:spcBef>
        <a:spcAft>
          <a:spcPts val="0"/>
        </a:spcAft>
        <a:buClr>
          <a:srgbClr val="20A4E4"/>
        </a:buClr>
        <a:buFont typeface="Calibri" pitchFamily="34" charset="0"/>
        <a:buChar char="•"/>
        <a:defRPr sz="2800" kern="1200">
          <a:solidFill>
            <a:srgbClr val="0070C0"/>
          </a:solidFill>
          <a:effectLst>
            <a:outerShdw blurRad="50800" dist="25400" dir="2700000" algn="tl" rotWithShape="0">
              <a:prstClr val="black">
                <a:alpha val="40000"/>
              </a:prstClr>
            </a:outerShdw>
          </a:effectLst>
          <a:latin typeface="Arial" pitchFamily="34" charset="0"/>
          <a:ea typeface="+mn-ea"/>
          <a:cs typeface="Arial" pitchFamily="34" charset="0"/>
        </a:defRPr>
      </a:lvl2pPr>
      <a:lvl3pPr marL="1371600" indent="-228600" algn="l" defTabSz="914400" rtl="0" eaLnBrk="1" latinLnBrk="0" hangingPunct="1">
        <a:spcBef>
          <a:spcPct val="20000"/>
        </a:spcBef>
        <a:spcAft>
          <a:spcPts val="0"/>
        </a:spcAft>
        <a:buClr>
          <a:srgbClr val="3D76A9"/>
        </a:buClr>
        <a:buFont typeface="Calibri" pitchFamily="34" charset="0"/>
        <a:buChar char="–"/>
        <a:defRPr sz="2400" kern="1200">
          <a:solidFill>
            <a:srgbClr val="AD7017"/>
          </a:solidFill>
          <a:effectLst>
            <a:outerShdw blurRad="50800" dist="25400" dir="2700000" algn="tl" rotWithShape="0">
              <a:prstClr val="black">
                <a:alpha val="40000"/>
              </a:prstClr>
            </a:outerShdw>
          </a:effectLst>
          <a:latin typeface="+mn-lt"/>
          <a:ea typeface="+mn-ea"/>
          <a:cs typeface="+mn-cs"/>
        </a:defRPr>
      </a:lvl3pPr>
      <a:lvl4pPr marL="1771650" indent="-228600" algn="l" defTabSz="914400" rtl="0" eaLnBrk="1" latinLnBrk="0" hangingPunct="1">
        <a:spcBef>
          <a:spcPct val="20000"/>
        </a:spcBef>
        <a:spcAft>
          <a:spcPts val="0"/>
        </a:spcAft>
        <a:buFont typeface="Arial" pitchFamily="34" charset="0"/>
        <a:buChar char="–"/>
        <a:defRPr sz="2000" kern="1200">
          <a:solidFill>
            <a:schemeClr val="tx1"/>
          </a:solidFill>
          <a:effectLst>
            <a:outerShdw blurRad="50800" dist="25400" dir="2700000" algn="tl" rotWithShape="0">
              <a:prstClr val="black">
                <a:alpha val="40000"/>
              </a:prstClr>
            </a:outerShdw>
          </a:effectLst>
          <a:latin typeface="+mn-lt"/>
          <a:ea typeface="+mn-ea"/>
          <a:cs typeface="+mn-cs"/>
        </a:defRPr>
      </a:lvl4pPr>
      <a:lvl5pPr marL="2114550" indent="-171450" algn="l" defTabSz="914400" rtl="0" eaLnBrk="1" latinLnBrk="0" hangingPunct="1">
        <a:spcBef>
          <a:spcPct val="20000"/>
        </a:spcBef>
        <a:spcAft>
          <a:spcPts val="0"/>
        </a:spcAft>
        <a:buFont typeface="Arial" pitchFamily="34" charset="0"/>
        <a:buChar char="»"/>
        <a:defRPr sz="2000" kern="1200">
          <a:solidFill>
            <a:schemeClr val="tx1"/>
          </a:solidFill>
          <a:effectLst>
            <a:outerShdw blurRad="50800" dist="254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41388"/>
            <a:ext cx="10972800" cy="1470025"/>
          </a:xfrm>
        </p:spPr>
        <p:txBody>
          <a:bodyPr>
            <a:normAutofit fontScale="90000"/>
          </a:bodyPr>
          <a:lstStyle/>
          <a:p>
            <a:r>
              <a:rPr lang="en-US" dirty="0"/>
              <a:t>Moving Primary Care </a:t>
            </a:r>
            <a:r>
              <a:rPr lang="en-US" dirty="0" smtClean="0"/>
              <a:t/>
            </a:r>
            <a:br>
              <a:rPr lang="en-US" dirty="0" smtClean="0"/>
            </a:br>
            <a:r>
              <a:rPr lang="en-US" dirty="0" smtClean="0"/>
              <a:t>Forward </a:t>
            </a:r>
            <a:r>
              <a:rPr lang="en-US" dirty="0"/>
              <a:t>to Meet the Complex Care Needs of Older Adults</a:t>
            </a:r>
          </a:p>
        </p:txBody>
      </p:sp>
      <p:sp>
        <p:nvSpPr>
          <p:cNvPr id="3" name="Subtitle 2"/>
          <p:cNvSpPr>
            <a:spLocks noGrp="1"/>
          </p:cNvSpPr>
          <p:nvPr>
            <p:ph type="subTitle" idx="1"/>
          </p:nvPr>
        </p:nvSpPr>
        <p:spPr>
          <a:xfrm>
            <a:off x="1828800" y="2729706"/>
            <a:ext cx="8534400" cy="685800"/>
          </a:xfrm>
        </p:spPr>
        <p:txBody>
          <a:bodyPr/>
          <a:lstStyle/>
          <a:p>
            <a:endParaRPr lang="en-US" dirty="0"/>
          </a:p>
        </p:txBody>
      </p:sp>
      <p:sp>
        <p:nvSpPr>
          <p:cNvPr id="4" name="Text Placeholder 3"/>
          <p:cNvSpPr>
            <a:spLocks noGrp="1"/>
          </p:cNvSpPr>
          <p:nvPr>
            <p:ph type="body" sz="quarter" idx="13"/>
          </p:nvPr>
        </p:nvSpPr>
        <p:spPr>
          <a:xfrm>
            <a:off x="2209800" y="4419600"/>
            <a:ext cx="9474200" cy="990600"/>
          </a:xfrm>
        </p:spPr>
        <p:txBody>
          <a:bodyPr>
            <a:normAutofit/>
          </a:bodyPr>
          <a:lstStyle/>
          <a:p>
            <a:r>
              <a:rPr lang="en-US" dirty="0">
                <a:effectLst/>
              </a:rPr>
              <a:t>Lynn M. Wilson, DO, Nyann Biery, MS, Laura Benner, </a:t>
            </a:r>
            <a:r>
              <a:rPr lang="en-US" dirty="0" smtClean="0">
                <a:effectLst/>
              </a:rPr>
              <a:t>RN,</a:t>
            </a:r>
          </a:p>
          <a:p>
            <a:r>
              <a:rPr lang="en-US" dirty="0" smtClean="0">
                <a:effectLst/>
              </a:rPr>
              <a:t>Julie </a:t>
            </a:r>
            <a:r>
              <a:rPr lang="en-US" dirty="0">
                <a:effectLst/>
              </a:rPr>
              <a:t>Dostal, MD, Brenda Frutos, MPH</a:t>
            </a:r>
          </a:p>
          <a:p>
            <a:pPr algn="r"/>
            <a:endParaRPr lang="en-US" dirty="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Community Health Workers (CHWs)</a:t>
            </a:r>
          </a:p>
        </p:txBody>
      </p:sp>
      <p:sp>
        <p:nvSpPr>
          <p:cNvPr id="3" name="Content Placeholder 2"/>
          <p:cNvSpPr>
            <a:spLocks noGrp="1"/>
          </p:cNvSpPr>
          <p:nvPr>
            <p:ph idx="1"/>
          </p:nvPr>
        </p:nvSpPr>
        <p:spPr/>
        <p:txBody>
          <a:bodyPr>
            <a:normAutofit fontScale="92500" lnSpcReduction="10000"/>
          </a:bodyPr>
          <a:lstStyle/>
          <a:p>
            <a:r>
              <a:rPr lang="en-US" dirty="0">
                <a:effectLst/>
              </a:rPr>
              <a:t>Education</a:t>
            </a:r>
          </a:p>
          <a:p>
            <a:pPr lvl="1"/>
            <a:r>
              <a:rPr lang="en-US" dirty="0">
                <a:effectLst/>
              </a:rPr>
              <a:t>100 hours through local Area Health Education Center (AHEC)</a:t>
            </a:r>
          </a:p>
          <a:p>
            <a:pPr lvl="1"/>
            <a:r>
              <a:rPr lang="en-US" dirty="0">
                <a:effectLst/>
              </a:rPr>
              <a:t>Ongoing staff development and geriatric specific education</a:t>
            </a:r>
          </a:p>
          <a:p>
            <a:r>
              <a:rPr lang="en-US" dirty="0" smtClean="0">
                <a:effectLst/>
              </a:rPr>
              <a:t>CHW </a:t>
            </a:r>
            <a:r>
              <a:rPr lang="en-US" dirty="0">
                <a:effectLst/>
              </a:rPr>
              <a:t>duties</a:t>
            </a:r>
          </a:p>
          <a:p>
            <a:pPr lvl="1"/>
            <a:r>
              <a:rPr lang="en-US" dirty="0" smtClean="0">
                <a:effectLst/>
              </a:rPr>
              <a:t>Community </a:t>
            </a:r>
            <a:r>
              <a:rPr lang="en-US" dirty="0">
                <a:effectLst/>
              </a:rPr>
              <a:t>program linkage</a:t>
            </a:r>
          </a:p>
          <a:p>
            <a:pPr lvl="1"/>
            <a:r>
              <a:rPr lang="en-US" dirty="0">
                <a:effectLst/>
              </a:rPr>
              <a:t>Reinforcement of nursing education</a:t>
            </a:r>
          </a:p>
          <a:p>
            <a:pPr lvl="1"/>
            <a:r>
              <a:rPr lang="en-US" dirty="0">
                <a:effectLst/>
              </a:rPr>
              <a:t>Social barrier </a:t>
            </a:r>
            <a:r>
              <a:rPr lang="en-US" dirty="0" smtClean="0">
                <a:effectLst/>
              </a:rPr>
              <a:t>exploration</a:t>
            </a:r>
          </a:p>
          <a:p>
            <a:pPr lvl="0"/>
            <a:r>
              <a:rPr lang="en-US" dirty="0">
                <a:effectLst/>
              </a:rPr>
              <a:t>Development of documentation process for CHWs. </a:t>
            </a:r>
          </a:p>
          <a:p>
            <a:pPr lvl="1"/>
            <a:r>
              <a:rPr lang="en-US" dirty="0">
                <a:effectLst/>
              </a:rPr>
              <a:t>Based on CCT Social Work template and workflow</a:t>
            </a:r>
          </a:p>
          <a:p>
            <a:pPr lvl="2"/>
            <a:endParaRPr lang="en-US" dirty="0">
              <a:effectLst/>
            </a:endParaRPr>
          </a:p>
          <a:p>
            <a:pPr lvl="2"/>
            <a:endParaRPr lang="en-US" dirty="0">
              <a:effectLst/>
            </a:endParaRPr>
          </a:p>
          <a:p>
            <a:pPr marL="353616" lvl="1" indent="0">
              <a:buNone/>
            </a:pPr>
            <a:endParaRPr lang="en-US" dirty="0">
              <a:effectLst/>
            </a:endParaRPr>
          </a:p>
          <a:p>
            <a:pPr marL="353616" lvl="1" indent="0">
              <a:buNone/>
            </a:pPr>
            <a:endParaRPr lang="en-US" dirty="0">
              <a:effectLst/>
            </a:endParaRPr>
          </a:p>
          <a:p>
            <a:pPr marL="353616" lvl="1" indent="0">
              <a:buNone/>
            </a:pPr>
            <a:endParaRPr lang="en-US" dirty="0">
              <a:effectLst/>
            </a:endParaRPr>
          </a:p>
        </p:txBody>
      </p:sp>
    </p:spTree>
    <p:extLst>
      <p:ext uri="{BB962C8B-B14F-4D97-AF65-F5344CB8AC3E}">
        <p14:creationId xmlns:p14="http://schemas.microsoft.com/office/powerpoint/2010/main" val="4143577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Pharmacy</a:t>
            </a:r>
          </a:p>
        </p:txBody>
      </p:sp>
      <p:sp>
        <p:nvSpPr>
          <p:cNvPr id="6" name="Content Placeholder 5"/>
          <p:cNvSpPr>
            <a:spLocks noGrp="1"/>
          </p:cNvSpPr>
          <p:nvPr>
            <p:ph idx="1"/>
          </p:nvPr>
        </p:nvSpPr>
        <p:spPr/>
        <p:txBody>
          <a:bodyPr>
            <a:normAutofit/>
          </a:bodyPr>
          <a:lstStyle/>
          <a:p>
            <a:r>
              <a:rPr lang="en-US" dirty="0" smtClean="0">
                <a:effectLst/>
              </a:rPr>
              <a:t>In-home </a:t>
            </a:r>
            <a:r>
              <a:rPr lang="en-US" dirty="0">
                <a:effectLst/>
              </a:rPr>
              <a:t>assessments and education for patients and caregivers</a:t>
            </a:r>
          </a:p>
          <a:p>
            <a:r>
              <a:rPr lang="en-US" dirty="0">
                <a:effectLst/>
              </a:rPr>
              <a:t>Disease/Drug Management</a:t>
            </a:r>
          </a:p>
          <a:p>
            <a:r>
              <a:rPr lang="en-US" dirty="0">
                <a:effectLst/>
              </a:rPr>
              <a:t>Medication Therapy Management</a:t>
            </a:r>
          </a:p>
          <a:p>
            <a:r>
              <a:rPr lang="en-US" dirty="0">
                <a:effectLst/>
              </a:rPr>
              <a:t>Promote patient </a:t>
            </a:r>
            <a:r>
              <a:rPr lang="en-US" dirty="0" smtClean="0">
                <a:effectLst/>
              </a:rPr>
              <a:t>self-management</a:t>
            </a:r>
          </a:p>
          <a:p>
            <a:r>
              <a:rPr lang="en-US" dirty="0" smtClean="0">
                <a:effectLst/>
              </a:rPr>
              <a:t>Practice-based education</a:t>
            </a:r>
            <a:endParaRPr lang="en-US" dirty="0">
              <a:effectLst/>
            </a:endParaRPr>
          </a:p>
        </p:txBody>
      </p:sp>
    </p:spTree>
    <p:extLst>
      <p:ext uri="{BB962C8B-B14F-4D97-AF65-F5344CB8AC3E}">
        <p14:creationId xmlns:p14="http://schemas.microsoft.com/office/powerpoint/2010/main" val="3852405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EMR Development</a:t>
            </a:r>
          </a:p>
        </p:txBody>
      </p:sp>
      <p:sp>
        <p:nvSpPr>
          <p:cNvPr id="3" name="Content Placeholder 2"/>
          <p:cNvSpPr>
            <a:spLocks noGrp="1"/>
          </p:cNvSpPr>
          <p:nvPr>
            <p:ph idx="1"/>
          </p:nvPr>
        </p:nvSpPr>
        <p:spPr/>
        <p:txBody>
          <a:bodyPr>
            <a:normAutofit/>
          </a:bodyPr>
          <a:lstStyle/>
          <a:p>
            <a:r>
              <a:rPr lang="en-US" dirty="0">
                <a:effectLst/>
              </a:rPr>
              <a:t>Creation of geriatric patient </a:t>
            </a:r>
            <a:r>
              <a:rPr lang="en-US" dirty="0" smtClean="0">
                <a:effectLst/>
              </a:rPr>
              <a:t>registry (60+)</a:t>
            </a:r>
            <a:endParaRPr lang="en-US" dirty="0">
              <a:effectLst/>
            </a:endParaRPr>
          </a:p>
          <a:p>
            <a:r>
              <a:rPr lang="en-US" dirty="0">
                <a:effectLst/>
              </a:rPr>
              <a:t>Identification and build of </a:t>
            </a:r>
            <a:r>
              <a:rPr lang="en-US" dirty="0" smtClean="0">
                <a:effectLst/>
              </a:rPr>
              <a:t>geriatric </a:t>
            </a:r>
            <a:r>
              <a:rPr lang="en-US" dirty="0">
                <a:effectLst/>
              </a:rPr>
              <a:t>assessments into EMR </a:t>
            </a:r>
          </a:p>
          <a:p>
            <a:r>
              <a:rPr lang="en-US" dirty="0" smtClean="0">
                <a:effectLst/>
              </a:rPr>
              <a:t>CCT </a:t>
            </a:r>
            <a:r>
              <a:rPr lang="en-US" dirty="0">
                <a:effectLst/>
              </a:rPr>
              <a:t>Template for documentation</a:t>
            </a:r>
          </a:p>
          <a:p>
            <a:r>
              <a:rPr lang="en-US" dirty="0">
                <a:effectLst/>
              </a:rPr>
              <a:t>Creation of </a:t>
            </a:r>
            <a:r>
              <a:rPr lang="en-US" dirty="0" smtClean="0">
                <a:effectLst/>
              </a:rPr>
              <a:t>standard processes </a:t>
            </a:r>
            <a:r>
              <a:rPr lang="en-US" dirty="0">
                <a:effectLst/>
              </a:rPr>
              <a:t>for optimal geriatric care</a:t>
            </a:r>
          </a:p>
          <a:p>
            <a:r>
              <a:rPr lang="en-US" dirty="0">
                <a:effectLst/>
              </a:rPr>
              <a:t>Creation of Guided Care Plan and Action </a:t>
            </a:r>
            <a:r>
              <a:rPr lang="en-US" dirty="0" smtClean="0">
                <a:effectLst/>
              </a:rPr>
              <a:t>Plan</a:t>
            </a:r>
            <a:endParaRPr lang="en-US" dirty="0">
              <a:effectLst/>
            </a:endParaRPr>
          </a:p>
        </p:txBody>
      </p:sp>
    </p:spTree>
    <p:extLst>
      <p:ext uri="{BB962C8B-B14F-4D97-AF65-F5344CB8AC3E}">
        <p14:creationId xmlns:p14="http://schemas.microsoft.com/office/powerpoint/2010/main" val="113236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RN Tools</a:t>
            </a:r>
          </a:p>
        </p:txBody>
      </p:sp>
      <p:sp>
        <p:nvSpPr>
          <p:cNvPr id="3" name="Content Placeholder 2"/>
          <p:cNvSpPr>
            <a:spLocks noGrp="1"/>
          </p:cNvSpPr>
          <p:nvPr>
            <p:ph sz="half" idx="2"/>
          </p:nvPr>
        </p:nvSpPr>
        <p:spPr>
          <a:xfrm>
            <a:off x="609600" y="1828800"/>
            <a:ext cx="5386917" cy="4568927"/>
          </a:xfrm>
        </p:spPr>
        <p:txBody>
          <a:bodyPr>
            <a:normAutofit lnSpcReduction="10000"/>
          </a:bodyPr>
          <a:lstStyle/>
          <a:p>
            <a:r>
              <a:rPr lang="en-US" dirty="0">
                <a:effectLst/>
              </a:rPr>
              <a:t>Fall Risk</a:t>
            </a:r>
          </a:p>
          <a:p>
            <a:r>
              <a:rPr lang="en-US" dirty="0">
                <a:effectLst/>
              </a:rPr>
              <a:t>Advanced Directives</a:t>
            </a:r>
          </a:p>
          <a:p>
            <a:r>
              <a:rPr lang="en-US" dirty="0">
                <a:effectLst/>
              </a:rPr>
              <a:t>PHQ Depression Scale</a:t>
            </a:r>
          </a:p>
          <a:p>
            <a:r>
              <a:rPr lang="en-US" dirty="0">
                <a:effectLst/>
              </a:rPr>
              <a:t>CAGE-AID</a:t>
            </a:r>
          </a:p>
          <a:p>
            <a:r>
              <a:rPr lang="en-US" dirty="0">
                <a:effectLst/>
              </a:rPr>
              <a:t>Cognitive </a:t>
            </a:r>
            <a:r>
              <a:rPr lang="en-US" dirty="0" smtClean="0">
                <a:effectLst/>
              </a:rPr>
              <a:t>Impairment (MMSE)</a:t>
            </a:r>
          </a:p>
          <a:p>
            <a:r>
              <a:rPr lang="en-US" dirty="0" smtClean="0">
                <a:effectLst/>
              </a:rPr>
              <a:t>Neuro</a:t>
            </a:r>
            <a:r>
              <a:rPr lang="en-US" dirty="0">
                <a:effectLst/>
              </a:rPr>
              <a:t>c</a:t>
            </a:r>
            <a:r>
              <a:rPr lang="en-US" dirty="0" smtClean="0">
                <a:effectLst/>
              </a:rPr>
              <a:t>ognitive (Adult)</a:t>
            </a:r>
            <a:endParaRPr lang="en-US" dirty="0">
              <a:effectLst/>
            </a:endParaRPr>
          </a:p>
          <a:p>
            <a:r>
              <a:rPr lang="en-US" dirty="0">
                <a:effectLst/>
              </a:rPr>
              <a:t>Geriatric Assessment</a:t>
            </a:r>
          </a:p>
          <a:p>
            <a:pPr lvl="1"/>
            <a:r>
              <a:rPr lang="en-US" dirty="0">
                <a:effectLst/>
              </a:rPr>
              <a:t>ADL </a:t>
            </a:r>
          </a:p>
          <a:p>
            <a:pPr lvl="1"/>
            <a:r>
              <a:rPr lang="en-US" dirty="0">
                <a:effectLst/>
              </a:rPr>
              <a:t>IADL</a:t>
            </a:r>
          </a:p>
          <a:p>
            <a:pPr lvl="1"/>
            <a:r>
              <a:rPr lang="en-US" dirty="0" smtClean="0">
                <a:effectLst/>
              </a:rPr>
              <a:t>Hearing</a:t>
            </a:r>
          </a:p>
          <a:p>
            <a:r>
              <a:rPr lang="en-US" dirty="0">
                <a:effectLst/>
              </a:rPr>
              <a:t>Social </a:t>
            </a:r>
            <a:r>
              <a:rPr lang="en-US" dirty="0" smtClean="0">
                <a:effectLst/>
              </a:rPr>
              <a:t>Isolation</a:t>
            </a:r>
            <a:endParaRPr lang="en-US" dirty="0">
              <a:effectLst/>
            </a:endParaRPr>
          </a:p>
        </p:txBody>
      </p:sp>
      <p:sp>
        <p:nvSpPr>
          <p:cNvPr id="8" name="Content Placeholder 7"/>
          <p:cNvSpPr>
            <a:spLocks noGrp="1"/>
          </p:cNvSpPr>
          <p:nvPr>
            <p:ph sz="quarter" idx="4"/>
          </p:nvPr>
        </p:nvSpPr>
        <p:spPr>
          <a:xfrm>
            <a:off x="6193368" y="1828800"/>
            <a:ext cx="5389033" cy="4568927"/>
          </a:xfrm>
        </p:spPr>
        <p:txBody>
          <a:bodyPr>
            <a:normAutofit/>
          </a:bodyPr>
          <a:lstStyle/>
          <a:p>
            <a:r>
              <a:rPr lang="en-US" dirty="0" smtClean="0">
                <a:effectLst/>
              </a:rPr>
              <a:t>Home </a:t>
            </a:r>
            <a:r>
              <a:rPr lang="en-US" dirty="0">
                <a:effectLst/>
              </a:rPr>
              <a:t>Safety </a:t>
            </a:r>
            <a:r>
              <a:rPr lang="en-US" dirty="0" smtClean="0">
                <a:effectLst/>
              </a:rPr>
              <a:t>Check</a:t>
            </a:r>
          </a:p>
          <a:p>
            <a:pPr lvl="1"/>
            <a:r>
              <a:rPr lang="en-US" dirty="0" smtClean="0">
                <a:effectLst/>
              </a:rPr>
              <a:t>Safety assessment</a:t>
            </a:r>
          </a:p>
          <a:p>
            <a:pPr lvl="1"/>
            <a:r>
              <a:rPr lang="en-US" dirty="0" smtClean="0">
                <a:effectLst/>
              </a:rPr>
              <a:t>Home access</a:t>
            </a:r>
            <a:endParaRPr lang="en-US" dirty="0">
              <a:effectLst/>
            </a:endParaRPr>
          </a:p>
          <a:p>
            <a:r>
              <a:rPr lang="en-US" dirty="0" smtClean="0">
                <a:effectLst/>
              </a:rPr>
              <a:t>Learning </a:t>
            </a:r>
            <a:r>
              <a:rPr lang="en-US" dirty="0">
                <a:effectLst/>
              </a:rPr>
              <a:t>Assessment</a:t>
            </a:r>
          </a:p>
          <a:p>
            <a:r>
              <a:rPr lang="en-US" dirty="0">
                <a:effectLst/>
              </a:rPr>
              <a:t>Abuse Risk Screening</a:t>
            </a:r>
          </a:p>
          <a:p>
            <a:r>
              <a:rPr lang="en-US" dirty="0" smtClean="0">
                <a:effectLst/>
              </a:rPr>
              <a:t>Nutrition</a:t>
            </a:r>
            <a:endParaRPr lang="en-US" dirty="0">
              <a:effectLst/>
            </a:endParaRPr>
          </a:p>
          <a:p>
            <a:r>
              <a:rPr lang="en-US" dirty="0" smtClean="0">
                <a:effectLst/>
              </a:rPr>
              <a:t>Pain</a:t>
            </a:r>
          </a:p>
          <a:p>
            <a:r>
              <a:rPr lang="en-US" dirty="0">
                <a:effectLst/>
              </a:rPr>
              <a:t>Caregiver Strain </a:t>
            </a:r>
            <a:r>
              <a:rPr lang="en-US" dirty="0" smtClean="0">
                <a:effectLst/>
              </a:rPr>
              <a:t>Index</a:t>
            </a:r>
          </a:p>
          <a:p>
            <a:r>
              <a:rPr lang="en-US" dirty="0" smtClean="0">
                <a:effectLst/>
              </a:rPr>
              <a:t>Frailty</a:t>
            </a:r>
          </a:p>
          <a:p>
            <a:r>
              <a:rPr lang="en-US" dirty="0" smtClean="0">
                <a:effectLst/>
              </a:rPr>
              <a:t>Neuro</a:t>
            </a:r>
            <a:r>
              <a:rPr lang="en-US" dirty="0">
                <a:effectLst/>
              </a:rPr>
              <a:t>v</a:t>
            </a:r>
            <a:r>
              <a:rPr lang="en-US" dirty="0" smtClean="0">
                <a:effectLst/>
              </a:rPr>
              <a:t>ascular</a:t>
            </a:r>
          </a:p>
        </p:txBody>
      </p:sp>
    </p:spTree>
    <p:extLst>
      <p:ext uri="{BB962C8B-B14F-4D97-AF65-F5344CB8AC3E}">
        <p14:creationId xmlns:p14="http://schemas.microsoft.com/office/powerpoint/2010/main" val="572127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CHW Tools</a:t>
            </a:r>
          </a:p>
        </p:txBody>
      </p:sp>
      <p:sp>
        <p:nvSpPr>
          <p:cNvPr id="3" name="Content Placeholder 2"/>
          <p:cNvSpPr>
            <a:spLocks noGrp="1"/>
          </p:cNvSpPr>
          <p:nvPr>
            <p:ph idx="1"/>
          </p:nvPr>
        </p:nvSpPr>
        <p:spPr/>
        <p:txBody>
          <a:bodyPr>
            <a:normAutofit/>
          </a:bodyPr>
          <a:lstStyle/>
          <a:p>
            <a:r>
              <a:rPr lang="en-US" dirty="0" smtClean="0">
                <a:effectLst/>
              </a:rPr>
              <a:t>Living </a:t>
            </a:r>
            <a:r>
              <a:rPr lang="en-US" dirty="0">
                <a:effectLst/>
              </a:rPr>
              <a:t>Situation</a:t>
            </a:r>
          </a:p>
          <a:p>
            <a:r>
              <a:rPr lang="en-US" dirty="0">
                <a:effectLst/>
              </a:rPr>
              <a:t>Support Services </a:t>
            </a:r>
            <a:r>
              <a:rPr lang="en-US" dirty="0" smtClean="0">
                <a:effectLst/>
              </a:rPr>
              <a:t>Currently Utilized</a:t>
            </a:r>
            <a:endParaRPr lang="en-US" dirty="0">
              <a:effectLst/>
            </a:endParaRPr>
          </a:p>
          <a:p>
            <a:r>
              <a:rPr lang="en-US" dirty="0">
                <a:effectLst/>
              </a:rPr>
              <a:t>Education</a:t>
            </a:r>
          </a:p>
          <a:p>
            <a:r>
              <a:rPr lang="en-US" dirty="0" smtClean="0">
                <a:effectLst/>
              </a:rPr>
              <a:t>Income/Expenses</a:t>
            </a:r>
            <a:endParaRPr lang="en-US" dirty="0">
              <a:effectLst/>
            </a:endParaRPr>
          </a:p>
          <a:p>
            <a:r>
              <a:rPr lang="en-US" dirty="0" smtClean="0">
                <a:effectLst/>
              </a:rPr>
              <a:t>Transportation</a:t>
            </a:r>
          </a:p>
          <a:p>
            <a:r>
              <a:rPr lang="en-US" dirty="0">
                <a:effectLst/>
              </a:rPr>
              <a:t>Primary Support </a:t>
            </a:r>
            <a:r>
              <a:rPr lang="en-US" dirty="0" smtClean="0">
                <a:effectLst/>
              </a:rPr>
              <a:t>Person</a:t>
            </a:r>
            <a:endParaRPr lang="en-US" dirty="0">
              <a:effectLst/>
            </a:endParaRPr>
          </a:p>
          <a:p>
            <a:r>
              <a:rPr lang="en-US" dirty="0" smtClean="0">
                <a:effectLst/>
              </a:rPr>
              <a:t>Other Verbalized Concerns</a:t>
            </a:r>
          </a:p>
        </p:txBody>
      </p:sp>
    </p:spTree>
    <p:extLst>
      <p:ext uri="{BB962C8B-B14F-4D97-AF65-F5344CB8AC3E}">
        <p14:creationId xmlns:p14="http://schemas.microsoft.com/office/powerpoint/2010/main" val="1018972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Presentations</a:t>
            </a:r>
          </a:p>
        </p:txBody>
      </p:sp>
      <p:sp>
        <p:nvSpPr>
          <p:cNvPr id="5" name="Text Placeholder 4"/>
          <p:cNvSpPr>
            <a:spLocks noGrp="1"/>
          </p:cNvSpPr>
          <p:nvPr>
            <p:ph type="body" idx="1"/>
          </p:nvPr>
        </p:nvSpPr>
        <p:spPr/>
        <p:txBody>
          <a:bodyPr/>
          <a:lstStyle/>
          <a:p>
            <a:r>
              <a:rPr lang="en-US" dirty="0">
                <a:effectLst/>
              </a:rPr>
              <a:t>RC 74 year old Hispanic Gentleman</a:t>
            </a:r>
          </a:p>
        </p:txBody>
      </p:sp>
    </p:spTree>
    <p:extLst>
      <p:ext uri="{BB962C8B-B14F-4D97-AF65-F5344CB8AC3E}">
        <p14:creationId xmlns:p14="http://schemas.microsoft.com/office/powerpoint/2010/main" val="889752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07D12BC-5A2E-4EDB-992C-5BAC49158056}"/>
              </a:ext>
            </a:extLst>
          </p:cNvPr>
          <p:cNvSpPr>
            <a:spLocks noGrp="1"/>
          </p:cNvSpPr>
          <p:nvPr>
            <p:ph type="title"/>
          </p:nvPr>
        </p:nvSpPr>
        <p:spPr/>
        <p:txBody>
          <a:bodyPr/>
          <a:lstStyle/>
          <a:p>
            <a:r>
              <a:rPr lang="en-US" dirty="0"/>
              <a:t>Case Presentation</a:t>
            </a:r>
          </a:p>
        </p:txBody>
      </p:sp>
      <p:sp>
        <p:nvSpPr>
          <p:cNvPr id="5" name="Content Placeholder 4">
            <a:extLst>
              <a:ext uri="{FF2B5EF4-FFF2-40B4-BE49-F238E27FC236}">
                <a16:creationId xmlns:a16="http://schemas.microsoft.com/office/drawing/2014/main" xmlns="" id="{75714EFD-794F-48DF-8094-32AAA7DFBB60}"/>
              </a:ext>
            </a:extLst>
          </p:cNvPr>
          <p:cNvSpPr>
            <a:spLocks noGrp="1"/>
          </p:cNvSpPr>
          <p:nvPr>
            <p:ph idx="1"/>
          </p:nvPr>
        </p:nvSpPr>
        <p:spPr/>
        <p:txBody>
          <a:bodyPr>
            <a:normAutofit/>
          </a:bodyPr>
          <a:lstStyle/>
          <a:p>
            <a:r>
              <a:rPr lang="en-US" dirty="0" smtClean="0">
                <a:effectLst/>
              </a:rPr>
              <a:t>Patient primary </a:t>
            </a:r>
            <a:r>
              <a:rPr lang="en-US" dirty="0">
                <a:effectLst/>
              </a:rPr>
              <a:t>language is Spanish</a:t>
            </a:r>
          </a:p>
          <a:p>
            <a:r>
              <a:rPr lang="en-US" dirty="0" smtClean="0">
                <a:effectLst/>
              </a:rPr>
              <a:t>Past medical history </a:t>
            </a:r>
            <a:r>
              <a:rPr lang="en-US" dirty="0">
                <a:effectLst/>
              </a:rPr>
              <a:t>includes </a:t>
            </a:r>
            <a:r>
              <a:rPr lang="en-US" dirty="0" smtClean="0">
                <a:effectLst/>
              </a:rPr>
              <a:t>type </a:t>
            </a:r>
            <a:r>
              <a:rPr lang="en-US" dirty="0">
                <a:effectLst/>
              </a:rPr>
              <a:t>2 </a:t>
            </a:r>
            <a:r>
              <a:rPr lang="en-US" dirty="0" smtClean="0">
                <a:effectLst/>
              </a:rPr>
              <a:t>diabetes</a:t>
            </a:r>
            <a:r>
              <a:rPr lang="en-US" dirty="0">
                <a:effectLst/>
              </a:rPr>
              <a:t>, CHF, CAD, </a:t>
            </a:r>
            <a:r>
              <a:rPr lang="en-US" dirty="0" smtClean="0">
                <a:effectLst/>
              </a:rPr>
              <a:t>right </a:t>
            </a:r>
            <a:r>
              <a:rPr lang="en-US" dirty="0">
                <a:effectLst/>
              </a:rPr>
              <a:t>foot </a:t>
            </a:r>
            <a:r>
              <a:rPr lang="en-US" dirty="0" smtClean="0">
                <a:effectLst/>
              </a:rPr>
              <a:t>osteomyelitis</a:t>
            </a:r>
            <a:r>
              <a:rPr lang="en-US" dirty="0">
                <a:effectLst/>
              </a:rPr>
              <a:t>, DVT, </a:t>
            </a:r>
            <a:r>
              <a:rPr lang="en-US" dirty="0" smtClean="0">
                <a:effectLst/>
              </a:rPr>
              <a:t>hypertension</a:t>
            </a:r>
            <a:r>
              <a:rPr lang="en-US" dirty="0">
                <a:effectLst/>
              </a:rPr>
              <a:t>, </a:t>
            </a:r>
            <a:r>
              <a:rPr lang="en-US" dirty="0" smtClean="0">
                <a:effectLst/>
              </a:rPr>
              <a:t>anemia</a:t>
            </a:r>
            <a:r>
              <a:rPr lang="en-US" dirty="0">
                <a:effectLst/>
              </a:rPr>
              <a:t>, </a:t>
            </a:r>
            <a:r>
              <a:rPr lang="en-US" dirty="0" smtClean="0">
                <a:effectLst/>
              </a:rPr>
              <a:t>colorectal </a:t>
            </a:r>
            <a:r>
              <a:rPr lang="en-US" dirty="0">
                <a:effectLst/>
              </a:rPr>
              <a:t>a</a:t>
            </a:r>
            <a:r>
              <a:rPr lang="en-US" dirty="0" smtClean="0">
                <a:effectLst/>
              </a:rPr>
              <a:t>denocarcinoma </a:t>
            </a:r>
            <a:r>
              <a:rPr lang="en-US" dirty="0">
                <a:effectLst/>
              </a:rPr>
              <a:t>and </a:t>
            </a:r>
            <a:r>
              <a:rPr lang="en-US" dirty="0">
                <a:effectLst/>
              </a:rPr>
              <a:t>h</a:t>
            </a:r>
            <a:r>
              <a:rPr lang="en-US" dirty="0" smtClean="0">
                <a:effectLst/>
              </a:rPr>
              <a:t>yperlipidemia.</a:t>
            </a:r>
            <a:endParaRPr lang="en-US" dirty="0">
              <a:effectLst/>
            </a:endParaRPr>
          </a:p>
          <a:p>
            <a:r>
              <a:rPr lang="en-US" dirty="0" smtClean="0">
                <a:effectLst/>
              </a:rPr>
              <a:t>PCP </a:t>
            </a:r>
            <a:r>
              <a:rPr lang="en-US" dirty="0">
                <a:effectLst/>
              </a:rPr>
              <a:t>p</a:t>
            </a:r>
            <a:r>
              <a:rPr lang="en-US" dirty="0" smtClean="0">
                <a:effectLst/>
              </a:rPr>
              <a:t>rescribes </a:t>
            </a:r>
            <a:r>
              <a:rPr lang="en-US" dirty="0">
                <a:effectLst/>
              </a:rPr>
              <a:t>12 </a:t>
            </a:r>
            <a:r>
              <a:rPr lang="en-US" dirty="0" smtClean="0">
                <a:effectLst/>
              </a:rPr>
              <a:t>medications </a:t>
            </a:r>
            <a:r>
              <a:rPr lang="en-US" dirty="0">
                <a:effectLst/>
              </a:rPr>
              <a:t>not including vitamins, creams, </a:t>
            </a:r>
            <a:r>
              <a:rPr lang="en-US" dirty="0" smtClean="0">
                <a:effectLst/>
              </a:rPr>
              <a:t>lotions</a:t>
            </a:r>
            <a:endParaRPr lang="en-US" dirty="0">
              <a:effectLst/>
            </a:endParaRPr>
          </a:p>
          <a:p>
            <a:r>
              <a:rPr lang="en-US" dirty="0">
                <a:effectLst/>
              </a:rPr>
              <a:t>Limited </a:t>
            </a:r>
            <a:r>
              <a:rPr lang="en-US" dirty="0" smtClean="0">
                <a:effectLst/>
              </a:rPr>
              <a:t>health </a:t>
            </a:r>
            <a:r>
              <a:rPr lang="en-US" dirty="0">
                <a:effectLst/>
              </a:rPr>
              <a:t>l</a:t>
            </a:r>
            <a:r>
              <a:rPr lang="en-US" dirty="0" smtClean="0">
                <a:effectLst/>
              </a:rPr>
              <a:t>iteracy </a:t>
            </a:r>
            <a:r>
              <a:rPr lang="en-US" dirty="0">
                <a:effectLst/>
              </a:rPr>
              <a:t>and poor medication </a:t>
            </a:r>
            <a:r>
              <a:rPr lang="en-US" dirty="0" smtClean="0">
                <a:effectLst/>
              </a:rPr>
              <a:t>adherence </a:t>
            </a:r>
          </a:p>
          <a:p>
            <a:r>
              <a:rPr lang="en-US" dirty="0">
                <a:effectLst/>
              </a:rPr>
              <a:t>Using multiple health systems for </a:t>
            </a:r>
            <a:r>
              <a:rPr lang="en-US" dirty="0" smtClean="0">
                <a:effectLst/>
              </a:rPr>
              <a:t>care</a:t>
            </a:r>
            <a:endParaRPr lang="en-US" dirty="0">
              <a:effectLst/>
            </a:endParaRPr>
          </a:p>
          <a:p>
            <a:endParaRPr lang="en-US" dirty="0"/>
          </a:p>
        </p:txBody>
      </p:sp>
    </p:spTree>
    <p:extLst>
      <p:ext uri="{BB962C8B-B14F-4D97-AF65-F5344CB8AC3E}">
        <p14:creationId xmlns:p14="http://schemas.microsoft.com/office/powerpoint/2010/main" val="2294999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p:txBody>
          <a:bodyPr/>
          <a:lstStyle/>
          <a:p>
            <a:r>
              <a:rPr lang="en-US" dirty="0" smtClean="0">
                <a:effectLst/>
              </a:rPr>
              <a:t>GWEP Team </a:t>
            </a:r>
            <a:r>
              <a:rPr lang="en-US" dirty="0">
                <a:effectLst/>
              </a:rPr>
              <a:t>engaged with patient in June of </a:t>
            </a:r>
            <a:r>
              <a:rPr lang="en-US" dirty="0" smtClean="0">
                <a:effectLst/>
              </a:rPr>
              <a:t>2016</a:t>
            </a:r>
            <a:endParaRPr lang="en-US" dirty="0" smtClean="0"/>
          </a:p>
          <a:p>
            <a:r>
              <a:rPr lang="en-US" dirty="0" smtClean="0">
                <a:effectLst/>
              </a:rPr>
              <a:t>Patient Goal was to </a:t>
            </a:r>
            <a:r>
              <a:rPr lang="en-US" dirty="0">
                <a:effectLst/>
              </a:rPr>
              <a:t>remain </a:t>
            </a:r>
            <a:r>
              <a:rPr lang="en-US" dirty="0" smtClean="0">
                <a:effectLst/>
              </a:rPr>
              <a:t>independent</a:t>
            </a:r>
          </a:p>
          <a:p>
            <a:r>
              <a:rPr lang="en-US" dirty="0" smtClean="0">
                <a:effectLst/>
              </a:rPr>
              <a:t>Guided </a:t>
            </a:r>
            <a:r>
              <a:rPr lang="en-US" dirty="0">
                <a:effectLst/>
              </a:rPr>
              <a:t>Care Plan </a:t>
            </a:r>
            <a:r>
              <a:rPr lang="en-US" dirty="0" smtClean="0">
                <a:effectLst/>
              </a:rPr>
              <a:t>initially focused </a:t>
            </a:r>
            <a:r>
              <a:rPr lang="en-US" dirty="0">
                <a:effectLst/>
              </a:rPr>
              <a:t>on falls, nutrition and medication </a:t>
            </a:r>
            <a:r>
              <a:rPr lang="en-US" dirty="0" smtClean="0">
                <a:effectLst/>
              </a:rPr>
              <a:t>adherence</a:t>
            </a:r>
          </a:p>
          <a:p>
            <a:r>
              <a:rPr lang="en-US" dirty="0" smtClean="0">
                <a:effectLst/>
              </a:rPr>
              <a:t>Found to have:</a:t>
            </a:r>
          </a:p>
          <a:p>
            <a:pPr lvl="1"/>
            <a:r>
              <a:rPr lang="en-US" dirty="0" smtClean="0">
                <a:effectLst/>
              </a:rPr>
              <a:t>Unstable housing</a:t>
            </a:r>
          </a:p>
          <a:p>
            <a:pPr lvl="1"/>
            <a:r>
              <a:rPr lang="en-US" dirty="0" smtClean="0">
                <a:effectLst/>
              </a:rPr>
              <a:t>Food insecurity</a:t>
            </a:r>
          </a:p>
          <a:p>
            <a:pPr lvl="1"/>
            <a:r>
              <a:rPr lang="en-US" dirty="0" smtClean="0">
                <a:effectLst/>
              </a:rPr>
              <a:t>Lacking insurance coverage</a:t>
            </a:r>
          </a:p>
          <a:p>
            <a:endParaRPr lang="en-US" dirty="0">
              <a:effectLst/>
            </a:endParaRPr>
          </a:p>
        </p:txBody>
      </p:sp>
    </p:spTree>
    <p:extLst>
      <p:ext uri="{BB962C8B-B14F-4D97-AF65-F5344CB8AC3E}">
        <p14:creationId xmlns:p14="http://schemas.microsoft.com/office/powerpoint/2010/main" val="333885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6E7B8-3D7C-439E-AD6C-5D68FD0F2F4D}"/>
              </a:ext>
            </a:extLst>
          </p:cNvPr>
          <p:cNvSpPr>
            <a:spLocks noGrp="1"/>
          </p:cNvSpPr>
          <p:nvPr>
            <p:ph type="title"/>
          </p:nvPr>
        </p:nvSpPr>
        <p:spPr/>
        <p:txBody>
          <a:bodyPr/>
          <a:lstStyle/>
          <a:p>
            <a:r>
              <a:rPr lang="en-US" dirty="0">
                <a:effectLst/>
              </a:rPr>
              <a:t>Multidisciplinary Collaboration</a:t>
            </a:r>
            <a:endParaRPr lang="en-US" dirty="0"/>
          </a:p>
        </p:txBody>
      </p:sp>
      <p:sp>
        <p:nvSpPr>
          <p:cNvPr id="3" name="Content Placeholder 2">
            <a:extLst>
              <a:ext uri="{FF2B5EF4-FFF2-40B4-BE49-F238E27FC236}">
                <a16:creationId xmlns:a16="http://schemas.microsoft.com/office/drawing/2014/main" xmlns="" id="{7A3E2176-F3B3-4FBE-B6D5-B3C85C4E475B}"/>
              </a:ext>
            </a:extLst>
          </p:cNvPr>
          <p:cNvSpPr>
            <a:spLocks noGrp="1"/>
          </p:cNvSpPr>
          <p:nvPr>
            <p:ph sz="half" idx="1"/>
          </p:nvPr>
        </p:nvSpPr>
        <p:spPr/>
        <p:txBody>
          <a:bodyPr>
            <a:normAutofit lnSpcReduction="10000"/>
          </a:bodyPr>
          <a:lstStyle/>
          <a:p>
            <a:r>
              <a:rPr lang="en-US" dirty="0" smtClean="0">
                <a:effectLst/>
              </a:rPr>
              <a:t>Physician Preceptors</a:t>
            </a:r>
          </a:p>
          <a:p>
            <a:r>
              <a:rPr lang="en-US" dirty="0" smtClean="0">
                <a:effectLst/>
              </a:rPr>
              <a:t>Residents</a:t>
            </a:r>
          </a:p>
          <a:p>
            <a:r>
              <a:rPr lang="en-US" dirty="0" smtClean="0">
                <a:effectLst/>
              </a:rPr>
              <a:t>PCP Office </a:t>
            </a:r>
            <a:r>
              <a:rPr lang="en-US" dirty="0">
                <a:effectLst/>
              </a:rPr>
              <a:t>S</a:t>
            </a:r>
            <a:r>
              <a:rPr lang="en-US" dirty="0" smtClean="0">
                <a:effectLst/>
              </a:rPr>
              <a:t>taff</a:t>
            </a:r>
            <a:endParaRPr lang="en-US" b="1" dirty="0" smtClean="0">
              <a:effectLst/>
            </a:endParaRPr>
          </a:p>
          <a:p>
            <a:r>
              <a:rPr lang="en-US" dirty="0" smtClean="0">
                <a:effectLst/>
              </a:rPr>
              <a:t>CCT Social Worker</a:t>
            </a:r>
          </a:p>
          <a:p>
            <a:r>
              <a:rPr lang="en-US" dirty="0" smtClean="0">
                <a:effectLst/>
              </a:rPr>
              <a:t>GWEP Pharmacist</a:t>
            </a:r>
          </a:p>
          <a:p>
            <a:r>
              <a:rPr lang="en-US" dirty="0" smtClean="0">
                <a:effectLst/>
              </a:rPr>
              <a:t>Community Pharmacist</a:t>
            </a:r>
          </a:p>
          <a:p>
            <a:r>
              <a:rPr lang="en-US" dirty="0" smtClean="0">
                <a:effectLst/>
              </a:rPr>
              <a:t>Diabetic Educator</a:t>
            </a:r>
          </a:p>
        </p:txBody>
      </p:sp>
      <p:sp>
        <p:nvSpPr>
          <p:cNvPr id="4" name="Content Placeholder 3"/>
          <p:cNvSpPr>
            <a:spLocks noGrp="1"/>
          </p:cNvSpPr>
          <p:nvPr>
            <p:ph sz="half" idx="2"/>
          </p:nvPr>
        </p:nvSpPr>
        <p:spPr/>
        <p:txBody>
          <a:bodyPr>
            <a:normAutofit lnSpcReduction="10000"/>
          </a:bodyPr>
          <a:lstStyle/>
          <a:p>
            <a:r>
              <a:rPr lang="en-US" dirty="0">
                <a:effectLst/>
              </a:rPr>
              <a:t>Nursing </a:t>
            </a:r>
            <a:r>
              <a:rPr lang="en-US" dirty="0" smtClean="0">
                <a:effectLst/>
              </a:rPr>
              <a:t>Home </a:t>
            </a:r>
            <a:r>
              <a:rPr lang="en-US" dirty="0">
                <a:effectLst/>
              </a:rPr>
              <a:t>T</a:t>
            </a:r>
            <a:r>
              <a:rPr lang="en-US" dirty="0" smtClean="0">
                <a:effectLst/>
              </a:rPr>
              <a:t>eam</a:t>
            </a:r>
            <a:endParaRPr lang="en-US" dirty="0">
              <a:effectLst/>
            </a:endParaRPr>
          </a:p>
          <a:p>
            <a:r>
              <a:rPr lang="en-US" dirty="0">
                <a:effectLst/>
              </a:rPr>
              <a:t>Outside Health S</a:t>
            </a:r>
            <a:r>
              <a:rPr lang="en-US" dirty="0" smtClean="0">
                <a:effectLst/>
              </a:rPr>
              <a:t>ystem</a:t>
            </a:r>
          </a:p>
          <a:p>
            <a:r>
              <a:rPr lang="en-US" dirty="0" smtClean="0">
                <a:effectLst/>
              </a:rPr>
              <a:t>Oncology Team</a:t>
            </a:r>
            <a:endParaRPr lang="en-US" dirty="0">
              <a:effectLst/>
            </a:endParaRPr>
          </a:p>
          <a:p>
            <a:r>
              <a:rPr lang="en-US" dirty="0">
                <a:effectLst/>
              </a:rPr>
              <a:t>Wound Care </a:t>
            </a:r>
            <a:r>
              <a:rPr lang="en-US" dirty="0" smtClean="0">
                <a:effectLst/>
              </a:rPr>
              <a:t>Team</a:t>
            </a:r>
            <a:endParaRPr lang="en-US" dirty="0">
              <a:effectLst/>
            </a:endParaRPr>
          </a:p>
          <a:p>
            <a:r>
              <a:rPr lang="en-US" dirty="0">
                <a:effectLst/>
              </a:rPr>
              <a:t>Home </a:t>
            </a:r>
            <a:r>
              <a:rPr lang="en-US" dirty="0" smtClean="0">
                <a:effectLst/>
              </a:rPr>
              <a:t>Care</a:t>
            </a:r>
            <a:endParaRPr lang="en-US" dirty="0">
              <a:effectLst/>
            </a:endParaRPr>
          </a:p>
          <a:p>
            <a:r>
              <a:rPr lang="en-US" dirty="0">
                <a:effectLst/>
              </a:rPr>
              <a:t>Shelter Staff</a:t>
            </a:r>
          </a:p>
          <a:p>
            <a:r>
              <a:rPr lang="en-US" dirty="0">
                <a:effectLst/>
              </a:rPr>
              <a:t>Lehigh County Aging and Adult </a:t>
            </a:r>
            <a:r>
              <a:rPr lang="en-US" dirty="0" smtClean="0">
                <a:effectLst/>
              </a:rPr>
              <a:t>Services</a:t>
            </a:r>
            <a:endParaRPr lang="en-US" dirty="0">
              <a:effectLst/>
            </a:endParaRPr>
          </a:p>
        </p:txBody>
      </p:sp>
    </p:spTree>
    <p:extLst>
      <p:ext uri="{BB962C8B-B14F-4D97-AF65-F5344CB8AC3E}">
        <p14:creationId xmlns:p14="http://schemas.microsoft.com/office/powerpoint/2010/main" val="2678003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lstStyle/>
          <a:p>
            <a:r>
              <a:rPr lang="en-US" dirty="0" smtClean="0">
                <a:effectLst/>
              </a:rPr>
              <a:t>Patient now has food security and stable housing</a:t>
            </a:r>
          </a:p>
          <a:p>
            <a:r>
              <a:rPr lang="en-US" dirty="0" smtClean="0">
                <a:effectLst/>
              </a:rPr>
              <a:t>Trust in his medical team</a:t>
            </a:r>
          </a:p>
          <a:p>
            <a:r>
              <a:rPr lang="en-US" dirty="0" smtClean="0">
                <a:effectLst/>
              </a:rPr>
              <a:t>Increased social engagement</a:t>
            </a:r>
          </a:p>
          <a:p>
            <a:r>
              <a:rPr lang="en-US" dirty="0" smtClean="0">
                <a:effectLst/>
              </a:rPr>
              <a:t>Increased medication adherence</a:t>
            </a:r>
          </a:p>
          <a:p>
            <a:r>
              <a:rPr lang="en-US" dirty="0" smtClean="0">
                <a:effectLst/>
              </a:rPr>
              <a:t>Improving health literacy</a:t>
            </a:r>
            <a:endParaRPr lang="en-US" dirty="0">
              <a:effectLst/>
            </a:endParaRPr>
          </a:p>
        </p:txBody>
      </p:sp>
    </p:spTree>
    <p:extLst>
      <p:ext uri="{BB962C8B-B14F-4D97-AF65-F5344CB8AC3E}">
        <p14:creationId xmlns:p14="http://schemas.microsoft.com/office/powerpoint/2010/main" val="309216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effectLst/>
              </a:rPr>
              <a:t>Describe the underlying model of care supporting the delivery of elderly primary </a:t>
            </a:r>
            <a:r>
              <a:rPr lang="en-US" dirty="0" smtClean="0">
                <a:effectLst/>
              </a:rPr>
              <a:t>care</a:t>
            </a:r>
            <a:endParaRPr lang="en-US" dirty="0">
              <a:effectLst/>
            </a:endParaRPr>
          </a:p>
          <a:p>
            <a:r>
              <a:rPr lang="en-US" dirty="0">
                <a:effectLst/>
              </a:rPr>
              <a:t>Identify and describe the tools utilized to engage elderly patients and clinicians in shared-decision </a:t>
            </a:r>
            <a:r>
              <a:rPr lang="en-US" dirty="0" smtClean="0">
                <a:effectLst/>
              </a:rPr>
              <a:t>making</a:t>
            </a:r>
            <a:endParaRPr lang="en-US" dirty="0">
              <a:effectLst/>
            </a:endParaRPr>
          </a:p>
          <a:p>
            <a:r>
              <a:rPr lang="en-US" dirty="0">
                <a:effectLst/>
              </a:rPr>
              <a:t>Identify the benefits of utilizing interdisciplinary teams in caring for older adults in primary care </a:t>
            </a:r>
            <a:r>
              <a:rPr lang="en-US" dirty="0" smtClean="0">
                <a:effectLst/>
              </a:rPr>
              <a:t>settings</a:t>
            </a:r>
            <a:endParaRPr lang="en-US" dirty="0"/>
          </a:p>
        </p:txBody>
      </p:sp>
    </p:spTree>
    <p:extLst>
      <p:ext uri="{BB962C8B-B14F-4D97-AF65-F5344CB8AC3E}">
        <p14:creationId xmlns:p14="http://schemas.microsoft.com/office/powerpoint/2010/main" val="4013279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7189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Assessments</a:t>
            </a:r>
            <a:endParaRPr lang="en-US" dirty="0"/>
          </a:p>
        </p:txBody>
      </p:sp>
      <p:sp>
        <p:nvSpPr>
          <p:cNvPr id="3" name="Content Placeholder 2"/>
          <p:cNvSpPr>
            <a:spLocks noGrp="1"/>
          </p:cNvSpPr>
          <p:nvPr>
            <p:ph idx="1"/>
          </p:nvPr>
        </p:nvSpPr>
        <p:spPr>
          <a:xfrm>
            <a:off x="609600" y="1600200"/>
            <a:ext cx="10972800" cy="4419600"/>
          </a:xfrm>
        </p:spPr>
        <p:txBody>
          <a:bodyPr>
            <a:normAutofit/>
          </a:bodyPr>
          <a:lstStyle/>
          <a:p>
            <a:r>
              <a:rPr lang="en-US" dirty="0" smtClean="0">
                <a:effectLst/>
              </a:rPr>
              <a:t>ULCA Geriatric Attitudes Scale </a:t>
            </a:r>
          </a:p>
          <a:p>
            <a:pPr lvl="1"/>
            <a:r>
              <a:rPr lang="en-US" dirty="0" smtClean="0">
                <a:effectLst/>
              </a:rPr>
              <a:t>Social Value</a:t>
            </a:r>
          </a:p>
          <a:p>
            <a:pPr lvl="1"/>
            <a:r>
              <a:rPr lang="en-US" dirty="0" smtClean="0">
                <a:effectLst/>
              </a:rPr>
              <a:t>Medical Care</a:t>
            </a:r>
          </a:p>
          <a:p>
            <a:pPr lvl="1"/>
            <a:r>
              <a:rPr lang="en-US" dirty="0" smtClean="0">
                <a:effectLst/>
              </a:rPr>
              <a:t>Compassion</a:t>
            </a:r>
          </a:p>
          <a:p>
            <a:pPr lvl="1"/>
            <a:r>
              <a:rPr lang="en-US" dirty="0" smtClean="0">
                <a:effectLst/>
              </a:rPr>
              <a:t>Resources Distribution</a:t>
            </a:r>
          </a:p>
          <a:p>
            <a:r>
              <a:rPr lang="en-US" dirty="0" smtClean="0">
                <a:effectLst/>
              </a:rPr>
              <a:t>Attitudes Toward Health Care Teams Scale (ATHCT)</a:t>
            </a:r>
          </a:p>
          <a:p>
            <a:pPr lvl="1"/>
            <a:r>
              <a:rPr lang="en-US" dirty="0" smtClean="0">
                <a:effectLst/>
              </a:rPr>
              <a:t>Quality of Care</a:t>
            </a:r>
          </a:p>
          <a:p>
            <a:pPr lvl="1"/>
            <a:r>
              <a:rPr lang="en-US" dirty="0" smtClean="0">
                <a:effectLst/>
              </a:rPr>
              <a:t>Time Constraints</a:t>
            </a:r>
            <a:endParaRPr lang="en-US" dirty="0">
              <a:effectLst/>
            </a:endParaRPr>
          </a:p>
        </p:txBody>
      </p:sp>
      <p:sp>
        <p:nvSpPr>
          <p:cNvPr id="4" name="TextBox 3"/>
          <p:cNvSpPr txBox="1"/>
          <p:nvPr/>
        </p:nvSpPr>
        <p:spPr>
          <a:xfrm>
            <a:off x="152400" y="5856982"/>
            <a:ext cx="11930742" cy="1077218"/>
          </a:xfrm>
          <a:prstGeom prst="rect">
            <a:avLst/>
          </a:prstGeom>
          <a:noFill/>
        </p:spPr>
        <p:txBody>
          <a:bodyPr wrap="square" rtlCol="0">
            <a:spAutoFit/>
          </a:bodyPr>
          <a:lstStyle/>
          <a:p>
            <a:r>
              <a:rPr lang="en-US" sz="1600" dirty="0" smtClean="0"/>
              <a:t>Curran, V. R., Sharpe, D., </a:t>
            </a:r>
            <a:r>
              <a:rPr lang="en-US" sz="1600" dirty="0" err="1" smtClean="0"/>
              <a:t>Forristall</a:t>
            </a:r>
            <a:r>
              <a:rPr lang="en-US" sz="1600" dirty="0" smtClean="0"/>
              <a:t>, J., &amp; Flynn, K. (2008). Attitudes of health sciences students towards </a:t>
            </a:r>
            <a:r>
              <a:rPr lang="en-US" sz="1600" dirty="0" err="1" smtClean="0"/>
              <a:t>interprofessional</a:t>
            </a:r>
            <a:r>
              <a:rPr lang="en-US" sz="1600" dirty="0" smtClean="0"/>
              <a:t> teamwork and education. </a:t>
            </a:r>
            <a:r>
              <a:rPr lang="en-US" sz="1600" i="1" dirty="0" smtClean="0"/>
              <a:t>Learning in Health and Social Care, 7(3), </a:t>
            </a:r>
            <a:r>
              <a:rPr lang="en-US" sz="1600" dirty="0" smtClean="0"/>
              <a:t>146-156; </a:t>
            </a:r>
          </a:p>
          <a:p>
            <a:r>
              <a:rPr lang="en-US" sz="1600" dirty="0" smtClean="0"/>
              <a:t>Lee, M., Reuben, D. B., &amp; Ferrell, B. A. (2005). Multidimensional attitudes of medical residents and geriatrics fellows toward older people. </a:t>
            </a:r>
            <a:r>
              <a:rPr lang="en-US" sz="1600" i="1" dirty="0" smtClean="0"/>
              <a:t>The American Geriatrics Society, 53, </a:t>
            </a:r>
            <a:r>
              <a:rPr lang="en-US" sz="1600" dirty="0" smtClean="0"/>
              <a:t>489-494.</a:t>
            </a:r>
            <a:endParaRPr lang="en-US" sz="1600" dirty="0"/>
          </a:p>
        </p:txBody>
      </p:sp>
    </p:spTree>
    <p:extLst>
      <p:ext uri="{BB962C8B-B14F-4D97-AF65-F5344CB8AC3E}">
        <p14:creationId xmlns:p14="http://schemas.microsoft.com/office/powerpoint/2010/main" val="2362658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a:t>
            </a:r>
            <a:r>
              <a:rPr lang="en-US" dirty="0" smtClean="0"/>
              <a:t>Assessments</a:t>
            </a:r>
            <a:endParaRPr lang="en-US" dirty="0"/>
          </a:p>
        </p:txBody>
      </p:sp>
      <p:sp>
        <p:nvSpPr>
          <p:cNvPr id="4" name="Content Placeholder 3"/>
          <p:cNvSpPr>
            <a:spLocks noGrp="1"/>
          </p:cNvSpPr>
          <p:nvPr>
            <p:ph idx="1"/>
          </p:nvPr>
        </p:nvSpPr>
        <p:spPr>
          <a:xfrm>
            <a:off x="609600" y="1581925"/>
            <a:ext cx="10972800" cy="4419600"/>
          </a:xfrm>
        </p:spPr>
        <p:txBody>
          <a:bodyPr>
            <a:noAutofit/>
          </a:bodyPr>
          <a:lstStyle/>
          <a:p>
            <a:r>
              <a:rPr lang="en-US" sz="2800" dirty="0" smtClean="0">
                <a:effectLst/>
              </a:rPr>
              <a:t>Assessment of Inter-professional Team Collaboration Scale (AITCS) </a:t>
            </a:r>
          </a:p>
          <a:p>
            <a:pPr lvl="1"/>
            <a:r>
              <a:rPr lang="en-US" dirty="0" smtClean="0">
                <a:effectLst/>
              </a:rPr>
              <a:t>Cooperation</a:t>
            </a:r>
          </a:p>
          <a:p>
            <a:pPr lvl="1"/>
            <a:r>
              <a:rPr lang="en-US" dirty="0" smtClean="0">
                <a:effectLst/>
              </a:rPr>
              <a:t>Coordination</a:t>
            </a:r>
          </a:p>
          <a:p>
            <a:pPr lvl="1"/>
            <a:r>
              <a:rPr lang="en-US" dirty="0" smtClean="0">
                <a:effectLst/>
              </a:rPr>
              <a:t>Partnership</a:t>
            </a:r>
          </a:p>
          <a:p>
            <a:r>
              <a:rPr lang="en-US" sz="2800" dirty="0" smtClean="0">
                <a:effectLst/>
              </a:rPr>
              <a:t>Practice assessments disseminated at the GWEP practices</a:t>
            </a:r>
          </a:p>
          <a:p>
            <a:pPr lvl="1"/>
            <a:r>
              <a:rPr lang="en-US" dirty="0" smtClean="0">
                <a:effectLst/>
              </a:rPr>
              <a:t>Baseline – 2016</a:t>
            </a:r>
          </a:p>
          <a:p>
            <a:pPr lvl="1"/>
            <a:r>
              <a:rPr lang="en-US" dirty="0" smtClean="0">
                <a:effectLst/>
              </a:rPr>
              <a:t>1-year follow-up – 2017 </a:t>
            </a:r>
            <a:endParaRPr lang="en-US" dirty="0">
              <a:effectLst/>
            </a:endParaRPr>
          </a:p>
        </p:txBody>
      </p:sp>
      <p:sp>
        <p:nvSpPr>
          <p:cNvPr id="6" name="TextBox 5"/>
          <p:cNvSpPr txBox="1"/>
          <p:nvPr/>
        </p:nvSpPr>
        <p:spPr>
          <a:xfrm>
            <a:off x="228600" y="6096000"/>
            <a:ext cx="11734799" cy="646331"/>
          </a:xfrm>
          <a:prstGeom prst="rect">
            <a:avLst/>
          </a:prstGeom>
          <a:noFill/>
        </p:spPr>
        <p:txBody>
          <a:bodyPr wrap="square" rtlCol="0">
            <a:spAutoFit/>
          </a:bodyPr>
          <a:lstStyle/>
          <a:p>
            <a:r>
              <a:rPr lang="en-US" dirty="0"/>
              <a:t>Orchard, C. A., King, G. A., </a:t>
            </a:r>
            <a:r>
              <a:rPr lang="en-US" dirty="0" err="1"/>
              <a:t>Khalili</a:t>
            </a:r>
            <a:r>
              <a:rPr lang="en-US" dirty="0"/>
              <a:t>, H., &amp; </a:t>
            </a:r>
            <a:r>
              <a:rPr lang="en-US" dirty="0" err="1"/>
              <a:t>Bezzina</a:t>
            </a:r>
            <a:r>
              <a:rPr lang="en-US" dirty="0"/>
              <a:t>, M. B. (2012). Assessment of </a:t>
            </a:r>
            <a:r>
              <a:rPr lang="en-US" dirty="0" err="1"/>
              <a:t>Interprofessional</a:t>
            </a:r>
            <a:r>
              <a:rPr lang="en-US" dirty="0"/>
              <a:t> Team Collaboration Scale (AITCS): Development and testing of the instrument. </a:t>
            </a:r>
            <a:r>
              <a:rPr lang="en-US" i="1" dirty="0"/>
              <a:t>Journal of Continuing Education in the Health Professions, 32(1), </a:t>
            </a:r>
            <a:r>
              <a:rPr lang="en-US" dirty="0"/>
              <a:t>58-67.</a:t>
            </a:r>
          </a:p>
        </p:txBody>
      </p:sp>
    </p:spTree>
    <p:extLst>
      <p:ext uri="{BB962C8B-B14F-4D97-AF65-F5344CB8AC3E}">
        <p14:creationId xmlns:p14="http://schemas.microsoft.com/office/powerpoint/2010/main" val="4027080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a:t>
            </a:r>
            <a:r>
              <a:rPr lang="en-US" dirty="0" smtClean="0"/>
              <a:t>Assessments</a:t>
            </a:r>
            <a:endParaRPr lang="en-US" dirty="0"/>
          </a:p>
        </p:txBody>
      </p:sp>
      <p:sp>
        <p:nvSpPr>
          <p:cNvPr id="5" name="TextBox 4"/>
          <p:cNvSpPr txBox="1"/>
          <p:nvPr/>
        </p:nvSpPr>
        <p:spPr>
          <a:xfrm>
            <a:off x="3124200" y="5867400"/>
            <a:ext cx="5715000" cy="369332"/>
          </a:xfrm>
          <a:prstGeom prst="rect">
            <a:avLst/>
          </a:prstGeom>
          <a:noFill/>
        </p:spPr>
        <p:txBody>
          <a:bodyPr wrap="square" rtlCol="0">
            <a:spAutoFit/>
          </a:bodyPr>
          <a:lstStyle/>
          <a:p>
            <a:r>
              <a:rPr lang="en-US" i="1" dirty="0"/>
              <a:t>Note: 5-point rating scale, with 5 denoting positive views.</a:t>
            </a:r>
          </a:p>
        </p:txBody>
      </p:sp>
      <p:graphicFrame>
        <p:nvGraphicFramePr>
          <p:cNvPr id="8" name="Content Placeholder 7"/>
          <p:cNvGraphicFramePr>
            <a:graphicFrameLocks noGrp="1"/>
          </p:cNvGraphicFramePr>
          <p:nvPr>
            <p:ph idx="1"/>
            <p:extLst/>
          </p:nvPr>
        </p:nvGraphicFramePr>
        <p:xfrm>
          <a:off x="1295400" y="1676400"/>
          <a:ext cx="8991599" cy="3667452"/>
        </p:xfrm>
        <a:graphic>
          <a:graphicData uri="http://schemas.openxmlformats.org/drawingml/2006/table">
            <a:tbl>
              <a:tblPr firstRow="1" bandRow="1">
                <a:tableStyleId>{5C22544A-7EE6-4342-B048-85BDC9FD1C3A}</a:tableStyleId>
              </a:tblPr>
              <a:tblGrid>
                <a:gridCol w="1583027"/>
                <a:gridCol w="1234762"/>
                <a:gridCol w="1234762"/>
                <a:gridCol w="1234762"/>
                <a:gridCol w="1234762"/>
                <a:gridCol w="1234762"/>
                <a:gridCol w="1234762"/>
              </a:tblGrid>
              <a:tr h="64992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8DC63F"/>
                    </a:solidFill>
                  </a:tcPr>
                </a:tc>
                <a:tc gridSpan="2">
                  <a:txBody>
                    <a:bodyPr/>
                    <a:lstStyle/>
                    <a:p>
                      <a:pPr algn="ctr"/>
                      <a:r>
                        <a:rPr lang="en-US" dirty="0" smtClean="0">
                          <a:solidFill>
                            <a:srgbClr val="FFFFFF"/>
                          </a:solidFill>
                        </a:rPr>
                        <a:t>Geriatric</a:t>
                      </a:r>
                      <a:r>
                        <a:rPr lang="en-US" baseline="0" dirty="0" smtClean="0">
                          <a:solidFill>
                            <a:srgbClr val="FFFFFF"/>
                          </a:solidFill>
                        </a:rPr>
                        <a:t> Attitudes Scale</a:t>
                      </a:r>
                      <a:endParaRPr lang="en-US"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ATHCT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AITCS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endParaRPr lang="en-US" dirty="0"/>
                    </a:p>
                  </a:txBody>
                  <a:tcPr/>
                </a:tc>
              </a:tr>
              <a:tr h="6822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algn="ctr"/>
                      <a:r>
                        <a:rPr lang="en-US" sz="1600" b="1" dirty="0" smtClean="0">
                          <a:solidFill>
                            <a:srgbClr val="002060"/>
                          </a:solidFill>
                        </a:rPr>
                        <a:t>Baseline</a:t>
                      </a:r>
                    </a:p>
                    <a:p>
                      <a:pPr algn="ctr"/>
                      <a:r>
                        <a:rPr lang="en-US" sz="1600" dirty="0" smtClean="0">
                          <a:solidFill>
                            <a:srgbClr val="002060"/>
                          </a:solidFill>
                        </a:rPr>
                        <a:t>n</a:t>
                      </a:r>
                      <a:r>
                        <a:rPr lang="en-US" sz="1600" baseline="0" dirty="0" smtClean="0">
                          <a:solidFill>
                            <a:srgbClr val="002060"/>
                          </a:solidFill>
                        </a:rPr>
                        <a:t> = 143</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baseline="0" dirty="0" smtClean="0">
                          <a:solidFill>
                            <a:srgbClr val="002060"/>
                          </a:solidFill>
                        </a:rPr>
                        <a:t>Follow-up</a:t>
                      </a:r>
                    </a:p>
                    <a:p>
                      <a:pPr algn="ctr"/>
                      <a:r>
                        <a:rPr lang="en-US" sz="1600" baseline="0" dirty="0" smtClean="0">
                          <a:solidFill>
                            <a:srgbClr val="002060"/>
                          </a:solidFill>
                        </a:rPr>
                        <a:t>n = 101</a:t>
                      </a:r>
                      <a:endParaRPr lang="en-US" sz="1600" dirty="0">
                        <a:solidFill>
                          <a:srgbClr val="00206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dirty="0" smtClean="0">
                          <a:solidFill>
                            <a:srgbClr val="002060"/>
                          </a:solidFill>
                        </a:rPr>
                        <a:t>Baseline</a:t>
                      </a:r>
                    </a:p>
                    <a:p>
                      <a:pPr algn="ctr"/>
                      <a:r>
                        <a:rPr lang="en-US" sz="1600" dirty="0" smtClean="0">
                          <a:solidFill>
                            <a:srgbClr val="002060"/>
                          </a:solidFill>
                        </a:rPr>
                        <a:t>n</a:t>
                      </a:r>
                      <a:r>
                        <a:rPr lang="en-US" sz="1600" baseline="0" dirty="0" smtClean="0">
                          <a:solidFill>
                            <a:srgbClr val="002060"/>
                          </a:solidFill>
                        </a:rPr>
                        <a:t> = 134</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baseline="0" dirty="0" smtClean="0">
                          <a:solidFill>
                            <a:srgbClr val="002060"/>
                          </a:solidFill>
                        </a:rPr>
                        <a:t>Follow-up</a:t>
                      </a:r>
                    </a:p>
                    <a:p>
                      <a:pPr algn="ctr"/>
                      <a:r>
                        <a:rPr lang="en-US" sz="1600" baseline="0" dirty="0" smtClean="0">
                          <a:solidFill>
                            <a:srgbClr val="002060"/>
                          </a:solidFill>
                        </a:rPr>
                        <a:t>n = 91</a:t>
                      </a:r>
                      <a:endParaRPr lang="en-US" sz="1600" dirty="0">
                        <a:solidFill>
                          <a:srgbClr val="00206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dirty="0" smtClean="0">
                          <a:solidFill>
                            <a:srgbClr val="002060"/>
                          </a:solidFill>
                        </a:rPr>
                        <a:t>Baseline</a:t>
                      </a:r>
                    </a:p>
                    <a:p>
                      <a:pPr algn="ctr"/>
                      <a:r>
                        <a:rPr lang="en-US" sz="1600" dirty="0" smtClean="0">
                          <a:solidFill>
                            <a:srgbClr val="002060"/>
                          </a:solidFill>
                        </a:rPr>
                        <a:t>n</a:t>
                      </a:r>
                      <a:r>
                        <a:rPr lang="en-US" sz="1600" baseline="0" dirty="0" smtClean="0">
                          <a:solidFill>
                            <a:srgbClr val="002060"/>
                          </a:solidFill>
                        </a:rPr>
                        <a:t> = 114</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baseline="0" dirty="0" smtClean="0">
                          <a:solidFill>
                            <a:srgbClr val="002060"/>
                          </a:solidFill>
                        </a:rPr>
                        <a:t>Follow-up</a:t>
                      </a:r>
                    </a:p>
                    <a:p>
                      <a:pPr algn="ctr"/>
                      <a:r>
                        <a:rPr lang="en-US" sz="1600" baseline="0" dirty="0" smtClean="0">
                          <a:solidFill>
                            <a:srgbClr val="002060"/>
                          </a:solidFill>
                        </a:rPr>
                        <a:t>n = 78</a:t>
                      </a:r>
                      <a:endParaRPr lang="en-US" sz="1600" dirty="0">
                        <a:solidFill>
                          <a:srgbClr val="00206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467055">
                <a:tc>
                  <a:txBody>
                    <a:bodyPr/>
                    <a:lstStyle/>
                    <a:p>
                      <a:pPr algn="ctr"/>
                      <a:r>
                        <a:rPr lang="en-US" b="0" dirty="0" smtClean="0">
                          <a:solidFill>
                            <a:srgbClr val="002060"/>
                          </a:solidFill>
                        </a:rPr>
                        <a:t>Clinical</a:t>
                      </a:r>
                      <a:endParaRPr lang="en-US"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32%</a:t>
                      </a:r>
                      <a:endParaRPr lang="en-US"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42%</a:t>
                      </a:r>
                      <a:endParaRPr lang="en-US"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31%</a:t>
                      </a:r>
                      <a:endParaRPr lang="en-US"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43%</a:t>
                      </a:r>
                      <a:endParaRPr lang="en-US"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30%</a:t>
                      </a:r>
                      <a:endParaRPr lang="en-US"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31%</a:t>
                      </a:r>
                      <a:endParaRPr lang="en-US"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EF5E8"/>
                    </a:solidFill>
                  </a:tcPr>
                </a:tc>
              </a:tr>
              <a:tr h="467055">
                <a:tc>
                  <a:txBody>
                    <a:bodyPr/>
                    <a:lstStyle/>
                    <a:p>
                      <a:pPr algn="ctr"/>
                      <a:r>
                        <a:rPr lang="en-US" b="0" dirty="0" smtClean="0">
                          <a:solidFill>
                            <a:srgbClr val="002060"/>
                          </a:solidFill>
                        </a:rPr>
                        <a:t>Nursing</a:t>
                      </a:r>
                      <a:endParaRPr lang="en-US"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21%</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23%</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22%</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23%</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23%</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BEACE"/>
                    </a:solidFill>
                  </a:tcPr>
                </a:tc>
                <a:tc>
                  <a:txBody>
                    <a:bodyPr/>
                    <a:lstStyle/>
                    <a:p>
                      <a:pPr algn="ctr"/>
                      <a:r>
                        <a:rPr lang="en-US" dirty="0" smtClean="0"/>
                        <a:t>21%</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BEACE"/>
                    </a:solidFill>
                  </a:tcPr>
                </a:tc>
              </a:tr>
              <a:tr h="467055">
                <a:tc>
                  <a:txBody>
                    <a:bodyPr/>
                    <a:lstStyle/>
                    <a:p>
                      <a:pPr algn="ctr"/>
                      <a:r>
                        <a:rPr lang="en-US" b="0" dirty="0" smtClean="0">
                          <a:solidFill>
                            <a:srgbClr val="002060"/>
                          </a:solidFill>
                        </a:rPr>
                        <a:t>Clerical</a:t>
                      </a:r>
                      <a:endParaRPr lang="en-US"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29%</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14%</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29%</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15%</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35%</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EF5E8"/>
                    </a:solidFill>
                  </a:tcPr>
                </a:tc>
                <a:tc>
                  <a:txBody>
                    <a:bodyPr/>
                    <a:lstStyle/>
                    <a:p>
                      <a:pPr algn="ctr"/>
                      <a:r>
                        <a:rPr lang="en-US" dirty="0" smtClean="0"/>
                        <a:t>32%</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EF5E8"/>
                    </a:solidFill>
                  </a:tcPr>
                </a:tc>
              </a:tr>
              <a:tr h="467055">
                <a:tc>
                  <a:txBody>
                    <a:bodyPr/>
                    <a:lstStyle/>
                    <a:p>
                      <a:pPr algn="ctr"/>
                      <a:r>
                        <a:rPr lang="en-US" b="0" dirty="0" smtClean="0">
                          <a:solidFill>
                            <a:srgbClr val="002060"/>
                          </a:solidFill>
                        </a:rPr>
                        <a:t>Other</a:t>
                      </a:r>
                      <a:endParaRPr lang="en-US" b="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18%</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22%</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17%</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19%</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12%</a:t>
                      </a:r>
                      <a:endParaRPr lang="en-US"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c>
                  <a:txBody>
                    <a:bodyPr/>
                    <a:lstStyle/>
                    <a:p>
                      <a:pPr algn="ctr"/>
                      <a:r>
                        <a:rPr lang="en-US" dirty="0" smtClean="0"/>
                        <a:t>17%</a:t>
                      </a: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CE"/>
                    </a:solidFill>
                  </a:tcPr>
                </a:tc>
              </a:tr>
              <a:tr h="467055">
                <a:tc>
                  <a:txBody>
                    <a:bodyPr/>
                    <a:lstStyle/>
                    <a:p>
                      <a:pPr algn="ctr"/>
                      <a:r>
                        <a:rPr lang="en-US" b="1" dirty="0" smtClean="0">
                          <a:solidFill>
                            <a:srgbClr val="002060"/>
                          </a:solidFill>
                        </a:rPr>
                        <a:t>Score</a:t>
                      </a:r>
                      <a:endParaRPr lang="en-US"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3.51</a:t>
                      </a:r>
                      <a:endParaRPr lang="en-US" b="1"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3.90</a:t>
                      </a:r>
                      <a:endParaRPr lang="en-US" b="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3.88</a:t>
                      </a:r>
                      <a:endParaRPr lang="en-US" b="1"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3.92</a:t>
                      </a:r>
                      <a:endParaRPr lang="en-US" b="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4.19</a:t>
                      </a:r>
                      <a:endParaRPr lang="en-US" b="1"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c>
                  <a:txBody>
                    <a:bodyPr/>
                    <a:lstStyle/>
                    <a:p>
                      <a:pPr algn="ctr"/>
                      <a:r>
                        <a:rPr lang="en-US" b="1" dirty="0" smtClean="0"/>
                        <a:t>4.19</a:t>
                      </a:r>
                      <a:endParaRPr lang="en-US" b="1"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5E8"/>
                    </a:solidFill>
                  </a:tcPr>
                </a:tc>
              </a:tr>
            </a:tbl>
          </a:graphicData>
        </a:graphic>
      </p:graphicFrame>
    </p:spTree>
    <p:extLst>
      <p:ext uri="{BB962C8B-B14F-4D97-AF65-F5344CB8AC3E}">
        <p14:creationId xmlns:p14="http://schemas.microsoft.com/office/powerpoint/2010/main" val="3976090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Patient Registry &amp; Geriatric Patients At-Risk</a:t>
            </a:r>
            <a:endParaRPr lang="en-US" dirty="0"/>
          </a:p>
        </p:txBody>
      </p:sp>
      <p:graphicFrame>
        <p:nvGraphicFramePr>
          <p:cNvPr id="4" name="Content Placeholder 3"/>
          <p:cNvGraphicFramePr>
            <a:graphicFrameLocks noGrp="1"/>
          </p:cNvGraphicFramePr>
          <p:nvPr>
            <p:ph idx="1"/>
            <p:extLst/>
          </p:nvPr>
        </p:nvGraphicFramePr>
        <p:xfrm>
          <a:off x="3086099" y="1524000"/>
          <a:ext cx="6019801" cy="4109085"/>
        </p:xfrm>
        <a:graphic>
          <a:graphicData uri="http://schemas.openxmlformats.org/drawingml/2006/table">
            <a:tbl>
              <a:tblPr firstRow="1" firstCol="1" bandRow="1">
                <a:tableStyleId>{08FB837D-C827-4EFA-A057-4D05807E0F7C}</a:tableStyleId>
              </a:tblPr>
              <a:tblGrid>
                <a:gridCol w="2557985">
                  <a:extLst>
                    <a:ext uri="{9D8B030D-6E8A-4147-A177-3AD203B41FA5}">
                      <a16:colId xmlns="" xmlns:a16="http://schemas.microsoft.com/office/drawing/2014/main" val="20000"/>
                    </a:ext>
                  </a:extLst>
                </a:gridCol>
                <a:gridCol w="1730908">
                  <a:extLst>
                    <a:ext uri="{9D8B030D-6E8A-4147-A177-3AD203B41FA5}">
                      <a16:colId xmlns="" xmlns:a16="http://schemas.microsoft.com/office/drawing/2014/main" val="20003"/>
                    </a:ext>
                  </a:extLst>
                </a:gridCol>
                <a:gridCol w="1730908">
                  <a:extLst>
                    <a:ext uri="{9D8B030D-6E8A-4147-A177-3AD203B41FA5}">
                      <a16:colId xmlns="" xmlns:a16="http://schemas.microsoft.com/office/drawing/2014/main" val="3583989734"/>
                    </a:ext>
                  </a:extLst>
                </a:gridCol>
              </a:tblGrid>
              <a:tr h="832585">
                <a:tc>
                  <a:txBody>
                    <a:bodyPr/>
                    <a:lstStyle/>
                    <a:p>
                      <a:pPr marL="0" marR="0" algn="ctr">
                        <a:lnSpc>
                          <a:spcPct val="107000"/>
                        </a:lnSpc>
                        <a:spcBef>
                          <a:spcPts val="0"/>
                        </a:spcBef>
                        <a:spcAft>
                          <a:spcPts val="0"/>
                        </a:spcAft>
                      </a:pPr>
                      <a:r>
                        <a:rPr lang="en-US"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Patient Registry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High-Risk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0"/>
                  </a:ext>
                </a:extLst>
              </a:tr>
              <a:tr h="414459">
                <a:tc>
                  <a:txBody>
                    <a:bodyPr/>
                    <a:lstStyle/>
                    <a:p>
                      <a:pPr marL="0" marR="0" algn="ctr">
                        <a:lnSpc>
                          <a:spcPct val="107000"/>
                        </a:lnSpc>
                        <a:spcBef>
                          <a:spcPts val="0"/>
                        </a:spcBef>
                        <a:spcAft>
                          <a:spcPts val="0"/>
                        </a:spcAft>
                      </a:pPr>
                      <a:r>
                        <a:rPr lang="en-US" sz="2800" i="1" dirty="0" smtClean="0">
                          <a:effectLst/>
                          <a:latin typeface="+mn-lt"/>
                          <a:ea typeface="+mn-ea"/>
                          <a:cs typeface="+mn-cs"/>
                        </a:rPr>
                        <a:t>Total</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7,980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817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1"/>
                  </a:ext>
                </a:extLst>
              </a:tr>
              <a:tr h="414459">
                <a:tc>
                  <a:txBody>
                    <a:bodyPr/>
                    <a:lstStyle/>
                    <a:p>
                      <a:pPr marL="0" marR="0" algn="ctr">
                        <a:lnSpc>
                          <a:spcPct val="107000"/>
                        </a:lnSpc>
                        <a:spcBef>
                          <a:spcPts val="0"/>
                        </a:spcBef>
                        <a:spcAft>
                          <a:spcPts val="0"/>
                        </a:spcAft>
                      </a:pPr>
                      <a:r>
                        <a:rPr lang="en-US" sz="2800" dirty="0">
                          <a:effectLst/>
                        </a:rPr>
                        <a:t>Hamburg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2,607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177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2"/>
                  </a:ext>
                </a:extLst>
              </a:tr>
              <a:tr h="414459">
                <a:tc>
                  <a:txBody>
                    <a:bodyPr/>
                    <a:lstStyle/>
                    <a:p>
                      <a:pPr marL="0" marR="0" algn="ctr">
                        <a:lnSpc>
                          <a:spcPct val="107000"/>
                        </a:lnSpc>
                        <a:spcBef>
                          <a:spcPts val="0"/>
                        </a:spcBef>
                        <a:spcAft>
                          <a:spcPts val="0"/>
                        </a:spcAft>
                      </a:pPr>
                      <a:r>
                        <a:rPr lang="en-US" sz="2800" dirty="0">
                          <a:effectLst/>
                        </a:rPr>
                        <a:t>LVPP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1,596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266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3"/>
                  </a:ext>
                </a:extLst>
              </a:tr>
              <a:tr h="414459">
                <a:tc>
                  <a:txBody>
                    <a:bodyPr/>
                    <a:lstStyle/>
                    <a:p>
                      <a:pPr marL="0" marR="0" algn="ctr">
                        <a:lnSpc>
                          <a:spcPct val="107000"/>
                        </a:lnSpc>
                        <a:spcBef>
                          <a:spcPts val="0"/>
                        </a:spcBef>
                        <a:spcAft>
                          <a:spcPts val="0"/>
                        </a:spcAft>
                      </a:pPr>
                      <a:r>
                        <a:rPr lang="en-US" sz="2800" dirty="0">
                          <a:effectLst/>
                        </a:rPr>
                        <a:t>FHC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1,188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167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4"/>
                  </a:ext>
                </a:extLst>
              </a:tr>
              <a:tr h="414459">
                <a:tc>
                  <a:txBody>
                    <a:bodyPr/>
                    <a:lstStyle/>
                    <a:p>
                      <a:pPr marL="0" marR="0" algn="ctr">
                        <a:lnSpc>
                          <a:spcPct val="107000"/>
                        </a:lnSpc>
                        <a:spcBef>
                          <a:spcPts val="0"/>
                        </a:spcBef>
                        <a:spcAft>
                          <a:spcPts val="0"/>
                        </a:spcAft>
                      </a:pPr>
                      <a:r>
                        <a:rPr lang="en-US" sz="2800" dirty="0">
                          <a:effectLst/>
                        </a:rPr>
                        <a:t>Easton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1,068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103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5"/>
                  </a:ext>
                </a:extLst>
              </a:tr>
              <a:tr h="414459">
                <a:tc>
                  <a:txBody>
                    <a:bodyPr/>
                    <a:lstStyle/>
                    <a:p>
                      <a:pPr marL="0" marR="0" algn="ctr">
                        <a:lnSpc>
                          <a:spcPct val="107000"/>
                        </a:lnSpc>
                        <a:spcBef>
                          <a:spcPts val="0"/>
                        </a:spcBef>
                        <a:spcAft>
                          <a:spcPts val="0"/>
                        </a:spcAft>
                      </a:pPr>
                      <a:r>
                        <a:rPr lang="en-US" sz="2800" dirty="0" smtClean="0">
                          <a:effectLst/>
                        </a:rPr>
                        <a:t>LVFPA*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950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6"/>
                  </a:ext>
                </a:extLst>
              </a:tr>
              <a:tr h="414459">
                <a:tc>
                  <a:txBody>
                    <a:bodyPr/>
                    <a:lstStyle/>
                    <a:p>
                      <a:pPr marL="0" marR="0" algn="ctr">
                        <a:lnSpc>
                          <a:spcPct val="107000"/>
                        </a:lnSpc>
                        <a:spcBef>
                          <a:spcPts val="0"/>
                        </a:spcBef>
                        <a:spcAft>
                          <a:spcPts val="0"/>
                        </a:spcAft>
                      </a:pPr>
                      <a:r>
                        <a:rPr lang="en-US" sz="2800" dirty="0" smtClean="0">
                          <a:effectLst/>
                        </a:rPr>
                        <a:t>NHCLV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571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104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007"/>
                  </a:ext>
                </a:extLst>
              </a:tr>
            </a:tbl>
          </a:graphicData>
        </a:graphic>
      </p:graphicFrame>
      <p:sp>
        <p:nvSpPr>
          <p:cNvPr id="6" name="TextBox 5"/>
          <p:cNvSpPr txBox="1"/>
          <p:nvPr/>
        </p:nvSpPr>
        <p:spPr>
          <a:xfrm>
            <a:off x="1371599" y="5780782"/>
            <a:ext cx="9448800" cy="1077218"/>
          </a:xfrm>
          <a:prstGeom prst="rect">
            <a:avLst/>
          </a:prstGeom>
          <a:noFill/>
        </p:spPr>
        <p:txBody>
          <a:bodyPr wrap="square" rtlCol="0">
            <a:spAutoFit/>
          </a:bodyPr>
          <a:lstStyle/>
          <a:p>
            <a:pPr algn="ctr"/>
            <a:r>
              <a:rPr lang="en-US" sz="1600" dirty="0"/>
              <a:t>  Patients </a:t>
            </a:r>
            <a:r>
              <a:rPr lang="en-US" sz="1600" dirty="0" smtClean="0"/>
              <a:t>aged </a:t>
            </a:r>
            <a:r>
              <a:rPr lang="en-US" sz="1600" dirty="0"/>
              <a:t>60 </a:t>
            </a:r>
            <a:r>
              <a:rPr lang="en-US" sz="1600" dirty="0" smtClean="0"/>
              <a:t>or older, </a:t>
            </a:r>
            <a:r>
              <a:rPr lang="en-US" sz="1600" dirty="0"/>
              <a:t>as of </a:t>
            </a:r>
            <a:r>
              <a:rPr lang="en-US" sz="1600" dirty="0" smtClean="0"/>
              <a:t>November 19, </a:t>
            </a:r>
            <a:r>
              <a:rPr lang="en-US" sz="1600" dirty="0"/>
              <a:t>2017.</a:t>
            </a:r>
          </a:p>
          <a:p>
            <a:pPr algn="ctr"/>
            <a:endParaRPr lang="en-US" sz="1600" dirty="0"/>
          </a:p>
          <a:p>
            <a:pPr algn="ctr"/>
            <a:r>
              <a:rPr lang="en-US" sz="1600" dirty="0"/>
              <a:t>*Patients </a:t>
            </a:r>
            <a:r>
              <a:rPr lang="en-US" sz="1600" dirty="0" smtClean="0"/>
              <a:t>aged </a:t>
            </a:r>
            <a:r>
              <a:rPr lang="en-US" sz="1600" dirty="0"/>
              <a:t>60 </a:t>
            </a:r>
            <a:r>
              <a:rPr lang="en-US" sz="1600" dirty="0" smtClean="0"/>
              <a:t>or older, </a:t>
            </a:r>
            <a:r>
              <a:rPr lang="en-US" sz="1600" dirty="0"/>
              <a:t>as of July 27, 2017. </a:t>
            </a:r>
          </a:p>
          <a:p>
            <a:pPr algn="ctr"/>
            <a:r>
              <a:rPr lang="en-US" sz="1600" dirty="0"/>
              <a:t>Note: High-risk patients are defined by GWEP risk scores greater than or equal to </a:t>
            </a:r>
            <a:r>
              <a:rPr lang="en-US" sz="1600" dirty="0" smtClean="0"/>
              <a:t>3 (score range 0-5).</a:t>
            </a:r>
            <a:endParaRPr lang="en-US" sz="1600" dirty="0"/>
          </a:p>
        </p:txBody>
      </p:sp>
    </p:spTree>
    <p:extLst>
      <p:ext uri="{BB962C8B-B14F-4D97-AF65-F5344CB8AC3E}">
        <p14:creationId xmlns:p14="http://schemas.microsoft.com/office/powerpoint/2010/main" val="1360294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Patient Enrollment by Practice</a:t>
            </a:r>
            <a:endParaRPr lang="en-US" dirty="0"/>
          </a:p>
        </p:txBody>
      </p:sp>
      <p:sp>
        <p:nvSpPr>
          <p:cNvPr id="5" name="TextBox 4"/>
          <p:cNvSpPr txBox="1"/>
          <p:nvPr/>
        </p:nvSpPr>
        <p:spPr>
          <a:xfrm>
            <a:off x="9829800" y="6499554"/>
            <a:ext cx="2679326" cy="369332"/>
          </a:xfrm>
          <a:prstGeom prst="rect">
            <a:avLst/>
          </a:prstGeom>
          <a:noFill/>
        </p:spPr>
        <p:txBody>
          <a:bodyPr wrap="square" rtlCol="0">
            <a:spAutoFit/>
          </a:bodyPr>
          <a:lstStyle/>
          <a:p>
            <a:r>
              <a:rPr lang="en-US" i="1" dirty="0"/>
              <a:t>As of </a:t>
            </a:r>
            <a:r>
              <a:rPr lang="en-US" i="1" dirty="0" smtClean="0"/>
              <a:t>October 31, 2017</a:t>
            </a:r>
            <a:endParaRPr lang="en-US" i="1" dirty="0"/>
          </a:p>
        </p:txBody>
      </p:sp>
      <p:graphicFrame>
        <p:nvGraphicFramePr>
          <p:cNvPr id="6" name="Content Placeholder 5"/>
          <p:cNvGraphicFramePr>
            <a:graphicFrameLocks noGrp="1"/>
          </p:cNvGraphicFramePr>
          <p:nvPr>
            <p:ph idx="1"/>
            <p:extLst/>
          </p:nvPr>
        </p:nvGraphicFramePr>
        <p:xfrm>
          <a:off x="533400" y="1524000"/>
          <a:ext cx="110490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0538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nvPr>
        </p:nvGraphicFramePr>
        <p:xfrm>
          <a:off x="3429000" y="457201"/>
          <a:ext cx="5029200" cy="6172199"/>
        </p:xfrm>
        <a:graphic>
          <a:graphicData uri="http://schemas.openxmlformats.org/drawingml/2006/table">
            <a:tbl>
              <a:tblPr firstRow="1" firstCol="1" bandRow="1"/>
              <a:tblGrid>
                <a:gridCol w="3020283"/>
                <a:gridCol w="2008917"/>
              </a:tblGrid>
              <a:tr h="6038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smtClean="0">
                          <a:solidFill>
                            <a:schemeClr val="accent1">
                              <a:lumMod val="50000"/>
                            </a:schemeClr>
                          </a:solidFill>
                          <a:effectLst/>
                        </a:rPr>
                        <a:t>Demographic </a:t>
                      </a:r>
                      <a:r>
                        <a:rPr lang="en-US" sz="1800" dirty="0">
                          <a:solidFill>
                            <a:schemeClr val="accent1">
                              <a:lumMod val="50000"/>
                            </a:schemeClr>
                          </a:solidFill>
                          <a:effectLst/>
                        </a:rPr>
                        <a:t>Variable</a:t>
                      </a:r>
                      <a:endPar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rgbClr val="273691"/>
                      </a:solidFill>
                    </a:lnL>
                    <a:lnR w="12700" cap="flat" cmpd="sng" algn="ctr">
                      <a:noFill/>
                      <a:prstDash val="solid"/>
                      <a:round/>
                      <a:headEnd type="none" w="med" len="med"/>
                      <a:tailEnd type="none" w="med" len="med"/>
                    </a:lnR>
                    <a:lnT w="12700" cmpd="sng">
                      <a:solidFill>
                        <a:srgbClr val="273691"/>
                      </a:solidFill>
                    </a:lnT>
                    <a:lnB w="38100" cmpd="sng">
                      <a:solidFill>
                        <a:srgbClr val="273691"/>
                      </a:solidFill>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dirty="0">
                          <a:solidFill>
                            <a:schemeClr val="accent1">
                              <a:lumMod val="50000"/>
                            </a:schemeClr>
                          </a:solidFill>
                          <a:effectLst/>
                        </a:rPr>
                        <a:t>n (%) or </a:t>
                      </a:r>
                      <a:endParaRPr lang="en-US" sz="1800" dirty="0" smtClean="0">
                        <a:solidFill>
                          <a:schemeClr val="accent1">
                            <a:lumMod val="50000"/>
                          </a:schemeClr>
                        </a:solidFill>
                        <a:effectLst/>
                      </a:endParaRPr>
                    </a:p>
                    <a:p>
                      <a:pPr marL="0" marR="0" algn="ctr">
                        <a:lnSpc>
                          <a:spcPct val="107000"/>
                        </a:lnSpc>
                        <a:spcBef>
                          <a:spcPts val="0"/>
                        </a:spcBef>
                        <a:spcAft>
                          <a:spcPts val="0"/>
                        </a:spcAft>
                      </a:pPr>
                      <a:r>
                        <a:rPr lang="en-US" sz="1800" dirty="0" smtClean="0">
                          <a:solidFill>
                            <a:schemeClr val="accent1">
                              <a:lumMod val="50000"/>
                            </a:schemeClr>
                          </a:solidFill>
                          <a:effectLst/>
                        </a:rPr>
                        <a:t>Median (IQR)</a:t>
                      </a:r>
                      <a:endPar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mpd="sng">
                      <a:solidFill>
                        <a:srgbClr val="273691"/>
                      </a:solidFill>
                    </a:lnR>
                    <a:lnT w="12700" cmpd="sng">
                      <a:solidFill>
                        <a:srgbClr val="273691"/>
                      </a:solidFill>
                    </a:lnT>
                    <a:lnB w="38100" cmpd="sng">
                      <a:solidFill>
                        <a:srgbClr val="273691"/>
                      </a:solidFill>
                    </a:lnB>
                    <a:lnTlToBr w="12700" cmpd="sng">
                      <a:noFill/>
                      <a:prstDash val="solid"/>
                    </a:lnTlToBr>
                    <a:lnBlToTr w="12700" cmpd="sng">
                      <a:noFill/>
                      <a:prstDash val="solid"/>
                    </a:lnBlToTr>
                    <a:solidFill>
                      <a:schemeClr val="accent3"/>
                    </a:solidFill>
                  </a:tcPr>
                </a:tc>
              </a:tr>
              <a:tr h="6038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Race</a:t>
                      </a:r>
                      <a:endParaRPr lang="en-US" sz="1400" dirty="0">
                        <a:solidFill>
                          <a:schemeClr val="tx1"/>
                        </a:solidFill>
                        <a:effectLst/>
                      </a:endParaRPr>
                    </a:p>
                    <a:p>
                      <a:pPr marL="0" marR="0">
                        <a:lnSpc>
                          <a:spcPct val="107000"/>
                        </a:lnSpc>
                        <a:spcBef>
                          <a:spcPts val="0"/>
                        </a:spcBef>
                        <a:spcAft>
                          <a:spcPts val="0"/>
                        </a:spcAft>
                        <a:tabLst>
                          <a:tab pos="156845" algn="l"/>
                        </a:tabLst>
                      </a:pPr>
                      <a:r>
                        <a:rPr lang="en-US" sz="1800" dirty="0">
                          <a:solidFill>
                            <a:schemeClr val="tx1"/>
                          </a:solidFill>
                          <a:effectLst/>
                        </a:rPr>
                        <a:t>	</a:t>
                      </a:r>
                      <a:r>
                        <a:rPr lang="en-US" sz="1800" b="0" dirty="0">
                          <a:solidFill>
                            <a:schemeClr val="tx1"/>
                          </a:solidFill>
                          <a:effectLst/>
                        </a:rPr>
                        <a:t>White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38100" cmpd="sng">
                      <a:solidFill>
                        <a:srgbClr val="273691"/>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800" smtClean="0">
                          <a:solidFill>
                            <a:schemeClr val="tx1"/>
                          </a:solidFill>
                          <a:effectLst/>
                        </a:rPr>
                        <a:t>471 (65.51)</a:t>
                      </a:r>
                      <a:endParaRPr lang="en-US" sz="1800" dirty="0" smtClean="0">
                        <a:solidFill>
                          <a:schemeClr val="tx1"/>
                        </a:solidFill>
                        <a:effectLst/>
                      </a:endParaRPr>
                    </a:p>
                  </a:txBody>
                  <a:tcPr marL="51435" marR="51435" marT="0" marB="0" anchor="b">
                    <a:lnL w="12700" cap="flat" cmpd="sng" algn="ctr">
                      <a:noFill/>
                      <a:prstDash val="solid"/>
                      <a:round/>
                      <a:headEnd type="none" w="med" len="med"/>
                      <a:tailEnd type="none" w="med" len="med"/>
                    </a:lnL>
                    <a:lnR w="12700" cmpd="sng">
                      <a:solidFill>
                        <a:srgbClr val="273691"/>
                      </a:solidFill>
                    </a:lnR>
                    <a:lnT w="38100" cmpd="sng">
                      <a:solidFill>
                        <a:srgbClr val="273691"/>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6038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Ethnicity</a:t>
                      </a:r>
                      <a:endParaRPr lang="en-US" sz="1400" dirty="0">
                        <a:solidFill>
                          <a:schemeClr val="tx1"/>
                        </a:solidFill>
                        <a:effectLst/>
                      </a:endParaRPr>
                    </a:p>
                    <a:p>
                      <a:pPr marL="0" marR="0">
                        <a:lnSpc>
                          <a:spcPct val="107000"/>
                        </a:lnSpc>
                        <a:spcBef>
                          <a:spcPts val="0"/>
                        </a:spcBef>
                        <a:spcAft>
                          <a:spcPts val="0"/>
                        </a:spcAft>
                        <a:tabLst>
                          <a:tab pos="156845" algn="l"/>
                        </a:tabLst>
                      </a:pPr>
                      <a:r>
                        <a:rPr lang="en-US" sz="1800" dirty="0">
                          <a:solidFill>
                            <a:schemeClr val="tx1"/>
                          </a:solidFill>
                          <a:effectLst/>
                        </a:rPr>
                        <a:t>	</a:t>
                      </a:r>
                      <a:r>
                        <a:rPr lang="en-US" sz="1800" b="0" dirty="0">
                          <a:solidFill>
                            <a:schemeClr val="tx1"/>
                          </a:solidFill>
                          <a:effectLst/>
                        </a:rPr>
                        <a:t>Hispanic/Latino</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1800" smtClean="0">
                        <a:solidFill>
                          <a:schemeClr val="tx1"/>
                        </a:solidFill>
                        <a:effectLst/>
                      </a:endParaRPr>
                    </a:p>
                    <a:p>
                      <a:pPr marL="0" marR="0" algn="ctr">
                        <a:lnSpc>
                          <a:spcPct val="107000"/>
                        </a:lnSpc>
                        <a:spcBef>
                          <a:spcPts val="0"/>
                        </a:spcBef>
                        <a:spcAft>
                          <a:spcPts val="0"/>
                        </a:spcAft>
                      </a:pPr>
                      <a:r>
                        <a:rPr lang="en-US" sz="1800" smtClean="0">
                          <a:solidFill>
                            <a:schemeClr val="tx1"/>
                          </a:solidFill>
                          <a:effectLst/>
                        </a:rPr>
                        <a:t>256 (35.61)</a:t>
                      </a:r>
                    </a:p>
                  </a:txBody>
                  <a:tcPr marL="51435" marR="51435" marT="0" marB="0" anchor="b">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12213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Preferred Language</a:t>
                      </a:r>
                      <a:endParaRPr lang="en-US" sz="1400" dirty="0">
                        <a:solidFill>
                          <a:schemeClr val="tx1"/>
                        </a:solidFill>
                        <a:effectLst/>
                      </a:endParaRPr>
                    </a:p>
                    <a:p>
                      <a:pPr marL="0" marR="0">
                        <a:lnSpc>
                          <a:spcPct val="107000"/>
                        </a:lnSpc>
                        <a:spcBef>
                          <a:spcPts val="0"/>
                        </a:spcBef>
                        <a:spcAft>
                          <a:spcPts val="0"/>
                        </a:spcAft>
                        <a:tabLst>
                          <a:tab pos="156845" algn="l"/>
                        </a:tabLst>
                      </a:pPr>
                      <a:r>
                        <a:rPr lang="en-US" sz="1800" dirty="0">
                          <a:solidFill>
                            <a:schemeClr val="tx1"/>
                          </a:solidFill>
                          <a:effectLst/>
                        </a:rPr>
                        <a:t>	</a:t>
                      </a:r>
                      <a:r>
                        <a:rPr lang="en-US" sz="1800" b="0" dirty="0">
                          <a:solidFill>
                            <a:schemeClr val="tx1"/>
                          </a:solidFill>
                          <a:effectLst/>
                        </a:rPr>
                        <a:t>English</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Spanish</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Other Language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476 (66.2)</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218 (30.32)</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29 (4.01)</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9125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Sex</a:t>
                      </a:r>
                      <a:endParaRPr lang="en-US" sz="1400" dirty="0">
                        <a:solidFill>
                          <a:schemeClr val="tx1"/>
                        </a:solidFill>
                        <a:effectLst/>
                      </a:endParaRPr>
                    </a:p>
                    <a:p>
                      <a:pPr marL="0" marR="0">
                        <a:lnSpc>
                          <a:spcPct val="107000"/>
                        </a:lnSpc>
                        <a:spcBef>
                          <a:spcPts val="0"/>
                        </a:spcBef>
                        <a:spcAft>
                          <a:spcPts val="0"/>
                        </a:spcAft>
                        <a:tabLst>
                          <a:tab pos="156845" algn="l"/>
                        </a:tabLst>
                      </a:pPr>
                      <a:r>
                        <a:rPr lang="en-US" sz="1800" dirty="0">
                          <a:solidFill>
                            <a:schemeClr val="tx1"/>
                          </a:solidFill>
                          <a:effectLst/>
                        </a:rPr>
                        <a:t>	</a:t>
                      </a:r>
                      <a:r>
                        <a:rPr lang="en-US" sz="1800" b="0" dirty="0">
                          <a:solidFill>
                            <a:schemeClr val="tx1"/>
                          </a:solidFill>
                          <a:effectLst/>
                        </a:rPr>
                        <a:t>Female</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Male</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454 (63.14)</a:t>
                      </a:r>
                    </a:p>
                    <a:p>
                      <a:pPr marL="0" marR="0" algn="ctr">
                        <a:lnSpc>
                          <a:spcPct val="107000"/>
                        </a:lnSpc>
                        <a:spcBef>
                          <a:spcPts val="0"/>
                        </a:spcBef>
                        <a:spcAft>
                          <a:spcPts val="0"/>
                        </a:spcAft>
                      </a:pPr>
                      <a:r>
                        <a:rPr lang="en-US" sz="180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265 (36.86)</a:t>
                      </a:r>
                    </a:p>
                  </a:txBody>
                  <a:tcPr marL="51435" marR="51435" marT="0" marB="0">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3878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Age (Years)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76 (69-84)</a:t>
                      </a:r>
                    </a:p>
                  </a:txBody>
                  <a:tcPr marL="51435" marR="51435" marT="0" marB="0" anchor="ctr">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183890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1800" dirty="0">
                          <a:solidFill>
                            <a:schemeClr val="tx1"/>
                          </a:solidFill>
                          <a:effectLst/>
                        </a:rPr>
                        <a:t>Marital Status</a:t>
                      </a:r>
                      <a:endParaRPr lang="en-US" sz="1400" dirty="0">
                        <a:solidFill>
                          <a:schemeClr val="tx1"/>
                        </a:solidFill>
                        <a:effectLst/>
                      </a:endParaRPr>
                    </a:p>
                    <a:p>
                      <a:pPr marL="0" marR="0">
                        <a:lnSpc>
                          <a:spcPct val="107000"/>
                        </a:lnSpc>
                        <a:spcBef>
                          <a:spcPts val="0"/>
                        </a:spcBef>
                        <a:spcAft>
                          <a:spcPts val="0"/>
                        </a:spcAft>
                        <a:tabLst>
                          <a:tab pos="156845" algn="l"/>
                        </a:tabLst>
                      </a:pPr>
                      <a:r>
                        <a:rPr lang="en-US" sz="1800" dirty="0">
                          <a:solidFill>
                            <a:schemeClr val="tx1"/>
                          </a:solidFill>
                          <a:effectLst/>
                        </a:rPr>
                        <a:t>	</a:t>
                      </a:r>
                      <a:r>
                        <a:rPr lang="en-US" sz="1800" b="0" dirty="0" smtClean="0">
                          <a:solidFill>
                            <a:schemeClr val="tx1"/>
                          </a:solidFill>
                          <a:effectLst/>
                        </a:rPr>
                        <a:t>Married</a:t>
                      </a:r>
                    </a:p>
                    <a:p>
                      <a:pPr marL="0" marR="0">
                        <a:lnSpc>
                          <a:spcPct val="107000"/>
                        </a:lnSpc>
                        <a:spcBef>
                          <a:spcPts val="0"/>
                        </a:spcBef>
                        <a:spcAft>
                          <a:spcPts val="0"/>
                        </a:spcAft>
                        <a:tabLst>
                          <a:tab pos="156845" algn="l"/>
                        </a:tabLst>
                      </a:pPr>
                      <a:r>
                        <a:rPr lang="en-US" sz="1800" b="0" dirty="0" smtClean="0">
                          <a:solidFill>
                            <a:schemeClr val="tx1"/>
                          </a:solidFill>
                          <a:effectLst/>
                        </a:rPr>
                        <a:t>	Widowed</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Single</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Divorced</a:t>
                      </a:r>
                      <a:endParaRPr lang="en-US" sz="1400" b="0" dirty="0">
                        <a:solidFill>
                          <a:schemeClr val="tx1"/>
                        </a:solidFill>
                        <a:effectLst/>
                      </a:endParaRPr>
                    </a:p>
                    <a:p>
                      <a:pPr marL="0" marR="0">
                        <a:lnSpc>
                          <a:spcPct val="107000"/>
                        </a:lnSpc>
                        <a:spcBef>
                          <a:spcPts val="0"/>
                        </a:spcBef>
                        <a:spcAft>
                          <a:spcPts val="0"/>
                        </a:spcAft>
                        <a:tabLst>
                          <a:tab pos="156845" algn="l"/>
                        </a:tabLst>
                      </a:pPr>
                      <a:r>
                        <a:rPr lang="en-US" sz="1800" b="0" dirty="0">
                          <a:solidFill>
                            <a:schemeClr val="tx1"/>
                          </a:solidFill>
                          <a:effectLst/>
                        </a:rPr>
                        <a:t>	Separated</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273691"/>
                      </a:solidFill>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244 (33.94)</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203 (28.23)</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136 (18.92)</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 (11.4)</a:t>
                      </a:r>
                    </a:p>
                    <a:p>
                      <a:pPr marL="0" marR="0" algn="ctr">
                        <a:lnSpc>
                          <a:spcPct val="107000"/>
                        </a:lnSpc>
                        <a:spcBef>
                          <a:spcPts val="0"/>
                        </a:spcBef>
                        <a:spcAft>
                          <a:spcPts val="0"/>
                        </a:spcAft>
                      </a:pPr>
                      <a:r>
                        <a:rPr lang="en-US" sz="18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31 (4.31)</a:t>
                      </a:r>
                    </a:p>
                  </a:txBody>
                  <a:tcPr marL="51435" marR="51435" marT="0" marB="0">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mpd="sng">
                      <a:solidFill>
                        <a:srgbClr val="273691"/>
                      </a:solidFill>
                    </a:lnB>
                    <a:lnTlToBr w="12700" cmpd="sng">
                      <a:noFill/>
                      <a:prstDash val="solid"/>
                    </a:lnTlToBr>
                    <a:lnBlToTr w="12700" cmpd="sng">
                      <a:noFill/>
                      <a:prstDash val="solid"/>
                    </a:lnBlToTr>
                    <a:solidFill>
                      <a:schemeClr val="accent3"/>
                    </a:solidFill>
                  </a:tcPr>
                </a:tc>
              </a:tr>
            </a:tbl>
          </a:graphicData>
        </a:graphic>
      </p:graphicFrame>
    </p:spTree>
    <p:extLst>
      <p:ext uri="{BB962C8B-B14F-4D97-AF65-F5344CB8AC3E}">
        <p14:creationId xmlns:p14="http://schemas.microsoft.com/office/powerpoint/2010/main" val="1888168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nvPr>
        </p:nvGraphicFramePr>
        <p:xfrm>
          <a:off x="3200400" y="609600"/>
          <a:ext cx="5486400" cy="5870448"/>
        </p:xfrm>
        <a:graphic>
          <a:graphicData uri="http://schemas.openxmlformats.org/drawingml/2006/table">
            <a:tbl>
              <a:tblPr firstRow="1" firstCol="1" bandRow="1"/>
              <a:tblGrid>
                <a:gridCol w="3319268"/>
                <a:gridCol w="2167132"/>
              </a:tblGrid>
              <a:tr h="31480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12700" cmpd="sng">
                      <a:solidFill>
                        <a:srgbClr val="273691"/>
                      </a:solidFill>
                    </a:lnT>
                    <a:lnB w="38100" cmpd="sng">
                      <a:solidFill>
                        <a:srgbClr val="273691"/>
                      </a:solidFill>
                    </a:lnB>
                    <a:lnTlToBr w="12700" cmpd="sng">
                      <a:noFill/>
                      <a:prstDash val="solid"/>
                    </a:lnTlToBr>
                    <a:lnBlToTr w="12700" cmpd="sng">
                      <a:noFill/>
                      <a:prstDash val="solid"/>
                    </a:lnBlToTr>
                    <a:solidFill>
                      <a:srgbClr val="8CC63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smtClean="0">
                          <a:solidFill>
                            <a:schemeClr val="accent1">
                              <a:lumMod val="50000"/>
                            </a:schemeClr>
                          </a:solidFill>
                          <a:effectLst/>
                        </a:rPr>
                        <a:t>n </a:t>
                      </a:r>
                      <a:r>
                        <a:rPr lang="en-US" sz="2000" dirty="0">
                          <a:solidFill>
                            <a:schemeClr val="accent1">
                              <a:lumMod val="50000"/>
                            </a:schemeClr>
                          </a:solidFill>
                          <a:effectLst/>
                        </a:rPr>
                        <a:t>(%)</a:t>
                      </a:r>
                      <a:endParaRPr lang="en-US"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mpd="sng">
                      <a:solidFill>
                        <a:srgbClr val="273691"/>
                      </a:solidFill>
                    </a:lnR>
                    <a:lnT w="12700" cmpd="sng">
                      <a:solidFill>
                        <a:srgbClr val="273691"/>
                      </a:solidFill>
                    </a:lnT>
                    <a:lnB w="38100" cmpd="sng">
                      <a:solidFill>
                        <a:srgbClr val="273691"/>
                      </a:solidFill>
                    </a:lnB>
                    <a:lnTlToBr w="12700" cmpd="sng">
                      <a:noFill/>
                      <a:prstDash val="solid"/>
                    </a:lnTlToBr>
                    <a:lnBlToTr w="12700" cmpd="sng">
                      <a:noFill/>
                      <a:prstDash val="solid"/>
                    </a:lnBlToTr>
                    <a:solidFill>
                      <a:srgbClr val="8CC63E"/>
                    </a:solidFill>
                  </a:tcPr>
                </a:tc>
              </a:tr>
              <a:tr h="321166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2000" dirty="0">
                          <a:solidFill>
                            <a:schemeClr val="tx1"/>
                          </a:solidFill>
                          <a:effectLst/>
                        </a:rPr>
                        <a:t>Chronic Conditions</a:t>
                      </a:r>
                    </a:p>
                    <a:p>
                      <a:pPr marL="0" marR="0">
                        <a:lnSpc>
                          <a:spcPct val="107000"/>
                        </a:lnSpc>
                        <a:spcBef>
                          <a:spcPts val="0"/>
                        </a:spcBef>
                        <a:spcAft>
                          <a:spcPts val="0"/>
                        </a:spcAft>
                        <a:tabLst>
                          <a:tab pos="213995" algn="l"/>
                        </a:tabLst>
                      </a:pPr>
                      <a:r>
                        <a:rPr lang="en-US" sz="2000" dirty="0">
                          <a:effectLst/>
                        </a:rPr>
                        <a:t>	</a:t>
                      </a:r>
                      <a:r>
                        <a:rPr lang="en-US" sz="2000" b="0" dirty="0" smtClean="0">
                          <a:solidFill>
                            <a:schemeClr val="tx1"/>
                          </a:solidFill>
                          <a:effectLst/>
                        </a:rPr>
                        <a:t>Diabetes</a:t>
                      </a:r>
                    </a:p>
                    <a:p>
                      <a:pPr marL="0" marR="0">
                        <a:lnSpc>
                          <a:spcPct val="107000"/>
                        </a:lnSpc>
                        <a:spcBef>
                          <a:spcPts val="0"/>
                        </a:spcBef>
                        <a:spcAft>
                          <a:spcPts val="0"/>
                        </a:spcAft>
                        <a:tabLst>
                          <a:tab pos="213995" algn="l"/>
                        </a:tabLst>
                      </a:pPr>
                      <a:r>
                        <a:rPr lang="en-US" sz="2000" b="0" dirty="0" smtClean="0">
                          <a:solidFill>
                            <a:schemeClr val="tx1"/>
                          </a:solidFill>
                          <a:effectLst/>
                        </a:rPr>
                        <a:t>	Depression</a:t>
                      </a:r>
                    </a:p>
                    <a:p>
                      <a:pPr marL="0" marR="0">
                        <a:lnSpc>
                          <a:spcPct val="107000"/>
                        </a:lnSpc>
                        <a:spcBef>
                          <a:spcPts val="0"/>
                        </a:spcBef>
                        <a:spcAft>
                          <a:spcPts val="0"/>
                        </a:spcAft>
                        <a:tabLst>
                          <a:tab pos="213995" algn="l"/>
                        </a:tabLst>
                      </a:pPr>
                      <a:r>
                        <a:rPr lang="en-US" sz="2000" b="0" dirty="0" smtClean="0">
                          <a:solidFill>
                            <a:schemeClr val="tx1"/>
                          </a:solidFill>
                          <a:effectLst/>
                        </a:rPr>
                        <a:t>	CAD</a:t>
                      </a:r>
                    </a:p>
                    <a:p>
                      <a:pPr marL="0" marR="0">
                        <a:lnSpc>
                          <a:spcPct val="107000"/>
                        </a:lnSpc>
                        <a:spcBef>
                          <a:spcPts val="0"/>
                        </a:spcBef>
                        <a:spcAft>
                          <a:spcPts val="0"/>
                        </a:spcAft>
                        <a:tabLst>
                          <a:tab pos="213995" algn="l"/>
                        </a:tabLst>
                      </a:pPr>
                      <a:r>
                        <a:rPr lang="en-US" sz="2000" b="0" dirty="0" smtClean="0">
                          <a:solidFill>
                            <a:schemeClr val="tx1"/>
                          </a:solidFill>
                          <a:effectLst/>
                        </a:rPr>
                        <a:t>	COPD</a:t>
                      </a:r>
                    </a:p>
                    <a:p>
                      <a:pPr marL="0" marR="0">
                        <a:lnSpc>
                          <a:spcPct val="107000"/>
                        </a:lnSpc>
                        <a:spcBef>
                          <a:spcPts val="0"/>
                        </a:spcBef>
                        <a:spcAft>
                          <a:spcPts val="0"/>
                        </a:spcAft>
                        <a:tabLst>
                          <a:tab pos="213995" algn="l"/>
                        </a:tabLst>
                      </a:pPr>
                      <a:r>
                        <a:rPr lang="en-US" sz="2000" b="0" dirty="0" smtClean="0">
                          <a:solidFill>
                            <a:schemeClr val="tx1"/>
                          </a:solidFill>
                          <a:effectLst/>
                        </a:rPr>
                        <a:t>	Obesity</a:t>
                      </a:r>
                    </a:p>
                    <a:p>
                      <a:pPr marL="0" marR="0">
                        <a:lnSpc>
                          <a:spcPct val="107000"/>
                        </a:lnSpc>
                        <a:spcBef>
                          <a:spcPts val="0"/>
                        </a:spcBef>
                        <a:spcAft>
                          <a:spcPts val="0"/>
                        </a:spcAft>
                        <a:tabLst>
                          <a:tab pos="213995" algn="l"/>
                        </a:tabLst>
                      </a:pPr>
                      <a:r>
                        <a:rPr lang="en-US" sz="2000" b="0" dirty="0" smtClean="0">
                          <a:solidFill>
                            <a:schemeClr val="tx1"/>
                          </a:solidFill>
                          <a:effectLst/>
                        </a:rPr>
                        <a:t>	Atrial Fibrillation</a:t>
                      </a:r>
                    </a:p>
                    <a:p>
                      <a:pPr marL="0" marR="0">
                        <a:lnSpc>
                          <a:spcPct val="107000"/>
                        </a:lnSpc>
                        <a:spcBef>
                          <a:spcPts val="0"/>
                        </a:spcBef>
                        <a:spcAft>
                          <a:spcPts val="0"/>
                        </a:spcAft>
                        <a:tabLst>
                          <a:tab pos="213995" algn="l"/>
                        </a:tabLst>
                      </a:pPr>
                      <a:r>
                        <a:rPr lang="en-US" sz="2000" b="0" dirty="0" smtClean="0">
                          <a:solidFill>
                            <a:schemeClr val="tx1"/>
                          </a:solidFill>
                          <a:effectLst/>
                        </a:rPr>
                        <a:t>	CHF</a:t>
                      </a:r>
                    </a:p>
                    <a:p>
                      <a:pPr marL="0" marR="0">
                        <a:lnSpc>
                          <a:spcPct val="107000"/>
                        </a:lnSpc>
                        <a:spcBef>
                          <a:spcPts val="0"/>
                        </a:spcBef>
                        <a:spcAft>
                          <a:spcPts val="0"/>
                        </a:spcAft>
                        <a:tabLst>
                          <a:tab pos="213995" algn="l"/>
                        </a:tabLst>
                      </a:pPr>
                      <a:r>
                        <a:rPr lang="en-US" sz="2000" b="0" dirty="0" smtClean="0">
                          <a:solidFill>
                            <a:schemeClr val="tx1"/>
                          </a:solidFill>
                          <a:effectLst/>
                        </a:rPr>
                        <a:t>	Dementia</a:t>
                      </a:r>
                    </a:p>
                    <a:p>
                      <a:pPr marL="0" marR="0">
                        <a:lnSpc>
                          <a:spcPct val="107000"/>
                        </a:lnSpc>
                        <a:spcBef>
                          <a:spcPts val="0"/>
                        </a:spcBef>
                        <a:spcAft>
                          <a:spcPts val="0"/>
                        </a:spcAft>
                        <a:tabLst>
                          <a:tab pos="213995" algn="l"/>
                        </a:tabLst>
                      </a:pPr>
                      <a:r>
                        <a:rPr lang="en-US" sz="2000" b="0" dirty="0" smtClean="0">
                          <a:solidFill>
                            <a:schemeClr val="tx1"/>
                          </a:solidFill>
                          <a:effectLst/>
                        </a:rPr>
                        <a:t>	Asthma</a:t>
                      </a:r>
                    </a:p>
                    <a:p>
                      <a:pPr marL="0" marR="0">
                        <a:lnSpc>
                          <a:spcPct val="107000"/>
                        </a:lnSpc>
                        <a:spcBef>
                          <a:spcPts val="0"/>
                        </a:spcBef>
                        <a:spcAft>
                          <a:spcPts val="0"/>
                        </a:spcAft>
                        <a:tabLst>
                          <a:tab pos="213995" algn="l"/>
                        </a:tabLst>
                      </a:pPr>
                      <a:r>
                        <a:rPr lang="en-US" sz="2000" b="0" dirty="0" smtClean="0">
                          <a:solidFill>
                            <a:schemeClr val="tx1"/>
                          </a:solidFill>
                          <a:effectLst/>
                        </a:rPr>
                        <a:t>	Substance Abuse</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rgbClr val="273691"/>
                      </a:solidFill>
                    </a:lnL>
                    <a:lnR w="12700" cap="flat" cmpd="sng" algn="ctr">
                      <a:noFill/>
                      <a:prstDash val="solid"/>
                      <a:round/>
                      <a:headEnd type="none" w="med" len="med"/>
                      <a:tailEnd type="none" w="med" len="med"/>
                    </a:lnR>
                    <a:lnT w="38100" cap="flat" cmpd="sng" algn="ctr">
                      <a:solidFill>
                        <a:srgbClr val="27369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CC63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326 (45.15)</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230 (31.86)</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193 (26.73)</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137 (18.89)</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137 (18.89)</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135 (18.7)</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130 (18.01)</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114 (15.79)</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95 (13.16)</a:t>
                      </a:r>
                    </a:p>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45 (6.23)</a:t>
                      </a:r>
                    </a:p>
                  </a:txBody>
                  <a:tcPr marL="51435" marR="51435" marT="0" marB="0">
                    <a:lnL w="12700" cap="flat" cmpd="sng" algn="ctr">
                      <a:noFill/>
                      <a:prstDash val="solid"/>
                      <a:round/>
                      <a:headEnd type="none" w="med" len="med"/>
                      <a:tailEnd type="none" w="med" len="med"/>
                    </a:lnL>
                    <a:lnR w="12700" cmpd="sng">
                      <a:solidFill>
                        <a:srgbClr val="273691"/>
                      </a:solidFill>
                    </a:lnR>
                    <a:lnT w="38100" cap="flat" cmpd="sng" algn="ctr">
                      <a:solidFill>
                        <a:srgbClr val="27369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CC63E"/>
                    </a:solidFill>
                  </a:tcPr>
                </a:tc>
              </a:tr>
              <a:tr h="18837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07000"/>
                        </a:lnSpc>
                        <a:spcBef>
                          <a:spcPts val="0"/>
                        </a:spcBef>
                        <a:spcAft>
                          <a:spcPts val="0"/>
                        </a:spcAft>
                      </a:pPr>
                      <a:r>
                        <a:rPr lang="en-US" sz="2000" dirty="0" smtClean="0">
                          <a:solidFill>
                            <a:schemeClr val="tx1"/>
                          </a:solidFill>
                          <a:effectLst/>
                        </a:rPr>
                        <a:t>Patient </a:t>
                      </a:r>
                      <a:r>
                        <a:rPr lang="en-US" sz="2000" dirty="0">
                          <a:solidFill>
                            <a:schemeClr val="tx1"/>
                          </a:solidFill>
                          <a:effectLst/>
                        </a:rPr>
                        <a:t>Smoking Status</a:t>
                      </a:r>
                    </a:p>
                    <a:p>
                      <a:pPr marL="0" marR="0" lvl="0" indent="0" algn="l" defTabSz="914400" rtl="0" eaLnBrk="1" fontAlgn="auto" latinLnBrk="0" hangingPunct="1">
                        <a:lnSpc>
                          <a:spcPct val="107000"/>
                        </a:lnSpc>
                        <a:spcBef>
                          <a:spcPts val="0"/>
                        </a:spcBef>
                        <a:spcAft>
                          <a:spcPts val="0"/>
                        </a:spcAft>
                        <a:buClrTx/>
                        <a:buSzTx/>
                        <a:buFontTx/>
                        <a:buNone/>
                        <a:tabLst>
                          <a:tab pos="213995" algn="l"/>
                        </a:tabLst>
                        <a:defRPr/>
                      </a:pPr>
                      <a:r>
                        <a:rPr lang="en-US" sz="2000" dirty="0">
                          <a:effectLst/>
                        </a:rPr>
                        <a:t>	</a:t>
                      </a:r>
                      <a:r>
                        <a:rPr lang="en-US" sz="2000" b="0" dirty="0" smtClean="0">
                          <a:solidFill>
                            <a:schemeClr val="tx1"/>
                          </a:solidFill>
                          <a:effectLst/>
                        </a:rPr>
                        <a:t>Never Smoker</a:t>
                      </a:r>
                      <a:endParaRPr lang="en-US" sz="2000" dirty="0" smtClean="0">
                        <a:effectLst/>
                      </a:endParaRPr>
                    </a:p>
                    <a:p>
                      <a:pPr marL="0" marR="0">
                        <a:lnSpc>
                          <a:spcPct val="107000"/>
                        </a:lnSpc>
                        <a:spcBef>
                          <a:spcPts val="0"/>
                        </a:spcBef>
                        <a:spcAft>
                          <a:spcPts val="0"/>
                        </a:spcAft>
                        <a:tabLst>
                          <a:tab pos="213995" algn="l"/>
                        </a:tabLst>
                      </a:pPr>
                      <a:r>
                        <a:rPr lang="en-US" sz="2000" b="0" dirty="0" smtClean="0">
                          <a:solidFill>
                            <a:schemeClr val="tx1"/>
                          </a:solidFill>
                          <a:effectLst/>
                        </a:rPr>
                        <a:t>	Former </a:t>
                      </a:r>
                      <a:r>
                        <a:rPr lang="en-US" sz="2000" b="0" dirty="0">
                          <a:solidFill>
                            <a:schemeClr val="tx1"/>
                          </a:solidFill>
                          <a:effectLst/>
                        </a:rPr>
                        <a:t>Smoker</a:t>
                      </a:r>
                    </a:p>
                    <a:p>
                      <a:pPr marL="0" marR="0">
                        <a:lnSpc>
                          <a:spcPct val="107000"/>
                        </a:lnSpc>
                        <a:spcBef>
                          <a:spcPts val="0"/>
                        </a:spcBef>
                        <a:spcAft>
                          <a:spcPts val="0"/>
                        </a:spcAft>
                        <a:tabLst>
                          <a:tab pos="213995" algn="l"/>
                        </a:tabLst>
                      </a:pPr>
                      <a:r>
                        <a:rPr lang="en-US" sz="2000" b="0" dirty="0">
                          <a:solidFill>
                            <a:schemeClr val="tx1"/>
                          </a:solidFill>
                          <a:effectLst/>
                        </a:rPr>
                        <a:t>	</a:t>
                      </a:r>
                      <a:r>
                        <a:rPr lang="en-US" sz="2000" b="0" dirty="0" smtClean="0">
                          <a:solidFill>
                            <a:schemeClr val="tx1"/>
                          </a:solidFill>
                          <a:effectLst/>
                        </a:rPr>
                        <a:t>Current </a:t>
                      </a:r>
                      <a:r>
                        <a:rPr lang="en-US" sz="2000" b="0" dirty="0">
                          <a:solidFill>
                            <a:schemeClr val="tx1"/>
                          </a:solidFill>
                          <a:effectLst/>
                        </a:rPr>
                        <a:t>Smoker</a:t>
                      </a:r>
                    </a:p>
                    <a:p>
                      <a:pPr marL="0" marR="0">
                        <a:lnSpc>
                          <a:spcPct val="107000"/>
                        </a:lnSpc>
                        <a:spcBef>
                          <a:spcPts val="0"/>
                        </a:spcBef>
                        <a:spcAft>
                          <a:spcPts val="0"/>
                        </a:spcAft>
                        <a:tabLst>
                          <a:tab pos="213995" algn="l"/>
                        </a:tabLst>
                      </a:pPr>
                      <a:r>
                        <a:rPr lang="en-US" sz="2000" b="0" dirty="0">
                          <a:solidFill>
                            <a:schemeClr val="tx1"/>
                          </a:solidFill>
                          <a:effectLst/>
                        </a:rPr>
                        <a:t>	Passive Smoke </a:t>
                      </a:r>
                      <a:r>
                        <a:rPr lang="en-US" sz="2000" b="0" dirty="0" smtClean="0">
                          <a:solidFill>
                            <a:schemeClr val="tx1"/>
                          </a:solidFill>
                          <a:effectLst/>
                        </a:rPr>
                        <a:t>Exposure</a:t>
                      </a:r>
                    </a:p>
                    <a:p>
                      <a:pPr marL="0" marR="0">
                        <a:lnSpc>
                          <a:spcPct val="107000"/>
                        </a:lnSpc>
                        <a:spcBef>
                          <a:spcPts val="0"/>
                        </a:spcBef>
                        <a:spcAft>
                          <a:spcPts val="0"/>
                        </a:spcAft>
                        <a:tabLst>
                          <a:tab pos="213995" algn="l"/>
                        </a:tabLst>
                      </a:pPr>
                      <a:r>
                        <a:rPr lang="en-US" sz="2000" b="0" dirty="0" smtClean="0">
                          <a:solidFill>
                            <a:schemeClr val="tx1"/>
                          </a:solidFill>
                          <a:effectLst/>
                        </a:rPr>
                        <a:t>	Never Assessed</a:t>
                      </a:r>
                    </a:p>
                  </a:txBody>
                  <a:tcPr marL="51435" marR="51435" marT="0" marB="0">
                    <a:lnL w="12700" cmpd="sng">
                      <a:solidFill>
                        <a:srgbClr val="273691"/>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273691"/>
                      </a:solidFill>
                    </a:lnB>
                    <a:lnTlToBr w="12700" cmpd="sng">
                      <a:noFill/>
                      <a:prstDash val="solid"/>
                    </a:lnTlToBr>
                    <a:lnBlToTr w="12700" cmpd="sng">
                      <a:noFill/>
                      <a:prstDash val="solid"/>
                    </a:lnBlToTr>
                    <a:solidFill>
                      <a:srgbClr val="8CC63E"/>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endPar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320 (44.32)</a:t>
                      </a:r>
                    </a:p>
                    <a:p>
                      <a:pPr marL="0" marR="0" algn="ctr">
                        <a:lnSpc>
                          <a:spcPct val="107000"/>
                        </a:lnSpc>
                        <a:spcBef>
                          <a:spcPts val="0"/>
                        </a:spcBef>
                        <a:spcAft>
                          <a:spcPts val="0"/>
                        </a:spcAft>
                      </a:pPr>
                      <a:r>
                        <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282 (39.06)</a:t>
                      </a:r>
                    </a:p>
                    <a:p>
                      <a:pPr marL="0" marR="0" algn="ctr">
                        <a:lnSpc>
                          <a:spcPct val="107000"/>
                        </a:lnSpc>
                        <a:spcBef>
                          <a:spcPts val="0"/>
                        </a:spcBef>
                        <a:spcAft>
                          <a:spcPts val="0"/>
                        </a:spcAft>
                      </a:pPr>
                      <a:r>
                        <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78 (10.81)</a:t>
                      </a:r>
                    </a:p>
                    <a:p>
                      <a:pPr marL="0" marR="0" algn="ctr">
                        <a:lnSpc>
                          <a:spcPct val="107000"/>
                        </a:lnSpc>
                        <a:spcBef>
                          <a:spcPts val="0"/>
                        </a:spcBef>
                        <a:spcAft>
                          <a:spcPts val="0"/>
                        </a:spcAft>
                      </a:pPr>
                      <a:r>
                        <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(0.69)</a:t>
                      </a:r>
                    </a:p>
                    <a:p>
                      <a:pPr marL="0" marR="0" algn="ctr">
                        <a:lnSpc>
                          <a:spcPct val="107000"/>
                        </a:lnSpc>
                        <a:spcBef>
                          <a:spcPts val="0"/>
                        </a:spcBef>
                        <a:spcAft>
                          <a:spcPts val="0"/>
                        </a:spcAft>
                      </a:pPr>
                      <a:r>
                        <a:rPr lang="en-US" sz="2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(0.42)</a:t>
                      </a:r>
                    </a:p>
                  </a:txBody>
                  <a:tcPr marL="51435" marR="51435" marT="0" marB="0">
                    <a:lnL w="12700" cap="flat" cmpd="sng" algn="ctr">
                      <a:noFill/>
                      <a:prstDash val="solid"/>
                      <a:round/>
                      <a:headEnd type="none" w="med" len="med"/>
                      <a:tailEnd type="none" w="med" len="med"/>
                    </a:lnL>
                    <a:lnR w="12700" cmpd="sng">
                      <a:solidFill>
                        <a:srgbClr val="273691"/>
                      </a:solidFill>
                    </a:lnR>
                    <a:lnT w="12700" cap="flat" cmpd="sng" algn="ctr">
                      <a:noFill/>
                      <a:prstDash val="solid"/>
                      <a:round/>
                      <a:headEnd type="none" w="med" len="med"/>
                      <a:tailEnd type="none" w="med" len="med"/>
                    </a:lnT>
                    <a:lnB w="12700" cmpd="sng">
                      <a:solidFill>
                        <a:srgbClr val="273691"/>
                      </a:solidFill>
                    </a:lnB>
                    <a:lnTlToBr w="12700" cmpd="sng">
                      <a:noFill/>
                      <a:prstDash val="solid"/>
                    </a:lnTlToBr>
                    <a:lnBlToTr w="12700" cmpd="sng">
                      <a:noFill/>
                      <a:prstDash val="solid"/>
                    </a:lnBlToTr>
                    <a:solidFill>
                      <a:srgbClr val="8CC63E"/>
                    </a:solidFill>
                  </a:tcPr>
                </a:tc>
              </a:tr>
            </a:tbl>
          </a:graphicData>
        </a:graphic>
      </p:graphicFrame>
    </p:spTree>
    <p:extLst>
      <p:ext uri="{BB962C8B-B14F-4D97-AF65-F5344CB8AC3E}">
        <p14:creationId xmlns:p14="http://schemas.microsoft.com/office/powerpoint/2010/main" val="2063036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Patient </a:t>
            </a:r>
            <a:r>
              <a:rPr lang="en-US" dirty="0" smtClean="0"/>
              <a:t>Outreach</a:t>
            </a:r>
            <a:endParaRPr lang="en-US" dirty="0"/>
          </a:p>
        </p:txBody>
      </p:sp>
      <p:graphicFrame>
        <p:nvGraphicFramePr>
          <p:cNvPr id="8" name="Content Placeholder 7"/>
          <p:cNvGraphicFramePr>
            <a:graphicFrameLocks noGrp="1"/>
          </p:cNvGraphicFramePr>
          <p:nvPr>
            <p:ph idx="1"/>
            <p:extLst/>
          </p:nvPr>
        </p:nvGraphicFramePr>
        <p:xfrm>
          <a:off x="228600" y="1524000"/>
          <a:ext cx="117348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6884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Visits</a:t>
            </a:r>
            <a:endParaRPr lang="en-US" dirty="0"/>
          </a:p>
        </p:txBody>
      </p:sp>
      <p:graphicFrame>
        <p:nvGraphicFramePr>
          <p:cNvPr id="6" name="Content Placeholder 5"/>
          <p:cNvGraphicFramePr>
            <a:graphicFrameLocks noGrp="1"/>
          </p:cNvGraphicFramePr>
          <p:nvPr>
            <p:ph idx="1"/>
            <p:extLst/>
          </p:nvPr>
        </p:nvGraphicFramePr>
        <p:xfrm>
          <a:off x="76200" y="1295400"/>
          <a:ext cx="120396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625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lnSpcReduction="10000"/>
          </a:bodyPr>
          <a:lstStyle/>
          <a:p>
            <a:r>
              <a:rPr lang="en-US" dirty="0">
                <a:effectLst/>
              </a:rPr>
              <a:t>With a growing older adult population, caring for elderly patients will be one of the greatest challenges for the healthcare </a:t>
            </a:r>
            <a:r>
              <a:rPr lang="en-US" dirty="0" smtClean="0">
                <a:effectLst/>
              </a:rPr>
              <a:t>field</a:t>
            </a:r>
            <a:endParaRPr lang="en-US" dirty="0">
              <a:effectLst/>
            </a:endParaRPr>
          </a:p>
          <a:p>
            <a:r>
              <a:rPr lang="en-US" dirty="0">
                <a:effectLst/>
              </a:rPr>
              <a:t>By 2025, more than 25% of the U.S. population will be living with multiple chronic conditions, and the cost for managing their care is expected to reach $1.07 </a:t>
            </a:r>
            <a:r>
              <a:rPr lang="en-US" dirty="0" smtClean="0">
                <a:effectLst/>
              </a:rPr>
              <a:t>trillion</a:t>
            </a:r>
            <a:endParaRPr lang="en-US" dirty="0">
              <a:effectLst/>
            </a:endParaRPr>
          </a:p>
          <a:p>
            <a:r>
              <a:rPr lang="en-US" dirty="0" smtClean="0">
                <a:effectLst/>
              </a:rPr>
              <a:t>This demonstration </a:t>
            </a:r>
            <a:r>
              <a:rPr lang="en-US" dirty="0">
                <a:effectLst/>
              </a:rPr>
              <a:t>project fosters practice improvement by embedding a team of interdisciplinary professionals into primary care sites to improve care for elderly </a:t>
            </a:r>
            <a:r>
              <a:rPr lang="en-US" dirty="0" smtClean="0">
                <a:effectLst/>
              </a:rPr>
              <a:t>patients</a:t>
            </a:r>
            <a:endParaRPr lang="en-US" dirty="0">
              <a:effectLst/>
            </a:endParaRPr>
          </a:p>
        </p:txBody>
      </p:sp>
    </p:spTree>
    <p:extLst>
      <p:ext uri="{BB962C8B-B14F-4D97-AF65-F5344CB8AC3E}">
        <p14:creationId xmlns:p14="http://schemas.microsoft.com/office/powerpoint/2010/main" val="1393166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Most Frequently Used Screening &amp; Assessment Tools</a:t>
            </a:r>
            <a:endParaRPr lang="en-US" sz="2800" dirty="0"/>
          </a:p>
        </p:txBody>
      </p:sp>
      <p:graphicFrame>
        <p:nvGraphicFramePr>
          <p:cNvPr id="7" name="Content Placeholder 6"/>
          <p:cNvGraphicFramePr>
            <a:graphicFrameLocks noGrp="1"/>
          </p:cNvGraphicFramePr>
          <p:nvPr>
            <p:ph idx="1"/>
            <p:extLst/>
          </p:nvPr>
        </p:nvGraphicFramePr>
        <p:xfrm>
          <a:off x="609600" y="1491916"/>
          <a:ext cx="10972800" cy="47564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4937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PCP Visits</a:t>
            </a:r>
            <a:endParaRPr lang="en-US" dirty="0"/>
          </a:p>
        </p:txBody>
      </p:sp>
      <p:graphicFrame>
        <p:nvGraphicFramePr>
          <p:cNvPr id="5" name="Content Placeholder 4"/>
          <p:cNvGraphicFramePr>
            <a:graphicFrameLocks noGrp="1"/>
          </p:cNvGraphicFramePr>
          <p:nvPr>
            <p:ph idx="1"/>
            <p:extLst/>
          </p:nvPr>
        </p:nvGraphicFramePr>
        <p:xfrm>
          <a:off x="457200" y="1524000"/>
          <a:ext cx="113538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1794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443"/>
            <a:ext cx="12192000" cy="1066800"/>
          </a:xfrm>
        </p:spPr>
        <p:txBody>
          <a:bodyPr/>
          <a:lstStyle/>
          <a:p>
            <a:r>
              <a:rPr lang="en-US" dirty="0" smtClean="0"/>
              <a:t>Emergency Department Visits</a:t>
            </a:r>
            <a:endParaRPr lang="en-US" dirty="0"/>
          </a:p>
        </p:txBody>
      </p:sp>
      <p:graphicFrame>
        <p:nvGraphicFramePr>
          <p:cNvPr id="5" name="Content Placeholder 4"/>
          <p:cNvGraphicFramePr>
            <a:graphicFrameLocks noGrp="1"/>
          </p:cNvGraphicFramePr>
          <p:nvPr>
            <p:ph idx="1"/>
            <p:extLst/>
          </p:nvPr>
        </p:nvGraphicFramePr>
        <p:xfrm>
          <a:off x="457200" y="1616243"/>
          <a:ext cx="11353800" cy="49369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8684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Admissions</a:t>
            </a:r>
            <a:endParaRPr lang="en-US" dirty="0"/>
          </a:p>
        </p:txBody>
      </p:sp>
      <p:graphicFrame>
        <p:nvGraphicFramePr>
          <p:cNvPr id="5" name="Content Placeholder 4"/>
          <p:cNvGraphicFramePr>
            <a:graphicFrameLocks noGrp="1"/>
          </p:cNvGraphicFramePr>
          <p:nvPr>
            <p:ph idx="1"/>
            <p:extLst/>
          </p:nvPr>
        </p:nvGraphicFramePr>
        <p:xfrm>
          <a:off x="381000" y="1524000"/>
          <a:ext cx="114300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968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2548" y="2514600"/>
            <a:ext cx="3216073" cy="523220"/>
          </a:xfrm>
          <a:prstGeom prst="rect">
            <a:avLst/>
          </a:prstGeom>
          <a:noFill/>
        </p:spPr>
        <p:txBody>
          <a:bodyPr wrap="none" rtlCol="0">
            <a:spAutoFit/>
          </a:bodyPr>
          <a:lstStyle/>
          <a:p>
            <a:pPr algn="ctr"/>
            <a:r>
              <a:rPr lang="en-US" sz="2800" dirty="0"/>
              <a:t>Contact Information:</a:t>
            </a:r>
          </a:p>
        </p:txBody>
      </p:sp>
      <p:sp>
        <p:nvSpPr>
          <p:cNvPr id="5" name="TextBox 4"/>
          <p:cNvSpPr txBox="1"/>
          <p:nvPr/>
        </p:nvSpPr>
        <p:spPr>
          <a:xfrm>
            <a:off x="4648200" y="3124200"/>
            <a:ext cx="7432804" cy="1815882"/>
          </a:xfrm>
          <a:prstGeom prst="rect">
            <a:avLst/>
          </a:prstGeom>
          <a:noFill/>
        </p:spPr>
        <p:txBody>
          <a:bodyPr wrap="none" rtlCol="0">
            <a:spAutoFit/>
          </a:bodyPr>
          <a:lstStyle/>
          <a:p>
            <a:pPr algn="ctr"/>
            <a:r>
              <a:rPr lang="en-US" sz="3200" dirty="0"/>
              <a:t>Lynn M. Wilson, DO</a:t>
            </a:r>
          </a:p>
          <a:p>
            <a:pPr algn="ctr"/>
            <a:r>
              <a:rPr lang="en-US" sz="2000" dirty="0"/>
              <a:t>Division Chief of Geriatrics, Department of Family Medicine</a:t>
            </a:r>
          </a:p>
          <a:p>
            <a:pPr algn="ctr"/>
            <a:r>
              <a:rPr lang="en-US" sz="2000" dirty="0"/>
              <a:t>Geriatrics Workforce Enhancement Program, Geriatric Content Expert</a:t>
            </a:r>
          </a:p>
          <a:p>
            <a:pPr algn="ctr"/>
            <a:r>
              <a:rPr lang="en-US" sz="2000" dirty="0"/>
              <a:t>Clinical Associate Professor, USF </a:t>
            </a:r>
            <a:r>
              <a:rPr lang="en-US" sz="2000" dirty="0" err="1"/>
              <a:t>Morsani</a:t>
            </a:r>
            <a:r>
              <a:rPr lang="en-US" sz="2000" dirty="0"/>
              <a:t> College of Medicine	</a:t>
            </a:r>
          </a:p>
          <a:p>
            <a:pPr algn="ctr"/>
            <a:r>
              <a:rPr lang="en-US" sz="2000" dirty="0"/>
              <a:t>Lynn_M.Wilson@lvhn.org</a:t>
            </a:r>
          </a:p>
        </p:txBody>
      </p:sp>
    </p:spTree>
    <p:extLst>
      <p:ext uri="{BB962C8B-B14F-4D97-AF65-F5344CB8AC3E}">
        <p14:creationId xmlns:p14="http://schemas.microsoft.com/office/powerpoint/2010/main" val="1940999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Journey….</a:t>
            </a:r>
          </a:p>
        </p:txBody>
      </p:sp>
      <p:sp>
        <p:nvSpPr>
          <p:cNvPr id="3" name="Content Placeholder 2"/>
          <p:cNvSpPr>
            <a:spLocks noGrp="1"/>
          </p:cNvSpPr>
          <p:nvPr>
            <p:ph idx="1"/>
          </p:nvPr>
        </p:nvSpPr>
        <p:spPr/>
        <p:txBody>
          <a:bodyPr/>
          <a:lstStyle/>
          <a:p>
            <a:r>
              <a:rPr lang="en-US" dirty="0">
                <a:effectLst/>
              </a:rPr>
              <a:t>Primary Care Development Task Force</a:t>
            </a:r>
          </a:p>
          <a:p>
            <a:pPr lvl="1"/>
            <a:r>
              <a:rPr lang="en-US" dirty="0">
                <a:effectLst/>
              </a:rPr>
              <a:t>Developed a Comprehensive Plan for Primary Care at LVHN</a:t>
            </a:r>
          </a:p>
          <a:p>
            <a:r>
              <a:rPr lang="en-US" dirty="0">
                <a:effectLst/>
              </a:rPr>
              <a:t>Participation in State-Wide Initiatives</a:t>
            </a:r>
          </a:p>
          <a:p>
            <a:r>
              <a:rPr lang="en-US" dirty="0">
                <a:effectLst/>
              </a:rPr>
              <a:t>Learning Collaborative with LVHN owned and aligned practices</a:t>
            </a:r>
          </a:p>
          <a:p>
            <a:pPr lvl="1"/>
            <a:r>
              <a:rPr lang="en-US" dirty="0">
                <a:effectLst/>
              </a:rPr>
              <a:t>Resulted in the 2012 Launch of Community Care Teams</a:t>
            </a:r>
          </a:p>
        </p:txBody>
      </p:sp>
      <p:sp>
        <p:nvSpPr>
          <p:cNvPr id="4" name="TextBox 3"/>
          <p:cNvSpPr txBox="1"/>
          <p:nvPr/>
        </p:nvSpPr>
        <p:spPr>
          <a:xfrm>
            <a:off x="152400" y="5943600"/>
            <a:ext cx="12039600" cy="923330"/>
          </a:xfrm>
          <a:prstGeom prst="rect">
            <a:avLst/>
          </a:prstGeom>
          <a:noFill/>
        </p:spPr>
        <p:txBody>
          <a:bodyPr wrap="square" rtlCol="0">
            <a:spAutoFit/>
          </a:bodyPr>
          <a:lstStyle/>
          <a:p>
            <a:r>
              <a:rPr lang="en-US" dirty="0"/>
              <a:t>Foltz, C., Lawrence, S., Biery, N., </a:t>
            </a:r>
            <a:r>
              <a:rPr lang="en-US" dirty="0" err="1"/>
              <a:t>Gratz</a:t>
            </a:r>
            <a:r>
              <a:rPr lang="en-US" dirty="0"/>
              <a:t>, N., Paxton, H., &amp; </a:t>
            </a:r>
            <a:r>
              <a:rPr lang="en-US" dirty="0" err="1"/>
              <a:t>Swavely</a:t>
            </a:r>
            <a:r>
              <a:rPr lang="en-US" dirty="0"/>
              <a:t>, D. (2014). Supporting Primary Care Patient-Centered Medical Homes with Community Care Teams: Findings from a Pilot Study. Journal of Clinical Outcomes Management, 21(8), 352-361.</a:t>
            </a:r>
          </a:p>
          <a:p>
            <a:endParaRPr lang="en-US" dirty="0"/>
          </a:p>
        </p:txBody>
      </p:sp>
    </p:spTree>
    <p:extLst>
      <p:ext uri="{BB962C8B-B14F-4D97-AF65-F5344CB8AC3E}">
        <p14:creationId xmlns:p14="http://schemas.microsoft.com/office/powerpoint/2010/main" val="1334949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Care Teams (CCTs)</a:t>
            </a:r>
          </a:p>
        </p:txBody>
      </p:sp>
      <p:sp>
        <p:nvSpPr>
          <p:cNvPr id="3" name="Content Placeholder 2"/>
          <p:cNvSpPr>
            <a:spLocks noGrp="1"/>
          </p:cNvSpPr>
          <p:nvPr>
            <p:ph idx="1"/>
          </p:nvPr>
        </p:nvSpPr>
        <p:spPr/>
        <p:txBody>
          <a:bodyPr>
            <a:normAutofit lnSpcReduction="10000"/>
          </a:bodyPr>
          <a:lstStyle/>
          <a:p>
            <a:r>
              <a:rPr lang="en-US" dirty="0" smtClean="0">
                <a:effectLst/>
              </a:rPr>
              <a:t>CCTs are interdisciplinary teams working collaboratively with primary care and select specialty practices to offer care coordination and management of high risk patient populations.</a:t>
            </a:r>
          </a:p>
          <a:p>
            <a:r>
              <a:rPr lang="en-US" dirty="0" smtClean="0">
                <a:effectLst/>
              </a:rPr>
              <a:t>CCTs are comprised of the following members:</a:t>
            </a:r>
          </a:p>
          <a:p>
            <a:pPr lvl="1"/>
            <a:r>
              <a:rPr lang="en-US" dirty="0" smtClean="0">
                <a:effectLst/>
              </a:rPr>
              <a:t>Nurse Care Managers</a:t>
            </a:r>
          </a:p>
          <a:p>
            <a:pPr lvl="1"/>
            <a:r>
              <a:rPr lang="en-US" dirty="0" smtClean="0">
                <a:effectLst/>
              </a:rPr>
              <a:t>Behavioral Health Specialists</a:t>
            </a:r>
          </a:p>
          <a:p>
            <a:pPr lvl="1"/>
            <a:r>
              <a:rPr lang="en-US" dirty="0" smtClean="0">
                <a:effectLst/>
              </a:rPr>
              <a:t>Social Worker/Social Service Coordinator</a:t>
            </a:r>
          </a:p>
          <a:p>
            <a:pPr lvl="1"/>
            <a:r>
              <a:rPr lang="en-US" dirty="0" smtClean="0">
                <a:effectLst/>
              </a:rPr>
              <a:t>Clinical Pharmacists</a:t>
            </a:r>
            <a:endParaRPr lang="en-US" dirty="0">
              <a:effectLst/>
            </a:endParaRPr>
          </a:p>
        </p:txBody>
      </p:sp>
    </p:spTree>
    <p:extLst>
      <p:ext uri="{BB962C8B-B14F-4D97-AF65-F5344CB8AC3E}">
        <p14:creationId xmlns:p14="http://schemas.microsoft.com/office/powerpoint/2010/main" val="3931139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Geriatrics Workforce Enhancement Program (GWEP) Grant</a:t>
            </a:r>
          </a:p>
        </p:txBody>
      </p:sp>
      <p:sp>
        <p:nvSpPr>
          <p:cNvPr id="3" name="Content Placeholder 2"/>
          <p:cNvSpPr>
            <a:spLocks noGrp="1"/>
          </p:cNvSpPr>
          <p:nvPr>
            <p:ph idx="1"/>
          </p:nvPr>
        </p:nvSpPr>
        <p:spPr/>
        <p:txBody>
          <a:bodyPr>
            <a:normAutofit fontScale="92500" lnSpcReduction="20000"/>
          </a:bodyPr>
          <a:lstStyle/>
          <a:p>
            <a:r>
              <a:rPr lang="en-US" dirty="0">
                <a:effectLst/>
              </a:rPr>
              <a:t>$2.5 million dollar grant over 3 years from the Health Resources and Services Administration (HRSA) under U.S. Department of Health and Human Services, started on July 1, 2015</a:t>
            </a:r>
          </a:p>
          <a:p>
            <a:r>
              <a:rPr lang="en-US" dirty="0" smtClean="0">
                <a:effectLst/>
              </a:rPr>
              <a:t>One </a:t>
            </a:r>
            <a:r>
              <a:rPr lang="en-US" dirty="0">
                <a:effectLst/>
              </a:rPr>
              <a:t>of 44 programs across country</a:t>
            </a:r>
          </a:p>
          <a:p>
            <a:r>
              <a:rPr lang="en-US" dirty="0" smtClean="0">
                <a:effectLst/>
              </a:rPr>
              <a:t>LVHN </a:t>
            </a:r>
            <a:r>
              <a:rPr lang="en-US" dirty="0">
                <a:effectLst/>
              </a:rPr>
              <a:t>Locations:</a:t>
            </a:r>
          </a:p>
          <a:p>
            <a:pPr lvl="1"/>
            <a:r>
              <a:rPr lang="en-US" dirty="0">
                <a:effectLst/>
              </a:rPr>
              <a:t>4 practices owned by LVHN network</a:t>
            </a:r>
          </a:p>
          <a:p>
            <a:pPr lvl="1"/>
            <a:r>
              <a:rPr lang="en-US" dirty="0">
                <a:effectLst/>
              </a:rPr>
              <a:t>1 independent practice</a:t>
            </a:r>
          </a:p>
          <a:p>
            <a:pPr lvl="1"/>
            <a:r>
              <a:rPr lang="en-US" dirty="0">
                <a:effectLst/>
              </a:rPr>
              <a:t>1 FQHC</a:t>
            </a:r>
          </a:p>
          <a:p>
            <a:pPr lvl="1"/>
            <a:r>
              <a:rPr lang="en-US" dirty="0">
                <a:effectLst/>
              </a:rPr>
              <a:t>All participate in either the Family Medicine or Internal Medicine Residency program</a:t>
            </a:r>
          </a:p>
          <a:p>
            <a:endParaRPr lang="en-US" dirty="0"/>
          </a:p>
        </p:txBody>
      </p:sp>
    </p:spTree>
    <p:extLst>
      <p:ext uri="{BB962C8B-B14F-4D97-AF65-F5344CB8AC3E}">
        <p14:creationId xmlns:p14="http://schemas.microsoft.com/office/powerpoint/2010/main" val="1293193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 of </a:t>
            </a:r>
            <a:r>
              <a:rPr lang="en-US" dirty="0" smtClean="0"/>
              <a:t>CCT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effectLst/>
              </a:rPr>
              <a:t>Home-based</a:t>
            </a:r>
            <a:r>
              <a:rPr lang="en-US" dirty="0">
                <a:effectLst/>
              </a:rPr>
              <a:t>, team assessments </a:t>
            </a:r>
          </a:p>
          <a:p>
            <a:r>
              <a:rPr lang="en-US" dirty="0">
                <a:effectLst/>
              </a:rPr>
              <a:t>Integration of Community Health Workers into patient care team </a:t>
            </a:r>
          </a:p>
          <a:p>
            <a:r>
              <a:rPr lang="en-US" dirty="0">
                <a:effectLst/>
              </a:rPr>
              <a:t>Utilization of the Guided Care Model for nursing</a:t>
            </a:r>
          </a:p>
          <a:p>
            <a:r>
              <a:rPr lang="en-US" dirty="0">
                <a:effectLst/>
              </a:rPr>
              <a:t>Enhanced partnerships and communication with community resources</a:t>
            </a:r>
          </a:p>
          <a:p>
            <a:r>
              <a:rPr lang="en-US" dirty="0">
                <a:effectLst/>
              </a:rPr>
              <a:t>16 assessments specific to geriatric adults </a:t>
            </a:r>
          </a:p>
          <a:p>
            <a:r>
              <a:rPr lang="en-US" dirty="0">
                <a:effectLst/>
              </a:rPr>
              <a:t>Provides in-home and community-based caregiver support and education</a:t>
            </a:r>
          </a:p>
        </p:txBody>
      </p:sp>
    </p:spTree>
    <p:extLst>
      <p:ext uri="{BB962C8B-B14F-4D97-AF65-F5344CB8AC3E}">
        <p14:creationId xmlns:p14="http://schemas.microsoft.com/office/powerpoint/2010/main" val="2606839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Guided Care Model</a:t>
            </a:r>
          </a:p>
        </p:txBody>
      </p:sp>
      <p:sp>
        <p:nvSpPr>
          <p:cNvPr id="3" name="Content Placeholder 2"/>
          <p:cNvSpPr>
            <a:spLocks noGrp="1"/>
          </p:cNvSpPr>
          <p:nvPr>
            <p:ph idx="1"/>
          </p:nvPr>
        </p:nvSpPr>
        <p:spPr/>
        <p:txBody>
          <a:bodyPr>
            <a:normAutofit fontScale="92500" lnSpcReduction="10000"/>
          </a:bodyPr>
          <a:lstStyle/>
          <a:p>
            <a:r>
              <a:rPr lang="en-US" dirty="0" smtClean="0">
                <a:effectLst/>
              </a:rPr>
              <a:t>The </a:t>
            </a:r>
            <a:r>
              <a:rPr lang="en-US" dirty="0">
                <a:effectLst/>
              </a:rPr>
              <a:t>Guided Care model was developed by a team of researchers at Johns Hopkins University.   </a:t>
            </a:r>
          </a:p>
          <a:p>
            <a:r>
              <a:rPr lang="en-US" dirty="0" smtClean="0">
                <a:effectLst/>
              </a:rPr>
              <a:t>Results </a:t>
            </a:r>
            <a:r>
              <a:rPr lang="en-US" dirty="0">
                <a:effectLst/>
              </a:rPr>
              <a:t>indicate that Guided Care: </a:t>
            </a:r>
          </a:p>
          <a:p>
            <a:pPr lvl="1"/>
            <a:r>
              <a:rPr lang="en-US" dirty="0">
                <a:effectLst/>
              </a:rPr>
              <a:t>Improves the quality of patient care. </a:t>
            </a:r>
          </a:p>
          <a:p>
            <a:pPr lvl="1"/>
            <a:r>
              <a:rPr lang="en-US" dirty="0">
                <a:effectLst/>
              </a:rPr>
              <a:t>Improves family caregivers' perception of quality.</a:t>
            </a:r>
          </a:p>
          <a:p>
            <a:pPr lvl="1"/>
            <a:r>
              <a:rPr lang="en-US" dirty="0">
                <a:effectLst/>
              </a:rPr>
              <a:t>Improves physicians' satisfaction with chronic care. </a:t>
            </a:r>
          </a:p>
          <a:p>
            <a:pPr lvl="1"/>
            <a:r>
              <a:rPr lang="en-US" dirty="0">
                <a:effectLst/>
              </a:rPr>
              <a:t>Produces high job satisfaction among nurses. </a:t>
            </a:r>
          </a:p>
          <a:p>
            <a:pPr lvl="1"/>
            <a:r>
              <a:rPr lang="en-US" dirty="0">
                <a:effectLst/>
              </a:rPr>
              <a:t>Increased patient perception of care quality and may reduce the use of expensive services. </a:t>
            </a:r>
          </a:p>
          <a:p>
            <a:pPr lvl="1"/>
            <a:r>
              <a:rPr lang="en-US" dirty="0">
                <a:effectLst/>
              </a:rPr>
              <a:t>Reduced the use of services in an Integrated Delivery </a:t>
            </a:r>
            <a:r>
              <a:rPr lang="en-US" dirty="0" smtClean="0">
                <a:effectLst/>
              </a:rPr>
              <a:t>System</a:t>
            </a:r>
            <a:endParaRPr lang="en-US" dirty="0">
              <a:effectLst/>
            </a:endParaRPr>
          </a:p>
        </p:txBody>
      </p:sp>
      <p:sp>
        <p:nvSpPr>
          <p:cNvPr id="4" name="TextBox 3"/>
          <p:cNvSpPr txBox="1"/>
          <p:nvPr/>
        </p:nvSpPr>
        <p:spPr>
          <a:xfrm>
            <a:off x="152400" y="6400800"/>
            <a:ext cx="11582400" cy="584775"/>
          </a:xfrm>
          <a:prstGeom prst="rect">
            <a:avLst/>
          </a:prstGeom>
          <a:noFill/>
        </p:spPr>
        <p:txBody>
          <a:bodyPr wrap="square" rtlCol="0">
            <a:spAutoFit/>
          </a:bodyPr>
          <a:lstStyle/>
          <a:p>
            <a:r>
              <a:rPr lang="en-US" sz="1400" dirty="0" err="1"/>
              <a:t>Boult</a:t>
            </a:r>
            <a:r>
              <a:rPr lang="en-US" sz="1400" dirty="0"/>
              <a:t>, C., </a:t>
            </a:r>
            <a:r>
              <a:rPr lang="en-US" sz="1400" dirty="0" err="1"/>
              <a:t>Karm</a:t>
            </a:r>
            <a:r>
              <a:rPr lang="en-US" sz="1400" dirty="0"/>
              <a:t>, L., &amp; Groves, C. (2008). Improving Chronic Care: The “Guided Care” Model. The Permanente Journal, 12(1), 50-54.</a:t>
            </a:r>
          </a:p>
          <a:p>
            <a:endParaRPr lang="en-US" dirty="0"/>
          </a:p>
        </p:txBody>
      </p:sp>
    </p:spTree>
    <p:extLst>
      <p:ext uri="{BB962C8B-B14F-4D97-AF65-F5344CB8AC3E}">
        <p14:creationId xmlns:p14="http://schemas.microsoft.com/office/powerpoint/2010/main" val="359891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Guided Care Nurses</a:t>
            </a:r>
          </a:p>
        </p:txBody>
      </p:sp>
      <p:sp>
        <p:nvSpPr>
          <p:cNvPr id="3" name="Content Placeholder 2"/>
          <p:cNvSpPr>
            <a:spLocks noGrp="1"/>
          </p:cNvSpPr>
          <p:nvPr>
            <p:ph idx="1"/>
          </p:nvPr>
        </p:nvSpPr>
        <p:spPr/>
        <p:txBody>
          <a:bodyPr>
            <a:normAutofit/>
          </a:bodyPr>
          <a:lstStyle/>
          <a:p>
            <a:r>
              <a:rPr lang="en-US" dirty="0">
                <a:effectLst/>
              </a:rPr>
              <a:t>Completion of Guided Care Course through Johns Hopkins </a:t>
            </a:r>
          </a:p>
          <a:p>
            <a:pPr lvl="1"/>
            <a:r>
              <a:rPr lang="en-US" dirty="0">
                <a:effectLst/>
              </a:rPr>
              <a:t>Certified in Guided Care</a:t>
            </a:r>
          </a:p>
          <a:p>
            <a:r>
              <a:rPr lang="en-US" dirty="0">
                <a:effectLst/>
              </a:rPr>
              <a:t>Population Health’s </a:t>
            </a:r>
            <a:r>
              <a:rPr lang="en-US">
                <a:effectLst/>
              </a:rPr>
              <a:t>Care Manager </a:t>
            </a:r>
            <a:r>
              <a:rPr lang="en-US" dirty="0">
                <a:effectLst/>
              </a:rPr>
              <a:t>orientation for CCT</a:t>
            </a:r>
          </a:p>
          <a:p>
            <a:pPr lvl="1"/>
            <a:r>
              <a:rPr lang="en-US" dirty="0">
                <a:effectLst/>
              </a:rPr>
              <a:t>Ambulatory Certification as Certified Care Coordination and Transitions Management </a:t>
            </a:r>
          </a:p>
          <a:p>
            <a:r>
              <a:rPr lang="en-US" dirty="0">
                <a:effectLst/>
              </a:rPr>
              <a:t>Negotiated understanding of CHW’s role on the team</a:t>
            </a:r>
          </a:p>
          <a:p>
            <a:r>
              <a:rPr lang="en-US" dirty="0">
                <a:effectLst/>
              </a:rPr>
              <a:t>Facilitated care planning with clinicians and residents</a:t>
            </a:r>
          </a:p>
        </p:txBody>
      </p:sp>
    </p:spTree>
    <p:extLst>
      <p:ext uri="{BB962C8B-B14F-4D97-AF65-F5344CB8AC3E}">
        <p14:creationId xmlns:p14="http://schemas.microsoft.com/office/powerpoint/2010/main" val="3344087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273691"/>
      </a:lt1>
      <a:dk2>
        <a:srgbClr val="007B85"/>
      </a:dk2>
      <a:lt2>
        <a:srgbClr val="EEECE1"/>
      </a:lt2>
      <a:accent1>
        <a:srgbClr val="00529A"/>
      </a:accent1>
      <a:accent2>
        <a:srgbClr val="00A4E4"/>
      </a:accent2>
      <a:accent3>
        <a:srgbClr val="8DC63F"/>
      </a:accent3>
      <a:accent4>
        <a:srgbClr val="BA006F"/>
      </a:accent4>
      <a:accent5>
        <a:srgbClr val="F58025"/>
      </a:accent5>
      <a:accent6>
        <a:srgbClr val="FDB913"/>
      </a:accent6>
      <a:hlink>
        <a:srgbClr val="BA006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747</TotalTime>
  <Words>2549</Words>
  <Application>Microsoft Office PowerPoint</Application>
  <PresentationFormat>Custom</PresentationFormat>
  <Paragraphs>472</Paragraphs>
  <Slides>34</Slides>
  <Notes>22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Moving Primary Care  Forward to Meet the Complex Care Needs of Older Adults</vt:lpstr>
      <vt:lpstr>Objectives</vt:lpstr>
      <vt:lpstr>Background</vt:lpstr>
      <vt:lpstr>The Journey….</vt:lpstr>
      <vt:lpstr>Community Care Teams (CCTs)</vt:lpstr>
      <vt:lpstr>Geriatrics Workforce Enhancement Program (GWEP) Grant</vt:lpstr>
      <vt:lpstr>Expansion of CCT</vt:lpstr>
      <vt:lpstr>Guided Care Model</vt:lpstr>
      <vt:lpstr>Guided Care Nurses</vt:lpstr>
      <vt:lpstr>Community Health Workers (CHWs)</vt:lpstr>
      <vt:lpstr>Pharmacy</vt:lpstr>
      <vt:lpstr>EMR Development</vt:lpstr>
      <vt:lpstr>RN Tools</vt:lpstr>
      <vt:lpstr>CHW Tools</vt:lpstr>
      <vt:lpstr>Case Presentations</vt:lpstr>
      <vt:lpstr>Case Presentation</vt:lpstr>
      <vt:lpstr>Case Presentation</vt:lpstr>
      <vt:lpstr>Multidisciplinary Collaboration</vt:lpstr>
      <vt:lpstr>Outcomes</vt:lpstr>
      <vt:lpstr>Results</vt:lpstr>
      <vt:lpstr>Practice Assessments</vt:lpstr>
      <vt:lpstr>Practice Assessments</vt:lpstr>
      <vt:lpstr>Practice Assessments</vt:lpstr>
      <vt:lpstr>Patient Registry &amp; Geriatric Patients At-Risk</vt:lpstr>
      <vt:lpstr>Patient Enrollment by Practice</vt:lpstr>
      <vt:lpstr>PowerPoint Presentation</vt:lpstr>
      <vt:lpstr>PowerPoint Presentation</vt:lpstr>
      <vt:lpstr>Patient Outreach</vt:lpstr>
      <vt:lpstr>Home Visits</vt:lpstr>
      <vt:lpstr>Most Frequently Used Screening &amp; Assessment Tools</vt:lpstr>
      <vt:lpstr>PCP Visits</vt:lpstr>
      <vt:lpstr>Emergency Department Visits</vt:lpstr>
      <vt:lpstr>Hospital Admissions</vt:lpstr>
      <vt:lpstr>PowerPoint Presentation</vt:lpstr>
    </vt:vector>
  </TitlesOfParts>
  <Company>Lehigh Valley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u1148</dc:creator>
  <cp:lastModifiedBy>Lynn M Wilson</cp:lastModifiedBy>
  <cp:revision>95</cp:revision>
  <dcterms:created xsi:type="dcterms:W3CDTF">2010-11-05T14:17:07Z</dcterms:created>
  <dcterms:modified xsi:type="dcterms:W3CDTF">2017-12-01T15:09:11Z</dcterms:modified>
</cp:coreProperties>
</file>