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1" r:id="rId2"/>
    <p:sldId id="257" r:id="rId3"/>
    <p:sldId id="263" r:id="rId4"/>
    <p:sldId id="303" r:id="rId5"/>
    <p:sldId id="287" r:id="rId6"/>
    <p:sldId id="308" r:id="rId7"/>
    <p:sldId id="309" r:id="rId8"/>
    <p:sldId id="311" r:id="rId9"/>
    <p:sldId id="310" r:id="rId10"/>
    <p:sldId id="312" r:id="rId11"/>
    <p:sldId id="262" r:id="rId12"/>
    <p:sldId id="289" r:id="rId13"/>
    <p:sldId id="288" r:id="rId14"/>
    <p:sldId id="290" r:id="rId15"/>
    <p:sldId id="291" r:id="rId16"/>
    <p:sldId id="292" r:id="rId17"/>
    <p:sldId id="294" r:id="rId18"/>
    <p:sldId id="295" r:id="rId19"/>
    <p:sldId id="296" r:id="rId20"/>
    <p:sldId id="299" r:id="rId21"/>
    <p:sldId id="301" r:id="rId22"/>
    <p:sldId id="302" r:id="rId23"/>
    <p:sldId id="300" r:id="rId24"/>
    <p:sldId id="304" r:id="rId25"/>
    <p:sldId id="297" r:id="rId26"/>
    <p:sldId id="265" r:id="rId27"/>
    <p:sldId id="266" r:id="rId28"/>
    <p:sldId id="267" r:id="rId29"/>
    <p:sldId id="268" r:id="rId30"/>
    <p:sldId id="269" r:id="rId31"/>
    <p:sldId id="306" r:id="rId32"/>
    <p:sldId id="270" r:id="rId33"/>
    <p:sldId id="305" r:id="rId34"/>
    <p:sldId id="286" r:id="rId35"/>
    <p:sldId id="26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2" d="100"/>
          <a:sy n="112" d="100"/>
        </p:scale>
        <p:origin x="-696" y="13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3E1F3-ACD7-41E6-BD89-1E04735F0574}" type="datetimeFigureOut">
              <a:rPr lang="en-US" smtClean="0"/>
              <a:t>5/6/17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85C390-50FD-4510-A6F4-C6B0F8CD2DA3}" type="slidenum">
              <a:rPr lang="en-US" smtClean="0"/>
              <a:t>‹#›</a:t>
            </a:fld>
            <a:endParaRPr lang="en-US"/>
          </a:p>
        </p:txBody>
      </p:sp>
    </p:spTree>
    <p:extLst>
      <p:ext uri="{BB962C8B-B14F-4D97-AF65-F5344CB8AC3E}">
        <p14:creationId xmlns:p14="http://schemas.microsoft.com/office/powerpoint/2010/main" val="2791015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r>
              <a:rPr lang="en-US" baseline="0" dirty="0" smtClean="0"/>
              <a:t> methods</a:t>
            </a:r>
          </a:p>
          <a:p>
            <a:r>
              <a:rPr lang="en-US" baseline="0" dirty="0" smtClean="0"/>
              <a:t>3 tips for successful start</a:t>
            </a:r>
          </a:p>
          <a:p>
            <a:r>
              <a:rPr lang="en-US" baseline="0" dirty="0" smtClean="0"/>
              <a:t>1-2 ways to incorporate learners</a:t>
            </a:r>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3</a:t>
            </a:fld>
            <a:endParaRPr lang="en-US"/>
          </a:p>
        </p:txBody>
      </p:sp>
    </p:spTree>
    <p:extLst>
      <p:ext uri="{BB962C8B-B14F-4D97-AF65-F5344CB8AC3E}">
        <p14:creationId xmlns:p14="http://schemas.microsoft.com/office/powerpoint/2010/main" val="576680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 – convenient to catch </a:t>
            </a:r>
            <a:r>
              <a:rPr lang="en-US" dirty="0" err="1" smtClean="0"/>
              <a:t>pts</a:t>
            </a:r>
            <a:r>
              <a:rPr lang="en-US" dirty="0" smtClean="0"/>
              <a:t> and families</a:t>
            </a:r>
            <a:r>
              <a:rPr lang="en-US" baseline="0" dirty="0" smtClean="0"/>
              <a:t> while they are there; occurs outside of waiting room – might yield more honest results</a:t>
            </a:r>
          </a:p>
          <a:p>
            <a:r>
              <a:rPr lang="en-US" baseline="0" dirty="0" smtClean="0"/>
              <a:t>Cons – May be hard to put into actions without a follow up plan; </a:t>
            </a:r>
            <a:r>
              <a:rPr lang="en-US" baseline="0" dirty="0" err="1" smtClean="0"/>
              <a:t>pts</a:t>
            </a:r>
            <a:r>
              <a:rPr lang="en-US" baseline="0" dirty="0" smtClean="0"/>
              <a:t>/</a:t>
            </a:r>
            <a:r>
              <a:rPr lang="en-US" baseline="0" dirty="0" err="1" smtClean="0"/>
              <a:t>fams</a:t>
            </a:r>
            <a:r>
              <a:rPr lang="en-US" baseline="0" dirty="0" smtClean="0"/>
              <a:t> don’t get to hear results</a:t>
            </a:r>
          </a:p>
          <a:p>
            <a:r>
              <a:rPr lang="en-US" baseline="0" dirty="0" smtClean="0"/>
              <a:t>Good fit if – Same as waiting room rounding</a:t>
            </a:r>
          </a:p>
        </p:txBody>
      </p:sp>
      <p:sp>
        <p:nvSpPr>
          <p:cNvPr id="4" name="Slide Number Placeholder 3"/>
          <p:cNvSpPr>
            <a:spLocks noGrp="1"/>
          </p:cNvSpPr>
          <p:nvPr>
            <p:ph type="sldNum" sz="quarter" idx="10"/>
          </p:nvPr>
        </p:nvSpPr>
        <p:spPr/>
        <p:txBody>
          <a:bodyPr/>
          <a:lstStyle/>
          <a:p>
            <a:fld id="{AB85C390-50FD-4510-A6F4-C6B0F8CD2DA3}" type="slidenum">
              <a:rPr lang="en-US" smtClean="0"/>
              <a:t>16</a:t>
            </a:fld>
            <a:endParaRPr lang="en-US"/>
          </a:p>
        </p:txBody>
      </p:sp>
    </p:spTree>
    <p:extLst>
      <p:ext uri="{BB962C8B-B14F-4D97-AF65-F5344CB8AC3E}">
        <p14:creationId xmlns:p14="http://schemas.microsoft.com/office/powerpoint/2010/main" val="529828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a:t>
            </a:r>
            <a:r>
              <a:rPr lang="en-US" baseline="0" dirty="0" smtClean="0"/>
              <a:t> – Use of group brainstorming for specific issues; translation services</a:t>
            </a:r>
          </a:p>
          <a:p>
            <a:r>
              <a:rPr lang="en-US" baseline="0" dirty="0" smtClean="0"/>
              <a:t>Cons – recruitment = more administrative effort; facilitation key</a:t>
            </a:r>
          </a:p>
          <a:p>
            <a:r>
              <a:rPr lang="en-US" baseline="0" dirty="0" smtClean="0"/>
              <a:t>Good fit if – Practice ready to start moving toward more longitudinal methods of engagement – can be used as a way to find </a:t>
            </a:r>
            <a:r>
              <a:rPr lang="en-US" baseline="0" dirty="0" err="1" smtClean="0"/>
              <a:t>pt</a:t>
            </a:r>
            <a:r>
              <a:rPr lang="en-US" baseline="0" dirty="0" smtClean="0"/>
              <a:t>/</a:t>
            </a:r>
            <a:r>
              <a:rPr lang="en-US" baseline="0" dirty="0" err="1" smtClean="0"/>
              <a:t>fam</a:t>
            </a:r>
            <a:r>
              <a:rPr lang="en-US" baseline="0" dirty="0" smtClean="0"/>
              <a:t> advisors</a:t>
            </a:r>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17</a:t>
            </a:fld>
            <a:endParaRPr lang="en-US"/>
          </a:p>
        </p:txBody>
      </p:sp>
    </p:spTree>
    <p:extLst>
      <p:ext uri="{BB962C8B-B14F-4D97-AF65-F5344CB8AC3E}">
        <p14:creationId xmlns:p14="http://schemas.microsoft.com/office/powerpoint/2010/main" val="35821160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 – shared leadership, smaller</a:t>
            </a:r>
            <a:r>
              <a:rPr lang="en-US" baseline="0" dirty="0" smtClean="0"/>
              <a:t> group may allow </a:t>
            </a:r>
            <a:r>
              <a:rPr lang="en-US" baseline="0" dirty="0" err="1" smtClean="0"/>
              <a:t>pt</a:t>
            </a:r>
            <a:r>
              <a:rPr lang="en-US" baseline="0" dirty="0" smtClean="0"/>
              <a:t> voice to soar</a:t>
            </a:r>
            <a:endParaRPr lang="en-US" dirty="0" smtClean="0"/>
          </a:p>
          <a:p>
            <a:r>
              <a:rPr lang="en-US" dirty="0" smtClean="0"/>
              <a:t>Cons – Requires widespread in </a:t>
            </a:r>
            <a:r>
              <a:rPr lang="en-US" dirty="0" err="1" smtClean="0"/>
              <a:t>pt</a:t>
            </a:r>
            <a:r>
              <a:rPr lang="en-US" dirty="0" smtClean="0"/>
              <a:t>/</a:t>
            </a:r>
            <a:r>
              <a:rPr lang="en-US" dirty="0" err="1" smtClean="0"/>
              <a:t>fam</a:t>
            </a:r>
            <a:r>
              <a:rPr lang="en-US" baseline="0" dirty="0" smtClean="0"/>
              <a:t> engagement to level the playing field</a:t>
            </a:r>
          </a:p>
          <a:p>
            <a:r>
              <a:rPr lang="en-US" baseline="0" dirty="0" smtClean="0"/>
              <a:t>Good Fit if – QI teams are just starting! Or starting new projects – to avoid tokenism</a:t>
            </a:r>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18</a:t>
            </a:fld>
            <a:endParaRPr lang="en-US"/>
          </a:p>
        </p:txBody>
      </p:sp>
    </p:spTree>
    <p:extLst>
      <p:ext uri="{BB962C8B-B14F-4D97-AF65-F5344CB8AC3E}">
        <p14:creationId xmlns:p14="http://schemas.microsoft.com/office/powerpoint/2010/main" val="4097603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 – helps move culture on </a:t>
            </a:r>
            <a:r>
              <a:rPr lang="en-US" dirty="0" err="1" smtClean="0"/>
              <a:t>pt</a:t>
            </a:r>
            <a:r>
              <a:rPr lang="en-US" dirty="0" smtClean="0"/>
              <a:t> engagement;</a:t>
            </a:r>
            <a:r>
              <a:rPr lang="en-US" baseline="0" dirty="0" smtClean="0"/>
              <a:t> group dynamics, true advisor role can develop</a:t>
            </a:r>
          </a:p>
          <a:p>
            <a:r>
              <a:rPr lang="en-US" baseline="0" dirty="0" smtClean="0"/>
              <a:t>Cons – Takes time which needs to be protected</a:t>
            </a:r>
          </a:p>
          <a:p>
            <a:r>
              <a:rPr lang="en-US" baseline="0" dirty="0" smtClean="0"/>
              <a:t>Good fit if – large QI teams</a:t>
            </a:r>
            <a:endParaRPr lang="en-US" dirty="0" smtClean="0"/>
          </a:p>
        </p:txBody>
      </p:sp>
      <p:sp>
        <p:nvSpPr>
          <p:cNvPr id="4" name="Slide Number Placeholder 3"/>
          <p:cNvSpPr>
            <a:spLocks noGrp="1"/>
          </p:cNvSpPr>
          <p:nvPr>
            <p:ph type="sldNum" sz="quarter" idx="10"/>
          </p:nvPr>
        </p:nvSpPr>
        <p:spPr/>
        <p:txBody>
          <a:bodyPr/>
          <a:lstStyle/>
          <a:p>
            <a:fld id="{AB85C390-50FD-4510-A6F4-C6B0F8CD2DA3}" type="slidenum">
              <a:rPr lang="en-US" smtClean="0"/>
              <a:t>19</a:t>
            </a:fld>
            <a:endParaRPr lang="en-US"/>
          </a:p>
        </p:txBody>
      </p:sp>
    </p:spTree>
    <p:extLst>
      <p:ext uri="{BB962C8B-B14F-4D97-AF65-F5344CB8AC3E}">
        <p14:creationId xmlns:p14="http://schemas.microsoft.com/office/powerpoint/2010/main" val="1470728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Surveyed </a:t>
            </a:r>
            <a:r>
              <a:rPr lang="en-US" dirty="0" err="1" smtClean="0"/>
              <a:t>pt</a:t>
            </a:r>
            <a:r>
              <a:rPr lang="en-US" dirty="0" smtClean="0"/>
              <a:t> advisors about</a:t>
            </a:r>
            <a:r>
              <a:rPr lang="en-US" baseline="0" dirty="0" smtClean="0"/>
              <a:t> what to tell practices that are reluctant to engage </a:t>
            </a:r>
            <a:r>
              <a:rPr lang="en-US" baseline="0" dirty="0" err="1" smtClean="0"/>
              <a:t>pts</a:t>
            </a:r>
            <a:r>
              <a:rPr lang="en-US" baseline="0" dirty="0" smtClean="0"/>
              <a:t> at the practice level?</a:t>
            </a:r>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20</a:t>
            </a:fld>
            <a:endParaRPr lang="en-US"/>
          </a:p>
        </p:txBody>
      </p:sp>
    </p:spTree>
    <p:extLst>
      <p:ext uri="{BB962C8B-B14F-4D97-AF65-F5344CB8AC3E}">
        <p14:creationId xmlns:p14="http://schemas.microsoft.com/office/powerpoint/2010/main" val="1189840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System for communication</a:t>
            </a:r>
            <a:r>
              <a:rPr lang="en-US" baseline="0" dirty="0" smtClean="0"/>
              <a:t> – info in the </a:t>
            </a:r>
            <a:r>
              <a:rPr lang="en-US" baseline="0" dirty="0" err="1" smtClean="0"/>
              <a:t>breakroom</a:t>
            </a:r>
            <a:r>
              <a:rPr lang="en-US" baseline="0" dirty="0" smtClean="0"/>
              <a:t>, standing agenda item at leadership meetings, emails, bathroom flyers, etc.</a:t>
            </a:r>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23</a:t>
            </a:fld>
            <a:endParaRPr lang="en-US"/>
          </a:p>
        </p:txBody>
      </p:sp>
    </p:spTree>
    <p:extLst>
      <p:ext uri="{BB962C8B-B14F-4D97-AF65-F5344CB8AC3E}">
        <p14:creationId xmlns:p14="http://schemas.microsoft.com/office/powerpoint/2010/main" val="2034008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Methods</a:t>
            </a:r>
            <a:r>
              <a:rPr lang="en-US" baseline="0" dirty="0" smtClean="0"/>
              <a:t> – next slide</a:t>
            </a:r>
            <a:endParaRPr lang="en-US" dirty="0" smtClean="0"/>
          </a:p>
          <a:p>
            <a:r>
              <a:rPr lang="en-US" dirty="0" smtClean="0"/>
              <a:t>Think</a:t>
            </a:r>
            <a:r>
              <a:rPr lang="en-US" baseline="0" dirty="0" smtClean="0"/>
              <a:t> </a:t>
            </a:r>
            <a:r>
              <a:rPr lang="en-US" baseline="0" dirty="0" smtClean="0"/>
              <a:t>about the times you meet and how they influence who may or may not be able to attend (working adults, parents of young children)</a:t>
            </a:r>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26</a:t>
            </a:fld>
            <a:endParaRPr lang="en-US"/>
          </a:p>
        </p:txBody>
      </p:sp>
    </p:spTree>
    <p:extLst>
      <p:ext uri="{BB962C8B-B14F-4D97-AF65-F5344CB8AC3E}">
        <p14:creationId xmlns:p14="http://schemas.microsoft.com/office/powerpoint/2010/main" val="391034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Provider referrals</a:t>
            </a:r>
            <a:r>
              <a:rPr lang="en-US" baseline="0" dirty="0" smtClean="0"/>
              <a:t> may solicit more “experience in health care” type folks.</a:t>
            </a:r>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27</a:t>
            </a:fld>
            <a:endParaRPr lang="en-US"/>
          </a:p>
        </p:txBody>
      </p:sp>
    </p:spTree>
    <p:extLst>
      <p:ext uri="{BB962C8B-B14F-4D97-AF65-F5344CB8AC3E}">
        <p14:creationId xmlns:p14="http://schemas.microsoft.com/office/powerpoint/2010/main" val="3596585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Mission – next slide</a:t>
            </a:r>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28</a:t>
            </a:fld>
            <a:endParaRPr lang="en-US"/>
          </a:p>
        </p:txBody>
      </p:sp>
    </p:spTree>
    <p:extLst>
      <p:ext uri="{BB962C8B-B14F-4D97-AF65-F5344CB8AC3E}">
        <p14:creationId xmlns:p14="http://schemas.microsoft.com/office/powerpoint/2010/main" val="2313000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1200" b="0" i="0" u="none" strike="noStrike" kern="1200" baseline="0" dirty="0" smtClean="0">
                <a:solidFill>
                  <a:schemeClr val="tx1"/>
                </a:solidFill>
                <a:latin typeface="+mn-lt"/>
                <a:ea typeface="+mn-ea"/>
                <a:cs typeface="+mn-cs"/>
              </a:rPr>
              <a:t>`Council of Elders' as an educational innovation in which we invited</a:t>
            </a:r>
          </a:p>
          <a:p>
            <a:r>
              <a:rPr lang="en-US" sz="1200" b="0" i="0" u="none" strike="noStrike" kern="1200" baseline="0" dirty="0" smtClean="0">
                <a:solidFill>
                  <a:schemeClr val="tx1"/>
                </a:solidFill>
                <a:latin typeface="+mn-lt"/>
                <a:ea typeface="+mn-ea"/>
                <a:cs typeface="+mn-cs"/>
              </a:rPr>
              <a:t>community elders to function as our `Senior Faculty', to whom medical residents present their challenging and</a:t>
            </a:r>
          </a:p>
          <a:p>
            <a:r>
              <a:rPr lang="en-US" sz="1200" b="0" i="0" u="none" strike="noStrike" kern="1200" baseline="0" dirty="0" smtClean="0">
                <a:solidFill>
                  <a:schemeClr val="tx1"/>
                </a:solidFill>
                <a:latin typeface="+mn-lt"/>
                <a:ea typeface="+mn-ea"/>
                <a:cs typeface="+mn-cs"/>
              </a:rPr>
              <a:t>heartfelt dilemmas in caring for elder patients. In the conversations that ensue, the elders come to function not</a:t>
            </a:r>
          </a:p>
          <a:p>
            <a:r>
              <a:rPr lang="en-US" sz="1200" b="0" i="0" u="none" strike="noStrike" kern="1200" baseline="0" dirty="0" smtClean="0">
                <a:solidFill>
                  <a:schemeClr val="tx1"/>
                </a:solidFill>
                <a:latin typeface="+mn-lt"/>
                <a:ea typeface="+mn-ea"/>
                <a:cs typeface="+mn-cs"/>
              </a:rPr>
              <a:t>simply as teachers, but collaborators in a process in which doctors, researchers, and elders together create a</a:t>
            </a:r>
          </a:p>
          <a:p>
            <a:r>
              <a:rPr lang="en-US" sz="1200" b="0" i="0" u="none" strike="noStrike" kern="1200" baseline="0" dirty="0" smtClean="0">
                <a:solidFill>
                  <a:schemeClr val="tx1"/>
                </a:solidFill>
                <a:latin typeface="+mn-lt"/>
                <a:ea typeface="+mn-ea"/>
                <a:cs typeface="+mn-cs"/>
              </a:rPr>
              <a:t>community of resources, capable of identifying novel ways to overcome health-related </a:t>
            </a:r>
            <a:r>
              <a:rPr lang="en-US" sz="1200" b="0" i="0" u="none" strike="noStrike" kern="1200" baseline="0" dirty="0" err="1" smtClean="0">
                <a:solidFill>
                  <a:schemeClr val="tx1"/>
                </a:solidFill>
                <a:latin typeface="+mn-lt"/>
                <a:ea typeface="+mn-ea"/>
                <a:cs typeface="+mn-cs"/>
              </a:rPr>
              <a:t>di.culties</a:t>
            </a:r>
            <a:r>
              <a:rPr lang="en-US" sz="1200" b="0" i="0" u="none" strike="noStrike" kern="1200" baseline="0" dirty="0" smtClean="0">
                <a:solidFill>
                  <a:schemeClr val="tx1"/>
                </a:solidFill>
                <a:latin typeface="+mn-lt"/>
                <a:ea typeface="+mn-ea"/>
                <a:cs typeface="+mn-cs"/>
              </a:rPr>
              <a:t> which might not</a:t>
            </a:r>
          </a:p>
          <a:p>
            <a:r>
              <a:rPr lang="en-US" sz="1200" b="0" i="0" u="none" strike="noStrike" kern="1200" baseline="0" dirty="0" smtClean="0">
                <a:solidFill>
                  <a:schemeClr val="tx1"/>
                </a:solidFill>
                <a:latin typeface="+mn-lt"/>
                <a:ea typeface="+mn-ea"/>
                <a:cs typeface="+mn-cs"/>
              </a:rPr>
              <a:t>have been apparent to either group separately.</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Meetings with the council became a required part of the residency</a:t>
            </a:r>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30</a:t>
            </a:fld>
            <a:endParaRPr lang="en-US"/>
          </a:p>
        </p:txBody>
      </p:sp>
    </p:spTree>
    <p:extLst>
      <p:ext uri="{BB962C8B-B14F-4D97-AF65-F5344CB8AC3E}">
        <p14:creationId xmlns:p14="http://schemas.microsoft.com/office/powerpoint/2010/main" val="3610174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Delbanco</a:t>
            </a:r>
            <a:r>
              <a:rPr lang="en-US" dirty="0" smtClean="0"/>
              <a:t> - Researcher </a:t>
            </a:r>
            <a:r>
              <a:rPr lang="en-US" dirty="0" smtClean="0"/>
              <a:t>who did </a:t>
            </a:r>
            <a:r>
              <a:rPr lang="en-US" dirty="0" smtClean="0"/>
              <a:t>a </a:t>
            </a:r>
            <a:r>
              <a:rPr lang="en-US" dirty="0" smtClean="0"/>
              <a:t>series of 8 focus groups</a:t>
            </a:r>
            <a:r>
              <a:rPr lang="en-US" baseline="0" dirty="0" smtClean="0"/>
              <a:t> in 1988 of patients recently discharged from hospitals;  included patients, families, nurses, physicians, social workers, health administrators.</a:t>
            </a:r>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4</a:t>
            </a:fld>
            <a:endParaRPr lang="en-US"/>
          </a:p>
        </p:txBody>
      </p:sp>
    </p:spTree>
    <p:extLst>
      <p:ext uri="{BB962C8B-B14F-4D97-AF65-F5344CB8AC3E}">
        <p14:creationId xmlns:p14="http://schemas.microsoft.com/office/powerpoint/2010/main" val="4172174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Roxi</a:t>
            </a:r>
            <a:r>
              <a:rPr lang="en-US" dirty="0" smtClean="0"/>
              <a:t>/Aimee</a:t>
            </a:r>
          </a:p>
          <a:p>
            <a:r>
              <a:rPr lang="en-US" dirty="0" err="1" smtClean="0"/>
              <a:t>Roxi</a:t>
            </a:r>
            <a:r>
              <a:rPr lang="en-US" dirty="0" smtClean="0"/>
              <a:t>:</a:t>
            </a:r>
            <a:r>
              <a:rPr lang="en-US" baseline="0" dirty="0" smtClean="0"/>
              <a:t> Share personal story</a:t>
            </a:r>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31</a:t>
            </a:fld>
            <a:endParaRPr lang="en-US"/>
          </a:p>
        </p:txBody>
      </p:sp>
    </p:spTree>
    <p:extLst>
      <p:ext uri="{BB962C8B-B14F-4D97-AF65-F5344CB8AC3E}">
        <p14:creationId xmlns:p14="http://schemas.microsoft.com/office/powerpoint/2010/main" val="1187443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Roxi</a:t>
            </a:r>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32</a:t>
            </a:fld>
            <a:endParaRPr lang="en-US"/>
          </a:p>
        </p:txBody>
      </p:sp>
    </p:spTree>
    <p:extLst>
      <p:ext uri="{BB962C8B-B14F-4D97-AF65-F5344CB8AC3E}">
        <p14:creationId xmlns:p14="http://schemas.microsoft.com/office/powerpoint/2010/main" val="4028823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Roxi</a:t>
            </a:r>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33</a:t>
            </a:fld>
            <a:endParaRPr lang="en-US"/>
          </a:p>
        </p:txBody>
      </p:sp>
    </p:spTree>
    <p:extLst>
      <p:ext uri="{BB962C8B-B14F-4D97-AF65-F5344CB8AC3E}">
        <p14:creationId xmlns:p14="http://schemas.microsoft.com/office/powerpoint/2010/main" val="56153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5</a:t>
            </a:fld>
            <a:endParaRPr lang="en-US"/>
          </a:p>
        </p:txBody>
      </p:sp>
    </p:spTree>
    <p:extLst>
      <p:ext uri="{BB962C8B-B14F-4D97-AF65-F5344CB8AC3E}">
        <p14:creationId xmlns:p14="http://schemas.microsoft.com/office/powerpoint/2010/main" val="2046475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smtClean="0"/>
              <a:t>1</a:t>
            </a:r>
            <a:r>
              <a:rPr lang="en-US" baseline="30000" dirty="0" smtClean="0"/>
              <a:t>st</a:t>
            </a:r>
            <a:r>
              <a:rPr lang="en-US" baseline="0" dirty="0" smtClean="0"/>
              <a:t> Review on </a:t>
            </a:r>
            <a:r>
              <a:rPr lang="en-US" baseline="0" dirty="0" err="1" smtClean="0"/>
              <a:t>Pt</a:t>
            </a:r>
            <a:r>
              <a:rPr lang="en-US" baseline="0" dirty="0" smtClean="0"/>
              <a:t> and </a:t>
            </a:r>
            <a:r>
              <a:rPr lang="en-US" baseline="0" dirty="0" err="1" smtClean="0"/>
              <a:t>Fam</a:t>
            </a:r>
            <a:r>
              <a:rPr lang="en-US" baseline="0" dirty="0" smtClean="0"/>
              <a:t> engagement at the practice level – published in Oxford’s Family Practice (international journal)</a:t>
            </a:r>
            <a:endParaRPr lang="en-US" dirty="0" smtClean="0"/>
          </a:p>
          <a:p>
            <a:pPr marL="285750" indent="-285750">
              <a:buFont typeface="Arial"/>
              <a:buChar char="•"/>
            </a:pPr>
            <a:r>
              <a:rPr lang="en-US" dirty="0" smtClean="0"/>
              <a:t>Ethical </a:t>
            </a:r>
            <a:r>
              <a:rPr lang="en-US" dirty="0" smtClean="0"/>
              <a:t>call to engage </a:t>
            </a:r>
            <a:r>
              <a:rPr lang="en-US" dirty="0" err="1" smtClean="0"/>
              <a:t>pts</a:t>
            </a:r>
            <a:r>
              <a:rPr lang="en-US" dirty="0" smtClean="0"/>
              <a:t>/families</a:t>
            </a:r>
          </a:p>
          <a:p>
            <a:pPr marL="285750" indent="-285750">
              <a:buFont typeface="Arial"/>
              <a:buChar char="•"/>
            </a:pPr>
            <a:r>
              <a:rPr lang="en-US" dirty="0" smtClean="0"/>
              <a:t>Strong evidence does not yet exist on its effect on triple aim</a:t>
            </a:r>
          </a:p>
          <a:p>
            <a:pPr marL="285750" indent="-285750">
              <a:buFont typeface="Arial"/>
              <a:buChar char="•"/>
            </a:pPr>
            <a:r>
              <a:rPr lang="en-US" dirty="0" smtClean="0"/>
              <a:t>Propose research agenda</a:t>
            </a:r>
          </a:p>
          <a:p>
            <a:pPr marL="285750" indent="-285750">
              <a:buFont typeface="Arial"/>
              <a:buChar char="•"/>
            </a:pPr>
            <a:r>
              <a:rPr lang="en-US" dirty="0" smtClean="0"/>
              <a:t>Propose incentivizing practice-level patient engagement in PC practices</a:t>
            </a:r>
          </a:p>
          <a:p>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7</a:t>
            </a:fld>
            <a:endParaRPr lang="en-US"/>
          </a:p>
        </p:txBody>
      </p:sp>
    </p:spTree>
    <p:extLst>
      <p:ext uri="{BB962C8B-B14F-4D97-AF65-F5344CB8AC3E}">
        <p14:creationId xmlns:p14="http://schemas.microsoft.com/office/powerpoint/2010/main" val="2612427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FMAH</a:t>
            </a:r>
            <a:r>
              <a:rPr lang="en-US" baseline="0" dirty="0" smtClean="0"/>
              <a:t> –1 of 6 priority areas</a:t>
            </a:r>
          </a:p>
          <a:p>
            <a:r>
              <a:rPr lang="en-US" baseline="0" dirty="0" smtClean="0"/>
              <a:t>CMS – TCPI and CPCI/CPC+ </a:t>
            </a:r>
          </a:p>
          <a:p>
            <a:r>
              <a:rPr lang="en-US" baseline="0" dirty="0" smtClean="0"/>
              <a:t>NCQA 2017</a:t>
            </a:r>
            <a:endParaRPr lang="en-US" dirty="0" smtClean="0"/>
          </a:p>
        </p:txBody>
      </p:sp>
      <p:sp>
        <p:nvSpPr>
          <p:cNvPr id="4" name="Slide Number Placeholder 3"/>
          <p:cNvSpPr>
            <a:spLocks noGrp="1"/>
          </p:cNvSpPr>
          <p:nvPr>
            <p:ph type="sldNum" sz="quarter" idx="10"/>
          </p:nvPr>
        </p:nvSpPr>
        <p:spPr/>
        <p:txBody>
          <a:bodyPr/>
          <a:lstStyle/>
          <a:p>
            <a:fld id="{AB85C390-50FD-4510-A6F4-C6B0F8CD2DA3}" type="slidenum">
              <a:rPr lang="en-US" smtClean="0"/>
              <a:t>9</a:t>
            </a:fld>
            <a:endParaRPr lang="en-US"/>
          </a:p>
        </p:txBody>
      </p:sp>
    </p:spTree>
    <p:extLst>
      <p:ext uri="{BB962C8B-B14F-4D97-AF65-F5344CB8AC3E}">
        <p14:creationId xmlns:p14="http://schemas.microsoft.com/office/powerpoint/2010/main" val="2810049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Experience Surveys </a:t>
            </a:r>
          </a:p>
          <a:p>
            <a:r>
              <a:rPr lang="en-US" dirty="0" smtClean="0"/>
              <a:t>PFAC</a:t>
            </a:r>
          </a:p>
          <a:p>
            <a:r>
              <a:rPr lang="en-US" dirty="0" smtClean="0"/>
              <a:t>QI Teams</a:t>
            </a:r>
          </a:p>
          <a:p>
            <a:r>
              <a:rPr lang="en-US" dirty="0" smtClean="0"/>
              <a:t>Focus Groups</a:t>
            </a:r>
          </a:p>
          <a:p>
            <a:r>
              <a:rPr lang="en-US" dirty="0" smtClean="0"/>
              <a:t>Group Concept</a:t>
            </a:r>
            <a:r>
              <a:rPr lang="en-US" baseline="0" dirty="0" smtClean="0"/>
              <a:t> Mapping – has been used in community-based participatory research, but some have applied to practice. </a:t>
            </a:r>
            <a:r>
              <a:rPr lang="en-US" baseline="0" dirty="0" err="1" smtClean="0"/>
              <a:t>Pts</a:t>
            </a:r>
            <a:r>
              <a:rPr lang="en-US" baseline="0" dirty="0" smtClean="0"/>
              <a:t> recruited from waiting room over 6 half day sessions, $10 </a:t>
            </a:r>
            <a:r>
              <a:rPr lang="en-US" baseline="0" dirty="0" err="1" smtClean="0"/>
              <a:t>gc</a:t>
            </a:r>
            <a:r>
              <a:rPr lang="en-US" baseline="0" dirty="0" smtClean="0"/>
              <a:t> for participation, 41 </a:t>
            </a:r>
            <a:r>
              <a:rPr lang="en-US" baseline="0" dirty="0" err="1" smtClean="0"/>
              <a:t>pts</a:t>
            </a:r>
            <a:r>
              <a:rPr lang="en-US" baseline="0" dirty="0" smtClean="0"/>
              <a:t>; given a question prompt (“What are some ways that patients can be involved at our practice in order to improve the care we provide?”, participants brainstorm – participate individually or in groups after </a:t>
            </a:r>
            <a:r>
              <a:rPr lang="en-US" baseline="0" dirty="0" err="1" smtClean="0"/>
              <a:t>Ovs</a:t>
            </a:r>
            <a:r>
              <a:rPr lang="en-US" baseline="0" dirty="0" smtClean="0"/>
              <a:t> – responses were left on the board all day so subsequent involved parties could build off prior ideas; the data is then sorted – for this project, </a:t>
            </a:r>
            <a:r>
              <a:rPr lang="en-US" baseline="0" dirty="0" err="1" smtClean="0"/>
              <a:t>pts</a:t>
            </a:r>
            <a:r>
              <a:rPr lang="en-US" baseline="0" dirty="0" smtClean="0"/>
              <a:t> asked to rank on a scale of 1-5 the impact and feasibility of each idea generated; can use mapping software based on ranking</a:t>
            </a:r>
          </a:p>
          <a:p>
            <a:r>
              <a:rPr lang="en-US" baseline="0" dirty="0" smtClean="0"/>
              <a:t>Waiting Room Rounds</a:t>
            </a:r>
            <a:endParaRPr lang="en-US" dirty="0" smtClean="0"/>
          </a:p>
          <a:p>
            <a:endParaRPr lang="en-US" dirty="0" smtClean="0"/>
          </a:p>
          <a:p>
            <a:r>
              <a:rPr lang="en-US" dirty="0" smtClean="0"/>
              <a:t>Discuss </a:t>
            </a:r>
            <a:r>
              <a:rPr lang="en-US" dirty="0" smtClean="0"/>
              <a:t>longitudinal vs.</a:t>
            </a:r>
            <a:r>
              <a:rPr lang="en-US" baseline="0" dirty="0" smtClean="0"/>
              <a:t> one point in time</a:t>
            </a:r>
          </a:p>
          <a:p>
            <a:r>
              <a:rPr lang="en-US" baseline="0" dirty="0" smtClean="0"/>
              <a:t>Bidirectional feedback</a:t>
            </a:r>
          </a:p>
          <a:p>
            <a:r>
              <a:rPr lang="en-US" baseline="0" dirty="0" smtClean="0"/>
              <a:t>Shared agendas vs. not</a:t>
            </a:r>
          </a:p>
          <a:p>
            <a:r>
              <a:rPr lang="en-US" baseline="0" dirty="0" smtClean="0"/>
              <a:t>Time of work varies per method (not going to do a project with waiting room rounds, </a:t>
            </a:r>
            <a:r>
              <a:rPr lang="en-US" baseline="0" dirty="0" err="1" smtClean="0"/>
              <a:t>etc</a:t>
            </a:r>
            <a:r>
              <a:rPr lang="en-US" baseline="0" dirty="0" smtClean="0"/>
              <a:t>). One touch might be good for gaining insight on a specific issues or ranking priorities for QI </a:t>
            </a:r>
            <a:r>
              <a:rPr lang="en-US" baseline="0" dirty="0" smtClean="0"/>
              <a:t>work.</a:t>
            </a:r>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11</a:t>
            </a:fld>
            <a:endParaRPr lang="en-US"/>
          </a:p>
        </p:txBody>
      </p:sp>
    </p:spTree>
    <p:extLst>
      <p:ext uri="{BB962C8B-B14F-4D97-AF65-F5344CB8AC3E}">
        <p14:creationId xmlns:p14="http://schemas.microsoft.com/office/powerpoint/2010/main" val="16584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Experience Surveys </a:t>
            </a:r>
          </a:p>
          <a:p>
            <a:r>
              <a:rPr lang="en-US" dirty="0" smtClean="0"/>
              <a:t>PFAC</a:t>
            </a:r>
          </a:p>
          <a:p>
            <a:r>
              <a:rPr lang="en-US" dirty="0" smtClean="0"/>
              <a:t>QI Teams</a:t>
            </a:r>
          </a:p>
          <a:p>
            <a:r>
              <a:rPr lang="en-US" dirty="0" smtClean="0"/>
              <a:t>Focus Groups</a:t>
            </a:r>
          </a:p>
          <a:p>
            <a:r>
              <a:rPr lang="en-US" dirty="0" smtClean="0"/>
              <a:t>Group Concept</a:t>
            </a:r>
            <a:r>
              <a:rPr lang="en-US" baseline="0" dirty="0" smtClean="0"/>
              <a:t> Mapping</a:t>
            </a:r>
          </a:p>
          <a:p>
            <a:r>
              <a:rPr lang="en-US" baseline="0" dirty="0" smtClean="0"/>
              <a:t>Waiting Room Rounds</a:t>
            </a:r>
            <a:endParaRPr lang="en-US" dirty="0" smtClean="0"/>
          </a:p>
          <a:p>
            <a:endParaRPr lang="en-US" dirty="0" smtClean="0"/>
          </a:p>
          <a:p>
            <a:endParaRPr lang="en-US" dirty="0" smtClean="0"/>
          </a:p>
          <a:p>
            <a:r>
              <a:rPr lang="en-US" dirty="0" smtClean="0"/>
              <a:t>Discuss </a:t>
            </a:r>
            <a:r>
              <a:rPr lang="en-US" dirty="0" smtClean="0"/>
              <a:t>longitudinal vs.</a:t>
            </a:r>
            <a:r>
              <a:rPr lang="en-US" baseline="0" dirty="0" smtClean="0"/>
              <a:t> one point in time</a:t>
            </a:r>
          </a:p>
          <a:p>
            <a:r>
              <a:rPr lang="en-US" baseline="0" dirty="0" smtClean="0"/>
              <a:t>Bidirectional feedback</a:t>
            </a:r>
          </a:p>
          <a:p>
            <a:r>
              <a:rPr lang="en-US" baseline="0" dirty="0" smtClean="0"/>
              <a:t>Shared agendas vs. not</a:t>
            </a:r>
          </a:p>
          <a:p>
            <a:r>
              <a:rPr lang="en-US" baseline="0" dirty="0" smtClean="0"/>
              <a:t>Time of work varies per method (not going to do a project with waiting room rounds, </a:t>
            </a:r>
            <a:r>
              <a:rPr lang="en-US" baseline="0" dirty="0" err="1" smtClean="0"/>
              <a:t>etc</a:t>
            </a:r>
            <a:r>
              <a:rPr lang="en-US" baseline="0" dirty="0" smtClean="0"/>
              <a:t>). One touch might be good for gaining insight on a specific issues or ranking priorities for QI work.</a:t>
            </a:r>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12</a:t>
            </a:fld>
            <a:endParaRPr lang="en-US"/>
          </a:p>
        </p:txBody>
      </p:sp>
    </p:spTree>
    <p:extLst>
      <p:ext uri="{BB962C8B-B14F-4D97-AF65-F5344CB8AC3E}">
        <p14:creationId xmlns:p14="http://schemas.microsoft.com/office/powerpoint/2010/main" val="1658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will be uploaded</a:t>
            </a:r>
            <a:r>
              <a:rPr lang="en-US" baseline="0" dirty="0" smtClean="0"/>
              <a:t> </a:t>
            </a:r>
            <a:endParaRPr lang="en-US" dirty="0" smtClean="0"/>
          </a:p>
          <a:p>
            <a:r>
              <a:rPr lang="en-US" dirty="0" smtClean="0"/>
              <a:t>Pros – easy, consistent</a:t>
            </a:r>
            <a:r>
              <a:rPr lang="en-US" baseline="0" dirty="0" smtClean="0"/>
              <a:t> with hospital requirements </a:t>
            </a:r>
          </a:p>
          <a:p>
            <a:r>
              <a:rPr lang="en-US" baseline="0" dirty="0" smtClean="0"/>
              <a:t>Cons – only as good as the questions you ask</a:t>
            </a:r>
          </a:p>
          <a:p>
            <a:r>
              <a:rPr lang="en-US" baseline="0" dirty="0" smtClean="0"/>
              <a:t>Good fit if – already required, not ready to do other things</a:t>
            </a:r>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14</a:t>
            </a:fld>
            <a:endParaRPr lang="en-US"/>
          </a:p>
        </p:txBody>
      </p:sp>
    </p:spTree>
    <p:extLst>
      <p:ext uri="{BB962C8B-B14F-4D97-AF65-F5344CB8AC3E}">
        <p14:creationId xmlns:p14="http://schemas.microsoft.com/office/powerpoint/2010/main" val="3051701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Pros</a:t>
            </a:r>
            <a:r>
              <a:rPr lang="en-US" baseline="0" dirty="0" smtClean="0"/>
              <a:t> – fairly easy to do</a:t>
            </a:r>
          </a:p>
          <a:p>
            <a:r>
              <a:rPr lang="en-US" baseline="0" dirty="0" smtClean="0"/>
              <a:t>Cons – Time to give thoughtful feedback, loss of group think, need to think about implementation plan</a:t>
            </a:r>
          </a:p>
          <a:p>
            <a:r>
              <a:rPr lang="en-US" baseline="0" dirty="0" smtClean="0"/>
              <a:t>Good fit if – engaged leadership limited by administrative resources to do a more longitudinal methods; have a specific issue looking for feedback on</a:t>
            </a:r>
          </a:p>
          <a:p>
            <a:endParaRPr lang="en-US" dirty="0"/>
          </a:p>
        </p:txBody>
      </p:sp>
      <p:sp>
        <p:nvSpPr>
          <p:cNvPr id="4" name="Slide Number Placeholder 3"/>
          <p:cNvSpPr>
            <a:spLocks noGrp="1"/>
          </p:cNvSpPr>
          <p:nvPr>
            <p:ph type="sldNum" sz="quarter" idx="10"/>
          </p:nvPr>
        </p:nvSpPr>
        <p:spPr/>
        <p:txBody>
          <a:bodyPr/>
          <a:lstStyle/>
          <a:p>
            <a:fld id="{AB85C390-50FD-4510-A6F4-C6B0F8CD2DA3}" type="slidenum">
              <a:rPr lang="en-US" smtClean="0"/>
              <a:t>15</a:t>
            </a:fld>
            <a:endParaRPr lang="en-US"/>
          </a:p>
        </p:txBody>
      </p:sp>
    </p:spTree>
    <p:extLst>
      <p:ext uri="{BB962C8B-B14F-4D97-AF65-F5344CB8AC3E}">
        <p14:creationId xmlns:p14="http://schemas.microsoft.com/office/powerpoint/2010/main" val="2972698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smtClean="0"/>
              <a:t>Click to edit Master title style</a:t>
            </a:r>
            <a:br>
              <a:rPr lang="en-US" dirty="0" smtClean="0"/>
            </a:br>
            <a:r>
              <a:rPr lang="en-US" dirty="0" smtClean="0"/>
              <a:t>Click to edit Master title style Click to edit Master title style</a:t>
            </a:r>
            <a:endParaRPr lang="en-US" dirty="0"/>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br>
              <a:rPr lang="en-US" dirty="0" smtClean="0"/>
            </a:br>
            <a:r>
              <a:rPr lang="en-US" dirty="0" smtClean="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79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1F640D-2138-B542-82FB-730BF9FC3CEB}" type="datetimeFigureOut">
              <a:rPr lang="en-US" smtClean="0"/>
              <a:t>5/6/17</a:t>
            </a:fld>
            <a:endParaRPr lang="en-US"/>
          </a:p>
        </p:txBody>
      </p:sp>
      <p:sp>
        <p:nvSpPr>
          <p:cNvPr id="5" name="Footer Placeholder 4"/>
          <p:cNvSpPr>
            <a:spLocks noGrp="1"/>
          </p:cNvSpPr>
          <p:nvPr>
            <p:ph type="ftr" sz="quarter" idx="11"/>
          </p:nvPr>
        </p:nvSpPr>
        <p:spPr>
          <a:xfrm>
            <a:off x="5789613"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305300" y="6356350"/>
            <a:ext cx="533400" cy="365125"/>
          </a:xfrm>
          <a:prstGeom prst="rect">
            <a:avLst/>
          </a:prstGeom>
        </p:spPr>
        <p:txBody>
          <a:bodyPr/>
          <a:lstStyle/>
          <a:p>
            <a:fld id="{A33AC329-C7F6-F448-AAC8-433769A9C2CB}" type="slidenum">
              <a:rPr lang="en-US" smtClean="0"/>
              <a:t>‹#›</a:t>
            </a:fld>
            <a:endParaRPr lang="en-US"/>
          </a:p>
        </p:txBody>
      </p:sp>
    </p:spTree>
    <p:extLst>
      <p:ext uri="{BB962C8B-B14F-4D97-AF65-F5344CB8AC3E}">
        <p14:creationId xmlns:p14="http://schemas.microsoft.com/office/powerpoint/2010/main" val="18890375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smtClean="0"/>
              <a:t>Click to edit Master title style</a:t>
            </a:r>
            <a:endParaRPr lang="en-US" dirty="0"/>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gif"/><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gif"/><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 Id="rId3"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 Id="rId3"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4543" y="1714645"/>
            <a:ext cx="6853412" cy="1470025"/>
          </a:xfrm>
        </p:spPr>
        <p:txBody>
          <a:bodyPr>
            <a:noAutofit/>
          </a:bodyPr>
          <a:lstStyle/>
          <a:p>
            <a:r>
              <a:rPr lang="en-US" sz="2800" dirty="0" smtClean="0"/>
              <a:t>Growing Your Engagement Garden:</a:t>
            </a:r>
            <a:br>
              <a:rPr lang="en-US" sz="2800" dirty="0" smtClean="0"/>
            </a:br>
            <a:r>
              <a:rPr lang="en-US" sz="2800" dirty="0" smtClean="0"/>
              <a:t>Making Patient and Family Engagement Work in a Family Medicine Resident Clinic</a:t>
            </a:r>
            <a:endParaRPr lang="en-US" sz="2800" dirty="0"/>
          </a:p>
        </p:txBody>
      </p:sp>
      <p:sp>
        <p:nvSpPr>
          <p:cNvPr id="3" name="Subtitle 2"/>
          <p:cNvSpPr>
            <a:spLocks noGrp="1"/>
          </p:cNvSpPr>
          <p:nvPr>
            <p:ph type="subTitle" idx="1"/>
          </p:nvPr>
        </p:nvSpPr>
        <p:spPr>
          <a:xfrm>
            <a:off x="1290398" y="3439642"/>
            <a:ext cx="7229827" cy="1752600"/>
          </a:xfrm>
        </p:spPr>
        <p:txBody>
          <a:bodyPr>
            <a:normAutofit/>
          </a:bodyPr>
          <a:lstStyle/>
          <a:p>
            <a:r>
              <a:rPr lang="en-US" sz="2400" dirty="0" smtClean="0"/>
              <a:t>Aimee English MD, University of CO FMR</a:t>
            </a:r>
          </a:p>
          <a:p>
            <a:r>
              <a:rPr lang="en-US" sz="2400" dirty="0" smtClean="0"/>
              <a:t>Roxanne </a:t>
            </a:r>
            <a:r>
              <a:rPr lang="en-US" sz="2400" dirty="0" err="1" smtClean="0"/>
              <a:t>Radi</a:t>
            </a:r>
            <a:r>
              <a:rPr lang="en-US" sz="2400" dirty="0" smtClean="0"/>
              <a:t>, University of CO FMR</a:t>
            </a:r>
          </a:p>
          <a:p>
            <a:r>
              <a:rPr lang="en-US" sz="2400" dirty="0" smtClean="0"/>
              <a:t>Emilie </a:t>
            </a:r>
            <a:r>
              <a:rPr lang="en-US" sz="2400" dirty="0" err="1" smtClean="0"/>
              <a:t>Buscaj</a:t>
            </a:r>
            <a:r>
              <a:rPr lang="en-US" sz="2400" dirty="0"/>
              <a:t> </a:t>
            </a:r>
            <a:r>
              <a:rPr lang="en-US" sz="2400" dirty="0" smtClean="0"/>
              <a:t>MPH, Health </a:t>
            </a:r>
            <a:r>
              <a:rPr lang="en-US" sz="2400" dirty="0" err="1" smtClean="0"/>
              <a:t>TeamWorks</a:t>
            </a:r>
            <a:endParaRPr lang="en-US" sz="2400" dirty="0"/>
          </a:p>
        </p:txBody>
      </p:sp>
      <p:pic>
        <p:nvPicPr>
          <p:cNvPr id="1026" name="Picture 2" descr="Image result for garden sunflower"/>
          <p:cNvPicPr>
            <a:picLocks noChangeAspect="1" noChangeArrowheads="1"/>
          </p:cNvPicPr>
          <p:nvPr/>
        </p:nvPicPr>
        <p:blipFill>
          <a:blip r:embed="rId2">
            <a:alphaModFix amt="15000"/>
            <a:extLst>
              <a:ext uri="{28A0092B-C50C-407E-A947-70E740481C1C}">
                <a14:useLocalDpi xmlns:a14="http://schemas.microsoft.com/office/drawing/2010/main" val="0"/>
              </a:ext>
            </a:extLst>
          </a:blip>
          <a:srcRect/>
          <a:stretch>
            <a:fillRect/>
          </a:stretch>
        </p:blipFill>
        <p:spPr bwMode="auto">
          <a:xfrm>
            <a:off x="0" y="-386582"/>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8786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 Personal Experience</a:t>
            </a:r>
            <a:endParaRPr lang="en-US" dirty="0"/>
          </a:p>
        </p:txBody>
      </p:sp>
      <p:sp>
        <p:nvSpPr>
          <p:cNvPr id="3" name="Content Placeholder 2"/>
          <p:cNvSpPr>
            <a:spLocks noGrp="1"/>
          </p:cNvSpPr>
          <p:nvPr>
            <p:ph idx="1"/>
          </p:nvPr>
        </p:nvSpPr>
        <p:spPr/>
        <p:txBody>
          <a:bodyPr/>
          <a:lstStyle/>
          <a:p>
            <a:r>
              <a:rPr lang="en-US" dirty="0" smtClean="0"/>
              <a:t>Practice Facilitation</a:t>
            </a:r>
          </a:p>
          <a:p>
            <a:r>
              <a:rPr lang="en-US" dirty="0" smtClean="0"/>
              <a:t>CO Residency Project (PI: Perry Dickinson) </a:t>
            </a:r>
          </a:p>
          <a:p>
            <a:r>
              <a:rPr lang="en-US" dirty="0" smtClean="0"/>
              <a:t>AF Williams Clinic Patient Advisory Council</a:t>
            </a:r>
          </a:p>
          <a:p>
            <a:r>
              <a:rPr lang="en-US" dirty="0" smtClean="0"/>
              <a:t>Patients as Teachers</a:t>
            </a:r>
            <a:endParaRPr lang="en-US" dirty="0"/>
          </a:p>
        </p:txBody>
      </p:sp>
    </p:spTree>
    <p:extLst>
      <p:ext uri="{BB962C8B-B14F-4D97-AF65-F5344CB8AC3E}">
        <p14:creationId xmlns:p14="http://schemas.microsoft.com/office/powerpoint/2010/main" val="2420355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62" y="1004255"/>
            <a:ext cx="6432741" cy="1143000"/>
          </a:xfrm>
        </p:spPr>
        <p:txBody>
          <a:bodyPr>
            <a:noAutofit/>
          </a:bodyPr>
          <a:lstStyle/>
          <a:p>
            <a:r>
              <a:rPr lang="en-US" sz="2800" dirty="0" smtClean="0"/>
              <a:t>Methods of Engaging </a:t>
            </a:r>
            <a:br>
              <a:rPr lang="en-US" sz="2800" dirty="0" smtClean="0"/>
            </a:br>
            <a:r>
              <a:rPr lang="en-US" sz="2800" dirty="0" smtClean="0"/>
              <a:t>Patients &amp; Families or Getting Feedback</a:t>
            </a:r>
            <a:endParaRPr lang="en-US" sz="2800" dirty="0"/>
          </a:p>
        </p:txBody>
      </p:sp>
      <p:pic>
        <p:nvPicPr>
          <p:cNvPr id="2050" name="Picture 2" descr="Image result for PF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2294825"/>
            <a:ext cx="2509237" cy="16108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QI te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079" y="2294825"/>
            <a:ext cx="1895326" cy="11371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ocus gro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31" y="4267198"/>
            <a:ext cx="3482609" cy="165838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group concept mapp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2550" y="4097086"/>
            <a:ext cx="1750855" cy="145706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restaurant manag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8009" y="4118785"/>
            <a:ext cx="2023730" cy="20237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2139" y="3905694"/>
            <a:ext cx="1194391" cy="369332"/>
          </a:xfrm>
          <a:prstGeom prst="rect">
            <a:avLst/>
          </a:prstGeom>
          <a:noFill/>
        </p:spPr>
        <p:txBody>
          <a:bodyPr wrap="square" rtlCol="0">
            <a:spAutoFit/>
          </a:bodyPr>
          <a:lstStyle/>
          <a:p>
            <a:r>
              <a:rPr lang="en-US" dirty="0" smtClean="0"/>
              <a:t>PFAC</a:t>
            </a:r>
            <a:endParaRPr lang="en-US" dirty="0"/>
          </a:p>
        </p:txBody>
      </p:sp>
      <p:sp>
        <p:nvSpPr>
          <p:cNvPr id="10" name="TextBox 9"/>
          <p:cNvSpPr txBox="1"/>
          <p:nvPr/>
        </p:nvSpPr>
        <p:spPr>
          <a:xfrm>
            <a:off x="3787040" y="3415258"/>
            <a:ext cx="1194391" cy="369332"/>
          </a:xfrm>
          <a:prstGeom prst="rect">
            <a:avLst/>
          </a:prstGeom>
          <a:noFill/>
        </p:spPr>
        <p:txBody>
          <a:bodyPr wrap="square" rtlCol="0">
            <a:spAutoFit/>
          </a:bodyPr>
          <a:lstStyle/>
          <a:p>
            <a:r>
              <a:rPr lang="en-US" dirty="0" smtClean="0"/>
              <a:t>QI Teams</a:t>
            </a:r>
            <a:endParaRPr lang="en-US" dirty="0"/>
          </a:p>
        </p:txBody>
      </p:sp>
      <p:sp>
        <p:nvSpPr>
          <p:cNvPr id="5" name="AutoShape 12" descr="Image result for leadership mee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Image result for leadership meet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4" name="Picture 16" descr="Image result for leadership mee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0996" y="2415407"/>
            <a:ext cx="1662679" cy="13202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283210" y="3550983"/>
            <a:ext cx="2073980" cy="369332"/>
          </a:xfrm>
          <a:prstGeom prst="rect">
            <a:avLst/>
          </a:prstGeom>
          <a:noFill/>
        </p:spPr>
        <p:txBody>
          <a:bodyPr wrap="square" rtlCol="0">
            <a:spAutoFit/>
          </a:bodyPr>
          <a:lstStyle/>
          <a:p>
            <a:r>
              <a:rPr lang="en-US" dirty="0" smtClean="0"/>
              <a:t>Leadership </a:t>
            </a:r>
            <a:r>
              <a:rPr lang="en-US" dirty="0" err="1" smtClean="0"/>
              <a:t>Mtgs</a:t>
            </a:r>
            <a:endParaRPr lang="en-US" dirty="0"/>
          </a:p>
        </p:txBody>
      </p:sp>
      <p:sp>
        <p:nvSpPr>
          <p:cNvPr id="15" name="TextBox 14"/>
          <p:cNvSpPr txBox="1"/>
          <p:nvPr/>
        </p:nvSpPr>
        <p:spPr>
          <a:xfrm>
            <a:off x="217628" y="5879513"/>
            <a:ext cx="2447600" cy="369332"/>
          </a:xfrm>
          <a:prstGeom prst="rect">
            <a:avLst/>
          </a:prstGeom>
          <a:noFill/>
        </p:spPr>
        <p:txBody>
          <a:bodyPr wrap="square" rtlCol="0">
            <a:spAutoFit/>
          </a:bodyPr>
          <a:lstStyle/>
          <a:p>
            <a:r>
              <a:rPr lang="en-US" dirty="0" smtClean="0"/>
              <a:t>One-time Focus Groups</a:t>
            </a:r>
            <a:endParaRPr lang="en-US" dirty="0"/>
          </a:p>
        </p:txBody>
      </p:sp>
      <p:sp>
        <p:nvSpPr>
          <p:cNvPr id="16" name="TextBox 15"/>
          <p:cNvSpPr txBox="1"/>
          <p:nvPr/>
        </p:nvSpPr>
        <p:spPr>
          <a:xfrm>
            <a:off x="6578009" y="6167041"/>
            <a:ext cx="2650880" cy="369332"/>
          </a:xfrm>
          <a:prstGeom prst="rect">
            <a:avLst/>
          </a:prstGeom>
          <a:noFill/>
        </p:spPr>
        <p:txBody>
          <a:bodyPr wrap="square" rtlCol="0">
            <a:spAutoFit/>
          </a:bodyPr>
          <a:lstStyle/>
          <a:p>
            <a:r>
              <a:rPr lang="en-US" dirty="0" smtClean="0"/>
              <a:t>Waiting Room Rounds</a:t>
            </a:r>
            <a:endParaRPr lang="en-US" dirty="0"/>
          </a:p>
        </p:txBody>
      </p:sp>
      <p:sp>
        <p:nvSpPr>
          <p:cNvPr id="17" name="TextBox 16"/>
          <p:cNvSpPr txBox="1"/>
          <p:nvPr/>
        </p:nvSpPr>
        <p:spPr>
          <a:xfrm>
            <a:off x="3811402" y="5627872"/>
            <a:ext cx="2650880" cy="369332"/>
          </a:xfrm>
          <a:prstGeom prst="rect">
            <a:avLst/>
          </a:prstGeom>
          <a:noFill/>
        </p:spPr>
        <p:txBody>
          <a:bodyPr wrap="square" rtlCol="0">
            <a:spAutoFit/>
          </a:bodyPr>
          <a:lstStyle/>
          <a:p>
            <a:r>
              <a:rPr lang="en-US" dirty="0" smtClean="0"/>
              <a:t>Group Concept Mapping</a:t>
            </a:r>
            <a:endParaRPr lang="en-US" dirty="0"/>
          </a:p>
        </p:txBody>
      </p:sp>
      <p:pic>
        <p:nvPicPr>
          <p:cNvPr id="2066" name="Picture 18" descr="Image result for surv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7199" y="526315"/>
            <a:ext cx="1719607" cy="109042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390996" y="1484722"/>
            <a:ext cx="2073980" cy="369332"/>
          </a:xfrm>
          <a:prstGeom prst="rect">
            <a:avLst/>
          </a:prstGeom>
          <a:noFill/>
        </p:spPr>
        <p:txBody>
          <a:bodyPr wrap="square" rtlCol="0">
            <a:spAutoFit/>
          </a:bodyPr>
          <a:lstStyle/>
          <a:p>
            <a:r>
              <a:rPr lang="en-US" dirty="0" smtClean="0"/>
              <a:t>Experience Surveys</a:t>
            </a:r>
            <a:endParaRPr lang="en-US" dirty="0"/>
          </a:p>
        </p:txBody>
      </p:sp>
      <p:sp>
        <p:nvSpPr>
          <p:cNvPr id="20" name="TextBox 19"/>
          <p:cNvSpPr txBox="1"/>
          <p:nvPr/>
        </p:nvSpPr>
        <p:spPr>
          <a:xfrm>
            <a:off x="1215524" y="6615753"/>
            <a:ext cx="7894457" cy="400110"/>
          </a:xfrm>
          <a:prstGeom prst="rect">
            <a:avLst/>
          </a:prstGeom>
          <a:noFill/>
        </p:spPr>
        <p:txBody>
          <a:bodyPr wrap="square" rtlCol="0">
            <a:spAutoFit/>
          </a:bodyPr>
          <a:lstStyle/>
          <a:p>
            <a:r>
              <a:rPr lang="en-US" sz="1000" dirty="0" err="1" smtClean="0"/>
              <a:t>LaNoue</a:t>
            </a:r>
            <a:r>
              <a:rPr lang="en-US" sz="1000" dirty="0"/>
              <a:t> </a:t>
            </a:r>
            <a:r>
              <a:rPr lang="en-US" sz="1000" dirty="0" smtClean="0"/>
              <a:t>M, et</a:t>
            </a:r>
            <a:r>
              <a:rPr lang="en-US" sz="1000" dirty="0" smtClean="0"/>
              <a:t> al. Concept Mapping as a Method to Engage Patients in Clinical Quality Improvement. </a:t>
            </a:r>
            <a:r>
              <a:rPr lang="en-US" sz="1000" i="1" dirty="0" smtClean="0"/>
              <a:t>Ann </a:t>
            </a:r>
            <a:r>
              <a:rPr lang="en-US" sz="1000" i="1" dirty="0" err="1" smtClean="0"/>
              <a:t>Fam</a:t>
            </a:r>
            <a:r>
              <a:rPr lang="en-US" sz="1000" i="1" dirty="0" smtClean="0"/>
              <a:t> Med. </a:t>
            </a:r>
            <a:r>
              <a:rPr lang="en-US" sz="1000" dirty="0" smtClean="0"/>
              <a:t>2016, 14(2): 370 – 376. </a:t>
            </a:r>
            <a:r>
              <a:rPr lang="en-US" sz="1000" dirty="0" smtClean="0"/>
              <a:t> </a:t>
            </a:r>
            <a:endParaRPr lang="en-US" sz="1000" dirty="0"/>
          </a:p>
          <a:p>
            <a:endParaRPr lang="en-US" sz="1000" dirty="0"/>
          </a:p>
        </p:txBody>
      </p:sp>
    </p:spTree>
    <p:extLst>
      <p:ext uri="{BB962C8B-B14F-4D97-AF65-F5344CB8AC3E}">
        <p14:creationId xmlns:p14="http://schemas.microsoft.com/office/powerpoint/2010/main" val="38552423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062" y="1004255"/>
            <a:ext cx="6432741" cy="1143000"/>
          </a:xfrm>
        </p:spPr>
        <p:txBody>
          <a:bodyPr>
            <a:noAutofit/>
          </a:bodyPr>
          <a:lstStyle/>
          <a:p>
            <a:r>
              <a:rPr lang="en-US" sz="2800" dirty="0" smtClean="0"/>
              <a:t>Methods of Engaging </a:t>
            </a:r>
            <a:br>
              <a:rPr lang="en-US" sz="2800" dirty="0" smtClean="0"/>
            </a:br>
            <a:r>
              <a:rPr lang="en-US" sz="2800" dirty="0" smtClean="0"/>
              <a:t>Patients &amp; Families </a:t>
            </a:r>
            <a:r>
              <a:rPr lang="en-US" sz="2800" strike="sngStrike" dirty="0" smtClean="0"/>
              <a:t>or Getting Feedback</a:t>
            </a:r>
            <a:endParaRPr lang="en-US" sz="2800" strike="sngStrike" dirty="0"/>
          </a:p>
        </p:txBody>
      </p:sp>
      <p:pic>
        <p:nvPicPr>
          <p:cNvPr id="2050" name="Picture 2" descr="Image result for PF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2294825"/>
            <a:ext cx="2509237" cy="16108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QI te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8079" y="2294825"/>
            <a:ext cx="1895326" cy="11371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ocus grou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628" y="4275026"/>
            <a:ext cx="3482609" cy="165838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group concept mapp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2550" y="4097086"/>
            <a:ext cx="1750855" cy="145706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restaurant manag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8009" y="4118785"/>
            <a:ext cx="2023730" cy="20237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2139" y="3905694"/>
            <a:ext cx="1194391" cy="369332"/>
          </a:xfrm>
          <a:prstGeom prst="rect">
            <a:avLst/>
          </a:prstGeom>
          <a:noFill/>
        </p:spPr>
        <p:txBody>
          <a:bodyPr wrap="square" rtlCol="0">
            <a:spAutoFit/>
          </a:bodyPr>
          <a:lstStyle/>
          <a:p>
            <a:r>
              <a:rPr lang="en-US" dirty="0" smtClean="0"/>
              <a:t>PFAC</a:t>
            </a:r>
            <a:endParaRPr lang="en-US" dirty="0"/>
          </a:p>
        </p:txBody>
      </p:sp>
      <p:sp>
        <p:nvSpPr>
          <p:cNvPr id="10" name="TextBox 9"/>
          <p:cNvSpPr txBox="1"/>
          <p:nvPr/>
        </p:nvSpPr>
        <p:spPr>
          <a:xfrm>
            <a:off x="3787040" y="3415258"/>
            <a:ext cx="1194391" cy="369332"/>
          </a:xfrm>
          <a:prstGeom prst="rect">
            <a:avLst/>
          </a:prstGeom>
          <a:noFill/>
        </p:spPr>
        <p:txBody>
          <a:bodyPr wrap="square" rtlCol="0">
            <a:spAutoFit/>
          </a:bodyPr>
          <a:lstStyle/>
          <a:p>
            <a:r>
              <a:rPr lang="en-US" dirty="0" smtClean="0"/>
              <a:t>QI Teams</a:t>
            </a:r>
            <a:endParaRPr lang="en-US" dirty="0"/>
          </a:p>
        </p:txBody>
      </p:sp>
      <p:sp>
        <p:nvSpPr>
          <p:cNvPr id="5" name="AutoShape 12" descr="Image result for leadership mee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Image result for leadership meet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4" name="Picture 16" descr="Image result for leadership meet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90996" y="2415407"/>
            <a:ext cx="1662679" cy="132024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283210" y="3550983"/>
            <a:ext cx="2073980" cy="369332"/>
          </a:xfrm>
          <a:prstGeom prst="rect">
            <a:avLst/>
          </a:prstGeom>
          <a:noFill/>
        </p:spPr>
        <p:txBody>
          <a:bodyPr wrap="square" rtlCol="0">
            <a:spAutoFit/>
          </a:bodyPr>
          <a:lstStyle/>
          <a:p>
            <a:r>
              <a:rPr lang="en-US" dirty="0" smtClean="0"/>
              <a:t>Leadership </a:t>
            </a:r>
            <a:r>
              <a:rPr lang="en-US" dirty="0" err="1" smtClean="0"/>
              <a:t>Mtgs</a:t>
            </a:r>
            <a:endParaRPr lang="en-US" dirty="0"/>
          </a:p>
        </p:txBody>
      </p:sp>
      <p:sp>
        <p:nvSpPr>
          <p:cNvPr id="15" name="TextBox 14"/>
          <p:cNvSpPr txBox="1"/>
          <p:nvPr/>
        </p:nvSpPr>
        <p:spPr>
          <a:xfrm>
            <a:off x="217628" y="5879513"/>
            <a:ext cx="2447600" cy="369332"/>
          </a:xfrm>
          <a:prstGeom prst="rect">
            <a:avLst/>
          </a:prstGeom>
          <a:noFill/>
        </p:spPr>
        <p:txBody>
          <a:bodyPr wrap="square" rtlCol="0">
            <a:spAutoFit/>
          </a:bodyPr>
          <a:lstStyle/>
          <a:p>
            <a:r>
              <a:rPr lang="en-US" dirty="0" smtClean="0"/>
              <a:t>Focus Groups</a:t>
            </a:r>
            <a:endParaRPr lang="en-US" dirty="0"/>
          </a:p>
        </p:txBody>
      </p:sp>
      <p:sp>
        <p:nvSpPr>
          <p:cNvPr id="16" name="TextBox 15"/>
          <p:cNvSpPr txBox="1"/>
          <p:nvPr/>
        </p:nvSpPr>
        <p:spPr>
          <a:xfrm>
            <a:off x="6578009" y="6167041"/>
            <a:ext cx="2650880" cy="369332"/>
          </a:xfrm>
          <a:prstGeom prst="rect">
            <a:avLst/>
          </a:prstGeom>
          <a:noFill/>
        </p:spPr>
        <p:txBody>
          <a:bodyPr wrap="square" rtlCol="0">
            <a:spAutoFit/>
          </a:bodyPr>
          <a:lstStyle/>
          <a:p>
            <a:r>
              <a:rPr lang="en-US" dirty="0" smtClean="0"/>
              <a:t>Waiting Room Rounds</a:t>
            </a:r>
            <a:endParaRPr lang="en-US" dirty="0"/>
          </a:p>
        </p:txBody>
      </p:sp>
      <p:sp>
        <p:nvSpPr>
          <p:cNvPr id="17" name="TextBox 16"/>
          <p:cNvSpPr txBox="1"/>
          <p:nvPr/>
        </p:nvSpPr>
        <p:spPr>
          <a:xfrm>
            <a:off x="3811402" y="5627872"/>
            <a:ext cx="2650880" cy="369332"/>
          </a:xfrm>
          <a:prstGeom prst="rect">
            <a:avLst/>
          </a:prstGeom>
          <a:noFill/>
        </p:spPr>
        <p:txBody>
          <a:bodyPr wrap="square" rtlCol="0">
            <a:spAutoFit/>
          </a:bodyPr>
          <a:lstStyle/>
          <a:p>
            <a:r>
              <a:rPr lang="en-US" dirty="0" smtClean="0"/>
              <a:t>Group Concept Mapping</a:t>
            </a:r>
            <a:endParaRPr lang="en-US" dirty="0"/>
          </a:p>
        </p:txBody>
      </p:sp>
      <p:pic>
        <p:nvPicPr>
          <p:cNvPr id="2066" name="Picture 18" descr="Image result for surve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7199" y="526315"/>
            <a:ext cx="1719607" cy="109042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390996" y="1484722"/>
            <a:ext cx="2073980" cy="369332"/>
          </a:xfrm>
          <a:prstGeom prst="rect">
            <a:avLst/>
          </a:prstGeom>
          <a:noFill/>
        </p:spPr>
        <p:txBody>
          <a:bodyPr wrap="square" rtlCol="0">
            <a:spAutoFit/>
          </a:bodyPr>
          <a:lstStyle/>
          <a:p>
            <a:r>
              <a:rPr lang="en-US" dirty="0" smtClean="0"/>
              <a:t>Experience Surveys</a:t>
            </a:r>
            <a:endParaRPr lang="en-US" dirty="0"/>
          </a:p>
        </p:txBody>
      </p:sp>
      <p:cxnSp>
        <p:nvCxnSpPr>
          <p:cNvPr id="7" name="Straight Connector 6"/>
          <p:cNvCxnSpPr/>
          <p:nvPr/>
        </p:nvCxnSpPr>
        <p:spPr>
          <a:xfrm>
            <a:off x="6230679" y="474921"/>
            <a:ext cx="2234297" cy="144602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283210" y="312738"/>
            <a:ext cx="1910948" cy="16082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877340" y="4019107"/>
            <a:ext cx="2289544" cy="21234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4196316" y="4019107"/>
            <a:ext cx="1750828" cy="2147934"/>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390996" y="4118785"/>
            <a:ext cx="2306437" cy="223292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16" idx="1"/>
          </p:cNvCxnSpPr>
          <p:nvPr/>
        </p:nvCxnSpPr>
        <p:spPr>
          <a:xfrm flipH="1">
            <a:off x="6578009" y="4019107"/>
            <a:ext cx="2119424" cy="233260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441428" y="4242878"/>
            <a:ext cx="1332614" cy="1569660"/>
          </a:xfrm>
          <a:prstGeom prst="rect">
            <a:avLst/>
          </a:prstGeom>
          <a:noFill/>
        </p:spPr>
        <p:txBody>
          <a:bodyPr wrap="square" rtlCol="0">
            <a:spAutoFit/>
          </a:bodyPr>
          <a:lstStyle/>
          <a:p>
            <a:r>
              <a:rPr lang="en-US" sz="9600" dirty="0" smtClean="0">
                <a:solidFill>
                  <a:schemeClr val="accent1"/>
                </a:solidFill>
              </a:rPr>
              <a:t>?</a:t>
            </a:r>
            <a:endParaRPr lang="en-US" sz="9600" dirty="0">
              <a:solidFill>
                <a:schemeClr val="accent1"/>
              </a:solidFill>
            </a:endParaRPr>
          </a:p>
        </p:txBody>
      </p:sp>
    </p:spTree>
    <p:extLst>
      <p:ext uri="{BB962C8B-B14F-4D97-AF65-F5344CB8AC3E}">
        <p14:creationId xmlns:p14="http://schemas.microsoft.com/office/powerpoint/2010/main" val="36836633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7-23 at 8.12.43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61888" r="-61888"/>
          <a:stretch/>
        </p:blipFill>
        <p:spPr>
          <a:xfrm>
            <a:off x="-74778" y="266871"/>
            <a:ext cx="12385341" cy="6208626"/>
          </a:xfrm>
        </p:spPr>
      </p:pic>
      <p:sp>
        <p:nvSpPr>
          <p:cNvPr id="5" name="TextBox 4"/>
          <p:cNvSpPr txBox="1"/>
          <p:nvPr/>
        </p:nvSpPr>
        <p:spPr>
          <a:xfrm>
            <a:off x="3577609" y="6376030"/>
            <a:ext cx="5566391" cy="400110"/>
          </a:xfrm>
          <a:prstGeom prst="rect">
            <a:avLst/>
          </a:prstGeom>
          <a:noFill/>
        </p:spPr>
        <p:txBody>
          <a:bodyPr wrap="square" rtlCol="0">
            <a:spAutoFit/>
          </a:bodyPr>
          <a:lstStyle/>
          <a:p>
            <a:r>
              <a:rPr lang="en-US" sz="1000" dirty="0" smtClean="0"/>
              <a:t>Carman KL, et al. Patient and Family Engagement: A Framework for Understanding the Elements and Developing Interventions and Policies. </a:t>
            </a:r>
            <a:r>
              <a:rPr lang="en-US" sz="1000" i="1" dirty="0" smtClean="0"/>
              <a:t>Health Affairs </a:t>
            </a:r>
            <a:r>
              <a:rPr lang="en-US" sz="1000" dirty="0" smtClean="0"/>
              <a:t>32, No 2 (2013): 223 – 231.</a:t>
            </a:r>
            <a:endParaRPr lang="en-US" sz="1000" dirty="0"/>
          </a:p>
        </p:txBody>
      </p:sp>
      <p:sp>
        <p:nvSpPr>
          <p:cNvPr id="2" name="Rounded Rectangle 1"/>
          <p:cNvSpPr/>
          <p:nvPr/>
        </p:nvSpPr>
        <p:spPr>
          <a:xfrm>
            <a:off x="4591336" y="2653661"/>
            <a:ext cx="1432757" cy="133104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Patient experience surveys</a:t>
            </a:r>
            <a:endParaRPr lang="en-US" dirty="0"/>
          </a:p>
        </p:txBody>
      </p:sp>
      <p:sp>
        <p:nvSpPr>
          <p:cNvPr id="7" name="Rounded Rectangle 6"/>
          <p:cNvSpPr/>
          <p:nvPr/>
        </p:nvSpPr>
        <p:spPr>
          <a:xfrm>
            <a:off x="4743736" y="2653661"/>
            <a:ext cx="1432757" cy="133104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Waiting room rounds</a:t>
            </a:r>
            <a:endParaRPr lang="en-US" dirty="0"/>
          </a:p>
        </p:txBody>
      </p:sp>
      <p:sp>
        <p:nvSpPr>
          <p:cNvPr id="8" name="Rounded Rectangle 7"/>
          <p:cNvSpPr/>
          <p:nvPr/>
        </p:nvSpPr>
        <p:spPr>
          <a:xfrm>
            <a:off x="5633341" y="2653661"/>
            <a:ext cx="1432757" cy="133104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Clinic focus groups</a:t>
            </a:r>
            <a:endParaRPr lang="en-US" dirty="0"/>
          </a:p>
        </p:txBody>
      </p:sp>
      <p:sp>
        <p:nvSpPr>
          <p:cNvPr id="9" name="Rounded Rectangle 8"/>
          <p:cNvSpPr/>
          <p:nvPr/>
        </p:nvSpPr>
        <p:spPr>
          <a:xfrm>
            <a:off x="6648652" y="2653661"/>
            <a:ext cx="1915326" cy="133104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Patient and family advisory boards</a:t>
            </a:r>
            <a:endParaRPr lang="en-US" dirty="0"/>
          </a:p>
        </p:txBody>
      </p:sp>
      <p:sp>
        <p:nvSpPr>
          <p:cNvPr id="10" name="Rounded Rectangle 9"/>
          <p:cNvSpPr/>
          <p:nvPr/>
        </p:nvSpPr>
        <p:spPr>
          <a:xfrm>
            <a:off x="6811465" y="2653661"/>
            <a:ext cx="1947889" cy="133104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Patient and family advisors on QI teams</a:t>
            </a:r>
            <a:endParaRPr lang="en-US" dirty="0"/>
          </a:p>
        </p:txBody>
      </p:sp>
    </p:spTree>
    <p:extLst>
      <p:ext uri="{BB962C8B-B14F-4D97-AF65-F5344CB8AC3E}">
        <p14:creationId xmlns:p14="http://schemas.microsoft.com/office/powerpoint/2010/main" val="475430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5161"/>
            <a:ext cx="8229600" cy="1187865"/>
          </a:xfrm>
        </p:spPr>
        <p:txBody>
          <a:bodyPr/>
          <a:lstStyle/>
          <a:p>
            <a:r>
              <a:rPr lang="en-US" dirty="0" smtClean="0"/>
              <a:t>Patient Experience Surveys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81125860"/>
              </p:ext>
            </p:extLst>
          </p:nvPr>
        </p:nvGraphicFramePr>
        <p:xfrm>
          <a:off x="457200" y="1985119"/>
          <a:ext cx="8290936" cy="3823466"/>
        </p:xfrm>
        <a:graphic>
          <a:graphicData uri="http://schemas.openxmlformats.org/drawingml/2006/table">
            <a:tbl>
              <a:tblPr firstRow="1" bandRow="1">
                <a:tableStyleId>{5C22544A-7EE6-4342-B048-85BDC9FD1C3A}</a:tableStyleId>
              </a:tblPr>
              <a:tblGrid>
                <a:gridCol w="2772282"/>
                <a:gridCol w="2179311"/>
                <a:gridCol w="3339343"/>
              </a:tblGrid>
              <a:tr h="531627">
                <a:tc>
                  <a:txBody>
                    <a:bodyPr/>
                    <a:lstStyle/>
                    <a:p>
                      <a:r>
                        <a:rPr lang="en-US" dirty="0" smtClean="0"/>
                        <a:t>Pros</a:t>
                      </a:r>
                      <a:endParaRPr lang="en-US" dirty="0"/>
                    </a:p>
                  </a:txBody>
                  <a:tcPr/>
                </a:tc>
                <a:tc>
                  <a:txBody>
                    <a:bodyPr/>
                    <a:lstStyle/>
                    <a:p>
                      <a:r>
                        <a:rPr lang="en-US" dirty="0" smtClean="0"/>
                        <a:t>Cons</a:t>
                      </a:r>
                      <a:endParaRPr lang="en-US" dirty="0"/>
                    </a:p>
                  </a:txBody>
                  <a:tcPr/>
                </a:tc>
                <a:tc>
                  <a:txBody>
                    <a:bodyPr/>
                    <a:lstStyle/>
                    <a:p>
                      <a:r>
                        <a:rPr lang="en-US" dirty="0" smtClean="0"/>
                        <a:t>Might Be a Good Fit If:</a:t>
                      </a:r>
                      <a:endParaRPr lang="en-US" dirty="0"/>
                    </a:p>
                  </a:txBody>
                  <a:tcPr/>
                </a:tc>
              </a:tr>
              <a:tr h="703054">
                <a:tc>
                  <a:txBody>
                    <a:bodyPr/>
                    <a:lstStyle/>
                    <a:p>
                      <a:pPr algn="ctr"/>
                      <a:r>
                        <a:rPr lang="en-US" dirty="0" smtClean="0"/>
                        <a:t>Relatively easy to use</a:t>
                      </a:r>
                      <a:endParaRPr lang="en-US" dirty="0"/>
                    </a:p>
                  </a:txBody>
                  <a:tcPr/>
                </a:tc>
                <a:tc>
                  <a:txBody>
                    <a:bodyPr/>
                    <a:lstStyle/>
                    <a:p>
                      <a:pPr algn="ctr"/>
                      <a:r>
                        <a:rPr lang="en-US" dirty="0" smtClean="0"/>
                        <a:t>Results</a:t>
                      </a:r>
                      <a:r>
                        <a:rPr lang="en-US" baseline="0" dirty="0" smtClean="0"/>
                        <a:t> can only be as good as the questions asked</a:t>
                      </a:r>
                      <a:endParaRPr lang="en-US" dirty="0"/>
                    </a:p>
                  </a:txBody>
                  <a:tcPr/>
                </a:tc>
                <a:tc>
                  <a:txBody>
                    <a:bodyPr/>
                    <a:lstStyle/>
                    <a:p>
                      <a:pPr algn="ctr"/>
                      <a:r>
                        <a:rPr lang="en-US" dirty="0" smtClean="0"/>
                        <a:t>A practice</a:t>
                      </a:r>
                      <a:r>
                        <a:rPr lang="en-US" baseline="0" dirty="0" smtClean="0"/>
                        <a:t> is </a:t>
                      </a:r>
                      <a:r>
                        <a:rPr lang="en-US" i="1" baseline="0" dirty="0" smtClean="0"/>
                        <a:t>very</a:t>
                      </a:r>
                      <a:r>
                        <a:rPr lang="en-US" i="0" baseline="0" dirty="0" smtClean="0"/>
                        <a:t> unable to adopt more involved methods on the continuum of engagement</a:t>
                      </a:r>
                      <a:endParaRPr lang="en-US" dirty="0"/>
                    </a:p>
                  </a:txBody>
                  <a:tcPr/>
                </a:tc>
              </a:tr>
              <a:tr h="703054">
                <a:tc>
                  <a:txBody>
                    <a:bodyPr/>
                    <a:lstStyle/>
                    <a:p>
                      <a:pPr algn="ctr"/>
                      <a:r>
                        <a:rPr lang="en-US" dirty="0" smtClean="0"/>
                        <a:t>May be required of clinic by larger (hospital,</a:t>
                      </a:r>
                      <a:r>
                        <a:rPr lang="en-US" baseline="0" dirty="0" smtClean="0"/>
                        <a:t> payer) </a:t>
                      </a:r>
                      <a:r>
                        <a:rPr lang="en-US" dirty="0" smtClean="0"/>
                        <a:t>system</a:t>
                      </a:r>
                      <a:r>
                        <a:rPr lang="en-US" baseline="0" dirty="0" smtClean="0"/>
                        <a:t> </a:t>
                      </a:r>
                    </a:p>
                  </a:txBody>
                  <a:tcPr/>
                </a:tc>
                <a:tc>
                  <a:txBody>
                    <a:bodyPr/>
                    <a:lstStyle/>
                    <a:p>
                      <a:pPr algn="ctr"/>
                      <a:r>
                        <a:rPr lang="en-US" dirty="0" smtClean="0"/>
                        <a:t>Low response rates are typical and</a:t>
                      </a:r>
                      <a:r>
                        <a:rPr lang="en-US" baseline="0" dirty="0" smtClean="0"/>
                        <a:t> responders are often polarized</a:t>
                      </a:r>
                      <a:endParaRPr lang="en-US" dirty="0"/>
                    </a:p>
                  </a:txBody>
                  <a:tcPr/>
                </a:tc>
                <a:tc>
                  <a:txBody>
                    <a:bodyPr/>
                    <a:lstStyle/>
                    <a:p>
                      <a:pPr algn="ctr"/>
                      <a:r>
                        <a:rPr lang="en-US" dirty="0" smtClean="0"/>
                        <a:t>A practice is required to do a survey based on institution</a:t>
                      </a:r>
                      <a:r>
                        <a:rPr lang="en-US" baseline="0" dirty="0" smtClean="0"/>
                        <a:t> requirements</a:t>
                      </a:r>
                      <a:endParaRPr lang="en-US" dirty="0"/>
                    </a:p>
                  </a:txBody>
                  <a:tcPr/>
                </a:tc>
              </a:tr>
              <a:tr h="703054">
                <a:tc>
                  <a:txBody>
                    <a:bodyPr/>
                    <a:lstStyle/>
                    <a:p>
                      <a:pPr algn="ctr"/>
                      <a:r>
                        <a:rPr lang="en-US" dirty="0" smtClean="0"/>
                        <a:t>May be more</a:t>
                      </a:r>
                      <a:r>
                        <a:rPr lang="en-US" baseline="0" dirty="0" smtClean="0"/>
                        <a:t> helpful if internally developed with specific questions in mind for informing QI efforts</a:t>
                      </a:r>
                      <a:endParaRPr lang="en-US" dirty="0"/>
                    </a:p>
                  </a:txBody>
                  <a:tcPr/>
                </a:tc>
                <a:tc>
                  <a:txBody>
                    <a:bodyPr/>
                    <a:lstStyle/>
                    <a:p>
                      <a:pPr algn="ctr"/>
                      <a:endParaRPr lang="en-US" dirty="0"/>
                    </a:p>
                  </a:txBody>
                  <a:tcPr/>
                </a:tc>
                <a:tc>
                  <a:txBody>
                    <a:bodyPr/>
                    <a:lstStyle/>
                    <a:p>
                      <a:pPr algn="ctr"/>
                      <a:r>
                        <a:rPr lang="en-US" dirty="0" smtClean="0"/>
                        <a:t>A practice is unable to protect</a:t>
                      </a:r>
                      <a:r>
                        <a:rPr lang="en-US" baseline="0" dirty="0" smtClean="0"/>
                        <a:t> a staff member’s time to organize other methods of </a:t>
                      </a:r>
                      <a:r>
                        <a:rPr lang="en-US" baseline="0" dirty="0" err="1" smtClean="0"/>
                        <a:t>pt</a:t>
                      </a:r>
                      <a:r>
                        <a:rPr lang="en-US" baseline="0" dirty="0" smtClean="0"/>
                        <a:t>/</a:t>
                      </a:r>
                      <a:r>
                        <a:rPr lang="en-US" baseline="0" dirty="0" err="1" smtClean="0"/>
                        <a:t>fam</a:t>
                      </a:r>
                      <a:r>
                        <a:rPr lang="en-US" baseline="0" dirty="0" smtClean="0"/>
                        <a:t> engagement</a:t>
                      </a:r>
                      <a:endParaRPr lang="en-US" dirty="0"/>
                    </a:p>
                  </a:txBody>
                  <a:tcPr/>
                </a:tc>
              </a:tr>
            </a:tbl>
          </a:graphicData>
        </a:graphic>
      </p:graphicFrame>
      <p:pic>
        <p:nvPicPr>
          <p:cNvPr id="6" name="Picture 5"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225" y="5820724"/>
            <a:ext cx="1079211" cy="1038486"/>
          </a:xfrm>
          <a:prstGeom prst="rect">
            <a:avLst/>
          </a:prstGeom>
        </p:spPr>
      </p:pic>
      <p:pic>
        <p:nvPicPr>
          <p:cNvPr id="8" name="Picture 7"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700" y="5820724"/>
            <a:ext cx="4305300" cy="965200"/>
          </a:xfrm>
          <a:prstGeom prst="rect">
            <a:avLst/>
          </a:prstGeom>
        </p:spPr>
      </p:pic>
    </p:spTree>
    <p:extLst>
      <p:ext uri="{BB962C8B-B14F-4D97-AF65-F5344CB8AC3E}">
        <p14:creationId xmlns:p14="http://schemas.microsoft.com/office/powerpoint/2010/main" val="14449467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781" y="442271"/>
            <a:ext cx="8229600" cy="1187865"/>
          </a:xfrm>
        </p:spPr>
        <p:txBody>
          <a:bodyPr>
            <a:normAutofit/>
          </a:bodyPr>
          <a:lstStyle/>
          <a:p>
            <a:r>
              <a:rPr lang="en-US" sz="3200" dirty="0" smtClean="0"/>
              <a:t>Waiting Room Rounding</a:t>
            </a:r>
            <a:br>
              <a:rPr lang="en-US" sz="3200" dirty="0" smtClean="0"/>
            </a:b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1491081253"/>
              </p:ext>
            </p:extLst>
          </p:nvPr>
        </p:nvGraphicFramePr>
        <p:xfrm>
          <a:off x="457200" y="1287239"/>
          <a:ext cx="8290936" cy="4877041"/>
        </p:xfrm>
        <a:graphic>
          <a:graphicData uri="http://schemas.openxmlformats.org/drawingml/2006/table">
            <a:tbl>
              <a:tblPr firstRow="1" bandRow="1">
                <a:tableStyleId>{5C22544A-7EE6-4342-B048-85BDC9FD1C3A}</a:tableStyleId>
              </a:tblPr>
              <a:tblGrid>
                <a:gridCol w="2380455"/>
                <a:gridCol w="2571138"/>
                <a:gridCol w="3339343"/>
              </a:tblGrid>
              <a:tr h="531627">
                <a:tc>
                  <a:txBody>
                    <a:bodyPr/>
                    <a:lstStyle/>
                    <a:p>
                      <a:r>
                        <a:rPr lang="en-US" sz="1700" dirty="0" smtClean="0"/>
                        <a:t>Pros</a:t>
                      </a:r>
                      <a:endParaRPr lang="en-US" sz="1700" dirty="0"/>
                    </a:p>
                  </a:txBody>
                  <a:tcPr/>
                </a:tc>
                <a:tc>
                  <a:txBody>
                    <a:bodyPr/>
                    <a:lstStyle/>
                    <a:p>
                      <a:r>
                        <a:rPr lang="en-US" sz="1700" dirty="0" smtClean="0"/>
                        <a:t>Cons</a:t>
                      </a:r>
                      <a:endParaRPr lang="en-US" sz="1700" dirty="0"/>
                    </a:p>
                  </a:txBody>
                  <a:tcPr/>
                </a:tc>
                <a:tc>
                  <a:txBody>
                    <a:bodyPr/>
                    <a:lstStyle/>
                    <a:p>
                      <a:r>
                        <a:rPr lang="en-US" sz="1700" dirty="0" smtClean="0"/>
                        <a:t>Might Be a Good Fit If:</a:t>
                      </a:r>
                      <a:endParaRPr lang="en-US" sz="1700" dirty="0"/>
                    </a:p>
                  </a:txBody>
                  <a:tcPr/>
                </a:tc>
              </a:tr>
              <a:tr h="703054">
                <a:tc>
                  <a:txBody>
                    <a:bodyPr/>
                    <a:lstStyle/>
                    <a:p>
                      <a:pPr algn="ctr"/>
                      <a:r>
                        <a:rPr lang="en-US" sz="1700" dirty="0" smtClean="0"/>
                        <a:t>Relatively easy to do</a:t>
                      </a:r>
                      <a:endParaRPr lang="en-US" sz="1700" dirty="0"/>
                    </a:p>
                  </a:txBody>
                  <a:tcPr/>
                </a:tc>
                <a:tc>
                  <a:txBody>
                    <a:bodyPr/>
                    <a:lstStyle/>
                    <a:p>
                      <a:pPr algn="ctr"/>
                      <a:r>
                        <a:rPr lang="en-US" sz="1700" dirty="0" smtClean="0"/>
                        <a:t>Does</a:t>
                      </a:r>
                      <a:r>
                        <a:rPr lang="en-US" sz="1700" baseline="0" dirty="0" smtClean="0"/>
                        <a:t> not afford patients and families time to give thoughtful feedback</a:t>
                      </a:r>
                      <a:endParaRPr lang="en-US" sz="1700" dirty="0"/>
                    </a:p>
                  </a:txBody>
                  <a:tcPr/>
                </a:tc>
                <a:tc>
                  <a:txBody>
                    <a:bodyPr/>
                    <a:lstStyle/>
                    <a:p>
                      <a:pPr algn="ctr"/>
                      <a:r>
                        <a:rPr lang="en-US" sz="1700" dirty="0" smtClean="0"/>
                        <a:t>Leadership is ready to act on direct patient feedback, but not yet ready to support higher</a:t>
                      </a:r>
                      <a:r>
                        <a:rPr lang="en-US" sz="1700" baseline="0" dirty="0" smtClean="0"/>
                        <a:t> methods of patient partnership</a:t>
                      </a:r>
                      <a:endParaRPr lang="en-US" sz="1700" dirty="0"/>
                    </a:p>
                  </a:txBody>
                  <a:tcPr/>
                </a:tc>
              </a:tr>
              <a:tr h="703054">
                <a:tc>
                  <a:txBody>
                    <a:bodyPr/>
                    <a:lstStyle/>
                    <a:p>
                      <a:pPr algn="ctr"/>
                      <a:r>
                        <a:rPr lang="en-US" sz="1700" baseline="0" dirty="0" smtClean="0"/>
                        <a:t>Allows two-way conversation to develop</a:t>
                      </a:r>
                    </a:p>
                  </a:txBody>
                  <a:tcPr/>
                </a:tc>
                <a:tc>
                  <a:txBody>
                    <a:bodyPr/>
                    <a:lstStyle/>
                    <a:p>
                      <a:pPr algn="ctr"/>
                      <a:r>
                        <a:rPr lang="en-US" sz="1700" dirty="0" smtClean="0"/>
                        <a:t>May promote discourage accurate feedback given lack of anonymity</a:t>
                      </a:r>
                      <a:r>
                        <a:rPr lang="en-US" sz="1700" baseline="0" dirty="0" smtClean="0"/>
                        <a:t> </a:t>
                      </a:r>
                      <a:endParaRPr lang="en-US" sz="17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A practice is unable to protect</a:t>
                      </a:r>
                      <a:r>
                        <a:rPr lang="en-US" sz="1700" baseline="0" dirty="0" smtClean="0"/>
                        <a:t> a staff member’s time to organize other methods of </a:t>
                      </a:r>
                      <a:r>
                        <a:rPr lang="en-US" sz="1700" baseline="0" dirty="0" err="1" smtClean="0"/>
                        <a:t>pt</a:t>
                      </a:r>
                      <a:r>
                        <a:rPr lang="en-US" sz="1700" baseline="0" dirty="0" smtClean="0"/>
                        <a:t>/</a:t>
                      </a:r>
                      <a:r>
                        <a:rPr lang="en-US" sz="1700" baseline="0" dirty="0" err="1" smtClean="0"/>
                        <a:t>fam</a:t>
                      </a:r>
                      <a:r>
                        <a:rPr lang="en-US" sz="1700" baseline="0" dirty="0" smtClean="0"/>
                        <a:t> engagement</a:t>
                      </a:r>
                      <a:endParaRPr lang="en-US" sz="1700" dirty="0" smtClean="0"/>
                    </a:p>
                  </a:txBody>
                  <a:tcPr/>
                </a:tc>
              </a:tr>
              <a:tr h="703054">
                <a:tc>
                  <a:txBody>
                    <a:bodyPr/>
                    <a:lstStyle/>
                    <a:p>
                      <a:pPr algn="ctr"/>
                      <a:r>
                        <a:rPr lang="en-US" sz="1700" dirty="0" smtClean="0"/>
                        <a:t>Allows catchment of patients/families</a:t>
                      </a:r>
                      <a:r>
                        <a:rPr lang="en-US" sz="1700" baseline="0" dirty="0" smtClean="0"/>
                        <a:t> who may not otherwise complete surveys or attend meetings</a:t>
                      </a:r>
                      <a:endParaRPr lang="en-US" sz="1700" dirty="0"/>
                    </a:p>
                  </a:txBody>
                  <a:tcPr/>
                </a:tc>
                <a:tc>
                  <a:txBody>
                    <a:bodyPr/>
                    <a:lstStyle/>
                    <a:p>
                      <a:pPr algn="ctr"/>
                      <a:r>
                        <a:rPr lang="en-US" sz="1700" dirty="0" smtClean="0"/>
                        <a:t>May</a:t>
                      </a:r>
                      <a:r>
                        <a:rPr lang="en-US" sz="1700" baseline="0" dirty="0" smtClean="0"/>
                        <a:t> be hard to put into action without a follow up implementation plan</a:t>
                      </a:r>
                      <a:endParaRPr lang="en-US" sz="1700" dirty="0"/>
                    </a:p>
                  </a:txBody>
                  <a:tcPr/>
                </a:tc>
                <a:tc>
                  <a:txBody>
                    <a:bodyPr/>
                    <a:lstStyle/>
                    <a:p>
                      <a:pPr algn="ctr"/>
                      <a:r>
                        <a:rPr lang="en-US" sz="1700" dirty="0" smtClean="0"/>
                        <a:t>Practice has a specific issue that they would like feedback on</a:t>
                      </a:r>
                      <a:endParaRPr lang="en-US" sz="1700" dirty="0"/>
                    </a:p>
                  </a:txBody>
                  <a:tcPr/>
                </a:tc>
              </a:tr>
              <a:tr h="703054">
                <a:tc>
                  <a:txBody>
                    <a:bodyPr/>
                    <a:lstStyle/>
                    <a:p>
                      <a:pPr algn="ctr"/>
                      <a:r>
                        <a:rPr lang="en-US" sz="1700" dirty="0" smtClean="0"/>
                        <a:t>Can tailor questions to specific clinic</a:t>
                      </a:r>
                      <a:r>
                        <a:rPr lang="en-US" sz="1700" baseline="0" dirty="0" smtClean="0"/>
                        <a:t> issues </a:t>
                      </a:r>
                      <a:endParaRPr lang="en-US" sz="1700" dirty="0"/>
                    </a:p>
                  </a:txBody>
                  <a:tcPr/>
                </a:tc>
                <a:tc>
                  <a:txBody>
                    <a:bodyPr/>
                    <a:lstStyle/>
                    <a:p>
                      <a:pPr algn="ctr"/>
                      <a:endParaRPr lang="en-US" sz="1700" dirty="0"/>
                    </a:p>
                  </a:txBody>
                  <a:tcPr/>
                </a:tc>
                <a:tc>
                  <a:txBody>
                    <a:bodyPr/>
                    <a:lstStyle/>
                    <a:p>
                      <a:pPr algn="ctr"/>
                      <a:endParaRPr lang="en-US" sz="1700" dirty="0"/>
                    </a:p>
                  </a:txBody>
                  <a:tcPr/>
                </a:tc>
              </a:tr>
            </a:tbl>
          </a:graphicData>
        </a:graphic>
      </p:graphicFrame>
      <p:pic>
        <p:nvPicPr>
          <p:cNvPr id="6" name="Picture 5"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569" y="5165082"/>
            <a:ext cx="2304617" cy="1567478"/>
          </a:xfrm>
          <a:prstGeom prst="rect">
            <a:avLst/>
          </a:prstGeom>
        </p:spPr>
      </p:pic>
    </p:spTree>
    <p:extLst>
      <p:ext uri="{BB962C8B-B14F-4D97-AF65-F5344CB8AC3E}">
        <p14:creationId xmlns:p14="http://schemas.microsoft.com/office/powerpoint/2010/main" val="11231270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253" y="442271"/>
            <a:ext cx="8229600" cy="1187865"/>
          </a:xfrm>
        </p:spPr>
        <p:txBody>
          <a:bodyPr>
            <a:normAutofit/>
          </a:bodyPr>
          <a:lstStyle/>
          <a:p>
            <a:r>
              <a:rPr lang="en-US" sz="3200" dirty="0" smtClean="0"/>
              <a:t>Group Concept Mapping</a:t>
            </a:r>
            <a:br>
              <a:rPr lang="en-US" sz="3200" dirty="0" smtClean="0"/>
            </a:b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2590991630"/>
              </p:ext>
            </p:extLst>
          </p:nvPr>
        </p:nvGraphicFramePr>
        <p:xfrm>
          <a:off x="457200" y="1287239"/>
          <a:ext cx="8290936" cy="4877041"/>
        </p:xfrm>
        <a:graphic>
          <a:graphicData uri="http://schemas.openxmlformats.org/drawingml/2006/table">
            <a:tbl>
              <a:tblPr firstRow="1" bandRow="1">
                <a:tableStyleId>{5C22544A-7EE6-4342-B048-85BDC9FD1C3A}</a:tableStyleId>
              </a:tblPr>
              <a:tblGrid>
                <a:gridCol w="2380455"/>
                <a:gridCol w="2571138"/>
                <a:gridCol w="3339343"/>
              </a:tblGrid>
              <a:tr h="531627">
                <a:tc>
                  <a:txBody>
                    <a:bodyPr/>
                    <a:lstStyle/>
                    <a:p>
                      <a:r>
                        <a:rPr lang="en-US" sz="1700" dirty="0" smtClean="0"/>
                        <a:t>Pros</a:t>
                      </a:r>
                      <a:endParaRPr lang="en-US" sz="1700" dirty="0"/>
                    </a:p>
                  </a:txBody>
                  <a:tcPr/>
                </a:tc>
                <a:tc>
                  <a:txBody>
                    <a:bodyPr/>
                    <a:lstStyle/>
                    <a:p>
                      <a:r>
                        <a:rPr lang="en-US" sz="1700" dirty="0" smtClean="0"/>
                        <a:t>Cons</a:t>
                      </a:r>
                      <a:endParaRPr lang="en-US" sz="1700" dirty="0"/>
                    </a:p>
                  </a:txBody>
                  <a:tcPr/>
                </a:tc>
                <a:tc>
                  <a:txBody>
                    <a:bodyPr/>
                    <a:lstStyle/>
                    <a:p>
                      <a:r>
                        <a:rPr lang="en-US" sz="1700" dirty="0" smtClean="0"/>
                        <a:t>Might Be a Good Fit If:</a:t>
                      </a:r>
                      <a:endParaRPr lang="en-US" sz="1700" dirty="0"/>
                    </a:p>
                  </a:txBody>
                  <a:tcPr/>
                </a:tc>
              </a:tr>
              <a:tr h="70305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smtClean="0"/>
                        <a:t>Relatively easy to do</a:t>
                      </a:r>
                    </a:p>
                    <a:p>
                      <a:pPr algn="ctr"/>
                      <a:endParaRPr lang="en-US" sz="1700" dirty="0"/>
                    </a:p>
                  </a:txBody>
                  <a:tcPr/>
                </a:tc>
                <a:tc>
                  <a:txBody>
                    <a:bodyPr/>
                    <a:lstStyle/>
                    <a:p>
                      <a:pPr algn="ctr"/>
                      <a:r>
                        <a:rPr lang="en-US" sz="1700" baseline="0" dirty="0" smtClean="0"/>
                        <a:t>May </a:t>
                      </a:r>
                      <a:r>
                        <a:rPr lang="en-US" sz="1700" baseline="0" dirty="0" smtClean="0"/>
                        <a:t>not allow for “group think”</a:t>
                      </a:r>
                      <a:endParaRPr lang="en-US" sz="1700" dirty="0"/>
                    </a:p>
                  </a:txBody>
                  <a:tcPr/>
                </a:tc>
                <a:tc>
                  <a:txBody>
                    <a:bodyPr/>
                    <a:lstStyle/>
                    <a:p>
                      <a:pPr algn="ctr"/>
                      <a:r>
                        <a:rPr lang="en-US" sz="1700" dirty="0" smtClean="0"/>
                        <a:t>Leadership is ready to act on direct patient feedback, but not yet ready to support higher</a:t>
                      </a:r>
                      <a:r>
                        <a:rPr lang="en-US" sz="1700" baseline="0" dirty="0" smtClean="0"/>
                        <a:t> methods of patient partnership</a:t>
                      </a:r>
                      <a:endParaRPr lang="en-US" sz="1700" dirty="0"/>
                    </a:p>
                  </a:txBody>
                  <a:tcPr/>
                </a:tc>
              </a:tr>
              <a:tr h="703054">
                <a:tc>
                  <a:txBody>
                    <a:bodyPr/>
                    <a:lstStyle/>
                    <a:p>
                      <a:pPr algn="ctr"/>
                      <a:r>
                        <a:rPr lang="en-US" sz="1700" baseline="0" dirty="0" smtClean="0"/>
                        <a:t>Allows two-way conversation to develop</a:t>
                      </a:r>
                    </a:p>
                  </a:txBody>
                  <a:tcPr/>
                </a:tc>
                <a:tc>
                  <a:txBody>
                    <a:bodyPr/>
                    <a:lstStyle/>
                    <a:p>
                      <a:pPr algn="ctr"/>
                      <a:r>
                        <a:rPr lang="en-US" sz="1700" dirty="0" smtClean="0"/>
                        <a:t>May discourage accurate feedback given lack of anonymity</a:t>
                      </a:r>
                      <a:r>
                        <a:rPr lang="en-US" sz="1700" baseline="0" dirty="0" smtClean="0"/>
                        <a:t> </a:t>
                      </a:r>
                      <a:endParaRPr lang="en-US" sz="17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smtClean="0"/>
                        <a:t>A practice is unable to protect</a:t>
                      </a:r>
                      <a:r>
                        <a:rPr lang="en-US" sz="1700" baseline="0" dirty="0" smtClean="0"/>
                        <a:t> a staff member’s time to organize other methods of </a:t>
                      </a:r>
                      <a:r>
                        <a:rPr lang="en-US" sz="1700" baseline="0" dirty="0" err="1" smtClean="0"/>
                        <a:t>pt</a:t>
                      </a:r>
                      <a:r>
                        <a:rPr lang="en-US" sz="1700" baseline="0" dirty="0" smtClean="0"/>
                        <a:t>/</a:t>
                      </a:r>
                      <a:r>
                        <a:rPr lang="en-US" sz="1700" baseline="0" dirty="0" err="1" smtClean="0"/>
                        <a:t>fam</a:t>
                      </a:r>
                      <a:r>
                        <a:rPr lang="en-US" sz="1700" baseline="0" dirty="0" smtClean="0"/>
                        <a:t> engagement</a:t>
                      </a:r>
                      <a:endParaRPr lang="en-US" sz="1700" dirty="0" smtClean="0"/>
                    </a:p>
                  </a:txBody>
                  <a:tcPr/>
                </a:tc>
              </a:tr>
              <a:tr h="703054">
                <a:tc>
                  <a:txBody>
                    <a:bodyPr/>
                    <a:lstStyle/>
                    <a:p>
                      <a:pPr algn="ctr"/>
                      <a:r>
                        <a:rPr lang="en-US" sz="1700" dirty="0" smtClean="0"/>
                        <a:t>Allows catchment of patients/families</a:t>
                      </a:r>
                      <a:r>
                        <a:rPr lang="en-US" sz="1700" baseline="0" dirty="0" smtClean="0"/>
                        <a:t> who may not otherwise complete surveys or attend meetings</a:t>
                      </a:r>
                      <a:endParaRPr lang="en-US" sz="1700" dirty="0"/>
                    </a:p>
                  </a:txBody>
                  <a:tcPr/>
                </a:tc>
                <a:tc>
                  <a:txBody>
                    <a:bodyPr/>
                    <a:lstStyle/>
                    <a:p>
                      <a:pPr algn="ctr"/>
                      <a:r>
                        <a:rPr lang="en-US" sz="1700" dirty="0" smtClean="0"/>
                        <a:t>May</a:t>
                      </a:r>
                      <a:r>
                        <a:rPr lang="en-US" sz="1700" baseline="0" dirty="0" smtClean="0"/>
                        <a:t> be hard to put into action without a follow up implementation plan</a:t>
                      </a:r>
                      <a:endParaRPr lang="en-US" sz="1700" dirty="0"/>
                    </a:p>
                  </a:txBody>
                  <a:tcPr/>
                </a:tc>
                <a:tc>
                  <a:txBody>
                    <a:bodyPr/>
                    <a:lstStyle/>
                    <a:p>
                      <a:pPr algn="ctr"/>
                      <a:r>
                        <a:rPr lang="en-US" sz="1700" dirty="0" smtClean="0"/>
                        <a:t>Practice has a specific issue that they would like feedback on</a:t>
                      </a:r>
                      <a:endParaRPr lang="en-US" sz="1700" dirty="0"/>
                    </a:p>
                  </a:txBody>
                  <a:tcPr/>
                </a:tc>
              </a:tr>
              <a:tr h="703054">
                <a:tc>
                  <a:txBody>
                    <a:bodyPr/>
                    <a:lstStyle/>
                    <a:p>
                      <a:pPr algn="ctr"/>
                      <a:r>
                        <a:rPr lang="en-US" sz="1700" dirty="0" smtClean="0"/>
                        <a:t>Can tailor questions to specific clinic</a:t>
                      </a:r>
                      <a:r>
                        <a:rPr lang="en-US" sz="1700" baseline="0" dirty="0" smtClean="0"/>
                        <a:t> issues </a:t>
                      </a:r>
                      <a:endParaRPr lang="en-US" sz="1700" dirty="0"/>
                    </a:p>
                  </a:txBody>
                  <a:tcPr/>
                </a:tc>
                <a:tc>
                  <a:txBody>
                    <a:bodyPr/>
                    <a:lstStyle/>
                    <a:p>
                      <a:pPr algn="ctr"/>
                      <a:endParaRPr lang="en-US" sz="1700" dirty="0"/>
                    </a:p>
                  </a:txBody>
                  <a:tcPr/>
                </a:tc>
                <a:tc>
                  <a:txBody>
                    <a:bodyPr/>
                    <a:lstStyle/>
                    <a:p>
                      <a:pPr algn="ctr"/>
                      <a:endParaRPr lang="en-US" sz="1700" dirty="0"/>
                    </a:p>
                  </a:txBody>
                  <a:tcPr/>
                </a:tc>
              </a:tr>
            </a:tbl>
          </a:graphicData>
        </a:graphic>
      </p:graphicFrame>
      <p:pic>
        <p:nvPicPr>
          <p:cNvPr id="6" name="Picture 5"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1569" y="5165082"/>
            <a:ext cx="2304617" cy="1567478"/>
          </a:xfrm>
          <a:prstGeom prst="rect">
            <a:avLst/>
          </a:prstGeom>
        </p:spPr>
      </p:pic>
    </p:spTree>
    <p:extLst>
      <p:ext uri="{BB962C8B-B14F-4D97-AF65-F5344CB8AC3E}">
        <p14:creationId xmlns:p14="http://schemas.microsoft.com/office/powerpoint/2010/main" val="19993224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049" y="310017"/>
            <a:ext cx="8526104" cy="892303"/>
          </a:xfrm>
        </p:spPr>
        <p:txBody>
          <a:bodyPr>
            <a:normAutofit/>
          </a:bodyPr>
          <a:lstStyle/>
          <a:p>
            <a:r>
              <a:rPr lang="en-US" sz="3200" dirty="0" smtClean="0"/>
              <a:t>Focus Groups</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3108434705"/>
              </p:ext>
            </p:extLst>
          </p:nvPr>
        </p:nvGraphicFramePr>
        <p:xfrm>
          <a:off x="203814" y="1068583"/>
          <a:ext cx="8748136" cy="5766977"/>
        </p:xfrm>
        <a:graphic>
          <a:graphicData uri="http://schemas.openxmlformats.org/drawingml/2006/table">
            <a:tbl>
              <a:tblPr firstRow="1" bandRow="1">
                <a:tableStyleId>{5C22544A-7EE6-4342-B048-85BDC9FD1C3A}</a:tableStyleId>
              </a:tblPr>
              <a:tblGrid>
                <a:gridCol w="2511724"/>
                <a:gridCol w="2712922"/>
                <a:gridCol w="3523490"/>
              </a:tblGrid>
              <a:tr h="515655">
                <a:tc>
                  <a:txBody>
                    <a:bodyPr/>
                    <a:lstStyle/>
                    <a:p>
                      <a:r>
                        <a:rPr lang="en-US" dirty="0" smtClean="0"/>
                        <a:t>Pros</a:t>
                      </a:r>
                      <a:endParaRPr lang="en-US" dirty="0"/>
                    </a:p>
                  </a:txBody>
                  <a:tcPr/>
                </a:tc>
                <a:tc>
                  <a:txBody>
                    <a:bodyPr/>
                    <a:lstStyle/>
                    <a:p>
                      <a:r>
                        <a:rPr lang="en-US" dirty="0" smtClean="0"/>
                        <a:t>Cons</a:t>
                      </a:r>
                      <a:endParaRPr lang="en-US" dirty="0"/>
                    </a:p>
                  </a:txBody>
                  <a:tcPr/>
                </a:tc>
                <a:tc>
                  <a:txBody>
                    <a:bodyPr/>
                    <a:lstStyle/>
                    <a:p>
                      <a:r>
                        <a:rPr lang="en-US" dirty="0" smtClean="0"/>
                        <a:t>Might Be a Good Fit If:</a:t>
                      </a:r>
                      <a:endParaRPr lang="en-US" dirty="0"/>
                    </a:p>
                  </a:txBody>
                  <a:tcPr/>
                </a:tc>
              </a:tr>
              <a:tr h="627492">
                <a:tc>
                  <a:txBody>
                    <a:bodyPr/>
                    <a:lstStyle/>
                    <a:p>
                      <a:pPr algn="ctr"/>
                      <a:r>
                        <a:rPr lang="en-US" dirty="0" smtClean="0"/>
                        <a:t>Great</a:t>
                      </a:r>
                      <a:r>
                        <a:rPr lang="en-US" baseline="0" dirty="0" smtClean="0"/>
                        <a:t> for one touch issue discussions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Requires recruitment</a:t>
                      </a:r>
                    </a:p>
                  </a:txBody>
                  <a:tcPr/>
                </a:tc>
                <a:tc>
                  <a:txBody>
                    <a:bodyPr/>
                    <a:lstStyle/>
                    <a:p>
                      <a:pPr algn="ctr"/>
                      <a:r>
                        <a:rPr lang="en-US" dirty="0" smtClean="0"/>
                        <a:t>Clinic</a:t>
                      </a:r>
                      <a:r>
                        <a:rPr lang="en-US" baseline="0" dirty="0" smtClean="0"/>
                        <a:t> has an engaged </a:t>
                      </a:r>
                      <a:r>
                        <a:rPr lang="en-US" baseline="0" dirty="0" err="1" smtClean="0"/>
                        <a:t>pt</a:t>
                      </a:r>
                      <a:r>
                        <a:rPr lang="en-US" baseline="0" dirty="0" smtClean="0"/>
                        <a:t>/fam engagement champion, but leadership not willing to support higher methods of patient partnership</a:t>
                      </a:r>
                      <a:endParaRPr lang="en-US" dirty="0"/>
                    </a:p>
                  </a:txBody>
                  <a:tcPr/>
                </a:tc>
              </a:tr>
              <a:tr h="1685163">
                <a:tc>
                  <a:txBody>
                    <a:bodyPr/>
                    <a:lstStyle/>
                    <a:p>
                      <a:pPr algn="ctr"/>
                      <a:r>
                        <a:rPr lang="en-US" baseline="0" dirty="0" smtClean="0"/>
                        <a:t>Can be a method for engaging </a:t>
                      </a:r>
                      <a:r>
                        <a:rPr lang="en-US" baseline="0" dirty="0" err="1" smtClean="0"/>
                        <a:t>non-english</a:t>
                      </a:r>
                      <a:r>
                        <a:rPr lang="en-US" baseline="0" dirty="0" smtClean="0"/>
                        <a:t> speaking patients if translation services are limited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Requires strong facilitation skills to engage group given lack of time to develop team dynamics/trust</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Clinic has been dissatisfied with patient surveys</a:t>
                      </a:r>
                      <a:r>
                        <a:rPr lang="en-US" baseline="0" dirty="0" smtClean="0"/>
                        <a:t> as a means of engaging patients in improving the clinic</a:t>
                      </a:r>
                      <a:endParaRPr lang="en-US" dirty="0" smtClean="0"/>
                    </a:p>
                  </a:txBody>
                  <a:tcPr/>
                </a:tc>
              </a:tr>
              <a:tr h="681932">
                <a:tc>
                  <a:txBody>
                    <a:bodyPr/>
                    <a:lstStyle/>
                    <a:p>
                      <a:pPr algn="ctr"/>
                      <a:r>
                        <a:rPr lang="en-US" dirty="0" smtClean="0"/>
                        <a:t>May be more meaningful</a:t>
                      </a:r>
                      <a:r>
                        <a:rPr lang="en-US" baseline="0" dirty="0" smtClean="0"/>
                        <a:t> than survey data; May stimulate some “group think”</a:t>
                      </a:r>
                      <a:endParaRPr lang="en-US" dirty="0"/>
                    </a:p>
                  </a:txBody>
                  <a:tcPr/>
                </a:tc>
                <a:tc>
                  <a:txBody>
                    <a:bodyPr/>
                    <a:lstStyle/>
                    <a:p>
                      <a:pPr algn="ctr"/>
                      <a:endParaRPr lang="en-US" dirty="0"/>
                    </a:p>
                  </a:txBody>
                  <a:tcPr/>
                </a:tc>
                <a:tc>
                  <a:txBody>
                    <a:bodyPr/>
                    <a:lstStyle/>
                    <a:p>
                      <a:pPr algn="ctr"/>
                      <a:r>
                        <a:rPr lang="en-US" dirty="0" smtClean="0"/>
                        <a:t>QI</a:t>
                      </a:r>
                      <a:r>
                        <a:rPr lang="en-US" baseline="0" dirty="0" smtClean="0"/>
                        <a:t> teams have projects already established and leadership is not well poised to implement change from advisory board feedback</a:t>
                      </a:r>
                      <a:endParaRPr lang="en-US" dirty="0"/>
                    </a:p>
                  </a:txBody>
                  <a:tcPr/>
                </a:tc>
              </a:tr>
              <a:tr h="681932">
                <a:tc>
                  <a:txBody>
                    <a:bodyPr/>
                    <a:lstStyle/>
                    <a:p>
                      <a:pPr algn="ctr"/>
                      <a:r>
                        <a:rPr lang="en-US" dirty="0" smtClean="0"/>
                        <a:t>Can be used as a “try</a:t>
                      </a:r>
                      <a:r>
                        <a:rPr lang="en-US" baseline="0" dirty="0" smtClean="0"/>
                        <a:t> out” for developing an advisory board</a:t>
                      </a:r>
                      <a:endParaRPr lang="en-US" dirty="0"/>
                    </a:p>
                  </a:txBody>
                  <a:tcPr/>
                </a:tc>
                <a:tc>
                  <a:txBody>
                    <a:bodyPr/>
                    <a:lstStyle/>
                    <a:p>
                      <a:pPr algn="ctr"/>
                      <a:endParaRPr lang="en-US" dirty="0"/>
                    </a:p>
                  </a:txBody>
                  <a:tcPr/>
                </a:tc>
                <a:tc>
                  <a:txBody>
                    <a:bodyPr/>
                    <a:lstStyle/>
                    <a:p>
                      <a:pPr algn="ctr"/>
                      <a:r>
                        <a:rPr lang="en-US" dirty="0" smtClean="0"/>
                        <a:t>Clinic has a desire</a:t>
                      </a:r>
                      <a:r>
                        <a:rPr lang="en-US" baseline="0" dirty="0" smtClean="0"/>
                        <a:t> to capture a target population for one-time feedback.</a:t>
                      </a:r>
                      <a:endParaRPr lang="en-US" dirty="0"/>
                    </a:p>
                  </a:txBody>
                  <a:tcPr/>
                </a:tc>
              </a:tr>
            </a:tbl>
          </a:graphicData>
        </a:graphic>
      </p:graphicFrame>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513" y="4652275"/>
            <a:ext cx="1393389" cy="1393389"/>
          </a:xfrm>
          <a:prstGeom prst="rect">
            <a:avLst/>
          </a:prstGeom>
        </p:spPr>
      </p:pic>
    </p:spTree>
    <p:extLst>
      <p:ext uri="{BB962C8B-B14F-4D97-AF65-F5344CB8AC3E}">
        <p14:creationId xmlns:p14="http://schemas.microsoft.com/office/powerpoint/2010/main" val="3825073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026" y="270862"/>
            <a:ext cx="8526104" cy="892303"/>
          </a:xfrm>
        </p:spPr>
        <p:txBody>
          <a:bodyPr>
            <a:normAutofit/>
          </a:bodyPr>
          <a:lstStyle/>
          <a:p>
            <a:r>
              <a:rPr lang="en-US" sz="3200" dirty="0" smtClean="0"/>
              <a:t>Advisors on QI Teams</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353527355"/>
              </p:ext>
            </p:extLst>
          </p:nvPr>
        </p:nvGraphicFramePr>
        <p:xfrm>
          <a:off x="203814" y="1067719"/>
          <a:ext cx="8748136" cy="5544854"/>
        </p:xfrm>
        <a:graphic>
          <a:graphicData uri="http://schemas.openxmlformats.org/drawingml/2006/table">
            <a:tbl>
              <a:tblPr firstRow="1" bandRow="1">
                <a:tableStyleId>{5C22544A-7EE6-4342-B048-85BDC9FD1C3A}</a:tableStyleId>
              </a:tblPr>
              <a:tblGrid>
                <a:gridCol w="2511724"/>
                <a:gridCol w="2712922"/>
                <a:gridCol w="3523490"/>
              </a:tblGrid>
              <a:tr h="515655">
                <a:tc>
                  <a:txBody>
                    <a:bodyPr/>
                    <a:lstStyle/>
                    <a:p>
                      <a:r>
                        <a:rPr lang="en-US" dirty="0" smtClean="0"/>
                        <a:t>Pros</a:t>
                      </a:r>
                      <a:endParaRPr lang="en-US" dirty="0"/>
                    </a:p>
                  </a:txBody>
                  <a:tcPr/>
                </a:tc>
                <a:tc>
                  <a:txBody>
                    <a:bodyPr/>
                    <a:lstStyle/>
                    <a:p>
                      <a:r>
                        <a:rPr lang="en-US" dirty="0" smtClean="0"/>
                        <a:t>Cons</a:t>
                      </a:r>
                      <a:endParaRPr lang="en-US" dirty="0"/>
                    </a:p>
                  </a:txBody>
                  <a:tcPr/>
                </a:tc>
                <a:tc>
                  <a:txBody>
                    <a:bodyPr/>
                    <a:lstStyle/>
                    <a:p>
                      <a:r>
                        <a:rPr lang="en-US" dirty="0" smtClean="0"/>
                        <a:t>Might Be a Good Fit If:</a:t>
                      </a:r>
                      <a:endParaRPr lang="en-US" dirty="0"/>
                    </a:p>
                  </a:txBody>
                  <a:tcPr/>
                </a:tc>
              </a:tr>
              <a:tr h="627492">
                <a:tc>
                  <a:txBody>
                    <a:bodyPr/>
                    <a:lstStyle/>
                    <a:p>
                      <a:pPr algn="ctr"/>
                      <a:r>
                        <a:rPr lang="en-US" dirty="0" smtClean="0"/>
                        <a:t>Allows</a:t>
                      </a:r>
                      <a:r>
                        <a:rPr lang="en-US" baseline="0" dirty="0" smtClean="0"/>
                        <a:t> platform for shared leadership</a:t>
                      </a:r>
                      <a:endParaRPr lang="en-US" dirty="0"/>
                    </a:p>
                  </a:txBody>
                  <a:tcPr/>
                </a:tc>
                <a:tc>
                  <a:txBody>
                    <a:bodyPr/>
                    <a:lstStyle/>
                    <a:p>
                      <a:pPr algn="ctr"/>
                      <a:r>
                        <a:rPr lang="en-US" dirty="0" smtClean="0"/>
                        <a:t>Requires investment</a:t>
                      </a:r>
                      <a:r>
                        <a:rPr lang="en-US" baseline="0" dirty="0" smtClean="0"/>
                        <a:t> in educating </a:t>
                      </a:r>
                      <a:r>
                        <a:rPr lang="en-US" baseline="0" dirty="0" err="1" smtClean="0"/>
                        <a:t>pt</a:t>
                      </a:r>
                      <a:r>
                        <a:rPr lang="en-US" baseline="0" dirty="0" smtClean="0"/>
                        <a:t>/</a:t>
                      </a:r>
                      <a:r>
                        <a:rPr lang="en-US" baseline="0" dirty="0" err="1" smtClean="0"/>
                        <a:t>fam</a:t>
                      </a:r>
                      <a:r>
                        <a:rPr lang="en-US" baseline="0" dirty="0" smtClean="0"/>
                        <a:t> advisors about QI </a:t>
                      </a:r>
                      <a:endParaRPr lang="en-US" dirty="0"/>
                    </a:p>
                  </a:txBody>
                  <a:tcPr/>
                </a:tc>
                <a:tc>
                  <a:txBody>
                    <a:bodyPr/>
                    <a:lstStyle/>
                    <a:p>
                      <a:pPr algn="ctr"/>
                      <a:r>
                        <a:rPr lang="en-US" dirty="0" smtClean="0"/>
                        <a:t>QI team is</a:t>
                      </a:r>
                      <a:r>
                        <a:rPr lang="en-US" baseline="0" dirty="0" smtClean="0"/>
                        <a:t> lead by a strong facilitator who values patient and family engagement</a:t>
                      </a:r>
                      <a:endParaRPr lang="en-US" dirty="0"/>
                    </a:p>
                  </a:txBody>
                  <a:tcPr/>
                </a:tc>
              </a:tr>
              <a:tr h="1685163">
                <a:tc>
                  <a:txBody>
                    <a:bodyPr/>
                    <a:lstStyle/>
                    <a:p>
                      <a:pPr algn="ctr"/>
                      <a:r>
                        <a:rPr lang="en-US" baseline="0" dirty="0" smtClean="0"/>
                        <a:t>Patients can serve as powerful source of persuasion for staff or providers reluctant to engage in QI/practice transformation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Requires investment in creating a level playing field during meetings</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Clinic has been dissatisfied with patient surveys</a:t>
                      </a:r>
                      <a:r>
                        <a:rPr lang="en-US" baseline="0" dirty="0" smtClean="0"/>
                        <a:t> as a means of engaging patients in improving the clinic</a:t>
                      </a:r>
                      <a:endParaRPr lang="en-US" dirty="0" smtClean="0"/>
                    </a:p>
                  </a:txBody>
                  <a:tcPr/>
                </a:tc>
              </a:tr>
              <a:tr h="681932">
                <a:tc>
                  <a:txBody>
                    <a:bodyPr/>
                    <a:lstStyle/>
                    <a:p>
                      <a:pPr algn="ctr"/>
                      <a:r>
                        <a:rPr lang="en-US" dirty="0" smtClean="0"/>
                        <a:t>Allows for patients/families</a:t>
                      </a:r>
                      <a:r>
                        <a:rPr lang="en-US" baseline="0" dirty="0" smtClean="0"/>
                        <a:t> and health professionals to learn from each other</a:t>
                      </a:r>
                      <a:endParaRPr lang="en-US" dirty="0"/>
                    </a:p>
                  </a:txBody>
                  <a:tcPr/>
                </a:tc>
                <a:tc>
                  <a:txBody>
                    <a:bodyPr/>
                    <a:lstStyle/>
                    <a:p>
                      <a:pPr algn="ctr"/>
                      <a:r>
                        <a:rPr lang="en-US" dirty="0" smtClean="0"/>
                        <a:t>Requires recruitment and selection of</a:t>
                      </a:r>
                      <a:r>
                        <a:rPr lang="en-US" baseline="0" dirty="0" smtClean="0"/>
                        <a:t> patient/family advisors</a:t>
                      </a:r>
                      <a:endParaRPr lang="en-US" dirty="0"/>
                    </a:p>
                  </a:txBody>
                  <a:tcPr/>
                </a:tc>
                <a:tc>
                  <a:txBody>
                    <a:bodyPr/>
                    <a:lstStyle/>
                    <a:p>
                      <a:pPr algn="ctr"/>
                      <a:r>
                        <a:rPr lang="en-US" dirty="0" smtClean="0"/>
                        <a:t>QI teams are newly forming and have</a:t>
                      </a:r>
                      <a:r>
                        <a:rPr lang="en-US" baseline="0" dirty="0" smtClean="0"/>
                        <a:t> not yet developed implementation plans (i.e. there is opportunity for </a:t>
                      </a:r>
                      <a:r>
                        <a:rPr lang="en-US" baseline="0" dirty="0" err="1" smtClean="0"/>
                        <a:t>pt</a:t>
                      </a:r>
                      <a:r>
                        <a:rPr lang="en-US" baseline="0" dirty="0" smtClean="0"/>
                        <a:t>/family input)</a:t>
                      </a:r>
                      <a:endParaRPr lang="en-US" dirty="0"/>
                    </a:p>
                  </a:txBody>
                  <a:tcPr/>
                </a:tc>
              </a:tr>
              <a:tr h="681932">
                <a:tc>
                  <a:txBody>
                    <a:bodyPr/>
                    <a:lstStyle/>
                    <a:p>
                      <a:pPr algn="ctr"/>
                      <a:r>
                        <a:rPr lang="en-US" dirty="0" smtClean="0"/>
                        <a:t>Allows</a:t>
                      </a:r>
                      <a:r>
                        <a:rPr lang="en-US" baseline="0" dirty="0" smtClean="0"/>
                        <a:t> clinic to avoid wasting time on QI projects patients don’t care about</a:t>
                      </a:r>
                      <a:endParaRPr lang="en-US" dirty="0"/>
                    </a:p>
                  </a:txBody>
                  <a:tcPr/>
                </a:tc>
                <a:tc>
                  <a:txBody>
                    <a:bodyPr/>
                    <a:lstStyle/>
                    <a:p>
                      <a:pPr algn="ctr"/>
                      <a:endParaRPr lang="en-US" dirty="0"/>
                    </a:p>
                  </a:txBody>
                  <a:tcPr/>
                </a:tc>
                <a:tc>
                  <a:txBody>
                    <a:bodyPr/>
                    <a:lstStyle/>
                    <a:p>
                      <a:pPr algn="ctr"/>
                      <a:r>
                        <a:rPr lang="en-US" dirty="0" smtClean="0"/>
                        <a:t>Bulk of clinic’s</a:t>
                      </a:r>
                      <a:r>
                        <a:rPr lang="en-US" baseline="0" dirty="0" smtClean="0"/>
                        <a:t> practice transformation work happens in small, QI teams</a:t>
                      </a:r>
                      <a:endParaRPr lang="en-US" dirty="0"/>
                    </a:p>
                  </a:txBody>
                  <a:tcPr/>
                </a:tc>
              </a:tr>
            </a:tbl>
          </a:graphicData>
        </a:graphic>
      </p:graphicFrame>
      <p:pic>
        <p:nvPicPr>
          <p:cNvPr id="6" name="Picture 5"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0511" y="5664585"/>
            <a:ext cx="1348275" cy="853908"/>
          </a:xfrm>
          <a:prstGeom prst="rect">
            <a:avLst/>
          </a:prstGeom>
        </p:spPr>
      </p:pic>
      <p:pic>
        <p:nvPicPr>
          <p:cNvPr id="7" name="Picture 6"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33" y="5672510"/>
            <a:ext cx="1179621" cy="877343"/>
          </a:xfrm>
          <a:prstGeom prst="rect">
            <a:avLst/>
          </a:prstGeom>
        </p:spPr>
      </p:pic>
    </p:spTree>
    <p:extLst>
      <p:ext uri="{BB962C8B-B14F-4D97-AF65-F5344CB8AC3E}">
        <p14:creationId xmlns:p14="http://schemas.microsoft.com/office/powerpoint/2010/main" val="29172754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59" y="225274"/>
            <a:ext cx="8526104" cy="892303"/>
          </a:xfrm>
        </p:spPr>
        <p:txBody>
          <a:bodyPr>
            <a:normAutofit/>
          </a:bodyPr>
          <a:lstStyle/>
          <a:p>
            <a:r>
              <a:rPr lang="en-US" sz="3200" dirty="0" smtClean="0"/>
              <a:t>Advisory Boards</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2212408664"/>
              </p:ext>
            </p:extLst>
          </p:nvPr>
        </p:nvGraphicFramePr>
        <p:xfrm>
          <a:off x="203814" y="989319"/>
          <a:ext cx="8748136" cy="5819174"/>
        </p:xfrm>
        <a:graphic>
          <a:graphicData uri="http://schemas.openxmlformats.org/drawingml/2006/table">
            <a:tbl>
              <a:tblPr firstRow="1" bandRow="1">
                <a:tableStyleId>{5C22544A-7EE6-4342-B048-85BDC9FD1C3A}</a:tableStyleId>
              </a:tblPr>
              <a:tblGrid>
                <a:gridCol w="2511724"/>
                <a:gridCol w="2712922"/>
                <a:gridCol w="3523490"/>
              </a:tblGrid>
              <a:tr h="515655">
                <a:tc>
                  <a:txBody>
                    <a:bodyPr/>
                    <a:lstStyle/>
                    <a:p>
                      <a:r>
                        <a:rPr lang="en-US" dirty="0" smtClean="0"/>
                        <a:t>Pros</a:t>
                      </a:r>
                      <a:endParaRPr lang="en-US" dirty="0"/>
                    </a:p>
                  </a:txBody>
                  <a:tcPr/>
                </a:tc>
                <a:tc>
                  <a:txBody>
                    <a:bodyPr/>
                    <a:lstStyle/>
                    <a:p>
                      <a:r>
                        <a:rPr lang="en-US" dirty="0" smtClean="0"/>
                        <a:t>Cons</a:t>
                      </a:r>
                      <a:endParaRPr lang="en-US" dirty="0"/>
                    </a:p>
                  </a:txBody>
                  <a:tcPr/>
                </a:tc>
                <a:tc>
                  <a:txBody>
                    <a:bodyPr/>
                    <a:lstStyle/>
                    <a:p>
                      <a:r>
                        <a:rPr lang="en-US" dirty="0" smtClean="0"/>
                        <a:t>Might Be a Good Fit If:</a:t>
                      </a:r>
                      <a:endParaRPr lang="en-US" dirty="0"/>
                    </a:p>
                  </a:txBody>
                  <a:tcPr/>
                </a:tc>
              </a:tr>
              <a:tr h="627492">
                <a:tc>
                  <a:txBody>
                    <a:bodyPr/>
                    <a:lstStyle/>
                    <a:p>
                      <a:pPr algn="ctr"/>
                      <a:r>
                        <a:rPr lang="en-US" dirty="0" smtClean="0"/>
                        <a:t>Allows</a:t>
                      </a:r>
                      <a:r>
                        <a:rPr lang="en-US" baseline="0" dirty="0" smtClean="0"/>
                        <a:t> platform for shared leadership</a:t>
                      </a:r>
                      <a:endParaRPr lang="en-US" dirty="0"/>
                    </a:p>
                  </a:txBody>
                  <a:tcPr/>
                </a:tc>
                <a:tc>
                  <a:txBody>
                    <a:bodyPr/>
                    <a:lstStyle/>
                    <a:p>
                      <a:pPr algn="ctr"/>
                      <a:r>
                        <a:rPr lang="en-US" dirty="0" smtClean="0"/>
                        <a:t>Requires investment</a:t>
                      </a:r>
                      <a:r>
                        <a:rPr lang="en-US" baseline="0" dirty="0" smtClean="0"/>
                        <a:t> in educating </a:t>
                      </a:r>
                      <a:r>
                        <a:rPr lang="en-US" baseline="0" dirty="0" err="1" smtClean="0"/>
                        <a:t>pt</a:t>
                      </a:r>
                      <a:r>
                        <a:rPr lang="en-US" baseline="0" dirty="0" smtClean="0"/>
                        <a:t>/</a:t>
                      </a:r>
                      <a:r>
                        <a:rPr lang="en-US" baseline="0" dirty="0" err="1" smtClean="0"/>
                        <a:t>fam</a:t>
                      </a:r>
                      <a:r>
                        <a:rPr lang="en-US" baseline="0" dirty="0" smtClean="0"/>
                        <a:t> advisors about clinic work flows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Clinic has been dissatisfied with patient surveys</a:t>
                      </a:r>
                      <a:r>
                        <a:rPr lang="en-US" baseline="0" dirty="0" smtClean="0"/>
                        <a:t> as a means of engaging patients in improving the clinic</a:t>
                      </a:r>
                      <a:endParaRPr lang="en-US" dirty="0" smtClean="0"/>
                    </a:p>
                  </a:txBody>
                  <a:tcPr/>
                </a:tc>
              </a:tr>
              <a:tr h="1685163">
                <a:tc>
                  <a:txBody>
                    <a:bodyPr/>
                    <a:lstStyle/>
                    <a:p>
                      <a:pPr algn="ctr"/>
                      <a:r>
                        <a:rPr lang="en-US" baseline="0" dirty="0" smtClean="0"/>
                        <a:t>Patients can serve as powerful source of persuasion for staff or providers reluctant to engage in QI/practice transformation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Requires investment in creating a level playing field during meetings</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Clinic practice transformation works happens</a:t>
                      </a:r>
                      <a:r>
                        <a:rPr lang="en-US" baseline="0" dirty="0" smtClean="0"/>
                        <a:t> mostly in all clinic meeting and not in smaller QI teams (advisory board leader can bridge to this meeting)</a:t>
                      </a:r>
                      <a:endParaRPr lang="en-US" dirty="0" smtClean="0"/>
                    </a:p>
                  </a:txBody>
                  <a:tcPr/>
                </a:tc>
              </a:tr>
              <a:tr h="681932">
                <a:tc>
                  <a:txBody>
                    <a:bodyPr/>
                    <a:lstStyle/>
                    <a:p>
                      <a:pPr algn="ctr"/>
                      <a:r>
                        <a:rPr lang="en-US" dirty="0" smtClean="0"/>
                        <a:t>Allows for patients/families</a:t>
                      </a:r>
                      <a:r>
                        <a:rPr lang="en-US" baseline="0" dirty="0" smtClean="0"/>
                        <a:t> and health professionals to learn from each other</a:t>
                      </a:r>
                      <a:endParaRPr lang="en-US" dirty="0"/>
                    </a:p>
                  </a:txBody>
                  <a:tcPr/>
                </a:tc>
                <a:tc>
                  <a:txBody>
                    <a:bodyPr/>
                    <a:lstStyle/>
                    <a:p>
                      <a:pPr algn="ctr"/>
                      <a:r>
                        <a:rPr lang="en-US" dirty="0" smtClean="0"/>
                        <a:t>Requires recruitment and selection of</a:t>
                      </a:r>
                      <a:r>
                        <a:rPr lang="en-US" baseline="0" dirty="0" smtClean="0"/>
                        <a:t> patient/family advisors</a:t>
                      </a:r>
                      <a:endParaRPr lang="en-US" dirty="0"/>
                    </a:p>
                  </a:txBody>
                  <a:tcPr/>
                </a:tc>
                <a:tc>
                  <a:txBody>
                    <a:bodyPr/>
                    <a:lstStyle/>
                    <a:p>
                      <a:pPr algn="ctr"/>
                      <a:r>
                        <a:rPr lang="en-US" dirty="0" smtClean="0"/>
                        <a:t>Clinic</a:t>
                      </a:r>
                      <a:r>
                        <a:rPr lang="en-US" baseline="0" dirty="0" smtClean="0"/>
                        <a:t> leadership has capacity/interest to make changes based on advisory board suggestions</a:t>
                      </a:r>
                      <a:endParaRPr lang="en-US" dirty="0"/>
                    </a:p>
                  </a:txBody>
                  <a:tcPr/>
                </a:tc>
              </a:tr>
              <a:tr h="681932">
                <a:tc>
                  <a:txBody>
                    <a:bodyPr/>
                    <a:lstStyle/>
                    <a:p>
                      <a:pPr algn="ctr"/>
                      <a:r>
                        <a:rPr lang="en-US" dirty="0" smtClean="0"/>
                        <a:t>Allows</a:t>
                      </a:r>
                      <a:r>
                        <a:rPr lang="en-US" baseline="0" dirty="0" smtClean="0"/>
                        <a:t> clinic to avoid wasting time on directions patients don’t care about</a:t>
                      </a:r>
                      <a:endParaRPr lang="en-US" dirty="0"/>
                    </a:p>
                  </a:txBody>
                  <a:tcPr/>
                </a:tc>
                <a:tc>
                  <a:txBody>
                    <a:bodyPr/>
                    <a:lstStyle/>
                    <a:p>
                      <a:pPr algn="ctr"/>
                      <a:r>
                        <a:rPr lang="en-US" dirty="0" smtClean="0"/>
                        <a:t>Requires</a:t>
                      </a:r>
                      <a:r>
                        <a:rPr lang="en-US" baseline="0" dirty="0" smtClean="0"/>
                        <a:t> protection of staff member(s) time for meetings, agenda creation, e-mailing, etc.</a:t>
                      </a:r>
                      <a:endParaRPr lang="en-US" dirty="0"/>
                    </a:p>
                  </a:txBody>
                  <a:tcPr/>
                </a:tc>
                <a:tc>
                  <a:txBody>
                    <a:bodyPr/>
                    <a:lstStyle/>
                    <a:p>
                      <a:pPr algn="ctr"/>
                      <a:endParaRPr lang="en-US" dirty="0"/>
                    </a:p>
                  </a:txBody>
                  <a:tcPr/>
                </a:tc>
              </a:tr>
            </a:tbl>
          </a:graphicData>
        </a:graphic>
      </p:graphicFrame>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132" y="5621043"/>
            <a:ext cx="1524000" cy="1187450"/>
          </a:xfrm>
          <a:prstGeom prst="rect">
            <a:avLst/>
          </a:prstGeom>
        </p:spPr>
      </p:pic>
    </p:spTree>
    <p:extLst>
      <p:ext uri="{BB962C8B-B14F-4D97-AF65-F5344CB8AC3E}">
        <p14:creationId xmlns:p14="http://schemas.microsoft.com/office/powerpoint/2010/main" val="29651676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Aimee English – nothing to disclose</a:t>
            </a:r>
          </a:p>
          <a:p>
            <a:pPr marL="0" indent="0">
              <a:buNone/>
            </a:pPr>
            <a:endParaRPr lang="en-US" dirty="0" smtClean="0"/>
          </a:p>
          <a:p>
            <a:r>
              <a:rPr lang="en-US" dirty="0" smtClean="0"/>
              <a:t>Roxanne </a:t>
            </a:r>
            <a:r>
              <a:rPr lang="en-US" dirty="0" err="1" smtClean="0"/>
              <a:t>Radi</a:t>
            </a:r>
            <a:r>
              <a:rPr lang="en-US" dirty="0"/>
              <a:t> </a:t>
            </a:r>
            <a:r>
              <a:rPr lang="en-US" dirty="0" smtClean="0"/>
              <a:t>– nothing to disclose</a:t>
            </a:r>
          </a:p>
          <a:p>
            <a:endParaRPr lang="en-US" dirty="0"/>
          </a:p>
          <a:p>
            <a:r>
              <a:rPr lang="en-US" dirty="0" smtClean="0"/>
              <a:t>Emilie </a:t>
            </a:r>
            <a:r>
              <a:rPr lang="en-US" dirty="0" err="1" smtClean="0"/>
              <a:t>Buscaj</a:t>
            </a:r>
            <a:r>
              <a:rPr lang="en-US" dirty="0" smtClean="0"/>
              <a:t> – employed as a practice facilitation program manager by </a:t>
            </a:r>
            <a:r>
              <a:rPr lang="en-US" dirty="0" err="1" smtClean="0"/>
              <a:t>HealthTeamWorks</a:t>
            </a:r>
            <a:r>
              <a:rPr lang="en-US" dirty="0" smtClean="0"/>
              <a:t>, a nonprofit company that provides practice transformation support</a:t>
            </a:r>
            <a:endParaRPr lang="en-US" dirty="0"/>
          </a:p>
        </p:txBody>
      </p:sp>
    </p:spTree>
    <p:extLst>
      <p:ext uri="{BB962C8B-B14F-4D97-AF65-F5344CB8AC3E}">
        <p14:creationId xmlns:p14="http://schemas.microsoft.com/office/powerpoint/2010/main" val="39677269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Overcoming Perceived Barriers</a:t>
            </a:r>
            <a:endParaRPr lang="en-US" dirty="0"/>
          </a:p>
        </p:txBody>
      </p:sp>
      <p:sp>
        <p:nvSpPr>
          <p:cNvPr id="4" name="Cloud Callout 3"/>
          <p:cNvSpPr/>
          <p:nvPr/>
        </p:nvSpPr>
        <p:spPr>
          <a:xfrm>
            <a:off x="457200" y="2257906"/>
            <a:ext cx="4449910" cy="352798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“We’re just not ready. We need to get our QI teams off the ground and then we’ll invite patients and families to the table.”</a:t>
            </a:r>
            <a:endParaRPr lang="en-US" dirty="0"/>
          </a:p>
        </p:txBody>
      </p:sp>
      <p:sp>
        <p:nvSpPr>
          <p:cNvPr id="5" name="TextBox 4"/>
          <p:cNvSpPr txBox="1"/>
          <p:nvPr/>
        </p:nvSpPr>
        <p:spPr>
          <a:xfrm>
            <a:off x="4907110" y="2649905"/>
            <a:ext cx="3668575" cy="2862323"/>
          </a:xfrm>
          <a:prstGeom prst="rect">
            <a:avLst/>
          </a:prstGeom>
          <a:noFill/>
        </p:spPr>
        <p:txBody>
          <a:bodyPr wrap="square" rtlCol="0">
            <a:spAutoFit/>
          </a:bodyPr>
          <a:lstStyle/>
          <a:p>
            <a:pPr marL="285750" indent="-285750">
              <a:buFont typeface="Arial"/>
              <a:buChar char="•"/>
            </a:pPr>
            <a:r>
              <a:rPr lang="en-US" b="1" dirty="0" smtClean="0"/>
              <a:t>Common</a:t>
            </a:r>
            <a:r>
              <a:rPr lang="en-US" dirty="0" smtClean="0"/>
              <a:t> concern about revealing “what’s behind the curtain” when in reality, patients already know healthcare is messy. </a:t>
            </a:r>
          </a:p>
          <a:p>
            <a:pPr marL="285750" indent="-285750">
              <a:buFont typeface="Arial"/>
              <a:buChar char="•"/>
            </a:pPr>
            <a:r>
              <a:rPr lang="en-US" dirty="0" smtClean="0"/>
              <a:t>Patient/family advisors engaged from the onset are</a:t>
            </a:r>
            <a:r>
              <a:rPr lang="en-US" b="1" dirty="0" smtClean="0"/>
              <a:t> more likely to productively contribute</a:t>
            </a:r>
          </a:p>
          <a:p>
            <a:pPr marL="285750" indent="-285750">
              <a:buFont typeface="Arial"/>
              <a:buChar char="•"/>
            </a:pPr>
            <a:endParaRPr lang="en-US" dirty="0" smtClean="0"/>
          </a:p>
          <a:p>
            <a:pPr marL="285750" indent="-285750">
              <a:buFont typeface="Arial"/>
              <a:buChar char="•"/>
            </a:pPr>
            <a:endParaRPr lang="en-US" dirty="0"/>
          </a:p>
        </p:txBody>
      </p:sp>
      <p:sp>
        <p:nvSpPr>
          <p:cNvPr id="3" name="TextBox 2"/>
          <p:cNvSpPr txBox="1"/>
          <p:nvPr/>
        </p:nvSpPr>
        <p:spPr>
          <a:xfrm>
            <a:off x="751368" y="2801381"/>
            <a:ext cx="7159256" cy="1477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a:t>“It is most likely that the majority of</a:t>
            </a:r>
            <a:r>
              <a:rPr lang="en-US" b="1" dirty="0"/>
              <a:t> patient advisors have been exposed to a variety of health care facilities</a:t>
            </a:r>
            <a:r>
              <a:rPr lang="en-US" dirty="0"/>
              <a:t> and would understand that there are barriers to system changes that an individual clinic or office are unable to make unilateral changes</a:t>
            </a:r>
            <a:r>
              <a:rPr lang="en-US" dirty="0" smtClean="0"/>
              <a:t>.” – CO patient advisor</a:t>
            </a:r>
            <a:endParaRPr lang="en-US" dirty="0"/>
          </a:p>
          <a:p>
            <a:endParaRPr lang="en-US" dirty="0"/>
          </a:p>
        </p:txBody>
      </p:sp>
    </p:spTree>
    <p:extLst>
      <p:ext uri="{BB962C8B-B14F-4D97-AF65-F5344CB8AC3E}">
        <p14:creationId xmlns:p14="http://schemas.microsoft.com/office/powerpoint/2010/main" val="2209017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Overcoming Perceived Barriers</a:t>
            </a:r>
            <a:endParaRPr lang="en-US" dirty="0"/>
          </a:p>
        </p:txBody>
      </p:sp>
      <p:sp>
        <p:nvSpPr>
          <p:cNvPr id="4" name="Cloud Callout 3"/>
          <p:cNvSpPr/>
          <p:nvPr/>
        </p:nvSpPr>
        <p:spPr>
          <a:xfrm>
            <a:off x="457200" y="2257906"/>
            <a:ext cx="4449910" cy="3527980"/>
          </a:xfrm>
          <a:prstGeom prst="cloud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“What if patient and family advisors ask us to change something we just can’t change?”</a:t>
            </a:r>
            <a:endParaRPr lang="en-US" dirty="0"/>
          </a:p>
        </p:txBody>
      </p:sp>
      <p:sp>
        <p:nvSpPr>
          <p:cNvPr id="5" name="TextBox 4"/>
          <p:cNvSpPr txBox="1"/>
          <p:nvPr/>
        </p:nvSpPr>
        <p:spPr>
          <a:xfrm>
            <a:off x="4907110" y="2649905"/>
            <a:ext cx="3668575" cy="2031325"/>
          </a:xfrm>
          <a:prstGeom prst="rect">
            <a:avLst/>
          </a:prstGeom>
          <a:noFill/>
        </p:spPr>
        <p:txBody>
          <a:bodyPr wrap="square" rtlCol="0">
            <a:spAutoFit/>
          </a:bodyPr>
          <a:lstStyle/>
          <a:p>
            <a:pPr marL="285750" indent="-285750">
              <a:buFont typeface="Arial"/>
              <a:buChar char="•"/>
            </a:pPr>
            <a:r>
              <a:rPr lang="en-US" dirty="0" smtClean="0"/>
              <a:t>They probably will…and it won’t be the end of the world.</a:t>
            </a:r>
          </a:p>
          <a:p>
            <a:pPr marL="285750" indent="-285750">
              <a:buFont typeface="Arial"/>
              <a:buChar char="•"/>
            </a:pPr>
            <a:r>
              <a:rPr lang="en-US" dirty="0" smtClean="0"/>
              <a:t>These are often the greatest opportunities for discussions that </a:t>
            </a:r>
            <a:r>
              <a:rPr lang="en-US" b="1" dirty="0" smtClean="0"/>
              <a:t>foster mutual understanding of each other’s roles.</a:t>
            </a:r>
          </a:p>
          <a:p>
            <a:pPr marL="285750" indent="-285750">
              <a:buFont typeface="Arial"/>
              <a:buChar char="•"/>
            </a:pPr>
            <a:endParaRPr lang="en-US" dirty="0"/>
          </a:p>
        </p:txBody>
      </p:sp>
      <p:sp>
        <p:nvSpPr>
          <p:cNvPr id="3" name="TextBox 2"/>
          <p:cNvSpPr txBox="1"/>
          <p:nvPr/>
        </p:nvSpPr>
        <p:spPr>
          <a:xfrm>
            <a:off x="574158" y="2544726"/>
            <a:ext cx="7612912" cy="175432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b="1" dirty="0"/>
              <a:t>“</a:t>
            </a:r>
            <a:r>
              <a:rPr lang="en-US" dirty="0"/>
              <a:t>Explain at the initial meeting or via email that while feedback, suggestions, recommendations are appreciated, they are not always feasible to implement. As long as this is made clear to the members, </a:t>
            </a:r>
            <a:r>
              <a:rPr lang="en-US" b="1" dirty="0"/>
              <a:t>most people will understand</a:t>
            </a:r>
            <a:r>
              <a:rPr lang="en-US" dirty="0"/>
              <a:t> that there are limitations to what a large organization can accomplish</a:t>
            </a:r>
            <a:r>
              <a:rPr lang="en-US" dirty="0" smtClean="0"/>
              <a:t>.” – CO patient advisor</a:t>
            </a:r>
            <a:endParaRPr lang="en-US" dirty="0"/>
          </a:p>
          <a:p>
            <a:endParaRPr lang="en-US" dirty="0"/>
          </a:p>
        </p:txBody>
      </p:sp>
    </p:spTree>
    <p:extLst>
      <p:ext uri="{BB962C8B-B14F-4D97-AF65-F5344CB8AC3E}">
        <p14:creationId xmlns:p14="http://schemas.microsoft.com/office/powerpoint/2010/main" val="1164327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Overcoming Perceived Barriers</a:t>
            </a:r>
            <a:endParaRPr lang="en-US" dirty="0"/>
          </a:p>
        </p:txBody>
      </p:sp>
      <p:sp>
        <p:nvSpPr>
          <p:cNvPr id="4" name="Cloud Callout 3"/>
          <p:cNvSpPr/>
          <p:nvPr/>
        </p:nvSpPr>
        <p:spPr>
          <a:xfrm>
            <a:off x="457200" y="2257906"/>
            <a:ext cx="4449910" cy="3527980"/>
          </a:xfrm>
          <a:prstGeom prst="cloud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“We don’t have funding to start an advisory board or focus groups.”</a:t>
            </a:r>
            <a:endParaRPr lang="en-US" dirty="0"/>
          </a:p>
        </p:txBody>
      </p:sp>
      <p:sp>
        <p:nvSpPr>
          <p:cNvPr id="5" name="TextBox 4"/>
          <p:cNvSpPr txBox="1"/>
          <p:nvPr/>
        </p:nvSpPr>
        <p:spPr>
          <a:xfrm>
            <a:off x="4907110" y="2649905"/>
            <a:ext cx="3668575" cy="3139321"/>
          </a:xfrm>
          <a:prstGeom prst="rect">
            <a:avLst/>
          </a:prstGeom>
          <a:noFill/>
        </p:spPr>
        <p:txBody>
          <a:bodyPr wrap="square" rtlCol="0">
            <a:spAutoFit/>
          </a:bodyPr>
          <a:lstStyle/>
          <a:p>
            <a:pPr marL="285750" indent="-285750">
              <a:buFont typeface="Arial"/>
              <a:buChar char="•"/>
            </a:pPr>
            <a:r>
              <a:rPr lang="en-US" dirty="0" smtClean="0"/>
              <a:t>Incentives are nice, but saying thank you can be free.</a:t>
            </a:r>
          </a:p>
          <a:p>
            <a:pPr marL="285750" indent="-285750">
              <a:buFont typeface="Arial"/>
              <a:buChar char="•"/>
            </a:pPr>
            <a:r>
              <a:rPr lang="en-US" dirty="0" smtClean="0"/>
              <a:t>Many patient and family advisory boards </a:t>
            </a:r>
            <a:r>
              <a:rPr lang="en-US" b="1" dirty="0" smtClean="0"/>
              <a:t>run for years without a funding source</a:t>
            </a:r>
            <a:r>
              <a:rPr lang="en-US" dirty="0" smtClean="0"/>
              <a:t>.  </a:t>
            </a:r>
          </a:p>
          <a:p>
            <a:pPr marL="285750" indent="-285750">
              <a:buFont typeface="Arial"/>
              <a:buChar char="•"/>
            </a:pPr>
            <a:r>
              <a:rPr lang="en-US" dirty="0" smtClean="0"/>
              <a:t>The clinic does, however, need to be prepared to protect staff members’ time to attend meetings, create agendas, record and send out minutes, etc.</a:t>
            </a:r>
          </a:p>
          <a:p>
            <a:pPr marL="285750" indent="-285750">
              <a:buFont typeface="Arial"/>
              <a:buChar char="•"/>
            </a:pPr>
            <a:endParaRPr lang="en-US" dirty="0"/>
          </a:p>
        </p:txBody>
      </p:sp>
    </p:spTree>
    <p:extLst>
      <p:ext uri="{BB962C8B-B14F-4D97-AF65-F5344CB8AC3E}">
        <p14:creationId xmlns:p14="http://schemas.microsoft.com/office/powerpoint/2010/main" val="681007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ullh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752570" y="2586672"/>
            <a:ext cx="674439" cy="6744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Tips for Success</a:t>
            </a:r>
            <a:endParaRPr lang="en-US" dirty="0"/>
          </a:p>
        </p:txBody>
      </p:sp>
      <p:sp>
        <p:nvSpPr>
          <p:cNvPr id="4" name="Oval 3"/>
          <p:cNvSpPr/>
          <p:nvPr/>
        </p:nvSpPr>
        <p:spPr>
          <a:xfrm>
            <a:off x="7088" y="2128467"/>
            <a:ext cx="2920408" cy="166026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Pt/Family Recommendations/Recommendations</a:t>
            </a:r>
            <a:endParaRPr lang="en-US" dirty="0"/>
          </a:p>
        </p:txBody>
      </p:sp>
      <p:sp>
        <p:nvSpPr>
          <p:cNvPr id="5" name="Oval 4"/>
          <p:cNvSpPr/>
          <p:nvPr/>
        </p:nvSpPr>
        <p:spPr>
          <a:xfrm>
            <a:off x="3611529" y="2158591"/>
            <a:ext cx="2183026" cy="156457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Clinic</a:t>
            </a:r>
          </a:p>
          <a:p>
            <a:pPr algn="ctr"/>
            <a:r>
              <a:rPr lang="en-US" sz="1600" dirty="0" smtClean="0"/>
              <a:t>Leadership/Practice Members on Advisory Board</a:t>
            </a:r>
            <a:endParaRPr lang="en-US" sz="1600" dirty="0"/>
          </a:p>
        </p:txBody>
      </p:sp>
      <p:sp>
        <p:nvSpPr>
          <p:cNvPr id="7" name="Oval 6"/>
          <p:cNvSpPr/>
          <p:nvPr/>
        </p:nvSpPr>
        <p:spPr>
          <a:xfrm>
            <a:off x="6427009" y="2161955"/>
            <a:ext cx="2108789" cy="14239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Other Clinic Staff and Providers</a:t>
            </a:r>
            <a:endParaRPr lang="en-US" dirty="0"/>
          </a:p>
        </p:txBody>
      </p:sp>
      <p:sp>
        <p:nvSpPr>
          <p:cNvPr id="19" name="AutoShape 4" descr="Image result for link ch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6" descr="Image result for link ch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Image result for link ch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664" y="2826965"/>
            <a:ext cx="626601" cy="31238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a:xfrm flipH="1" flipV="1">
            <a:off x="1644502" y="3792279"/>
            <a:ext cx="7088" cy="3126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651590" y="4104962"/>
            <a:ext cx="309761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73" name="Straight Connector 3072"/>
          <p:cNvCxnSpPr/>
          <p:nvPr/>
        </p:nvCxnSpPr>
        <p:spPr>
          <a:xfrm>
            <a:off x="4749209" y="3723167"/>
            <a:ext cx="0" cy="381795"/>
          </a:xfrm>
          <a:prstGeom prst="line">
            <a:avLst/>
          </a:prstGeom>
        </p:spPr>
        <p:style>
          <a:lnRef idx="2">
            <a:schemeClr val="accent1"/>
          </a:lnRef>
          <a:fillRef idx="0">
            <a:schemeClr val="accent1"/>
          </a:fillRef>
          <a:effectRef idx="1">
            <a:schemeClr val="accent1"/>
          </a:effectRef>
          <a:fontRef idx="minor">
            <a:schemeClr val="tx1"/>
          </a:fontRef>
        </p:style>
      </p:cxnSp>
      <p:cxnSp>
        <p:nvCxnSpPr>
          <p:cNvPr id="3076" name="Straight Connector 3075"/>
          <p:cNvCxnSpPr>
            <a:stCxn id="7" idx="4"/>
          </p:cNvCxnSpPr>
          <p:nvPr/>
        </p:nvCxnSpPr>
        <p:spPr>
          <a:xfrm flipH="1">
            <a:off x="7481403" y="3585922"/>
            <a:ext cx="1" cy="865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3078" name="Straight Connector 3077"/>
          <p:cNvCxnSpPr/>
          <p:nvPr/>
        </p:nvCxnSpPr>
        <p:spPr>
          <a:xfrm flipH="1">
            <a:off x="1148317" y="4451498"/>
            <a:ext cx="63330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81" name="Straight Arrow Connector 3080"/>
          <p:cNvCxnSpPr/>
          <p:nvPr/>
        </p:nvCxnSpPr>
        <p:spPr>
          <a:xfrm flipV="1">
            <a:off x="1127049" y="3779385"/>
            <a:ext cx="0" cy="672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083" name="Picture 10" descr="Image result for feedb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2747" y="3707223"/>
            <a:ext cx="1261127" cy="60781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0" descr="Image result for feedb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3429" y="4147589"/>
            <a:ext cx="1261127" cy="607818"/>
          </a:xfrm>
          <a:prstGeom prst="rect">
            <a:avLst/>
          </a:prstGeom>
          <a:noFill/>
          <a:extLst>
            <a:ext uri="{909E8E84-426E-40dd-AFC4-6F175D3DCCD1}">
              <a14:hiddenFill xmlns:a14="http://schemas.microsoft.com/office/drawing/2010/main">
                <a:solidFill>
                  <a:srgbClr val="FFFFFF"/>
                </a:solidFill>
              </a14:hiddenFill>
            </a:ext>
          </a:extLst>
        </p:spPr>
      </p:pic>
      <p:sp>
        <p:nvSpPr>
          <p:cNvPr id="3084" name="TextBox 3083"/>
          <p:cNvSpPr txBox="1"/>
          <p:nvPr/>
        </p:nvSpPr>
        <p:spPr>
          <a:xfrm>
            <a:off x="708837" y="5380081"/>
            <a:ext cx="8229600" cy="923330"/>
          </a:xfrm>
          <a:prstGeom prst="rect">
            <a:avLst/>
          </a:prstGeom>
          <a:noFill/>
        </p:spPr>
        <p:txBody>
          <a:bodyPr wrap="square" rtlCol="0">
            <a:spAutoFit/>
          </a:bodyPr>
          <a:lstStyle/>
          <a:p>
            <a:r>
              <a:rPr lang="en-US" dirty="0" smtClean="0"/>
              <a:t>Strong interconnection between engaged leadership and patient/family advisors.</a:t>
            </a:r>
          </a:p>
          <a:p>
            <a:pPr algn="ctr"/>
            <a:r>
              <a:rPr lang="en-US" dirty="0" smtClean="0"/>
              <a:t>Advisors need to know results/updates.</a:t>
            </a:r>
          </a:p>
          <a:p>
            <a:endParaRPr lang="en-US" dirty="0"/>
          </a:p>
        </p:txBody>
      </p:sp>
      <p:cxnSp>
        <p:nvCxnSpPr>
          <p:cNvPr id="6" name="Straight Arrow Connector 5"/>
          <p:cNvCxnSpPr/>
          <p:nvPr/>
        </p:nvCxnSpPr>
        <p:spPr>
          <a:xfrm>
            <a:off x="3005002" y="2826965"/>
            <a:ext cx="549827"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5752570" y="2530661"/>
            <a:ext cx="7336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864704" y="3792279"/>
            <a:ext cx="0" cy="6592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7" name="Picture 10" descr="Image result for feedb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912" y="2355682"/>
            <a:ext cx="758790" cy="365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2013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Success</a:t>
            </a:r>
            <a:endParaRPr lang="en-US" dirty="0"/>
          </a:p>
        </p:txBody>
      </p:sp>
      <p:sp>
        <p:nvSpPr>
          <p:cNvPr id="4" name="AutoShape 2" descr="Image result for pro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Image result for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134" y="2522916"/>
            <a:ext cx="6645718" cy="2852432"/>
          </a:xfrm>
          <a:prstGeom prst="rect">
            <a:avLst/>
          </a:prstGeom>
          <a:noFill/>
          <a:extLst>
            <a:ext uri="{909E8E84-426E-40dd-AFC4-6F175D3DCCD1}">
              <a14:hiddenFill xmlns:a14="http://schemas.microsoft.com/office/drawing/2010/main">
                <a:solidFill>
                  <a:srgbClr val="FFFFFF"/>
                </a:solidFill>
              </a14:hiddenFill>
            </a:ext>
          </a:extLst>
        </p:spPr>
      </p:pic>
      <p:sp>
        <p:nvSpPr>
          <p:cNvPr id="5" name="Line Callout 1 4"/>
          <p:cNvSpPr/>
          <p:nvPr/>
        </p:nvSpPr>
        <p:spPr>
          <a:xfrm>
            <a:off x="5918421" y="2069260"/>
            <a:ext cx="1722474" cy="907312"/>
          </a:xfrm>
          <a:prstGeom prst="borderCallout1">
            <a:avLst>
              <a:gd name="adj1" fmla="val 107812"/>
              <a:gd name="adj2" fmla="val 21297"/>
              <a:gd name="adj3" fmla="val 198438"/>
              <a:gd name="adj4" fmla="val 2092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Ask patient advisors for feedback?</a:t>
            </a:r>
            <a:endParaRPr lang="en-US" dirty="0"/>
          </a:p>
        </p:txBody>
      </p:sp>
      <p:pic>
        <p:nvPicPr>
          <p:cNvPr id="6146" name="Picture 2" descr="Image result for sad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8939" y="4364185"/>
            <a:ext cx="1847861" cy="15398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1628" y="5805383"/>
            <a:ext cx="4373525" cy="646331"/>
          </a:xfrm>
          <a:prstGeom prst="rect">
            <a:avLst/>
          </a:prstGeom>
          <a:noFill/>
        </p:spPr>
        <p:txBody>
          <a:bodyPr wrap="square" rtlCol="0">
            <a:spAutoFit/>
          </a:bodyPr>
          <a:lstStyle/>
          <a:p>
            <a:r>
              <a:rPr lang="en-US" dirty="0" smtClean="0"/>
              <a:t>Engage patients early in an intervention.</a:t>
            </a:r>
          </a:p>
          <a:p>
            <a:endParaRPr lang="en-US" dirty="0"/>
          </a:p>
        </p:txBody>
      </p:sp>
    </p:spTree>
    <p:extLst>
      <p:ext uri="{BB962C8B-B14F-4D97-AF65-F5344CB8AC3E}">
        <p14:creationId xmlns:p14="http://schemas.microsoft.com/office/powerpoint/2010/main" val="3483304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Success</a:t>
            </a:r>
            <a:endParaRPr lang="en-US" dirty="0"/>
          </a:p>
        </p:txBody>
      </p:sp>
      <p:sp>
        <p:nvSpPr>
          <p:cNvPr id="4" name="AutoShape 2" descr="Image result for proc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Image result for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134" y="2522916"/>
            <a:ext cx="6645718" cy="2852432"/>
          </a:xfrm>
          <a:prstGeom prst="rect">
            <a:avLst/>
          </a:prstGeom>
          <a:noFill/>
          <a:extLst>
            <a:ext uri="{909E8E84-426E-40dd-AFC4-6F175D3DCCD1}">
              <a14:hiddenFill xmlns:a14="http://schemas.microsoft.com/office/drawing/2010/main">
                <a:solidFill>
                  <a:srgbClr val="FFFFFF"/>
                </a:solidFill>
              </a14:hiddenFill>
            </a:ext>
          </a:extLst>
        </p:spPr>
      </p:pic>
      <p:sp>
        <p:nvSpPr>
          <p:cNvPr id="5" name="Line Callout 1 4"/>
          <p:cNvSpPr/>
          <p:nvPr/>
        </p:nvSpPr>
        <p:spPr>
          <a:xfrm>
            <a:off x="1091239" y="4560185"/>
            <a:ext cx="1722474" cy="907312"/>
          </a:xfrm>
          <a:prstGeom prst="borderCallout1">
            <a:avLst>
              <a:gd name="adj1" fmla="val -8594"/>
              <a:gd name="adj2" fmla="val 16359"/>
              <a:gd name="adj3" fmla="val -83593"/>
              <a:gd name="adj4" fmla="val 3244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Ask patient advisors for feedback?</a:t>
            </a:r>
            <a:endParaRPr lang="en-US" dirty="0"/>
          </a:p>
        </p:txBody>
      </p:sp>
      <p:pic>
        <p:nvPicPr>
          <p:cNvPr id="5130" name="Picture 10" descr="Image result for happy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601" y="1027640"/>
            <a:ext cx="1495276" cy="14952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1628" y="5805383"/>
            <a:ext cx="8250865" cy="646331"/>
          </a:xfrm>
          <a:prstGeom prst="rect">
            <a:avLst/>
          </a:prstGeom>
          <a:noFill/>
        </p:spPr>
        <p:txBody>
          <a:bodyPr wrap="square" rtlCol="0">
            <a:spAutoFit/>
          </a:bodyPr>
          <a:lstStyle/>
          <a:p>
            <a:r>
              <a:rPr lang="en-US" dirty="0" smtClean="0"/>
              <a:t>Otherwise, they might feel tokenistic or that their advice won’t matter.</a:t>
            </a:r>
          </a:p>
          <a:p>
            <a:endParaRPr lang="en-US" dirty="0"/>
          </a:p>
        </p:txBody>
      </p:sp>
    </p:spTree>
    <p:extLst>
      <p:ext uri="{BB962C8B-B14F-4D97-AF65-F5344CB8AC3E}">
        <p14:creationId xmlns:p14="http://schemas.microsoft.com/office/powerpoint/2010/main" val="1286532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Success</a:t>
            </a:r>
            <a:endParaRPr lang="en-US" dirty="0"/>
          </a:p>
        </p:txBody>
      </p:sp>
      <p:sp>
        <p:nvSpPr>
          <p:cNvPr id="3" name="Content Placeholder 2"/>
          <p:cNvSpPr>
            <a:spLocks noGrp="1"/>
          </p:cNvSpPr>
          <p:nvPr>
            <p:ph idx="1"/>
          </p:nvPr>
        </p:nvSpPr>
        <p:spPr>
          <a:xfrm>
            <a:off x="4545936" y="1991832"/>
            <a:ext cx="4271999" cy="4097080"/>
          </a:xfrm>
        </p:spPr>
        <p:txBody>
          <a:bodyPr>
            <a:normAutofit lnSpcReduction="10000"/>
          </a:bodyPr>
          <a:lstStyle/>
          <a:p>
            <a:pPr marL="0" indent="0">
              <a:buNone/>
            </a:pPr>
            <a:r>
              <a:rPr lang="en-US" dirty="0" smtClean="0"/>
              <a:t>Recruit Thoughtfully</a:t>
            </a:r>
          </a:p>
          <a:p>
            <a:r>
              <a:rPr lang="en-US" dirty="0" smtClean="0"/>
              <a:t>Methods</a:t>
            </a:r>
          </a:p>
          <a:p>
            <a:r>
              <a:rPr lang="en-US" dirty="0" smtClean="0"/>
              <a:t>The “right” patient</a:t>
            </a:r>
          </a:p>
          <a:p>
            <a:r>
              <a:rPr lang="en-US" dirty="0" smtClean="0"/>
              <a:t>Meeting times </a:t>
            </a:r>
            <a:r>
              <a:rPr lang="en-US" dirty="0" smtClean="0">
                <a:sym typeface="Wingdings" panose="05000000000000000000" pitchFamily="2" charset="2"/>
              </a:rPr>
              <a:t> selection</a:t>
            </a:r>
          </a:p>
          <a:p>
            <a:r>
              <a:rPr lang="en-US" dirty="0" smtClean="0">
                <a:sym typeface="Wingdings" panose="05000000000000000000" pitchFamily="2" charset="2"/>
              </a:rPr>
              <a:t>Seek representation</a:t>
            </a:r>
          </a:p>
          <a:p>
            <a:r>
              <a:rPr lang="en-US" dirty="0" smtClean="0">
                <a:sym typeface="Wingdings" panose="05000000000000000000" pitchFamily="2" charset="2"/>
              </a:rPr>
              <a:t>Define advisor roles/mission upfront</a:t>
            </a:r>
            <a:endParaRPr lang="en-US" dirty="0"/>
          </a:p>
        </p:txBody>
      </p:sp>
      <p:pic>
        <p:nvPicPr>
          <p:cNvPr id="7170" name="Picture 2" descr="Image result for recruit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36" y="1991832"/>
            <a:ext cx="4000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recruit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recruit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recruit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Image result for recruitme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Image result for recruitmen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82" name="Picture 14" descr="hris recruit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0338" y="4015562"/>
            <a:ext cx="2073350" cy="207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989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Recruitment</a:t>
            </a:r>
            <a:endParaRPr lang="en-US" dirty="0"/>
          </a:p>
        </p:txBody>
      </p:sp>
      <p:sp>
        <p:nvSpPr>
          <p:cNvPr id="3" name="Content Placeholder 2"/>
          <p:cNvSpPr>
            <a:spLocks noGrp="1"/>
          </p:cNvSpPr>
          <p:nvPr>
            <p:ph idx="1"/>
          </p:nvPr>
        </p:nvSpPr>
        <p:spPr>
          <a:xfrm>
            <a:off x="457200" y="2269609"/>
            <a:ext cx="5756921" cy="3946879"/>
          </a:xfrm>
        </p:spPr>
        <p:txBody>
          <a:bodyPr/>
          <a:lstStyle/>
          <a:p>
            <a:r>
              <a:rPr lang="en-US" dirty="0" smtClean="0"/>
              <a:t>Waiting room sign up</a:t>
            </a:r>
          </a:p>
          <a:p>
            <a:r>
              <a:rPr lang="en-US" dirty="0" smtClean="0"/>
              <a:t>Provider referrals</a:t>
            </a:r>
          </a:p>
          <a:p>
            <a:r>
              <a:rPr lang="en-US" dirty="0" smtClean="0"/>
              <a:t>Staff referrals</a:t>
            </a:r>
          </a:p>
          <a:p>
            <a:r>
              <a:rPr lang="en-US" dirty="0" smtClean="0"/>
              <a:t>Use focus groups, group concept mapping, </a:t>
            </a:r>
            <a:r>
              <a:rPr lang="en-US" dirty="0" err="1" smtClean="0"/>
              <a:t>etc</a:t>
            </a:r>
            <a:r>
              <a:rPr lang="en-US" dirty="0" smtClean="0"/>
              <a:t> as a starting point </a:t>
            </a:r>
          </a:p>
          <a:p>
            <a:endParaRPr lang="en-US" dirty="0"/>
          </a:p>
        </p:txBody>
      </p:sp>
      <p:pic>
        <p:nvPicPr>
          <p:cNvPr id="4" name="Picture 3"/>
          <p:cNvPicPr>
            <a:picLocks noChangeAspect="1"/>
          </p:cNvPicPr>
          <p:nvPr/>
        </p:nvPicPr>
        <p:blipFill>
          <a:blip r:embed="rId3"/>
          <a:stretch>
            <a:fillRect/>
          </a:stretch>
        </p:blipFill>
        <p:spPr>
          <a:xfrm>
            <a:off x="5671950" y="2167549"/>
            <a:ext cx="2899694" cy="2412417"/>
          </a:xfrm>
          <a:prstGeom prst="rect">
            <a:avLst/>
          </a:prstGeom>
        </p:spPr>
      </p:pic>
    </p:spTree>
    <p:extLst>
      <p:ext uri="{BB962C8B-B14F-4D97-AF65-F5344CB8AC3E}">
        <p14:creationId xmlns:p14="http://schemas.microsoft.com/office/powerpoint/2010/main" val="3169989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Advisor</a:t>
            </a:r>
            <a:endParaRPr lang="en-US" dirty="0"/>
          </a:p>
        </p:txBody>
      </p:sp>
      <p:pic>
        <p:nvPicPr>
          <p:cNvPr id="4" name="Picture 3"/>
          <p:cNvPicPr>
            <a:picLocks noChangeAspect="1"/>
          </p:cNvPicPr>
          <p:nvPr/>
        </p:nvPicPr>
        <p:blipFill>
          <a:blip r:embed="rId3"/>
          <a:stretch>
            <a:fillRect/>
          </a:stretch>
        </p:blipFill>
        <p:spPr>
          <a:xfrm>
            <a:off x="188594" y="2526890"/>
            <a:ext cx="2857500" cy="2857500"/>
          </a:xfrm>
          <a:prstGeom prst="rect">
            <a:avLst/>
          </a:prstGeom>
        </p:spPr>
      </p:pic>
      <p:sp>
        <p:nvSpPr>
          <p:cNvPr id="3" name="Content Placeholder 2"/>
          <p:cNvSpPr>
            <a:spLocks noGrp="1"/>
          </p:cNvSpPr>
          <p:nvPr>
            <p:ph idx="1"/>
          </p:nvPr>
        </p:nvSpPr>
        <p:spPr>
          <a:xfrm>
            <a:off x="2917908" y="2031463"/>
            <a:ext cx="6017728" cy="4364421"/>
          </a:xfrm>
        </p:spPr>
        <p:txBody>
          <a:bodyPr>
            <a:normAutofit fontScale="85000" lnSpcReduction="10000"/>
          </a:bodyPr>
          <a:lstStyle/>
          <a:p>
            <a:pPr marL="285750" indent="-285750"/>
            <a:r>
              <a:rPr lang="en-US" dirty="0"/>
              <a:t>Willing to </a:t>
            </a:r>
            <a:r>
              <a:rPr lang="en-US" dirty="0" smtClean="0"/>
              <a:t>share their opinions and to listen to differing opinions of others</a:t>
            </a:r>
          </a:p>
          <a:p>
            <a:pPr marL="285750" indent="-285750"/>
            <a:r>
              <a:rPr lang="en-US" dirty="0" smtClean="0"/>
              <a:t>Willing to offer constructive criticism</a:t>
            </a:r>
          </a:p>
          <a:p>
            <a:pPr marL="285750" indent="-285750"/>
            <a:r>
              <a:rPr lang="en-US" dirty="0" smtClean="0"/>
              <a:t>Respectful of differing opinions and others with different backgrounds and experiences</a:t>
            </a:r>
          </a:p>
          <a:p>
            <a:pPr marL="285750" indent="-285750"/>
            <a:r>
              <a:rPr lang="en-US" dirty="0" smtClean="0"/>
              <a:t>Realize they represent others</a:t>
            </a:r>
          </a:p>
          <a:p>
            <a:pPr marL="285750" indent="-285750"/>
            <a:r>
              <a:rPr lang="en-US" dirty="0" smtClean="0"/>
              <a:t>Don’t have one agenda</a:t>
            </a:r>
          </a:p>
          <a:p>
            <a:pPr marL="285750" indent="-285750"/>
            <a:r>
              <a:rPr lang="en-US" dirty="0" smtClean="0"/>
              <a:t>Are motivated to affect change in ways that match mission</a:t>
            </a:r>
            <a:endParaRPr lang="en-US" dirty="0"/>
          </a:p>
        </p:txBody>
      </p:sp>
    </p:spTree>
    <p:extLst>
      <p:ext uri="{BB962C8B-B14F-4D97-AF65-F5344CB8AC3E}">
        <p14:creationId xmlns:p14="http://schemas.microsoft.com/office/powerpoint/2010/main" val="3169989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Success</a:t>
            </a:r>
            <a:endParaRPr lang="en-US" dirty="0"/>
          </a:p>
        </p:txBody>
      </p:sp>
      <p:sp>
        <p:nvSpPr>
          <p:cNvPr id="3" name="Content Placeholder 2"/>
          <p:cNvSpPr>
            <a:spLocks noGrp="1"/>
          </p:cNvSpPr>
          <p:nvPr>
            <p:ph idx="1"/>
          </p:nvPr>
        </p:nvSpPr>
        <p:spPr/>
        <p:txBody>
          <a:bodyPr/>
          <a:lstStyle/>
          <a:p>
            <a:r>
              <a:rPr lang="en-US" dirty="0" smtClean="0"/>
              <a:t>Have a </a:t>
            </a:r>
            <a:r>
              <a:rPr lang="en-US" b="1" dirty="0" smtClean="0"/>
              <a:t>clear mission</a:t>
            </a:r>
            <a:r>
              <a:rPr lang="en-US" b="1" dirty="0"/>
              <a:t> </a:t>
            </a:r>
            <a:r>
              <a:rPr lang="en-US" dirty="0" smtClean="0"/>
              <a:t>that’s well understood by leadership, clinic members, and advisors.</a:t>
            </a:r>
            <a:endParaRPr lang="en-US" dirty="0"/>
          </a:p>
        </p:txBody>
      </p:sp>
      <p:pic>
        <p:nvPicPr>
          <p:cNvPr id="4" name="Picture 3"/>
          <p:cNvPicPr>
            <a:picLocks noChangeAspect="1"/>
          </p:cNvPicPr>
          <p:nvPr/>
        </p:nvPicPr>
        <p:blipFill>
          <a:blip r:embed="rId2"/>
          <a:stretch>
            <a:fillRect/>
          </a:stretch>
        </p:blipFill>
        <p:spPr>
          <a:xfrm>
            <a:off x="2241147" y="4670314"/>
            <a:ext cx="4392540" cy="1546174"/>
          </a:xfrm>
          <a:prstGeom prst="rect">
            <a:avLst/>
          </a:prstGeom>
        </p:spPr>
      </p:pic>
    </p:spTree>
    <p:extLst>
      <p:ext uri="{BB962C8B-B14F-4D97-AF65-F5344CB8AC3E}">
        <p14:creationId xmlns:p14="http://schemas.microsoft.com/office/powerpoint/2010/main" val="3169989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dirty="0"/>
              <a:t>Upon completion of this session, participants should be able to:</a:t>
            </a:r>
          </a:p>
          <a:p>
            <a:pPr lvl="1" fontAlgn="base"/>
            <a:r>
              <a:rPr lang="en-US" dirty="0"/>
              <a:t>Name at least three methods of soliciting patient and family member feedback in a meaningful way in the ambulatory setting.</a:t>
            </a:r>
          </a:p>
          <a:p>
            <a:pPr lvl="1" fontAlgn="base"/>
            <a:r>
              <a:rPr lang="en-US" dirty="0"/>
              <a:t>Identify three tips for a successful start to engaging patients and families within their residency practice.</a:t>
            </a:r>
          </a:p>
          <a:p>
            <a:pPr lvl="1" fontAlgn="base"/>
            <a:r>
              <a:rPr lang="en-US" dirty="0"/>
              <a:t>Identify one to two ways to incorporate learners into the clinic’s patient and family engagement work</a:t>
            </a:r>
          </a:p>
          <a:p>
            <a:endParaRPr lang="en-US" dirty="0"/>
          </a:p>
        </p:txBody>
      </p:sp>
    </p:spTree>
    <p:extLst>
      <p:ext uri="{BB962C8B-B14F-4D97-AF65-F5344CB8AC3E}">
        <p14:creationId xmlns:p14="http://schemas.microsoft.com/office/powerpoint/2010/main" val="6549154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Learners</a:t>
            </a:r>
            <a:endParaRPr lang="en-US" dirty="0"/>
          </a:p>
        </p:txBody>
      </p:sp>
      <p:sp>
        <p:nvSpPr>
          <p:cNvPr id="3" name="Content Placeholder 2"/>
          <p:cNvSpPr>
            <a:spLocks noGrp="1"/>
          </p:cNvSpPr>
          <p:nvPr>
            <p:ph idx="1"/>
          </p:nvPr>
        </p:nvSpPr>
        <p:spPr/>
        <p:txBody>
          <a:bodyPr/>
          <a:lstStyle/>
          <a:p>
            <a:r>
              <a:rPr lang="en-US" dirty="0" smtClean="0"/>
              <a:t>Engage resident learners in PFAC meetings and QI teams with patients</a:t>
            </a:r>
          </a:p>
          <a:p>
            <a:r>
              <a:rPr lang="en-US" dirty="0" smtClean="0"/>
              <a:t>Seek patient </a:t>
            </a:r>
            <a:r>
              <a:rPr lang="en-US" dirty="0" smtClean="0"/>
              <a:t>feedback or involvement </a:t>
            </a:r>
            <a:r>
              <a:rPr lang="en-US" dirty="0" smtClean="0"/>
              <a:t>on resident QI projects</a:t>
            </a:r>
          </a:p>
          <a:p>
            <a:r>
              <a:rPr lang="en-US" dirty="0" smtClean="0"/>
              <a:t>Katz </a:t>
            </a:r>
            <a:r>
              <a:rPr lang="en-US" dirty="0" smtClean="0"/>
              <a:t>“Council </a:t>
            </a:r>
            <a:r>
              <a:rPr lang="en-US" dirty="0" smtClean="0"/>
              <a:t>of </a:t>
            </a:r>
            <a:r>
              <a:rPr lang="en-US" dirty="0" smtClean="0"/>
              <a:t>Elders” </a:t>
            </a:r>
            <a:r>
              <a:rPr lang="en-US" dirty="0" smtClean="0"/>
              <a:t>model</a:t>
            </a:r>
          </a:p>
          <a:p>
            <a:endParaRPr lang="en-US" dirty="0"/>
          </a:p>
        </p:txBody>
      </p:sp>
      <p:sp>
        <p:nvSpPr>
          <p:cNvPr id="4" name="TextBox 3"/>
          <p:cNvSpPr txBox="1"/>
          <p:nvPr/>
        </p:nvSpPr>
        <p:spPr>
          <a:xfrm>
            <a:off x="124737" y="6188154"/>
            <a:ext cx="9019264" cy="276999"/>
          </a:xfrm>
          <a:prstGeom prst="rect">
            <a:avLst/>
          </a:prstGeom>
          <a:noFill/>
        </p:spPr>
        <p:txBody>
          <a:bodyPr wrap="square" rtlCol="0">
            <a:spAutoFit/>
          </a:bodyPr>
          <a:lstStyle/>
          <a:p>
            <a:r>
              <a:rPr lang="en-US" sz="1200" dirty="0" smtClean="0"/>
              <a:t>Katz AM et al. A council of elders: creating a multi-voiced dialogue in a community of care.</a:t>
            </a:r>
            <a:r>
              <a:rPr lang="en-US" sz="1200" b="1" dirty="0" smtClean="0"/>
              <a:t> Social Sciences &amp; Medicine; </a:t>
            </a:r>
            <a:r>
              <a:rPr lang="en-US" sz="1200" dirty="0" smtClean="0"/>
              <a:t>2000 (50): 851 – 860.</a:t>
            </a:r>
            <a:endParaRPr lang="en-US" sz="1200" b="1" dirty="0"/>
          </a:p>
        </p:txBody>
      </p:sp>
    </p:spTree>
    <p:extLst>
      <p:ext uri="{BB962C8B-B14F-4D97-AF65-F5344CB8AC3E}">
        <p14:creationId xmlns:p14="http://schemas.microsoft.com/office/powerpoint/2010/main" val="3169989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Integrating Learners – Case Presentations to </a:t>
            </a:r>
            <a:r>
              <a:rPr lang="en-US" dirty="0" err="1"/>
              <a:t>Pt</a:t>
            </a:r>
            <a:r>
              <a:rPr lang="en-US" dirty="0"/>
              <a:t>/Family Advisors</a:t>
            </a:r>
          </a:p>
        </p:txBody>
      </p:sp>
      <p:sp>
        <p:nvSpPr>
          <p:cNvPr id="3" name="Content Placeholder 2"/>
          <p:cNvSpPr>
            <a:spLocks noGrp="1"/>
          </p:cNvSpPr>
          <p:nvPr>
            <p:ph idx="1"/>
          </p:nvPr>
        </p:nvSpPr>
        <p:spPr/>
        <p:txBody>
          <a:bodyPr>
            <a:normAutofit fontScale="92500"/>
          </a:bodyPr>
          <a:lstStyle/>
          <a:p>
            <a:r>
              <a:rPr lang="en-US" dirty="0" smtClean="0"/>
              <a:t>During AFW Patient Advisory Board</a:t>
            </a:r>
          </a:p>
          <a:p>
            <a:r>
              <a:rPr lang="en-US" dirty="0" smtClean="0"/>
              <a:t>Meetings coincided with resident didactics</a:t>
            </a:r>
          </a:p>
          <a:p>
            <a:r>
              <a:rPr lang="en-US" dirty="0" smtClean="0"/>
              <a:t>Every 4</a:t>
            </a:r>
            <a:r>
              <a:rPr lang="en-US" baseline="30000" dirty="0" smtClean="0"/>
              <a:t>th</a:t>
            </a:r>
            <a:r>
              <a:rPr lang="en-US" dirty="0" smtClean="0"/>
              <a:t> meeting</a:t>
            </a:r>
          </a:p>
          <a:p>
            <a:r>
              <a:rPr lang="en-US" dirty="0" smtClean="0"/>
              <a:t>3 residents attend – try to different years</a:t>
            </a:r>
          </a:p>
          <a:p>
            <a:r>
              <a:rPr lang="en-US" dirty="0" smtClean="0"/>
              <a:t>1 presents, 2 observe; solicit case early</a:t>
            </a:r>
          </a:p>
          <a:p>
            <a:r>
              <a:rPr lang="en-US" dirty="0" smtClean="0"/>
              <a:t>Case: “A patient case that sticks with you, preferably of a patient that you’ll see again.”</a:t>
            </a:r>
          </a:p>
          <a:p>
            <a:endParaRPr lang="en-US" dirty="0"/>
          </a:p>
        </p:txBody>
      </p:sp>
    </p:spTree>
    <p:extLst>
      <p:ext uri="{BB962C8B-B14F-4D97-AF65-F5344CB8AC3E}">
        <p14:creationId xmlns:p14="http://schemas.microsoft.com/office/powerpoint/2010/main" val="236603385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Integrating Learners – Case Presentations to </a:t>
            </a:r>
            <a:r>
              <a:rPr lang="en-US" dirty="0" err="1" smtClean="0"/>
              <a:t>Pt</a:t>
            </a:r>
            <a:r>
              <a:rPr lang="en-US" dirty="0" smtClean="0"/>
              <a:t>/Family Advisors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What Residents Thought:</a:t>
            </a:r>
          </a:p>
          <a:p>
            <a:endParaRPr lang="en-US" sz="2600" dirty="0"/>
          </a:p>
          <a:p>
            <a:pPr lvl="1"/>
            <a:r>
              <a:rPr lang="en-US" sz="2600" dirty="0" smtClean="0"/>
              <a:t>“</a:t>
            </a:r>
            <a:r>
              <a:rPr lang="en-US" sz="2600" dirty="0"/>
              <a:t>It was great! The council was very helpful in identifying </a:t>
            </a:r>
            <a:r>
              <a:rPr lang="en-US" sz="2600" dirty="0" smtClean="0"/>
              <a:t>that the </a:t>
            </a:r>
            <a:r>
              <a:rPr lang="en-US" sz="2600" dirty="0"/>
              <a:t>presenter MD could only do so much for the </a:t>
            </a:r>
            <a:r>
              <a:rPr lang="en-US" sz="2600" dirty="0" smtClean="0"/>
              <a:t>patient--the </a:t>
            </a:r>
            <a:r>
              <a:rPr lang="en-US" sz="2600" dirty="0"/>
              <a:t>patient had to help herself…</a:t>
            </a:r>
            <a:r>
              <a:rPr lang="en-US" sz="2600" dirty="0" smtClean="0"/>
              <a:t>”</a:t>
            </a:r>
          </a:p>
          <a:p>
            <a:pPr lvl="1"/>
            <a:endParaRPr lang="en-US" sz="2600" dirty="0"/>
          </a:p>
          <a:p>
            <a:pPr lvl="1"/>
            <a:r>
              <a:rPr lang="en-US" sz="2600" dirty="0" smtClean="0"/>
              <a:t>“</a:t>
            </a:r>
            <a:r>
              <a:rPr lang="en-US" sz="2600" dirty="0"/>
              <a:t>Good overall—a few thing I wouldn’t have thought of and </a:t>
            </a:r>
            <a:r>
              <a:rPr lang="en-US" sz="2600" dirty="0" smtClean="0"/>
              <a:t>was </a:t>
            </a:r>
            <a:r>
              <a:rPr lang="en-US" sz="2600" dirty="0"/>
              <a:t>surprised at similar perspectives some of </a:t>
            </a:r>
            <a:r>
              <a:rPr lang="en-US" sz="2600" dirty="0" smtClean="0"/>
              <a:t>the </a:t>
            </a:r>
            <a:r>
              <a:rPr lang="en-US" sz="2600" dirty="0"/>
              <a:t>advisors had.”</a:t>
            </a:r>
          </a:p>
          <a:p>
            <a:pPr lvl="1"/>
            <a:endParaRPr lang="en-US" sz="2600" dirty="0"/>
          </a:p>
          <a:p>
            <a:pPr lvl="1"/>
            <a:r>
              <a:rPr lang="en-US" sz="2600" dirty="0" smtClean="0"/>
              <a:t>“</a:t>
            </a:r>
            <a:r>
              <a:rPr lang="en-US" sz="2600" dirty="0"/>
              <a:t>I liked it! I go a lot from the discussion and I though the </a:t>
            </a:r>
            <a:r>
              <a:rPr lang="en-US" sz="2600" dirty="0" smtClean="0"/>
              <a:t>patient </a:t>
            </a:r>
            <a:r>
              <a:rPr lang="en-US" sz="2600" dirty="0"/>
              <a:t>representatives were kind and it was a </a:t>
            </a:r>
            <a:r>
              <a:rPr lang="en-US" sz="2600" dirty="0" smtClean="0"/>
              <a:t>useful exercise</a:t>
            </a:r>
            <a:r>
              <a:rPr lang="en-US" sz="2600" dirty="0"/>
              <a:t>.”</a:t>
            </a:r>
          </a:p>
          <a:p>
            <a:pPr lvl="1"/>
            <a:endParaRPr lang="en-US" sz="2600" dirty="0"/>
          </a:p>
          <a:p>
            <a:pPr lvl="1"/>
            <a:r>
              <a:rPr lang="en-US" sz="2600" dirty="0" smtClean="0"/>
              <a:t>“</a:t>
            </a:r>
            <a:r>
              <a:rPr lang="en-US" sz="2600" dirty="0"/>
              <a:t>I got some great advice on how to approach similar </a:t>
            </a:r>
            <a:r>
              <a:rPr lang="en-US" sz="2600" dirty="0" smtClean="0"/>
              <a:t>situations</a:t>
            </a:r>
            <a:r>
              <a:rPr lang="en-US" sz="2600" dirty="0"/>
              <a:t>.”</a:t>
            </a:r>
          </a:p>
          <a:p>
            <a:pPr lvl="1"/>
            <a:endParaRPr lang="en-US" sz="2600" dirty="0"/>
          </a:p>
          <a:p>
            <a:pPr lvl="1"/>
            <a:r>
              <a:rPr lang="en-US" sz="2600" dirty="0" smtClean="0"/>
              <a:t>“</a:t>
            </a:r>
            <a:r>
              <a:rPr lang="en-US" sz="2600" dirty="0"/>
              <a:t>I learned the value of being open about all experiences; not </a:t>
            </a:r>
            <a:r>
              <a:rPr lang="en-US" sz="2600" dirty="0" smtClean="0"/>
              <a:t>just </a:t>
            </a:r>
            <a:r>
              <a:rPr lang="en-US" sz="2600" dirty="0"/>
              <a:t>the ‘pretty ones.’  I think the most valuable thing I </a:t>
            </a:r>
            <a:r>
              <a:rPr lang="en-US" sz="2600" dirty="0" smtClean="0"/>
              <a:t>took away </a:t>
            </a:r>
            <a:r>
              <a:rPr lang="en-US" sz="2600" dirty="0"/>
              <a:t>was communication.</a:t>
            </a:r>
            <a:r>
              <a:rPr lang="en-US" sz="2600" dirty="0" smtClean="0"/>
              <a:t>”</a:t>
            </a:r>
            <a:endParaRPr lang="en-US" sz="2600" dirty="0"/>
          </a:p>
        </p:txBody>
      </p:sp>
    </p:spTree>
    <p:extLst>
      <p:ext uri="{BB962C8B-B14F-4D97-AF65-F5344CB8AC3E}">
        <p14:creationId xmlns:p14="http://schemas.microsoft.com/office/powerpoint/2010/main" val="31699891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Integrating Learners – Case Presentations to </a:t>
            </a:r>
            <a:r>
              <a:rPr lang="en-US" dirty="0" err="1" smtClean="0"/>
              <a:t>Pt</a:t>
            </a:r>
            <a:r>
              <a:rPr lang="en-US" dirty="0" smtClean="0"/>
              <a:t>/Family Advisors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What Advisors Thought:</a:t>
            </a:r>
          </a:p>
          <a:p>
            <a:endParaRPr lang="en-US" sz="2600" dirty="0"/>
          </a:p>
          <a:p>
            <a:pPr lvl="1"/>
            <a:r>
              <a:rPr lang="en-US" sz="2600" dirty="0"/>
              <a:t>“The feedback was received well and my confidence was </a:t>
            </a:r>
            <a:r>
              <a:rPr lang="en-US" sz="2600" dirty="0" smtClean="0"/>
              <a:t>boosted </a:t>
            </a:r>
            <a:r>
              <a:rPr lang="en-US" sz="2600" dirty="0"/>
              <a:t>as a contributing member of the group.”</a:t>
            </a:r>
          </a:p>
          <a:p>
            <a:pPr lvl="1"/>
            <a:endParaRPr lang="en-US" sz="2600" dirty="0"/>
          </a:p>
          <a:p>
            <a:pPr lvl="1"/>
            <a:r>
              <a:rPr lang="en-US" sz="2600" dirty="0" smtClean="0"/>
              <a:t>“</a:t>
            </a:r>
            <a:r>
              <a:rPr lang="en-US" sz="2600" dirty="0"/>
              <a:t>I really enjoyed it.  It was educational, and very satisfying </a:t>
            </a:r>
            <a:r>
              <a:rPr lang="en-US" sz="2600" dirty="0" smtClean="0"/>
              <a:t>to think </a:t>
            </a:r>
            <a:r>
              <a:rPr lang="en-US" sz="2600" dirty="0"/>
              <a:t>that we may have been of some assistance.”</a:t>
            </a:r>
          </a:p>
          <a:p>
            <a:pPr lvl="1"/>
            <a:endParaRPr lang="en-US" sz="2600" dirty="0"/>
          </a:p>
          <a:p>
            <a:pPr lvl="1"/>
            <a:r>
              <a:rPr lang="en-US" sz="2600" dirty="0" smtClean="0"/>
              <a:t>“</a:t>
            </a:r>
            <a:r>
              <a:rPr lang="en-US" sz="2600" dirty="0"/>
              <a:t>Interested but frustrating as situations all the same…doctor 	</a:t>
            </a:r>
            <a:r>
              <a:rPr lang="en-US" sz="2600" dirty="0" smtClean="0"/>
              <a:t>wants </a:t>
            </a:r>
            <a:r>
              <a:rPr lang="en-US" sz="2600" dirty="0"/>
              <a:t>patient success, patient not as invested in success as </a:t>
            </a:r>
            <a:r>
              <a:rPr lang="en-US" sz="2600" dirty="0" smtClean="0"/>
              <a:t>doctor</a:t>
            </a:r>
            <a:r>
              <a:rPr lang="en-US" sz="2600" dirty="0"/>
              <a:t>.”</a:t>
            </a:r>
          </a:p>
          <a:p>
            <a:pPr lvl="1"/>
            <a:endParaRPr lang="en-US" sz="2600" dirty="0"/>
          </a:p>
          <a:p>
            <a:pPr lvl="1"/>
            <a:r>
              <a:rPr lang="en-US" sz="2600" dirty="0" smtClean="0"/>
              <a:t>“</a:t>
            </a:r>
            <a:r>
              <a:rPr lang="en-US" sz="2600" dirty="0"/>
              <a:t>It was a valuable chance to hear story and give resident </a:t>
            </a:r>
            <a:r>
              <a:rPr lang="en-US" sz="2600" dirty="0" smtClean="0"/>
              <a:t>the point </a:t>
            </a:r>
            <a:r>
              <a:rPr lang="en-US" sz="2600" dirty="0"/>
              <a:t>of view of a patient.”</a:t>
            </a:r>
          </a:p>
          <a:p>
            <a:pPr lvl="1"/>
            <a:endParaRPr lang="en-US" sz="2600" dirty="0"/>
          </a:p>
        </p:txBody>
      </p:sp>
    </p:spTree>
    <p:extLst>
      <p:ext uri="{BB962C8B-B14F-4D97-AF65-F5344CB8AC3E}">
        <p14:creationId xmlns:p14="http://schemas.microsoft.com/office/powerpoint/2010/main" val="13872985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2092"/>
            <a:ext cx="8229600" cy="1143000"/>
          </a:xfrm>
        </p:spPr>
        <p:txBody>
          <a:bodyPr/>
          <a:lstStyle/>
          <a:p>
            <a:r>
              <a:rPr lang="en-US" dirty="0" smtClean="0"/>
              <a:t>Questions?</a:t>
            </a:r>
            <a:endParaRPr lang="en-US" dirty="0"/>
          </a:p>
        </p:txBody>
      </p:sp>
      <p:pic>
        <p:nvPicPr>
          <p:cNvPr id="4" name="Picture 3"/>
          <p:cNvPicPr>
            <a:picLocks noChangeAspect="1"/>
          </p:cNvPicPr>
          <p:nvPr/>
        </p:nvPicPr>
        <p:blipFill>
          <a:blip r:embed="rId2">
            <a:alphaModFix amt="18000"/>
          </a:blip>
          <a:stretch>
            <a:fillRect/>
          </a:stretch>
        </p:blipFill>
        <p:spPr>
          <a:xfrm>
            <a:off x="0" y="873197"/>
            <a:ext cx="9144000" cy="5534029"/>
          </a:xfrm>
          <a:prstGeom prst="rect">
            <a:avLst/>
          </a:prstGeom>
        </p:spPr>
      </p:pic>
      <p:sp>
        <p:nvSpPr>
          <p:cNvPr id="5" name="TextBox 4"/>
          <p:cNvSpPr txBox="1"/>
          <p:nvPr/>
        </p:nvSpPr>
        <p:spPr>
          <a:xfrm>
            <a:off x="457200" y="5590730"/>
            <a:ext cx="4917788" cy="369332"/>
          </a:xfrm>
          <a:prstGeom prst="rect">
            <a:avLst/>
          </a:prstGeom>
          <a:noFill/>
        </p:spPr>
        <p:txBody>
          <a:bodyPr wrap="square" rtlCol="0">
            <a:spAutoFit/>
          </a:bodyPr>
          <a:lstStyle/>
          <a:p>
            <a:r>
              <a:rPr lang="en-US" dirty="0" smtClean="0"/>
              <a:t>Email: </a:t>
            </a:r>
            <a:r>
              <a:rPr lang="en-US" dirty="0" err="1" smtClean="0"/>
              <a:t>Aimee.english@ucdenver.edu</a:t>
            </a:r>
            <a:endParaRPr lang="en-US" dirty="0"/>
          </a:p>
        </p:txBody>
      </p:sp>
    </p:spTree>
    <p:extLst>
      <p:ext uri="{BB962C8B-B14F-4D97-AF65-F5344CB8AC3E}">
        <p14:creationId xmlns:p14="http://schemas.microsoft.com/office/powerpoint/2010/main" val="3169989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069" y="2529334"/>
            <a:ext cx="8400499" cy="2172982"/>
          </a:xfrm>
        </p:spPr>
        <p:txBody>
          <a:bodyPr/>
          <a:lstStyle/>
          <a:p>
            <a:pPr marL="0" indent="0">
              <a:buNone/>
            </a:pPr>
            <a:r>
              <a:rPr lang="en-US" dirty="0"/>
              <a:t>Please evaluate this presentation using the conference mobile app</a:t>
            </a:r>
            <a:r>
              <a:rPr lang="en-US" dirty="0" smtClean="0"/>
              <a:t>! Simply </a:t>
            </a:r>
            <a:r>
              <a:rPr lang="en-US" dirty="0"/>
              <a:t>click on the "clipboard" icon </a:t>
            </a:r>
            <a:r>
              <a:rPr lang="en-US" dirty="0" smtClean="0"/>
              <a:t>      on </a:t>
            </a:r>
            <a:r>
              <a:rPr lang="en-US" dirty="0"/>
              <a:t>the presentation page.</a:t>
            </a:r>
          </a:p>
        </p:txBody>
      </p:sp>
      <p:pic>
        <p:nvPicPr>
          <p:cNvPr id="2" name="Picture 1" descr="Clipbo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214790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1589126"/>
            <a:ext cx="7074195" cy="3946879"/>
          </a:xfrm>
        </p:spPr>
        <p:txBody>
          <a:bodyPr>
            <a:normAutofit/>
          </a:bodyPr>
          <a:lstStyle/>
          <a:p>
            <a:pPr marL="0" indent="0">
              <a:buNone/>
            </a:pPr>
            <a:r>
              <a:rPr lang="en-US" sz="2200" dirty="0"/>
              <a:t>“Patients do </a:t>
            </a:r>
            <a:r>
              <a:rPr lang="en-US" sz="2200" i="1" dirty="0"/>
              <a:t>not </a:t>
            </a:r>
            <a:r>
              <a:rPr lang="en-US" sz="2200" dirty="0"/>
              <a:t>focus on prettier waiting rooms, better hospital food, or problems with parking. Rather, they are concerned about issues of clinical significance that have nothing to do with what we think of as the doctor’s ‘image’ or the hospital’s ‘atmosphere.’ They want to be able to trust the competence and efficiency of their caregivers.  They want to be able to negotiate the health care system effectively and to be treated with dignity and respect.” – Thomas L </a:t>
            </a:r>
            <a:r>
              <a:rPr lang="en-US" sz="2200" dirty="0" err="1"/>
              <a:t>Debanco</a:t>
            </a:r>
            <a:r>
              <a:rPr lang="en-US" sz="2200" dirty="0"/>
              <a:t>, MD</a:t>
            </a:r>
          </a:p>
          <a:p>
            <a:pPr marL="0" indent="0">
              <a:buNone/>
            </a:pPr>
            <a:endParaRPr lang="en-US" sz="2200" dirty="0"/>
          </a:p>
        </p:txBody>
      </p:sp>
      <p:sp>
        <p:nvSpPr>
          <p:cNvPr id="4" name="TextBox 3"/>
          <p:cNvSpPr txBox="1"/>
          <p:nvPr/>
        </p:nvSpPr>
        <p:spPr>
          <a:xfrm>
            <a:off x="354419" y="6188154"/>
            <a:ext cx="8705951" cy="276999"/>
          </a:xfrm>
          <a:prstGeom prst="rect">
            <a:avLst/>
          </a:prstGeom>
          <a:noFill/>
        </p:spPr>
        <p:txBody>
          <a:bodyPr wrap="square" rtlCol="0">
            <a:spAutoFit/>
          </a:bodyPr>
          <a:lstStyle/>
          <a:p>
            <a:r>
              <a:rPr lang="en-US" sz="1200" dirty="0" err="1" smtClean="0"/>
              <a:t>Delbanco</a:t>
            </a:r>
            <a:r>
              <a:rPr lang="en-US" sz="1200" dirty="0" smtClean="0"/>
              <a:t>, Thomas L. Enriching the Doctor-Patient Relationship by Inviting the Patient’s Perspective. </a:t>
            </a:r>
            <a:r>
              <a:rPr lang="en-US" sz="1200" i="1" dirty="0" smtClean="0"/>
              <a:t>Ann </a:t>
            </a:r>
            <a:r>
              <a:rPr lang="en-US" sz="1200" i="1" dirty="0" err="1" smtClean="0"/>
              <a:t>Int</a:t>
            </a:r>
            <a:r>
              <a:rPr lang="en-US" sz="1200" i="1" dirty="0" smtClean="0"/>
              <a:t> Med. </a:t>
            </a:r>
            <a:r>
              <a:rPr lang="en-US" sz="1200" dirty="0" smtClean="0"/>
              <a:t>1992; 116:414-418.</a:t>
            </a:r>
            <a:endParaRPr lang="en-US" sz="1200" dirty="0"/>
          </a:p>
        </p:txBody>
      </p:sp>
    </p:spTree>
    <p:extLst>
      <p:ext uri="{BB962C8B-B14F-4D97-AF65-F5344CB8AC3E}">
        <p14:creationId xmlns:p14="http://schemas.microsoft.com/office/powerpoint/2010/main" val="35327352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lnSpcReduction="10000"/>
          </a:bodyPr>
          <a:lstStyle/>
          <a:p>
            <a:r>
              <a:rPr lang="en-US" dirty="0" smtClean="0"/>
              <a:t>Background</a:t>
            </a:r>
          </a:p>
          <a:p>
            <a:r>
              <a:rPr lang="en-US" dirty="0" smtClean="0"/>
              <a:t>Methods of Engaging Patients and Families within Your Clinic</a:t>
            </a:r>
          </a:p>
          <a:p>
            <a:r>
              <a:rPr lang="en-US" dirty="0" smtClean="0"/>
              <a:t>Overcoming Perceived Barriers</a:t>
            </a:r>
          </a:p>
          <a:p>
            <a:r>
              <a:rPr lang="en-US" dirty="0" smtClean="0"/>
              <a:t>Tips for Success</a:t>
            </a:r>
            <a:endParaRPr lang="en-US" dirty="0"/>
          </a:p>
          <a:p>
            <a:r>
              <a:rPr lang="en-US" dirty="0" smtClean="0"/>
              <a:t>Advisor Recruitment Strategies</a:t>
            </a:r>
          </a:p>
          <a:p>
            <a:r>
              <a:rPr lang="en-US" dirty="0" smtClean="0"/>
              <a:t>Integrating Learners</a:t>
            </a:r>
          </a:p>
        </p:txBody>
      </p:sp>
    </p:spTree>
    <p:extLst>
      <p:ext uri="{BB962C8B-B14F-4D97-AF65-F5344CB8AC3E}">
        <p14:creationId xmlns:p14="http://schemas.microsoft.com/office/powerpoint/2010/main" val="39484642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7-23 at 8.12.43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61888" r="-61888"/>
          <a:stretch/>
        </p:blipFill>
        <p:spPr>
          <a:xfrm>
            <a:off x="-74778" y="266871"/>
            <a:ext cx="12385341" cy="6208626"/>
          </a:xfrm>
        </p:spPr>
      </p:pic>
      <p:sp>
        <p:nvSpPr>
          <p:cNvPr id="5" name="TextBox 4"/>
          <p:cNvSpPr txBox="1"/>
          <p:nvPr/>
        </p:nvSpPr>
        <p:spPr>
          <a:xfrm>
            <a:off x="250843" y="6359386"/>
            <a:ext cx="8763816" cy="400110"/>
          </a:xfrm>
          <a:prstGeom prst="rect">
            <a:avLst/>
          </a:prstGeom>
          <a:noFill/>
        </p:spPr>
        <p:txBody>
          <a:bodyPr wrap="square" rtlCol="0">
            <a:spAutoFit/>
          </a:bodyPr>
          <a:lstStyle/>
          <a:p>
            <a:r>
              <a:rPr lang="en-US" sz="1000" dirty="0" smtClean="0"/>
              <a:t>Carman KL, et al. Patient and Family Engagement: A Framework for Understanding the Elements and Developing Interventions and Policies. </a:t>
            </a:r>
            <a:r>
              <a:rPr lang="en-US" sz="1000" i="1" dirty="0" smtClean="0"/>
              <a:t>Health Affairs </a:t>
            </a:r>
            <a:r>
              <a:rPr lang="en-US" sz="1000" dirty="0" smtClean="0"/>
              <a:t>32, No 2 (2013): 223 – 231.</a:t>
            </a:r>
            <a:endParaRPr lang="en-US" sz="1000" dirty="0"/>
          </a:p>
        </p:txBody>
      </p:sp>
      <p:sp>
        <p:nvSpPr>
          <p:cNvPr id="3" name="Oval 2"/>
          <p:cNvSpPr/>
          <p:nvPr/>
        </p:nvSpPr>
        <p:spPr>
          <a:xfrm>
            <a:off x="2642136" y="2290729"/>
            <a:ext cx="6826461" cy="198453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itle 1"/>
          <p:cNvSpPr>
            <a:spLocks noGrp="1"/>
          </p:cNvSpPr>
          <p:nvPr>
            <p:ph type="title"/>
          </p:nvPr>
        </p:nvSpPr>
        <p:spPr>
          <a:xfrm>
            <a:off x="15942" y="725141"/>
            <a:ext cx="3488994" cy="1187865"/>
          </a:xfrm>
        </p:spPr>
        <p:txBody>
          <a:bodyPr/>
          <a:lstStyle/>
          <a:p>
            <a:r>
              <a:rPr lang="en-US" dirty="0" smtClean="0"/>
              <a:t>Background</a:t>
            </a:r>
            <a:endParaRPr lang="en-US" dirty="0"/>
          </a:p>
        </p:txBody>
      </p:sp>
    </p:spTree>
    <p:extLst>
      <p:ext uri="{BB962C8B-B14F-4D97-AF65-F5344CB8AC3E}">
        <p14:creationId xmlns:p14="http://schemas.microsoft.com/office/powerpoint/2010/main" val="613104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5-01 at 10.28.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37" y="1043300"/>
            <a:ext cx="5639224" cy="4921658"/>
          </a:xfrm>
          <a:prstGeom prst="rect">
            <a:avLst/>
          </a:prstGeom>
        </p:spPr>
      </p:pic>
      <p:pic>
        <p:nvPicPr>
          <p:cNvPr id="7" name="Picture 6" descr="Screen Shot 2017-05-01 at 10.30.3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82" y="4122035"/>
            <a:ext cx="8270078" cy="2225587"/>
          </a:xfrm>
          <a:prstGeom prst="rect">
            <a:avLst/>
          </a:prstGeom>
          <a:ln w="41275">
            <a:solidFill>
              <a:srgbClr val="A2C816"/>
            </a:solidFill>
          </a:ln>
        </p:spPr>
      </p:pic>
      <p:sp>
        <p:nvSpPr>
          <p:cNvPr id="4" name="Title 1"/>
          <p:cNvSpPr>
            <a:spLocks noGrp="1"/>
          </p:cNvSpPr>
          <p:nvPr>
            <p:ph type="title"/>
          </p:nvPr>
        </p:nvSpPr>
        <p:spPr>
          <a:xfrm>
            <a:off x="4554293" y="84096"/>
            <a:ext cx="4396167" cy="1242711"/>
          </a:xfrm>
        </p:spPr>
        <p:txBody>
          <a:bodyPr/>
          <a:lstStyle/>
          <a:p>
            <a:r>
              <a:rPr lang="en-US" dirty="0" smtClean="0"/>
              <a:t>Background</a:t>
            </a:r>
            <a:endParaRPr lang="en-US" dirty="0"/>
          </a:p>
        </p:txBody>
      </p:sp>
    </p:spTree>
    <p:extLst>
      <p:ext uri="{BB962C8B-B14F-4D97-AF65-F5344CB8AC3E}">
        <p14:creationId xmlns:p14="http://schemas.microsoft.com/office/powerpoint/2010/main" val="23320545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505519" y="2022648"/>
            <a:ext cx="8174579" cy="3953823"/>
          </a:xfrm>
        </p:spPr>
        <p:txBody>
          <a:bodyPr>
            <a:normAutofit fontScale="85000" lnSpcReduction="20000"/>
          </a:bodyPr>
          <a:lstStyle/>
          <a:p>
            <a:r>
              <a:rPr lang="en-US" dirty="0" smtClean="0"/>
              <a:t>When patients assist in selecting quality improvement topics the choices they make are more aligned with core </a:t>
            </a:r>
            <a:r>
              <a:rPr lang="en-US" dirty="0"/>
              <a:t>components of the Chronic Care </a:t>
            </a:r>
            <a:r>
              <a:rPr lang="en-US" dirty="0" smtClean="0"/>
              <a:t>Model. Time to reach consensus is only minimally increased (by 10%).</a:t>
            </a:r>
            <a:r>
              <a:rPr lang="en-US" baseline="30000" dirty="0"/>
              <a:t>2</a:t>
            </a:r>
            <a:endParaRPr lang="en-US" dirty="0" smtClean="0"/>
          </a:p>
          <a:p>
            <a:r>
              <a:rPr lang="en-US" dirty="0" smtClean="0"/>
              <a:t>High value on patient engagement in clinic quality improvement may enhance individual self-management support</a:t>
            </a:r>
            <a:r>
              <a:rPr lang="en-US" baseline="30000" dirty="0" smtClean="0"/>
              <a:t>1</a:t>
            </a:r>
          </a:p>
          <a:p>
            <a:r>
              <a:rPr lang="en-US" dirty="0" smtClean="0"/>
              <a:t>Patient feedback on practice </a:t>
            </a:r>
            <a:r>
              <a:rPr lang="en-US" dirty="0"/>
              <a:t>redesign offers </a:t>
            </a:r>
            <a:r>
              <a:rPr lang="en-US" dirty="0" smtClean="0"/>
              <a:t>information that can </a:t>
            </a:r>
            <a:r>
              <a:rPr lang="en-US" dirty="0"/>
              <a:t>improve patient </a:t>
            </a:r>
            <a:r>
              <a:rPr lang="en-US" dirty="0" smtClean="0"/>
              <a:t>satisfaction</a:t>
            </a:r>
            <a:r>
              <a:rPr lang="en-US" baseline="30000" dirty="0" smtClean="0"/>
              <a:t>3</a:t>
            </a:r>
          </a:p>
          <a:p>
            <a:pPr marL="0" lvl="0" indent="0">
              <a:buNone/>
            </a:pPr>
            <a:endParaRPr lang="en-US" dirty="0"/>
          </a:p>
          <a:p>
            <a:endParaRPr lang="en-US" dirty="0" smtClean="0"/>
          </a:p>
          <a:p>
            <a:endParaRPr lang="en-US" dirty="0"/>
          </a:p>
        </p:txBody>
      </p:sp>
      <p:sp>
        <p:nvSpPr>
          <p:cNvPr id="5" name="TextBox 4"/>
          <p:cNvSpPr txBox="1"/>
          <p:nvPr/>
        </p:nvSpPr>
        <p:spPr>
          <a:xfrm>
            <a:off x="505519" y="5755205"/>
            <a:ext cx="7246971" cy="830997"/>
          </a:xfrm>
          <a:prstGeom prst="rect">
            <a:avLst/>
          </a:prstGeom>
          <a:noFill/>
        </p:spPr>
        <p:txBody>
          <a:bodyPr wrap="none" rtlCol="0">
            <a:spAutoFit/>
          </a:bodyPr>
          <a:lstStyle/>
          <a:p>
            <a:r>
              <a:rPr lang="en-US" sz="1200" dirty="0" smtClean="0"/>
              <a:t>1 </a:t>
            </a:r>
            <a:r>
              <a:rPr lang="en-US" sz="1200" dirty="0"/>
              <a:t>Han, E.; Hudson </a:t>
            </a:r>
            <a:r>
              <a:rPr lang="en-US" sz="1200" dirty="0" err="1"/>
              <a:t>Scholle</a:t>
            </a:r>
            <a:r>
              <a:rPr lang="en-US" sz="1200" dirty="0"/>
              <a:t>, S.; Morton, S.; Bechtel, C.; Kessler, R., </a:t>
            </a:r>
            <a:r>
              <a:rPr lang="en-US" sz="1200" i="1" dirty="0"/>
              <a:t>Health affairs (Project Hope) </a:t>
            </a:r>
            <a:r>
              <a:rPr lang="en-US" sz="1200" b="1" dirty="0"/>
              <a:t>2013,</a:t>
            </a:r>
            <a:r>
              <a:rPr lang="en-US" sz="1200" dirty="0"/>
              <a:t> </a:t>
            </a:r>
            <a:r>
              <a:rPr lang="en-US" sz="1200" i="1" dirty="0"/>
              <a:t>32</a:t>
            </a:r>
            <a:r>
              <a:rPr lang="en-US" sz="1200" dirty="0"/>
              <a:t> (2), 368-75.</a:t>
            </a:r>
          </a:p>
          <a:p>
            <a:r>
              <a:rPr lang="en-US" sz="1200" dirty="0"/>
              <a:t>2</a:t>
            </a:r>
            <a:r>
              <a:rPr lang="en-US" sz="1200" dirty="0" smtClean="0"/>
              <a:t> </a:t>
            </a:r>
            <a:r>
              <a:rPr lang="en-US" sz="1200" dirty="0" err="1" smtClean="0"/>
              <a:t>Boivin</a:t>
            </a:r>
            <a:r>
              <a:rPr lang="en-US" sz="1200" dirty="0"/>
              <a:t>, A.; </a:t>
            </a:r>
            <a:r>
              <a:rPr lang="en-US" sz="1200" dirty="0" err="1"/>
              <a:t>Lehoux</a:t>
            </a:r>
            <a:r>
              <a:rPr lang="en-US" sz="1200" dirty="0"/>
              <a:t>, P.; Lacombe, R.; Burgers, J.; </a:t>
            </a:r>
            <a:r>
              <a:rPr lang="en-US" sz="1200" dirty="0" err="1"/>
              <a:t>Grol</a:t>
            </a:r>
            <a:r>
              <a:rPr lang="en-US" sz="1200" dirty="0"/>
              <a:t>, R., </a:t>
            </a:r>
            <a:r>
              <a:rPr lang="en-US" sz="1200" i="1" dirty="0"/>
              <a:t>Implement </a:t>
            </a:r>
            <a:r>
              <a:rPr lang="en-US" sz="1200" i="1" dirty="0" err="1"/>
              <a:t>Sci</a:t>
            </a:r>
            <a:r>
              <a:rPr lang="en-US" sz="1200" i="1" dirty="0"/>
              <a:t> </a:t>
            </a:r>
            <a:r>
              <a:rPr lang="en-US" sz="1200" b="1" dirty="0"/>
              <a:t>2014,</a:t>
            </a:r>
            <a:r>
              <a:rPr lang="en-US" sz="1200" dirty="0"/>
              <a:t> </a:t>
            </a:r>
            <a:r>
              <a:rPr lang="en-US" sz="1200" i="1" dirty="0"/>
              <a:t>9</a:t>
            </a:r>
            <a:r>
              <a:rPr lang="en-US" sz="1200" dirty="0" smtClean="0"/>
              <a:t>.</a:t>
            </a:r>
          </a:p>
          <a:p>
            <a:r>
              <a:rPr lang="en-US" sz="1200" dirty="0" smtClean="0"/>
              <a:t>3 </a:t>
            </a:r>
            <a:r>
              <a:rPr lang="en-US" sz="1200" dirty="0"/>
              <a:t>Van </a:t>
            </a:r>
            <a:r>
              <a:rPr lang="en-US" sz="1200" dirty="0" err="1"/>
              <a:t>Berckelaer</a:t>
            </a:r>
            <a:r>
              <a:rPr lang="en-US" sz="1200" dirty="0"/>
              <a:t>, A.; </a:t>
            </a:r>
            <a:r>
              <a:rPr lang="en-US" sz="1200" dirty="0" err="1"/>
              <a:t>DiRocco</a:t>
            </a:r>
            <a:r>
              <a:rPr lang="en-US" sz="1200" dirty="0"/>
              <a:t>, D.; Ferguson, M.; Gray, P.; Marcus, N.; Day, S., </a:t>
            </a:r>
            <a:r>
              <a:rPr lang="en-US" sz="1200" i="1" dirty="0"/>
              <a:t>J Am Board </a:t>
            </a:r>
            <a:r>
              <a:rPr lang="en-US" sz="1200" i="1" dirty="0" err="1"/>
              <a:t>Fam</a:t>
            </a:r>
            <a:r>
              <a:rPr lang="en-US" sz="1200" i="1" dirty="0"/>
              <a:t> Med </a:t>
            </a:r>
            <a:r>
              <a:rPr lang="en-US" sz="1200" b="1" dirty="0"/>
              <a:t>2012,</a:t>
            </a:r>
            <a:r>
              <a:rPr lang="en-US" sz="1200" dirty="0"/>
              <a:t> </a:t>
            </a:r>
            <a:r>
              <a:rPr lang="en-US" sz="1200" i="1" dirty="0"/>
              <a:t>25</a:t>
            </a:r>
            <a:r>
              <a:rPr lang="en-US" sz="1200" dirty="0"/>
              <a:t> (2), 192-8. </a:t>
            </a:r>
          </a:p>
          <a:p>
            <a:endParaRPr lang="en-US" sz="1200" dirty="0"/>
          </a:p>
        </p:txBody>
      </p:sp>
    </p:spTree>
    <p:extLst>
      <p:ext uri="{BB962C8B-B14F-4D97-AF65-F5344CB8AC3E}">
        <p14:creationId xmlns:p14="http://schemas.microsoft.com/office/powerpoint/2010/main" val="4193350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31" y="944047"/>
            <a:ext cx="8674823" cy="1143000"/>
          </a:xfrm>
        </p:spPr>
        <p:txBody>
          <a:bodyPr>
            <a:normAutofit fontScale="90000"/>
          </a:bodyPr>
          <a:lstStyle/>
          <a:p>
            <a:r>
              <a:rPr lang="en-US" dirty="0" smtClean="0"/>
              <a:t>Background – Growing National Trend</a:t>
            </a:r>
            <a:endParaRPr lang="en-US" dirty="0"/>
          </a:p>
        </p:txBody>
      </p:sp>
      <p:sp>
        <p:nvSpPr>
          <p:cNvPr id="3" name="Content Placeholder 2"/>
          <p:cNvSpPr>
            <a:spLocks noGrp="1"/>
          </p:cNvSpPr>
          <p:nvPr>
            <p:ph idx="1"/>
          </p:nvPr>
        </p:nvSpPr>
        <p:spPr>
          <a:xfrm>
            <a:off x="1247360" y="1927839"/>
            <a:ext cx="6542971" cy="4288650"/>
          </a:xfrm>
        </p:spPr>
        <p:txBody>
          <a:bodyPr>
            <a:normAutofit fontScale="85000" lnSpcReduction="20000"/>
          </a:bodyPr>
          <a:lstStyle/>
          <a:p>
            <a:r>
              <a:rPr lang="en-US" dirty="0" smtClean="0"/>
              <a:t>FMAH – engagement is 1 of 6 priority areas</a:t>
            </a:r>
          </a:p>
          <a:p>
            <a:r>
              <a:rPr lang="en-US" dirty="0" smtClean="0"/>
              <a:t>CMS:</a:t>
            </a:r>
          </a:p>
          <a:p>
            <a:pPr lvl="1"/>
            <a:r>
              <a:rPr lang="en-US" dirty="0" smtClean="0"/>
              <a:t>TCPI – $$ to Support and Alliance Network to facilitate increased patient engagement</a:t>
            </a:r>
          </a:p>
          <a:p>
            <a:pPr lvl="1"/>
            <a:r>
              <a:rPr lang="en-US" dirty="0" smtClean="0"/>
              <a:t>CPCI/CPC+ - </a:t>
            </a:r>
            <a:r>
              <a:rPr lang="en-US" dirty="0" err="1" smtClean="0"/>
              <a:t>pt</a:t>
            </a:r>
            <a:r>
              <a:rPr lang="en-US" dirty="0" smtClean="0"/>
              <a:t>/family engagement in practice is core component</a:t>
            </a:r>
          </a:p>
          <a:p>
            <a:r>
              <a:rPr lang="en-US" dirty="0" smtClean="0"/>
              <a:t>NCQA 2017 guidelines – earn 2 credits for </a:t>
            </a:r>
            <a:r>
              <a:rPr lang="en-US" dirty="0" err="1" smtClean="0"/>
              <a:t>pt</a:t>
            </a:r>
            <a:r>
              <a:rPr lang="en-US" dirty="0" smtClean="0"/>
              <a:t>/</a:t>
            </a:r>
            <a:r>
              <a:rPr lang="en-US" dirty="0" err="1" smtClean="0"/>
              <a:t>fam</a:t>
            </a:r>
            <a:r>
              <a:rPr lang="en-US" dirty="0" smtClean="0"/>
              <a:t>/caregiver involvement in practice’s governance structure or on stakeholder committees.</a:t>
            </a:r>
          </a:p>
        </p:txBody>
      </p:sp>
      <p:pic>
        <p:nvPicPr>
          <p:cNvPr id="4" name="Picture 3" descr="Screen Shot 2017-05-01 at 10.45.4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836" y="2389422"/>
            <a:ext cx="2229641" cy="584661"/>
          </a:xfrm>
          <a:prstGeom prst="rect">
            <a:avLst/>
          </a:prstGeom>
        </p:spPr>
      </p:pic>
      <p:pic>
        <p:nvPicPr>
          <p:cNvPr id="5" name="Picture 4" descr="Screen Shot 2017-05-01 at 10.49.09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31" y="3685572"/>
            <a:ext cx="1417452" cy="586336"/>
          </a:xfrm>
          <a:prstGeom prst="rect">
            <a:avLst/>
          </a:prstGeom>
        </p:spPr>
      </p:pic>
      <p:pic>
        <p:nvPicPr>
          <p:cNvPr id="6" name="Picture 5" descr="Screen Shot 2017-05-01 at 10.50.31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4110" y="5252112"/>
            <a:ext cx="1418844" cy="712849"/>
          </a:xfrm>
          <a:prstGeom prst="rect">
            <a:avLst/>
          </a:prstGeom>
        </p:spPr>
      </p:pic>
    </p:spTree>
    <p:extLst>
      <p:ext uri="{BB962C8B-B14F-4D97-AF65-F5344CB8AC3E}">
        <p14:creationId xmlns:p14="http://schemas.microsoft.com/office/powerpoint/2010/main" val="1639606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7320</TotalTime>
  <Words>3338</Words>
  <Application>Microsoft Macintosh PowerPoint</Application>
  <PresentationFormat>On-screen Show (4:3)</PresentationFormat>
  <Paragraphs>334</Paragraphs>
  <Slides>35</Slides>
  <Notes>22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Growing Your Engagement Garden: Making Patient and Family Engagement Work in a Family Medicine Resident Clinic</vt:lpstr>
      <vt:lpstr>Disclosures</vt:lpstr>
      <vt:lpstr>Objectives</vt:lpstr>
      <vt:lpstr>PowerPoint Presentation</vt:lpstr>
      <vt:lpstr>Overview</vt:lpstr>
      <vt:lpstr>Background</vt:lpstr>
      <vt:lpstr>Background</vt:lpstr>
      <vt:lpstr>Background</vt:lpstr>
      <vt:lpstr>Background – Growing National Trend</vt:lpstr>
      <vt:lpstr>Presenters’ Personal Experience</vt:lpstr>
      <vt:lpstr>Methods of Engaging  Patients &amp; Families or Getting Feedback</vt:lpstr>
      <vt:lpstr>Methods of Engaging  Patients &amp; Families or Getting Feedback</vt:lpstr>
      <vt:lpstr>PowerPoint Presentation</vt:lpstr>
      <vt:lpstr>Patient Experience Surveys</vt:lpstr>
      <vt:lpstr>Waiting Room Rounding </vt:lpstr>
      <vt:lpstr>Group Concept Mapping </vt:lpstr>
      <vt:lpstr>Focus Groups</vt:lpstr>
      <vt:lpstr>Advisors on QI Teams</vt:lpstr>
      <vt:lpstr>Advisory Boards</vt:lpstr>
      <vt:lpstr>Overcoming Perceived Barriers</vt:lpstr>
      <vt:lpstr>Overcoming Perceived Barriers</vt:lpstr>
      <vt:lpstr>Overcoming Perceived Barriers</vt:lpstr>
      <vt:lpstr>Tips for Success</vt:lpstr>
      <vt:lpstr>Tips for Success</vt:lpstr>
      <vt:lpstr>Tips for Success</vt:lpstr>
      <vt:lpstr>Tips for Success</vt:lpstr>
      <vt:lpstr>Methods of Recruitment</vt:lpstr>
      <vt:lpstr>The “Right” Advisor</vt:lpstr>
      <vt:lpstr>Tips for Success</vt:lpstr>
      <vt:lpstr>Integrating Learners</vt:lpstr>
      <vt:lpstr>Integrating Learners – Case Presentations to Pt/Family Advisors</vt:lpstr>
      <vt:lpstr>Integrating Learners – Case Presentations to Pt/Family Advisors</vt:lpstr>
      <vt:lpstr>Integrating Learners – Case Presentations to Pt/Family Advisors</vt:lpstr>
      <vt:lpstr>Questions?</vt:lpstr>
      <vt:lpstr>PowerPoint Presentation</vt:lpstr>
    </vt:vector>
  </TitlesOfParts>
  <Company>STFM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Aimee English</cp:lastModifiedBy>
  <cp:revision>61</cp:revision>
  <dcterms:created xsi:type="dcterms:W3CDTF">2013-07-17T19:19:39Z</dcterms:created>
  <dcterms:modified xsi:type="dcterms:W3CDTF">2017-05-06T19:33:04Z</dcterms:modified>
</cp:coreProperties>
</file>