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2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DE744D-7221-4FC2-B4FE-D61A387EEA84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EBA6FE4-DDBE-46C8-AA0C-218A21423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71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Outcome of our curriculum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E55F7-93B9-4B5D-B89B-27B6348C32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34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E55F7-93B9-4B5D-B89B-27B6348C322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34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1B571-784F-4CAC-A3D4-250C96302869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10C7-7359-4122-ADA7-C3686F755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34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1B571-784F-4CAC-A3D4-250C96302869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10C7-7359-4122-ADA7-C3686F755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60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1B571-784F-4CAC-A3D4-250C96302869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10C7-7359-4122-ADA7-C3686F755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418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1B571-784F-4CAC-A3D4-250C96302869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10C7-7359-4122-ADA7-C3686F755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17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1B571-784F-4CAC-A3D4-250C96302869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10C7-7359-4122-ADA7-C3686F755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55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1B571-784F-4CAC-A3D4-250C96302869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10C7-7359-4122-ADA7-C3686F755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06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1B571-784F-4CAC-A3D4-250C96302869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10C7-7359-4122-ADA7-C3686F755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62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1B571-784F-4CAC-A3D4-250C96302869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10C7-7359-4122-ADA7-C3686F755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822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1B571-784F-4CAC-A3D4-250C96302869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10C7-7359-4122-ADA7-C3686F755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03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1B571-784F-4CAC-A3D4-250C96302869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10C7-7359-4122-ADA7-C3686F755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301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1B571-784F-4CAC-A3D4-250C96302869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10C7-7359-4122-ADA7-C3686F755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43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1B571-784F-4CAC-A3D4-250C96302869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B10C7-7359-4122-ADA7-C3686F755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192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04216" y="2057400"/>
            <a:ext cx="1640043" cy="3124199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Resources</a:t>
            </a:r>
          </a:p>
          <a:p>
            <a:pPr marL="57150" indent="-571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Personnel – who is part of your team? What are the defined roles?</a:t>
            </a:r>
          </a:p>
          <a:p>
            <a:pPr marL="57150" indent="-571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Space – how can you best utilize the space you have?</a:t>
            </a:r>
          </a:p>
          <a:p>
            <a:pPr marL="57150" indent="-571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Time devoted to team based care, interactions with residents</a:t>
            </a:r>
          </a:p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2057400"/>
            <a:ext cx="1600200" cy="312420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7150" indent="-57150"/>
            <a:r>
              <a:rPr lang="en-US" sz="1600" b="1" dirty="0" smtClean="0">
                <a:solidFill>
                  <a:schemeClr val="tx1"/>
                </a:solidFill>
              </a:rPr>
              <a:t>Assumptions</a:t>
            </a:r>
          </a:p>
          <a:p>
            <a:pPr marL="57150" indent="-571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Team Based Care is worth it!</a:t>
            </a:r>
          </a:p>
          <a:p>
            <a:pPr marL="57150" indent="-571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Details matter</a:t>
            </a:r>
            <a:r>
              <a:rPr lang="en-US" sz="1200" dirty="0">
                <a:solidFill>
                  <a:schemeClr val="tx1"/>
                </a:solidFill>
              </a:rPr>
              <a:t>!</a:t>
            </a:r>
            <a:endParaRPr lang="en-US" sz="1200" dirty="0" smtClean="0">
              <a:solidFill>
                <a:schemeClr val="tx1"/>
              </a:solidFill>
            </a:endParaRPr>
          </a:p>
          <a:p>
            <a:pPr marL="57150" indent="-571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Developmental model</a:t>
            </a:r>
          </a:p>
          <a:p>
            <a:pPr marL="57150" indent="-571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Individual differences / Individual feedback</a:t>
            </a:r>
          </a:p>
          <a:p>
            <a:pPr marL="57150" indent="-571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Behavior change for residents and patients</a:t>
            </a:r>
          </a:p>
          <a:p>
            <a:pPr marL="57150" indent="-571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Process oriented approach</a:t>
            </a:r>
          </a:p>
          <a:p>
            <a:pPr marL="57150" indent="-571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Accessibility</a:t>
            </a:r>
          </a:p>
        </p:txBody>
      </p:sp>
      <p:sp>
        <p:nvSpPr>
          <p:cNvPr id="6" name="Rectangle 5"/>
          <p:cNvSpPr/>
          <p:nvPr/>
        </p:nvSpPr>
        <p:spPr>
          <a:xfrm>
            <a:off x="3867275" y="2057401"/>
            <a:ext cx="1390525" cy="312419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300"/>
              </a:spcAft>
            </a:pPr>
            <a:r>
              <a:rPr lang="en-US" sz="1600" b="1" dirty="0" smtClean="0">
                <a:solidFill>
                  <a:schemeClr val="tx1"/>
                </a:solidFill>
              </a:rPr>
              <a:t>Activities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Shared patient care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Warm handoffs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/>
                </a:solidFill>
              </a:rPr>
              <a:t>Precepting</a:t>
            </a:r>
            <a:endParaRPr lang="en-US" sz="1200" dirty="0">
              <a:solidFill>
                <a:schemeClr val="tx1"/>
              </a:solidFill>
            </a:endParaRP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Didactic conferences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Staffing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Developmental approach, activities </a:t>
            </a:r>
            <a:r>
              <a:rPr lang="en-US" sz="1200" dirty="0" smtClean="0">
                <a:solidFill>
                  <a:schemeClr val="tx1"/>
                </a:solidFill>
              </a:rPr>
              <a:t>based </a:t>
            </a:r>
            <a:r>
              <a:rPr lang="en-US" sz="1200" dirty="0">
                <a:solidFill>
                  <a:schemeClr val="tx1"/>
                </a:solidFill>
              </a:rPr>
              <a:t>on resident </a:t>
            </a:r>
            <a:r>
              <a:rPr lang="en-US" sz="1200" dirty="0" smtClean="0">
                <a:solidFill>
                  <a:schemeClr val="tx1"/>
                </a:solidFill>
              </a:rPr>
              <a:t>skill set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614762" y="3851539"/>
            <a:ext cx="352610" cy="400055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04705" y="2057400"/>
            <a:ext cx="1496600" cy="3124199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7150" indent="-57150">
              <a:spcAft>
                <a:spcPts val="300"/>
              </a:spcAft>
            </a:pPr>
            <a:r>
              <a:rPr lang="en-US" sz="1600" b="1" dirty="0" smtClean="0">
                <a:solidFill>
                  <a:schemeClr val="tx1"/>
                </a:solidFill>
              </a:rPr>
              <a:t>Outputs</a:t>
            </a:r>
            <a:endParaRPr lang="en-US" sz="1400" b="1" dirty="0" smtClean="0">
              <a:solidFill>
                <a:schemeClr val="tx1"/>
              </a:solidFill>
            </a:endParaRPr>
          </a:p>
          <a:p>
            <a:pPr marL="57150" indent="-571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Intra-team communication</a:t>
            </a:r>
          </a:p>
          <a:p>
            <a:pPr marL="57150" indent="-571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Shared-decision </a:t>
            </a:r>
            <a:r>
              <a:rPr lang="en-US" sz="1200" dirty="0" smtClean="0">
                <a:solidFill>
                  <a:schemeClr val="tx1"/>
                </a:solidFill>
              </a:rPr>
              <a:t>making</a:t>
            </a:r>
            <a:endParaRPr lang="en-US" sz="1200" dirty="0">
              <a:solidFill>
                <a:schemeClr val="tx1"/>
              </a:solidFill>
            </a:endParaRPr>
          </a:p>
          <a:p>
            <a:pPr marL="57150" indent="-571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#meetings #presentations</a:t>
            </a:r>
          </a:p>
          <a:p>
            <a:pPr marL="57150" indent="-571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Attendance</a:t>
            </a:r>
            <a:endParaRPr lang="en-US" sz="1200" dirty="0">
              <a:solidFill>
                <a:schemeClr val="tx1"/>
              </a:solidFill>
            </a:endParaRPr>
          </a:p>
          <a:p>
            <a:pPr marL="57150" indent="-571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Availability</a:t>
            </a:r>
          </a:p>
          <a:p>
            <a:pPr marL="57150" indent="-571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Care plans + Templates</a:t>
            </a:r>
          </a:p>
          <a:p>
            <a:pPr marL="57150" indent="-571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#interventions #hours</a:t>
            </a:r>
          </a:p>
          <a:p>
            <a:pPr marL="57150" indent="-571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#services </a:t>
            </a:r>
            <a:r>
              <a:rPr lang="en-US" sz="1200" dirty="0" smtClean="0">
                <a:solidFill>
                  <a:schemeClr val="tx1"/>
                </a:solidFill>
              </a:rPr>
              <a:t>provided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24320" y="1143000"/>
            <a:ext cx="1662480" cy="4038599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7150" indent="-57150">
              <a:spcAft>
                <a:spcPts val="300"/>
              </a:spcAft>
            </a:pPr>
            <a:r>
              <a:rPr lang="en-US" sz="1600" b="1" dirty="0" smtClean="0">
                <a:solidFill>
                  <a:schemeClr val="tx1"/>
                </a:solidFill>
              </a:rPr>
              <a:t>Outcomes</a:t>
            </a:r>
          </a:p>
          <a:p>
            <a:pPr marL="57150" indent="-571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Professional relationships</a:t>
            </a:r>
          </a:p>
          <a:p>
            <a:pPr marL="57150" indent="-571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Coherent network</a:t>
            </a:r>
          </a:p>
          <a:p>
            <a:pPr marL="57150" indent="-571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Team-based </a:t>
            </a:r>
            <a:r>
              <a:rPr lang="en-US" sz="1200" dirty="0" smtClean="0">
                <a:solidFill>
                  <a:schemeClr val="tx1"/>
                </a:solidFill>
              </a:rPr>
              <a:t>ATTITUDE</a:t>
            </a:r>
            <a:endParaRPr lang="en-US" sz="1200" dirty="0">
              <a:solidFill>
                <a:schemeClr val="tx1"/>
              </a:solidFill>
            </a:endParaRPr>
          </a:p>
          <a:p>
            <a:pPr marL="57150" indent="-571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Understanding roles</a:t>
            </a:r>
          </a:p>
          <a:p>
            <a:pPr marL="57150" indent="-571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Resource KNOWLEDGE</a:t>
            </a:r>
          </a:p>
          <a:p>
            <a:pPr marL="57150" indent="-571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Introduction </a:t>
            </a:r>
            <a:r>
              <a:rPr lang="en-US" sz="1200" dirty="0" smtClean="0">
                <a:solidFill>
                  <a:schemeClr val="tx1"/>
                </a:solidFill>
              </a:rPr>
              <a:t>SKILLS</a:t>
            </a:r>
            <a:endParaRPr lang="en-US" sz="1200" dirty="0">
              <a:solidFill>
                <a:schemeClr val="tx1"/>
              </a:solidFill>
            </a:endParaRPr>
          </a:p>
          <a:p>
            <a:pPr marL="57150" indent="-571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Access</a:t>
            </a:r>
          </a:p>
          <a:p>
            <a:pPr marL="57150" indent="-571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Increased </a:t>
            </a:r>
            <a:r>
              <a:rPr lang="en-US" sz="1200" dirty="0" smtClean="0">
                <a:solidFill>
                  <a:schemeClr val="tx1"/>
                </a:solidFill>
              </a:rPr>
              <a:t>utilization</a:t>
            </a:r>
            <a:endParaRPr lang="en-US" sz="1200" dirty="0">
              <a:solidFill>
                <a:schemeClr val="tx1"/>
              </a:solidFill>
            </a:endParaRPr>
          </a:p>
          <a:p>
            <a:pPr marL="57150" indent="-571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Integration</a:t>
            </a:r>
          </a:p>
          <a:p>
            <a:pPr marL="57150" indent="-571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Clear expectations</a:t>
            </a:r>
          </a:p>
          <a:p>
            <a:pPr marL="57150" indent="-571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Level of </a:t>
            </a:r>
            <a:r>
              <a:rPr lang="en-US" sz="1200" dirty="0" smtClean="0">
                <a:solidFill>
                  <a:schemeClr val="tx1"/>
                </a:solidFill>
              </a:rPr>
              <a:t>functioning</a:t>
            </a:r>
            <a:endParaRPr lang="en-US" sz="1200" i="1" dirty="0">
              <a:solidFill>
                <a:schemeClr val="tx1"/>
              </a:solidFill>
            </a:endParaRPr>
          </a:p>
          <a:p>
            <a:pPr marL="57150" indent="-57150">
              <a:spcAft>
                <a:spcPts val="300"/>
              </a:spcAft>
            </a:pPr>
            <a:r>
              <a:rPr lang="en-US" sz="1200" i="1" dirty="0" smtClean="0">
                <a:solidFill>
                  <a:schemeClr val="tx1"/>
                </a:solidFill>
              </a:rPr>
              <a:t>Measures </a:t>
            </a:r>
            <a:r>
              <a:rPr lang="en-US" sz="1200" i="1" dirty="0">
                <a:solidFill>
                  <a:schemeClr val="tx1"/>
                </a:solidFill>
              </a:rPr>
              <a:t>+ </a:t>
            </a:r>
            <a:r>
              <a:rPr lang="en-US" sz="1200" i="1" dirty="0" smtClean="0">
                <a:solidFill>
                  <a:schemeClr val="tx1"/>
                </a:solidFill>
              </a:rPr>
              <a:t>Impact</a:t>
            </a:r>
            <a:endParaRPr lang="en-US" sz="1200" i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5299701"/>
            <a:ext cx="8305800" cy="7200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Barriers and systems factors</a:t>
            </a:r>
            <a:endParaRPr lang="en-US" sz="1400" i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304800"/>
            <a:ext cx="8305800" cy="7200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Team </a:t>
            </a:r>
            <a:r>
              <a:rPr lang="en-US" sz="1600" b="1" dirty="0">
                <a:solidFill>
                  <a:schemeClr val="tx1"/>
                </a:solidFill>
              </a:rPr>
              <a:t>Work</a:t>
            </a:r>
            <a:r>
              <a:rPr lang="en-US" sz="1600" dirty="0">
                <a:solidFill>
                  <a:schemeClr val="tx1"/>
                </a:solidFill>
              </a:rPr>
              <a:t>: Developing Curriculum for Appropriate use of the Extended Care Team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81000" y="1143000"/>
            <a:ext cx="6553200" cy="7882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Goals</a:t>
            </a:r>
            <a:r>
              <a:rPr lang="en-US" sz="1400" dirty="0" smtClean="0">
                <a:solidFill>
                  <a:schemeClr val="tx1"/>
                </a:solidFill>
              </a:rPr>
              <a:t>: Develop a framework for teaching residents in family medicine to engage in skillful, team based care including opportunities for feedback, individual development and longitudinal outpatient experience.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5228400" y="3851539"/>
            <a:ext cx="352610" cy="400055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6690344" y="3846884"/>
            <a:ext cx="352610" cy="400055"/>
          </a:xfrm>
          <a:prstGeom prst="rightArrow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Arrow 14"/>
          <p:cNvSpPr/>
          <p:nvPr/>
        </p:nvSpPr>
        <p:spPr>
          <a:xfrm>
            <a:off x="6754907" y="1343985"/>
            <a:ext cx="358586" cy="386306"/>
          </a:xfrm>
          <a:prstGeom prst="leftArrow">
            <a:avLst>
              <a:gd name="adj1" fmla="val 50000"/>
              <a:gd name="adj2" fmla="val 48958"/>
            </a:avLst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917452" y="3851539"/>
            <a:ext cx="352610" cy="400055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5400000">
            <a:off x="908822" y="1737852"/>
            <a:ext cx="295040" cy="478115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482546" y="6205240"/>
            <a:ext cx="4192196" cy="424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W.K. Kellogg Foundation, </a:t>
            </a:r>
            <a:r>
              <a:rPr lang="en-US" sz="1100" i="1" dirty="0" smtClean="0"/>
              <a:t>Logic Model Development Guide,</a:t>
            </a:r>
            <a:r>
              <a:rPr lang="en-US" sz="1100" dirty="0" smtClean="0"/>
              <a:t> Jan 2004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8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104216" y="2057400"/>
            <a:ext cx="1640043" cy="3124199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Resources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81000" y="2057400"/>
            <a:ext cx="1600200" cy="312420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7150" indent="-57150"/>
            <a:r>
              <a:rPr lang="en-US" sz="1600" b="1" dirty="0" smtClean="0">
                <a:solidFill>
                  <a:schemeClr val="tx1"/>
                </a:solidFill>
              </a:rPr>
              <a:t>Assumptions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867275" y="2057401"/>
            <a:ext cx="1390525" cy="312419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300"/>
              </a:spcAft>
            </a:pPr>
            <a:r>
              <a:rPr lang="en-US" sz="1600" b="1" dirty="0" smtClean="0">
                <a:solidFill>
                  <a:schemeClr val="tx1"/>
                </a:solidFill>
              </a:rPr>
              <a:t>Activities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3614762" y="3851539"/>
            <a:ext cx="352610" cy="400055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404705" y="2057400"/>
            <a:ext cx="1496600" cy="3124199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7150" indent="-57150">
              <a:spcAft>
                <a:spcPts val="300"/>
              </a:spcAft>
            </a:pPr>
            <a:r>
              <a:rPr lang="en-US" sz="1600" b="1" dirty="0" smtClean="0">
                <a:solidFill>
                  <a:schemeClr val="tx1"/>
                </a:solidFill>
              </a:rPr>
              <a:t>Outputs</a:t>
            </a:r>
            <a:endParaRPr lang="en-US" sz="1400" b="1" dirty="0" smtClean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024320" y="1143000"/>
            <a:ext cx="1662480" cy="4038599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7150" indent="-57150">
              <a:spcAft>
                <a:spcPts val="300"/>
              </a:spcAft>
            </a:pPr>
            <a:r>
              <a:rPr lang="en-US" sz="1600" b="1" dirty="0" smtClean="0">
                <a:solidFill>
                  <a:schemeClr val="tx1"/>
                </a:solidFill>
              </a:rPr>
              <a:t>Outcomes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81000" y="5299701"/>
            <a:ext cx="8305800" cy="7200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Barriers and systems factors</a:t>
            </a:r>
            <a:endParaRPr lang="en-US" sz="1400" i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81000" y="304800"/>
            <a:ext cx="8305800" cy="7200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1000" y="1143000"/>
            <a:ext cx="6553200" cy="7882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Goals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5228400" y="3851539"/>
            <a:ext cx="352610" cy="400055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6690344" y="3846884"/>
            <a:ext cx="352610" cy="400055"/>
          </a:xfrm>
          <a:prstGeom prst="rightArrow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eft Arrow 29"/>
          <p:cNvSpPr/>
          <p:nvPr/>
        </p:nvSpPr>
        <p:spPr>
          <a:xfrm>
            <a:off x="6754907" y="1343985"/>
            <a:ext cx="358586" cy="386306"/>
          </a:xfrm>
          <a:prstGeom prst="leftArrow">
            <a:avLst>
              <a:gd name="adj1" fmla="val 50000"/>
              <a:gd name="adj2" fmla="val 48958"/>
            </a:avLst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>
            <a:off x="1917452" y="3851539"/>
            <a:ext cx="352610" cy="400055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 rot="5400000">
            <a:off x="908822" y="1737852"/>
            <a:ext cx="295040" cy="478115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482546" y="6205240"/>
            <a:ext cx="4192196" cy="424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W.K. Kellogg Foundation, </a:t>
            </a:r>
            <a:r>
              <a:rPr lang="en-US" sz="1100" i="1" dirty="0" smtClean="0"/>
              <a:t>Logic Model Development Guide,</a:t>
            </a:r>
            <a:r>
              <a:rPr lang="en-US" sz="1100" dirty="0" smtClean="0"/>
              <a:t> Jan 2004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42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221</Words>
  <Application>Microsoft Office PowerPoint</Application>
  <PresentationFormat>On-screen Show (4:3)</PresentationFormat>
  <Paragraphs>57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Haymaker, Christopher</dc:creator>
  <cp:lastModifiedBy>Haymaker, Christopher</cp:lastModifiedBy>
  <cp:revision>6</cp:revision>
  <cp:lastPrinted>2018-10-05T19:29:23Z</cp:lastPrinted>
  <dcterms:created xsi:type="dcterms:W3CDTF">2018-10-05T14:23:55Z</dcterms:created>
  <dcterms:modified xsi:type="dcterms:W3CDTF">2018-10-08T15:22:34Z</dcterms:modified>
</cp:coreProperties>
</file>