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416" r:id="rId3"/>
    <p:sldId id="417" r:id="rId4"/>
    <p:sldId id="259" r:id="rId5"/>
    <p:sldId id="303" r:id="rId6"/>
    <p:sldId id="366" r:id="rId7"/>
    <p:sldId id="368" r:id="rId8"/>
    <p:sldId id="371" r:id="rId9"/>
    <p:sldId id="405" r:id="rId10"/>
    <p:sldId id="372" r:id="rId11"/>
    <p:sldId id="260" r:id="rId12"/>
    <p:sldId id="377" r:id="rId13"/>
    <p:sldId id="406" r:id="rId14"/>
    <p:sldId id="357" r:id="rId15"/>
    <p:sldId id="370" r:id="rId16"/>
    <p:sldId id="403" r:id="rId17"/>
    <p:sldId id="400" r:id="rId18"/>
    <p:sldId id="396" r:id="rId19"/>
    <p:sldId id="397" r:id="rId20"/>
    <p:sldId id="398" r:id="rId21"/>
    <p:sldId id="375" r:id="rId22"/>
    <p:sldId id="399" r:id="rId23"/>
    <p:sldId id="401" r:id="rId24"/>
    <p:sldId id="402" r:id="rId25"/>
    <p:sldId id="376" r:id="rId26"/>
    <p:sldId id="408" r:id="rId27"/>
    <p:sldId id="380" r:id="rId28"/>
    <p:sldId id="410" r:id="rId29"/>
    <p:sldId id="415" r:id="rId30"/>
    <p:sldId id="261" r:id="rId31"/>
    <p:sldId id="331" r:id="rId32"/>
    <p:sldId id="383" r:id="rId33"/>
    <p:sldId id="332" r:id="rId34"/>
    <p:sldId id="333" r:id="rId35"/>
    <p:sldId id="334" r:id="rId36"/>
    <p:sldId id="413" r:id="rId37"/>
    <p:sldId id="335" r:id="rId38"/>
    <p:sldId id="388" r:id="rId39"/>
    <p:sldId id="336" r:id="rId40"/>
    <p:sldId id="337" r:id="rId41"/>
    <p:sldId id="338" r:id="rId42"/>
    <p:sldId id="262" r:id="rId43"/>
    <p:sldId id="414" r:id="rId44"/>
    <p:sldId id="313" r:id="rId45"/>
    <p:sldId id="389" r:id="rId46"/>
    <p:sldId id="390" r:id="rId47"/>
    <p:sldId id="263" r:id="rId48"/>
    <p:sldId id="291" r:id="rId49"/>
  </p:sldIdLst>
  <p:sldSz cx="12188825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176" y="-10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57" Type="http://schemas.microsoft.com/office/2015/10/relationships/revisionInfo" Target="revisionInfo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0D0EA1-186D-42BB-AE6D-92D862308D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21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89BEBA-59C9-44F8-B95F-7ABF5350FF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915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19268-0D2F-41CA-B37C-CE675E3046C9}" type="slidenum">
              <a:rPr lang="en-US"/>
              <a:pPr/>
              <a:t>1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89BEBA-59C9-44F8-B95F-7ABF5350FF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1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brand ppt_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>
            <a:lvl1pPr>
              <a:defRPr sz="4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FontTx/>
              <a:buNone/>
              <a:defRPr sz="260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A0E7D5-2386-4BF2-BEDB-F9EEAF3E0F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6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0718" y="274639"/>
            <a:ext cx="281866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21" y="274639"/>
            <a:ext cx="8252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75397B-C1FD-409D-84CA-BDF98B2340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58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721" y="274639"/>
            <a:ext cx="11274663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03147" y="6381750"/>
            <a:ext cx="711015" cy="476250"/>
          </a:xfrm>
        </p:spPr>
        <p:txBody>
          <a:bodyPr/>
          <a:lstStyle>
            <a:lvl1pPr>
              <a:defRPr/>
            </a:lvl1pPr>
          </a:lstStyle>
          <a:p>
            <a:fld id="{543AB522-D0C9-4EC7-8854-1D98DD2637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18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25531C-F3B7-4618-9A07-E14445AD44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93742C1-DE04-44DB-9E21-73AB9B4297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9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21" y="1600201"/>
            <a:ext cx="553575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3626" y="1600201"/>
            <a:ext cx="553575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23272A-A81E-4761-AEE7-A2A50D1A82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C21EA65-0E8D-4E87-9D3C-61AC39E0E5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99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5EB041-ED23-4471-A775-3B165D8EC5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70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02E7CB-E5B4-4522-BFE5-D1AB0BA01E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6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85F8A9-A22B-4E52-9689-D1C790C4C3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6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C07190-35DA-4B4D-80A9-BB848C9A26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2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brand ppt_INTERI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721" y="274638"/>
            <a:ext cx="112746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721" y="1600201"/>
            <a:ext cx="112746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3147" y="6381750"/>
            <a:ext cx="71101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40AFF801-4D52-4516-B766-8E24031359A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162" y="57149"/>
            <a:ext cx="10360501" cy="2228851"/>
          </a:xfrm>
        </p:spPr>
        <p:txBody>
          <a:bodyPr/>
          <a:lstStyle/>
          <a:p>
            <a:r>
              <a:rPr lang="en-US" dirty="0"/>
              <a:t>Growing Family Medicine via </a:t>
            </a:r>
            <a:br>
              <a:rPr lang="en-US" dirty="0"/>
            </a:br>
            <a:r>
              <a:rPr lang="en-US" dirty="0"/>
              <a:t>Multiple International Partners:  </a:t>
            </a:r>
            <a:br>
              <a:rPr lang="en-US" dirty="0"/>
            </a:br>
            <a:r>
              <a:rPr lang="en-US" i="1" dirty="0"/>
              <a:t>A Successful Model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8912" y="2438400"/>
            <a:ext cx="11811000" cy="2667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>
                <a:latin typeface="+mn-lt"/>
              </a:rPr>
              <a:t>Sunil Abraham MBBS, DFM, DNB (Family Medicine), FRACGP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+mn-lt"/>
              </a:rPr>
              <a:t>Professor and Head, Department of Family Medicine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+mn-lt"/>
              </a:rPr>
              <a:t>Christian Medical College, Vellore, India</a:t>
            </a:r>
          </a:p>
          <a:p>
            <a:pPr>
              <a:spcBef>
                <a:spcPts val="0"/>
              </a:spcBef>
            </a:pPr>
            <a:endParaRPr lang="en-US" sz="10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latin typeface="+mn-lt"/>
              </a:rPr>
              <a:t>Inis Jane </a:t>
            </a:r>
            <a:r>
              <a:rPr lang="en-US" sz="2400" dirty="0" err="1">
                <a:latin typeface="+mn-lt"/>
              </a:rPr>
              <a:t>Bardella</a:t>
            </a:r>
            <a:r>
              <a:rPr lang="en-US" sz="2400" dirty="0">
                <a:latin typeface="+mn-lt"/>
              </a:rPr>
              <a:t>, MD, FAAFP, Visiting Professor and Head</a:t>
            </a:r>
          </a:p>
          <a:p>
            <a:pPr>
              <a:spcBef>
                <a:spcPts val="0"/>
              </a:spcBef>
            </a:pPr>
            <a:r>
              <a:rPr lang="en-US" sz="2400" dirty="0" err="1">
                <a:latin typeface="+mn-lt"/>
              </a:rPr>
              <a:t>Manorama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Mocherla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Khare</a:t>
            </a:r>
            <a:r>
              <a:rPr lang="en-US" sz="2400" dirty="0">
                <a:latin typeface="+mn-lt"/>
              </a:rPr>
              <a:t>, PhD, Research Assistant Professor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+mn-lt"/>
              </a:rPr>
              <a:t>Associate Director of Community Research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+mn-lt"/>
              </a:rPr>
              <a:t>Department of Family and Community Medicine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+mn-lt"/>
              </a:rPr>
              <a:t>University of Illinois College of Medicine Rockford, Rockford, IL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Post-Graduate Family Medicine – India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21" y="1219200"/>
            <a:ext cx="11809491" cy="4525963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US" dirty="0"/>
              <a:t> The National Health Policy of India 2002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At least 25% of all post graduate seats in medical schools should be family medicine or public health.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No medical college should be allowed to start any new PG course unless they fulfill this norm.</a:t>
            </a:r>
          </a:p>
          <a:p>
            <a:pPr>
              <a:spcAft>
                <a:spcPts val="500"/>
              </a:spcAft>
            </a:pPr>
            <a:r>
              <a:rPr lang="en-US" dirty="0"/>
              <a:t>2010: no medical colleges offering an MD in family medicine</a:t>
            </a:r>
          </a:p>
          <a:p>
            <a:pPr>
              <a:spcAft>
                <a:spcPts val="500"/>
              </a:spcAft>
            </a:pPr>
            <a:r>
              <a:rPr lang="en-US" dirty="0"/>
              <a:t>Circular from central (federal) government to all states to start MD in family medicine.</a:t>
            </a:r>
          </a:p>
          <a:p>
            <a:pPr>
              <a:spcAft>
                <a:spcPts val="500"/>
              </a:spcAft>
            </a:pPr>
            <a:r>
              <a:rPr lang="en-US" dirty="0"/>
              <a:t>2012:  Calicut Medical College began the first MD with 2 seats.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60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0"/>
            <a:ext cx="11274663" cy="1143000"/>
          </a:xfrm>
        </p:spPr>
        <p:txBody>
          <a:bodyPr/>
          <a:lstStyle/>
          <a:p>
            <a:r>
              <a:rPr lang="en-US" dirty="0"/>
              <a:t>Post-Graduate Family Medicine – India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990600"/>
            <a:ext cx="11274663" cy="45259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3000" dirty="0"/>
              <a:t>Family medicine residencies currently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dirty="0"/>
              <a:t>About 120 family medicine residency seats accredited by the National Board of Examinations.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dirty="0"/>
              <a:t>4 MD in family medicine seats which are university accredited. 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dirty="0"/>
              <a:t>FM has increased in its popularity despite many challenges.</a:t>
            </a:r>
          </a:p>
          <a:p>
            <a:pPr>
              <a:spcAft>
                <a:spcPts val="500"/>
              </a:spcAft>
            </a:pPr>
            <a:r>
              <a:rPr lang="en-US" sz="3000" dirty="0"/>
              <a:t>2017 National health policy</a:t>
            </a:r>
          </a:p>
          <a:p>
            <a:pPr lvl="1">
              <a:spcAft>
                <a:spcPts val="500"/>
              </a:spcAft>
            </a:pPr>
            <a:r>
              <a:rPr lang="en-US" dirty="0" err="1"/>
              <a:t>Popularise</a:t>
            </a:r>
            <a:r>
              <a:rPr lang="en-US" dirty="0"/>
              <a:t> MD in family medicine 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The curriculum has been written but not yet in the public domain.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Minimal standard requirements to begin  MD FM training are written but not yet published.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36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76200"/>
            <a:ext cx="11274663" cy="1143000"/>
          </a:xfrm>
        </p:spPr>
        <p:txBody>
          <a:bodyPr/>
          <a:lstStyle/>
          <a:p>
            <a:r>
              <a:rPr lang="en-US" dirty="0"/>
              <a:t>Post-Graduate Family Medicine – India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21" y="1112837"/>
            <a:ext cx="11274663" cy="4525963"/>
          </a:xfrm>
        </p:spPr>
        <p:txBody>
          <a:bodyPr/>
          <a:lstStyle/>
          <a:p>
            <a:r>
              <a:rPr lang="en-US" dirty="0"/>
              <a:t> Other training programs are available.</a:t>
            </a:r>
          </a:p>
          <a:p>
            <a:pPr lvl="1"/>
            <a:r>
              <a:rPr lang="en-US" dirty="0"/>
              <a:t>In response to the felt need both from patients and doctors.</a:t>
            </a:r>
          </a:p>
          <a:p>
            <a:pPr lvl="1"/>
            <a:r>
              <a:rPr lang="en-US" dirty="0"/>
              <a:t>Not accredited by the Medical Council of India</a:t>
            </a:r>
          </a:p>
          <a:p>
            <a:r>
              <a:rPr lang="en-US" dirty="0" err="1"/>
              <a:t>MMed</a:t>
            </a:r>
            <a:r>
              <a:rPr lang="en-US" dirty="0"/>
              <a:t> and PGDFM in family medicine</a:t>
            </a:r>
          </a:p>
          <a:p>
            <a:pPr lvl="1"/>
            <a:r>
              <a:rPr lang="en-US" dirty="0"/>
              <a:t>distance education department of CMC Vellore</a:t>
            </a:r>
          </a:p>
          <a:p>
            <a:r>
              <a:rPr lang="en-US" dirty="0"/>
              <a:t>IMACGP</a:t>
            </a:r>
          </a:p>
          <a:p>
            <a:r>
              <a:rPr lang="en-US" dirty="0"/>
              <a:t>DFM</a:t>
            </a:r>
          </a:p>
          <a:p>
            <a:r>
              <a:rPr lang="en-US" dirty="0"/>
              <a:t>MRCGP (International)</a:t>
            </a:r>
          </a:p>
          <a:p>
            <a:r>
              <a:rPr lang="en-US" dirty="0"/>
              <a:t>Diploma in family medicine in the state of West Bengal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86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Medicine – India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Academy of Family Physicians of India (AFPI)</a:t>
            </a:r>
          </a:p>
          <a:p>
            <a:pPr lvl="1"/>
            <a:r>
              <a:rPr lang="en-US" dirty="0"/>
              <a:t> Established 2010</a:t>
            </a:r>
          </a:p>
          <a:p>
            <a:pPr lvl="1"/>
            <a:r>
              <a:rPr lang="en-US" dirty="0"/>
              <a:t> Has branches in many states </a:t>
            </a:r>
          </a:p>
          <a:p>
            <a:pPr lvl="1"/>
            <a:r>
              <a:rPr lang="en-US" dirty="0"/>
              <a:t> Advocacy and networking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33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76200"/>
            <a:ext cx="11274663" cy="1143000"/>
          </a:xfrm>
        </p:spPr>
        <p:txBody>
          <a:bodyPr/>
          <a:lstStyle/>
          <a:p>
            <a:r>
              <a:rPr lang="en-US" dirty="0"/>
              <a:t>Family Medicine – CMC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1036637"/>
            <a:ext cx="11274663" cy="45259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dirty="0"/>
              <a:t>CMC Vellore, NBE family medicine residency </a:t>
            </a:r>
            <a:r>
              <a:rPr lang="mr-IN" dirty="0"/>
              <a:t>–</a:t>
            </a:r>
            <a:r>
              <a:rPr lang="en-US" dirty="0"/>
              <a:t> 1993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dirty="0"/>
              <a:t>No Department of Family Medicine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dirty="0"/>
              <a:t>under the Community Medicine Department 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dirty="0"/>
              <a:t>Discontinued NBE training in 2009</a:t>
            </a:r>
          </a:p>
          <a:p>
            <a:pPr>
              <a:spcAft>
                <a:spcPts val="500"/>
              </a:spcAft>
            </a:pPr>
            <a:r>
              <a:rPr lang="en-US" dirty="0"/>
              <a:t>Faculty with DNB FM started joining in 2000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2 before that were “grandfathered”</a:t>
            </a:r>
          </a:p>
          <a:p>
            <a:pPr>
              <a:spcAft>
                <a:spcPts val="500"/>
              </a:spcAft>
            </a:pPr>
            <a:r>
              <a:rPr lang="en-US" dirty="0"/>
              <a:t>2009: the Department of Family Medicine was formed with a retired internal medicine specialist as head.</a:t>
            </a:r>
          </a:p>
          <a:p>
            <a:pPr>
              <a:spcAft>
                <a:spcPts val="500"/>
              </a:spcAft>
            </a:pPr>
            <a:r>
              <a:rPr lang="en-US" dirty="0"/>
              <a:t>No office, no wards</a:t>
            </a:r>
            <a:r>
              <a:rPr lang="mr-IN" dirty="0"/>
              <a:t>… “ virtual department” </a:t>
            </a:r>
            <a:endParaRPr lang="en-US" dirty="0"/>
          </a:p>
          <a:p>
            <a:pPr>
              <a:spcBef>
                <a:spcPts val="0"/>
              </a:spcBef>
              <a:spcAft>
                <a:spcPts val="5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500"/>
              </a:spcAft>
            </a:pPr>
            <a:endParaRPr lang="en-US" dirty="0"/>
          </a:p>
          <a:p>
            <a:pPr marL="457200" lvl="1" indent="0">
              <a:spcBef>
                <a:spcPts val="0"/>
              </a:spcBef>
              <a:spcAft>
                <a:spcPts val="500"/>
              </a:spcAft>
              <a:buNone/>
            </a:pPr>
            <a:endParaRPr lang="mr-IN" dirty="0">
              <a:latin typeface="Arial"/>
              <a:cs typeface="Arial"/>
            </a:endParaRPr>
          </a:p>
          <a:p>
            <a:pPr lvl="1">
              <a:spcBef>
                <a:spcPts val="0"/>
              </a:spcBef>
              <a:spcAft>
                <a:spcPts val="500"/>
              </a:spcAft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09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Medicine – CMC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Challenges for the Department</a:t>
            </a:r>
          </a:p>
          <a:p>
            <a:pPr lvl="1"/>
            <a:r>
              <a:rPr lang="en-US" dirty="0"/>
              <a:t>No clear identity, role..</a:t>
            </a:r>
          </a:p>
          <a:p>
            <a:pPr lvl="1"/>
            <a:r>
              <a:rPr lang="en-US" dirty="0"/>
              <a:t>No other medical school in the country had a Department.</a:t>
            </a:r>
          </a:p>
          <a:p>
            <a:pPr lvl="1"/>
            <a:r>
              <a:rPr lang="en-US" dirty="0"/>
              <a:t>The head of the Department left after a year. </a:t>
            </a:r>
          </a:p>
          <a:p>
            <a:pPr lvl="1"/>
            <a:r>
              <a:rPr lang="en-US" dirty="0"/>
              <a:t>No one else was eligible to be 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19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Medicine – CMC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 faculty identified</a:t>
            </a:r>
          </a:p>
          <a:p>
            <a:pPr lvl="1"/>
            <a:r>
              <a:rPr lang="en-US" dirty="0"/>
              <a:t> 9 with DNB in Family Medicine </a:t>
            </a:r>
          </a:p>
          <a:p>
            <a:pPr lvl="1"/>
            <a:r>
              <a:rPr lang="en-US" dirty="0"/>
              <a:t> 1 American Board of Family Medicine Certified</a:t>
            </a:r>
          </a:p>
          <a:p>
            <a:pPr lvl="1"/>
            <a:r>
              <a:rPr lang="en-US" dirty="0"/>
              <a:t> 1 FRACGP</a:t>
            </a:r>
          </a:p>
          <a:p>
            <a:r>
              <a:rPr lang="en-US" dirty="0"/>
              <a:t> 2013:  The Low Cost Effective Care Unit</a:t>
            </a:r>
          </a:p>
          <a:p>
            <a:pPr lvl="1"/>
            <a:r>
              <a:rPr lang="en-US" dirty="0"/>
              <a:t>46 bedded ward for the urban poor</a:t>
            </a:r>
          </a:p>
          <a:p>
            <a:pPr lvl="1"/>
            <a:r>
              <a:rPr lang="en-US" dirty="0"/>
              <a:t>identified as the location of the Family Medicine department</a:t>
            </a:r>
          </a:p>
          <a:p>
            <a:pPr lvl="1"/>
            <a:r>
              <a:rPr lang="en-US" dirty="0"/>
              <a:t>72,000 visits in 2016-2017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34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457200"/>
            <a:ext cx="11884104" cy="5592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8352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147" y="76200"/>
            <a:ext cx="11758665" cy="59737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19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" y="46036"/>
            <a:ext cx="12060528" cy="5897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0552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401" r="-7440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711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304800"/>
            <a:ext cx="11733291" cy="5821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4544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Medicine – CMC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2014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Shalom Family Medicine Centre</a:t>
            </a:r>
          </a:p>
          <a:p>
            <a:pPr lvl="2">
              <a:spcAft>
                <a:spcPts val="1000"/>
              </a:spcAft>
            </a:pPr>
            <a:r>
              <a:rPr lang="en-US" sz="2800" dirty="0"/>
              <a:t>37,000 visits in 2016-2017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EMR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Pharmacy, blood collection, treatment room, short stay, dental services.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11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Shalom Family Medicine Centre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21" y="1219201"/>
            <a:ext cx="11733291" cy="4906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3557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21" y="1143001"/>
            <a:ext cx="11580891" cy="4983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5220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1066801"/>
            <a:ext cx="11884104" cy="5059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9396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Medicine – CMC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 2015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 Strategic planning exercise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 Increase work among the urban poor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 Adopted Community Oriented Primary Care (COPC)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78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62" y="0"/>
            <a:ext cx="11274663" cy="1143000"/>
          </a:xfrm>
        </p:spPr>
        <p:txBody>
          <a:bodyPr/>
          <a:lstStyle/>
          <a:p>
            <a:r>
              <a:rPr lang="en-US" dirty="0"/>
              <a:t>Family Medicine – CMC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409" y="914400"/>
            <a:ext cx="11274663" cy="4525963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US" dirty="0"/>
              <a:t> COPC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Focus on 5 slums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Mapping of every home 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Chronic disease registry and follow up 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Tablet based software</a:t>
            </a:r>
          </a:p>
          <a:p>
            <a:pPr>
              <a:spcAft>
                <a:spcPts val="500"/>
              </a:spcAft>
            </a:pPr>
            <a:r>
              <a:rPr lang="en-US" dirty="0"/>
              <a:t> 3 levels of care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 Community based through field workers and outreach clinics 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 Ambulatory care at the base hospital and SFMC 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 In patient care at the LCECU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34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76200"/>
            <a:ext cx="11274663" cy="1143000"/>
          </a:xfrm>
        </p:spPr>
        <p:txBody>
          <a:bodyPr/>
          <a:lstStyle/>
          <a:p>
            <a:r>
              <a:rPr lang="en-US" dirty="0"/>
              <a:t>Family Medicine Training – CMC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21" y="1189037"/>
            <a:ext cx="11274663" cy="4525963"/>
          </a:xfrm>
        </p:spPr>
        <p:txBody>
          <a:bodyPr/>
          <a:lstStyle/>
          <a:p>
            <a:r>
              <a:rPr lang="en-US" dirty="0"/>
              <a:t> 2010:  Fellowship in Family Medicine</a:t>
            </a:r>
          </a:p>
          <a:p>
            <a:pPr lvl="1"/>
            <a:r>
              <a:rPr lang="en-US" dirty="0"/>
              <a:t> In house </a:t>
            </a:r>
          </a:p>
          <a:p>
            <a:pPr lvl="1"/>
            <a:r>
              <a:rPr lang="en-US" dirty="0"/>
              <a:t> Not </a:t>
            </a:r>
            <a:r>
              <a:rPr lang="en-US" dirty="0" err="1"/>
              <a:t>recognised</a:t>
            </a:r>
            <a:r>
              <a:rPr lang="en-US" dirty="0"/>
              <a:t> by MCI</a:t>
            </a:r>
          </a:p>
          <a:p>
            <a:pPr lvl="1"/>
            <a:r>
              <a:rPr lang="en-US" dirty="0"/>
              <a:t> Few takers</a:t>
            </a:r>
          </a:p>
          <a:p>
            <a:pPr lvl="1"/>
            <a:r>
              <a:rPr lang="en-US" dirty="0"/>
              <a:t> Discontinued in 2017 with the start of the MD</a:t>
            </a:r>
          </a:p>
          <a:p>
            <a:r>
              <a:rPr lang="en-US" dirty="0"/>
              <a:t>The quest for the family medicine MD:  the Holy Grail!</a:t>
            </a:r>
          </a:p>
          <a:p>
            <a:pPr lvl="1"/>
            <a:r>
              <a:rPr lang="en-US" dirty="0"/>
              <a:t>Process started in 2013</a:t>
            </a:r>
          </a:p>
          <a:p>
            <a:pPr lvl="1"/>
            <a:r>
              <a:rPr lang="en-US" dirty="0"/>
              <a:t>Multiple inspections, challenges</a:t>
            </a:r>
          </a:p>
          <a:p>
            <a:pPr lvl="1"/>
            <a:r>
              <a:rPr lang="en-US" dirty="0"/>
              <a:t>First 2 residents joined on 31</a:t>
            </a:r>
            <a:r>
              <a:rPr lang="en-US" baseline="30000" dirty="0"/>
              <a:t>st</a:t>
            </a:r>
            <a:r>
              <a:rPr lang="en-US" dirty="0"/>
              <a:t> May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03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76200"/>
            <a:ext cx="11274663" cy="1143000"/>
          </a:xfrm>
        </p:spPr>
        <p:txBody>
          <a:bodyPr/>
          <a:lstStyle/>
          <a:p>
            <a:r>
              <a:rPr lang="en-US" dirty="0"/>
              <a:t>Family Medicine Training – CMC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21" y="1341437"/>
            <a:ext cx="11274663" cy="4525963"/>
          </a:xfrm>
        </p:spPr>
        <p:txBody>
          <a:bodyPr/>
          <a:lstStyle/>
          <a:p>
            <a:r>
              <a:rPr lang="en-US" dirty="0"/>
              <a:t>Residency program in development </a:t>
            </a:r>
          </a:p>
          <a:p>
            <a:pPr lvl="1"/>
            <a:r>
              <a:rPr lang="en-US" dirty="0"/>
              <a:t>Design rotations</a:t>
            </a:r>
          </a:p>
          <a:p>
            <a:pPr lvl="1"/>
            <a:r>
              <a:rPr lang="en-US" dirty="0"/>
              <a:t>Foundation course </a:t>
            </a:r>
          </a:p>
          <a:p>
            <a:pPr lvl="1"/>
            <a:r>
              <a:rPr lang="en-US" dirty="0"/>
              <a:t>Assessment </a:t>
            </a:r>
          </a:p>
          <a:p>
            <a:pPr lvl="1"/>
            <a:r>
              <a:rPr lang="en-US" dirty="0"/>
              <a:t>Mentors for both the residents </a:t>
            </a:r>
          </a:p>
          <a:p>
            <a:pPr lvl="1"/>
            <a:r>
              <a:rPr lang="en-US" dirty="0"/>
              <a:t>Preceptors on Wednesdays when they come to FM </a:t>
            </a:r>
          </a:p>
          <a:p>
            <a:pPr lvl="1"/>
            <a:r>
              <a:rPr lang="en-US" dirty="0"/>
              <a:t>Mini CEX and Field notes </a:t>
            </a:r>
          </a:p>
          <a:p>
            <a:pPr lvl="1"/>
            <a:r>
              <a:rPr lang="en-US" dirty="0"/>
              <a:t>Working on a web based assessment </a:t>
            </a:r>
          </a:p>
          <a:p>
            <a:pPr lvl="1"/>
            <a:r>
              <a:rPr lang="en-US" dirty="0"/>
              <a:t>Challenges for the residents and for the trainers!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28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35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73" r="-3197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354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0"/>
            <a:ext cx="12114211" cy="1143000"/>
          </a:xfrm>
        </p:spPr>
        <p:txBody>
          <a:bodyPr/>
          <a:lstStyle/>
          <a:p>
            <a:r>
              <a:rPr lang="en-US" sz="3800" dirty="0"/>
              <a:t>CMC Family Medicine – Partnerships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143000"/>
            <a:ext cx="11201400" cy="4953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Many people were involved in helping us to reach where we are.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Most of them were by individuals and for short term. 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Share some lessons learned.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5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0"/>
            <a:ext cx="12114211" cy="1143000"/>
          </a:xfrm>
        </p:spPr>
        <p:txBody>
          <a:bodyPr/>
          <a:lstStyle/>
          <a:p>
            <a:r>
              <a:rPr lang="en-US" sz="3800" dirty="0"/>
              <a:t>CMC Family Medicine – Multiple Partners &amp;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143000"/>
            <a:ext cx="11658600" cy="50292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500"/>
              </a:spcAft>
              <a:buNone/>
            </a:pPr>
            <a:r>
              <a:rPr lang="en-US" dirty="0"/>
              <a:t>Dr. </a:t>
            </a:r>
            <a:r>
              <a:rPr lang="en-US" dirty="0" err="1"/>
              <a:t>Jachuck</a:t>
            </a:r>
            <a:r>
              <a:rPr lang="en-US" dirty="0"/>
              <a:t>, FRCGP (UK)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dirty="0"/>
              <a:t> CMC Alumnus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dirty="0"/>
              <a:t> Strategies</a:t>
            </a:r>
          </a:p>
          <a:p>
            <a:pPr marL="1371600" lvl="2" indent="-457200">
              <a:spcBef>
                <a:spcPts val="0"/>
              </a:spcBef>
              <a:spcAft>
                <a:spcPts val="500"/>
              </a:spcAft>
              <a:buFont typeface="+mj-lt"/>
              <a:buAutoNum type="arabicPeriod"/>
            </a:pPr>
            <a:r>
              <a:rPr lang="en-US" sz="2800" dirty="0"/>
              <a:t>Influence the policy makers of CMC:  was not very successful. </a:t>
            </a:r>
          </a:p>
          <a:p>
            <a:pPr marL="1371600" lvl="2" indent="-457200">
              <a:spcBef>
                <a:spcPts val="0"/>
              </a:spcBef>
              <a:spcAft>
                <a:spcPts val="500"/>
              </a:spcAft>
              <a:buFont typeface="+mj-lt"/>
              <a:buAutoNum type="arabicPeriod"/>
            </a:pPr>
            <a:r>
              <a:rPr lang="en-US" sz="2800" dirty="0"/>
              <a:t>Invest in the faculty of Family Medicine:  worked well!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dirty="0"/>
              <a:t>Taught some basic concepts of FM </a:t>
            </a:r>
          </a:p>
          <a:p>
            <a:pPr lvl="2">
              <a:spcBef>
                <a:spcPts val="0"/>
              </a:spcBef>
              <a:spcAft>
                <a:spcPts val="500"/>
              </a:spcAft>
            </a:pPr>
            <a:r>
              <a:rPr lang="en-US" sz="2800" dirty="0"/>
              <a:t>Important in a country which had no textbook, professor, department of FM! </a:t>
            </a:r>
          </a:p>
          <a:p>
            <a:pPr lvl="2">
              <a:spcBef>
                <a:spcPts val="0"/>
              </a:spcBef>
              <a:spcAft>
                <a:spcPts val="500"/>
              </a:spcAft>
            </a:pPr>
            <a:r>
              <a:rPr lang="en-US" sz="2800" dirty="0"/>
              <a:t>No one to look up to. No models.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dirty="0"/>
              <a:t> Visits and encouragement made a difference.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27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0"/>
            <a:ext cx="12114211" cy="1143000"/>
          </a:xfrm>
        </p:spPr>
        <p:txBody>
          <a:bodyPr/>
          <a:lstStyle/>
          <a:p>
            <a:r>
              <a:rPr lang="en-US" sz="3800" dirty="0"/>
              <a:t>CMC Family Medicine – Multiple Partners &amp;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295400"/>
            <a:ext cx="11658600" cy="50292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/>
              <a:t>Dr. </a:t>
            </a:r>
            <a:r>
              <a:rPr lang="en-US" dirty="0" err="1"/>
              <a:t>Jachuck</a:t>
            </a:r>
            <a:r>
              <a:rPr lang="en-US" dirty="0"/>
              <a:t>, FRCGP (UK)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/>
              <a:t>Lessons learned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Invest in teaching concepts of FM, do not take their understanding for granted.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It makes sense to spend more time in investing in young FPs than trying to deal with difficult policy makers.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70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0"/>
            <a:ext cx="12114211" cy="1143000"/>
          </a:xfrm>
        </p:spPr>
        <p:txBody>
          <a:bodyPr/>
          <a:lstStyle/>
          <a:p>
            <a:r>
              <a:rPr lang="en-US" sz="3800" dirty="0"/>
              <a:t>CMC Family Medicine – Multiple Partners &amp;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066800"/>
            <a:ext cx="11658600" cy="50292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/>
              <a:t>RACGP:  Australian leadership award with Dr. Owen Lewis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2 months spent in Melbourne learning the Australian GP system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Opened way for further training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Well </a:t>
            </a:r>
            <a:r>
              <a:rPr lang="en-US" dirty="0" err="1"/>
              <a:t>organised</a:t>
            </a:r>
            <a:r>
              <a:rPr lang="en-US" dirty="0"/>
              <a:t>, good interactions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Observing FM in an established setting makes a difference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No long term relationship built with the college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 err="1"/>
              <a:t>Westcare</a:t>
            </a:r>
            <a:r>
              <a:rPr lang="en-US" dirty="0"/>
              <a:t> medical </a:t>
            </a:r>
            <a:r>
              <a:rPr lang="en-US" dirty="0" err="1"/>
              <a:t>centre</a:t>
            </a:r>
            <a:r>
              <a:rPr lang="en-US" dirty="0"/>
              <a:t> , Melton Victoria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14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0"/>
            <a:ext cx="12114211" cy="1143000"/>
          </a:xfrm>
        </p:spPr>
        <p:txBody>
          <a:bodyPr/>
          <a:lstStyle/>
          <a:p>
            <a:r>
              <a:rPr lang="en-US" sz="3800" dirty="0"/>
              <a:t>CMC Family Medicine – Multiple Partners &amp;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066800"/>
            <a:ext cx="11658600" cy="50292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/>
              <a:t>Canada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2 Faculty spent 6 weeks in Canada observing and learning about academic FM and FM services there.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Good input into the training of FM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Limited by the short term relationship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44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0"/>
            <a:ext cx="12114211" cy="1143000"/>
          </a:xfrm>
        </p:spPr>
        <p:txBody>
          <a:bodyPr/>
          <a:lstStyle/>
          <a:p>
            <a:r>
              <a:rPr lang="en-US" sz="3800" dirty="0"/>
              <a:t>CMC Family Medicine – Multiple Partners &amp;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066800"/>
            <a:ext cx="11658600" cy="50292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/>
              <a:t>Tufts University School of Medicine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Wayne </a:t>
            </a:r>
            <a:r>
              <a:rPr lang="en-US" dirty="0" err="1"/>
              <a:t>Altnman</a:t>
            </a:r>
            <a:r>
              <a:rPr lang="en-US" dirty="0"/>
              <a:t>, MD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Visits. Family Medicine workshop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Medical student came for FM rotation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Short term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CMC has MOU with Tufts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The academic partnership helped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Long term relationship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58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0"/>
            <a:ext cx="12114211" cy="1143000"/>
          </a:xfrm>
        </p:spPr>
        <p:txBody>
          <a:bodyPr/>
          <a:lstStyle/>
          <a:p>
            <a:r>
              <a:rPr lang="en-US" sz="3800" dirty="0"/>
              <a:t>CMC Family Medicine – Multiple Partners &amp;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066800"/>
            <a:ext cx="11658600" cy="50292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/>
              <a:t>Dr. Frederick Kellerman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South Africa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Extensive experience with FM in South Africa with similar situations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Resource person to plan our services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Lives and works in Vellore!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76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0"/>
            <a:ext cx="12114211" cy="1143000"/>
          </a:xfrm>
        </p:spPr>
        <p:txBody>
          <a:bodyPr/>
          <a:lstStyle/>
          <a:p>
            <a:r>
              <a:rPr lang="en-US" sz="3800" dirty="0"/>
              <a:t>CMC Family Medicine – Multiple Partners &amp;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317" y="1066800"/>
            <a:ext cx="11658600" cy="50292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000" dirty="0"/>
              <a:t>University of Illinois College of Medicine Rockford, IL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Visit by FM faculty with medical students doing elective at CMC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Regular program for a few years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Part of the academic calendar for the UICOMR FM faculty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Annual event, built a relationship with the faculty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Led to a MOU with CMC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Onsite faculty development sessions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Learning and discussing challenges in training and assessment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Each visit was an encouragement.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00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0"/>
            <a:ext cx="12114211" cy="1143000"/>
          </a:xfrm>
        </p:spPr>
        <p:txBody>
          <a:bodyPr/>
          <a:lstStyle/>
          <a:p>
            <a:r>
              <a:rPr lang="en-US" sz="3800" dirty="0"/>
              <a:t>CMC Family Medicine – Multiple Partners &amp;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066800"/>
            <a:ext cx="11658600" cy="50292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/>
              <a:t>University of Illinois College of Medicine Rockford, IL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Has moved on to research which is crucial for faculty development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Visit of other faculty:  Dr. </a:t>
            </a:r>
            <a:r>
              <a:rPr lang="en-US" dirty="0" err="1"/>
              <a:t>Bardella</a:t>
            </a:r>
            <a:r>
              <a:rPr lang="en-US" dirty="0"/>
              <a:t> and Dr. </a:t>
            </a:r>
            <a:r>
              <a:rPr lang="en-US" dirty="0" err="1"/>
              <a:t>Khare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Planning and implementing the COPC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Doing further research on the COPC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1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0"/>
            <a:ext cx="12114211" cy="1143000"/>
          </a:xfrm>
        </p:spPr>
        <p:txBody>
          <a:bodyPr/>
          <a:lstStyle/>
          <a:p>
            <a:r>
              <a:rPr lang="en-US" sz="3800" dirty="0"/>
              <a:t>CMC Family Medicine – Multiple Partners &amp;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066800"/>
            <a:ext cx="11658600" cy="5029200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3200" dirty="0"/>
              <a:t>Collaborative research development</a:t>
            </a:r>
          </a:p>
          <a:p>
            <a:pPr lvl="2">
              <a:spcBef>
                <a:spcPts val="0"/>
              </a:spcBef>
              <a:spcAft>
                <a:spcPts val="1000"/>
              </a:spcAft>
            </a:pPr>
            <a:r>
              <a:rPr lang="en-US" sz="2800" dirty="0"/>
              <a:t>COPC:  Implementation and Impact of Community Oriented Primary Care among the Urban Poor of Vellore Town</a:t>
            </a:r>
          </a:p>
          <a:p>
            <a:pPr lvl="2">
              <a:spcBef>
                <a:spcPts val="0"/>
              </a:spcBef>
              <a:spcAft>
                <a:spcPts val="1000"/>
              </a:spcAft>
            </a:pPr>
            <a:r>
              <a:rPr lang="en-US" sz="2800" dirty="0"/>
              <a:t>CMC Vellore faculty and community-based field staff </a:t>
            </a:r>
          </a:p>
          <a:p>
            <a:pPr lvl="2">
              <a:spcBef>
                <a:spcPts val="0"/>
              </a:spcBef>
              <a:spcAft>
                <a:spcPts val="1000"/>
              </a:spcAft>
            </a:pPr>
            <a:r>
              <a:rPr lang="en-US" sz="2800" dirty="0"/>
              <a:t>UICOMR public health researcher and biostatistician</a:t>
            </a:r>
          </a:p>
          <a:p>
            <a:pPr lvl="2">
              <a:spcBef>
                <a:spcPts val="0"/>
              </a:spcBef>
              <a:spcAft>
                <a:spcPts val="1000"/>
              </a:spcAft>
            </a:pPr>
            <a:r>
              <a:rPr lang="en-US" sz="2800" dirty="0"/>
              <a:t>Potential for CMC and UICOMR students to serve as research assistants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69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800" dirty="0"/>
              <a:t>Describe the current state of Family Medicine education and the specialty of Family Medicine in India.</a:t>
            </a:r>
          </a:p>
          <a:p>
            <a:pPr lvl="0"/>
            <a:r>
              <a:rPr lang="en-US" sz="2800" dirty="0"/>
              <a:t>Discuss the multiple partnerships and strategies employed over twenty-four years to reach the current level of family medicine education and specialty development at the Christian Medical College of Vellore, India.</a:t>
            </a:r>
          </a:p>
          <a:p>
            <a:r>
              <a:rPr lang="en-US" sz="2800" dirty="0"/>
              <a:t>Discuss application of this model for progression and maturation of family medicine education and practice in countries with less well established Family Medicine.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94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0"/>
            <a:ext cx="12114211" cy="1143000"/>
          </a:xfrm>
        </p:spPr>
        <p:txBody>
          <a:bodyPr/>
          <a:lstStyle/>
          <a:p>
            <a:r>
              <a:rPr lang="en-US" sz="3800" dirty="0"/>
              <a:t>CMC Family Medicine – Multiple Partners &amp;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066800"/>
            <a:ext cx="11658600" cy="5029200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3200" dirty="0"/>
              <a:t>Collaborative faculty development</a:t>
            </a:r>
          </a:p>
          <a:p>
            <a:pPr lvl="2">
              <a:spcBef>
                <a:spcPts val="0"/>
              </a:spcBef>
              <a:spcAft>
                <a:spcPts val="1000"/>
              </a:spcAft>
            </a:pPr>
            <a:r>
              <a:rPr lang="en-US" sz="2800" dirty="0"/>
              <a:t>UICOMR faculty conduct faculty development seminars on-site</a:t>
            </a:r>
          </a:p>
          <a:p>
            <a:pPr lvl="2">
              <a:spcBef>
                <a:spcPts val="0"/>
              </a:spcBef>
              <a:spcAft>
                <a:spcPts val="1000"/>
              </a:spcAft>
            </a:pPr>
            <a:r>
              <a:rPr lang="en-US" sz="2800" dirty="0"/>
              <a:t>CMC faculty visiting professorships and fellowships with UICOMR</a:t>
            </a:r>
          </a:p>
          <a:p>
            <a:pPr lvl="2">
              <a:spcBef>
                <a:spcPts val="0"/>
              </a:spcBef>
              <a:spcAft>
                <a:spcPts val="1000"/>
              </a:spcAft>
            </a:pPr>
            <a:r>
              <a:rPr lang="en-US" sz="2800" dirty="0"/>
              <a:t>CMC faculty receive UICOMR faculty appointments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81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0"/>
            <a:ext cx="12114211" cy="1143000"/>
          </a:xfrm>
        </p:spPr>
        <p:txBody>
          <a:bodyPr/>
          <a:lstStyle/>
          <a:p>
            <a:r>
              <a:rPr lang="en-US" sz="3800" dirty="0"/>
              <a:t>CMC Family Medicine – Multiple Partners &amp;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066800"/>
            <a:ext cx="11658600" cy="502920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sz="3000" dirty="0"/>
          </a:p>
          <a:p>
            <a:pPr marL="457200" lvl="1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C3649316-B3A2-4C75-ABEE-8B1EADA19109}"/>
              </a:ext>
            </a:extLst>
          </p:cNvPr>
          <p:cNvSpPr txBox="1">
            <a:spLocks/>
          </p:cNvSpPr>
          <p:nvPr/>
        </p:nvSpPr>
        <p:spPr bwMode="auto">
          <a:xfrm>
            <a:off x="455612" y="1219200"/>
            <a:ext cx="11658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3200" kern="0" dirty="0"/>
              <a:t>Collaborative residency development</a:t>
            </a:r>
          </a:p>
          <a:p>
            <a:pPr lvl="2">
              <a:spcBef>
                <a:spcPts val="0"/>
              </a:spcBef>
              <a:spcAft>
                <a:spcPts val="1000"/>
              </a:spcAft>
            </a:pPr>
            <a:r>
              <a:rPr lang="en-US" sz="2800" kern="0" dirty="0"/>
              <a:t>CMC and UICOMR faculty educate and supervise CMC residents.</a:t>
            </a:r>
          </a:p>
          <a:p>
            <a:pPr lvl="2">
              <a:spcBef>
                <a:spcPts val="0"/>
              </a:spcBef>
              <a:spcAft>
                <a:spcPts val="1000"/>
              </a:spcAft>
            </a:pPr>
            <a:r>
              <a:rPr lang="en-US" sz="2800" kern="0" dirty="0"/>
              <a:t>CMC and UICOMR faculty educate and supervise UICOMR residents.</a:t>
            </a:r>
          </a:p>
          <a:p>
            <a:pPr lvl="2">
              <a:spcBef>
                <a:spcPts val="0"/>
              </a:spcBef>
              <a:spcAft>
                <a:spcPts val="1000"/>
              </a:spcAft>
            </a:pPr>
            <a:r>
              <a:rPr lang="en-US" sz="2800" kern="0" dirty="0"/>
              <a:t>CMC and UICOMR faculty develop and implement milestone-based feedback and evaluation processes.</a:t>
            </a:r>
          </a:p>
        </p:txBody>
      </p:sp>
    </p:spTree>
    <p:extLst>
      <p:ext uri="{BB962C8B-B14F-4D97-AF65-F5344CB8AC3E}">
        <p14:creationId xmlns:p14="http://schemas.microsoft.com/office/powerpoint/2010/main" val="4272347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32238"/>
            <a:ext cx="11274663" cy="1143000"/>
          </a:xfrm>
        </p:spPr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548" y="1066800"/>
            <a:ext cx="11580891" cy="4953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700"/>
              </a:spcAft>
            </a:pPr>
            <a:r>
              <a:rPr lang="en-US" sz="3000" dirty="0"/>
              <a:t>Unsuccessful strategies and approaches</a:t>
            </a:r>
          </a:p>
          <a:p>
            <a:pPr lvl="1">
              <a:spcBef>
                <a:spcPts val="0"/>
              </a:spcBef>
              <a:spcAft>
                <a:spcPts val="700"/>
              </a:spcAft>
            </a:pPr>
            <a:r>
              <a:rPr lang="en-US" dirty="0"/>
              <a:t>Short term, episodic involvement </a:t>
            </a:r>
          </a:p>
          <a:p>
            <a:pPr lvl="1">
              <a:spcBef>
                <a:spcPts val="0"/>
              </a:spcBef>
              <a:spcAft>
                <a:spcPts val="700"/>
              </a:spcAft>
            </a:pPr>
            <a:r>
              <a:rPr lang="en-US" dirty="0"/>
              <a:t>Visiting medical students dropping-in</a:t>
            </a:r>
          </a:p>
          <a:p>
            <a:pPr lvl="2">
              <a:spcBef>
                <a:spcPts val="0"/>
              </a:spcBef>
              <a:spcAft>
                <a:spcPts val="700"/>
              </a:spcAft>
            </a:pPr>
            <a:r>
              <a:rPr lang="en-US" sz="2600" dirty="0"/>
              <a:t>Students have a good time.</a:t>
            </a:r>
          </a:p>
          <a:p>
            <a:pPr lvl="2">
              <a:spcBef>
                <a:spcPts val="0"/>
              </a:spcBef>
              <a:spcAft>
                <a:spcPts val="700"/>
              </a:spcAft>
            </a:pPr>
            <a:r>
              <a:rPr lang="en-US" sz="2600" dirty="0"/>
              <a:t>Require resources from the host institution.</a:t>
            </a:r>
          </a:p>
          <a:p>
            <a:pPr lvl="2">
              <a:spcBef>
                <a:spcPts val="0"/>
              </a:spcBef>
              <a:spcAft>
                <a:spcPts val="700"/>
              </a:spcAft>
            </a:pPr>
            <a:r>
              <a:rPr lang="en-US" sz="2600" dirty="0"/>
              <a:t>Do not contribute to clinical care or initiatives that improve population health.</a:t>
            </a:r>
          </a:p>
          <a:p>
            <a:pPr lvl="1">
              <a:spcBef>
                <a:spcPts val="0"/>
              </a:spcBef>
              <a:spcAft>
                <a:spcPts val="700"/>
              </a:spcAft>
            </a:pPr>
            <a:r>
              <a:rPr lang="en-US" dirty="0"/>
              <a:t>Not being flexible </a:t>
            </a:r>
          </a:p>
          <a:p>
            <a:pPr lvl="1">
              <a:spcBef>
                <a:spcPts val="0"/>
              </a:spcBef>
              <a:spcAft>
                <a:spcPts val="700"/>
              </a:spcAft>
            </a:pPr>
            <a:r>
              <a:rPr lang="en-US" dirty="0"/>
              <a:t>Offering “titles” rather than resources and training </a:t>
            </a:r>
          </a:p>
          <a:p>
            <a:pPr lvl="1">
              <a:spcBef>
                <a:spcPts val="0"/>
              </a:spcBef>
              <a:spcAft>
                <a:spcPts val="700"/>
              </a:spcAft>
            </a:pPr>
            <a:r>
              <a:rPr lang="en-US" dirty="0"/>
              <a:t>Not engaging the government policy makers at the highest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28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The Indian government is seeking answers to provide affordable, accessible, effective health care for 1.27 billion people.</a:t>
            </a:r>
          </a:p>
          <a:p>
            <a:pPr>
              <a:spcAft>
                <a:spcPts val="1000"/>
              </a:spcAft>
            </a:pPr>
            <a:r>
              <a:rPr lang="en-US" dirty="0"/>
              <a:t>Family Medicine is the answer.</a:t>
            </a:r>
          </a:p>
          <a:p>
            <a:pPr>
              <a:spcAft>
                <a:spcPts val="1000"/>
              </a:spcAft>
            </a:pPr>
            <a:r>
              <a:rPr lang="en-US" i="1" dirty="0"/>
              <a:t>Can AAFP engage at the highest level?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63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0"/>
            <a:ext cx="11274663" cy="1143000"/>
          </a:xfrm>
        </p:spPr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116623"/>
            <a:ext cx="11506200" cy="5055577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sng" dirty="0"/>
              <a:t>Strategies for Successful Partnerships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Choose the right partner institution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3000" dirty="0"/>
              <a:t>A commitment to primary care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3000" dirty="0"/>
              <a:t>Care for a defined population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3000" dirty="0"/>
              <a:t>See the undifferentiated patient</a:t>
            </a:r>
          </a:p>
          <a:p>
            <a:pPr lvl="2">
              <a:spcBef>
                <a:spcPts val="0"/>
              </a:spcBef>
              <a:spcAft>
                <a:spcPts val="1000"/>
              </a:spcAft>
            </a:pP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554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0"/>
            <a:ext cx="11274663" cy="1143000"/>
          </a:xfrm>
        </p:spPr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116623"/>
            <a:ext cx="11506200" cy="5055577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sng" dirty="0"/>
              <a:t>Strategies for Successful Partnerships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Invest in people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Teach concepts of family medicine.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Empower, encourage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Mentor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Share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3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0"/>
            <a:ext cx="11274663" cy="1143000"/>
          </a:xfrm>
        </p:spPr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838200"/>
            <a:ext cx="11885613" cy="5055577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u="sng" dirty="0"/>
              <a:t>Strategies for Successful Partnerships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Build long term relationships.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Make MOUs.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Visit and facilitate faculty visits. 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Have faculty come during their medical student elective visits.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Build collaborative research.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Gives visibility to FM.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Gives confidence to faculty.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Provides academic credibility to faculty.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464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760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752600"/>
            <a:ext cx="11274663" cy="1143000"/>
          </a:xfrm>
        </p:spPr>
        <p:txBody>
          <a:bodyPr/>
          <a:lstStyle/>
          <a:p>
            <a:r>
              <a:rPr lang="en-US" sz="5000" i="1" dirty="0">
                <a:solidFill>
                  <a:srgbClr val="000066"/>
                </a:solidFill>
              </a:rPr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18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Medicine – India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21" y="1295400"/>
            <a:ext cx="11274663" cy="45259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Undergraduate/medical school education in India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476 medical schools in India with 60,445 seats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Students matriculate after high school/secondary school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4 year MBBS with 1 year of internship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Family medicine is taught only in 2 medical schools!</a:t>
            </a:r>
          </a:p>
          <a:p>
            <a:pPr>
              <a:spcAft>
                <a:spcPts val="800"/>
              </a:spcAft>
            </a:pPr>
            <a:r>
              <a:rPr lang="en-US" dirty="0"/>
              <a:t>Post-graduate training </a:t>
            </a:r>
          </a:p>
          <a:p>
            <a:pPr lvl="1">
              <a:spcAft>
                <a:spcPts val="800"/>
              </a:spcAft>
            </a:pPr>
            <a:r>
              <a:rPr lang="en-US" dirty="0" err="1"/>
              <a:t>Recognised</a:t>
            </a:r>
            <a:r>
              <a:rPr lang="en-US" dirty="0"/>
              <a:t> as a specialty in 1983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Not much happened for many years.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dirty="0"/>
          </a:p>
          <a:p>
            <a:pPr lvl="1"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32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76200"/>
            <a:ext cx="10969943" cy="1143000"/>
          </a:xfrm>
        </p:spPr>
        <p:txBody>
          <a:bodyPr/>
          <a:lstStyle/>
          <a:p>
            <a:r>
              <a:rPr lang="en-US" dirty="0"/>
              <a:t>Accreditation of Post-Graduate Training in India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50269" y="1535113"/>
            <a:ext cx="6072743" cy="639762"/>
          </a:xfrm>
        </p:spPr>
        <p:txBody>
          <a:bodyPr/>
          <a:lstStyle/>
          <a:p>
            <a:r>
              <a:rPr lang="en-US" dirty="0"/>
              <a:t>University and Medical Council of India (MCI)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5612" y="2144712"/>
            <a:ext cx="5715000" cy="3951288"/>
          </a:xfrm>
        </p:spPr>
        <p:txBody>
          <a:bodyPr/>
          <a:lstStyle/>
          <a:p>
            <a:r>
              <a:rPr lang="en-US" dirty="0"/>
              <a:t>Individual colleges apply to the affiliated University to begin a new PG training program.</a:t>
            </a:r>
          </a:p>
          <a:p>
            <a:r>
              <a:rPr lang="en-US" dirty="0"/>
              <a:t>The University inspects the college and gives a letter of permission </a:t>
            </a:r>
          </a:p>
          <a:p>
            <a:r>
              <a:rPr lang="en-US" dirty="0"/>
              <a:t>The college applies to the MCI which does another inspection and letter of permission.</a:t>
            </a:r>
          </a:p>
          <a:p>
            <a:r>
              <a:rPr lang="en-US" dirty="0"/>
              <a:t>The University does another inspection to affiliate the course.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627812" y="1219200"/>
            <a:ext cx="5387630" cy="639762"/>
          </a:xfrm>
        </p:spPr>
        <p:txBody>
          <a:bodyPr/>
          <a:lstStyle/>
          <a:p>
            <a:pPr algn="ctr"/>
            <a:r>
              <a:rPr lang="en-US" dirty="0"/>
              <a:t>National Board of Examinations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704012" y="2133600"/>
            <a:ext cx="5387630" cy="3951288"/>
          </a:xfrm>
        </p:spPr>
        <p:txBody>
          <a:bodyPr/>
          <a:lstStyle/>
          <a:p>
            <a:r>
              <a:rPr lang="en-US" dirty="0"/>
              <a:t>Under the Ministry of Health and Family Welfare</a:t>
            </a:r>
          </a:p>
          <a:p>
            <a:r>
              <a:rPr lang="en-US" dirty="0"/>
              <a:t>Institutions (should be at least 200 beds) apply to the NBE to start a course.</a:t>
            </a:r>
          </a:p>
          <a:p>
            <a:r>
              <a:rPr lang="en-US" dirty="0"/>
              <a:t>Inspection by the NBE and accreditation to start the course. </a:t>
            </a:r>
          </a:p>
          <a:p>
            <a:r>
              <a:rPr lang="en-US" dirty="0"/>
              <a:t>The duration of course is the same in both. The DNB is equivalent to the MD or MS offered by the MCI.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88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721" y="76200"/>
            <a:ext cx="11274663" cy="1143000"/>
          </a:xfrm>
        </p:spPr>
        <p:txBody>
          <a:bodyPr/>
          <a:lstStyle/>
          <a:p>
            <a:r>
              <a:rPr lang="en-US" dirty="0"/>
              <a:t>Accreditation of Post-Graduate Training in India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721" y="1265237"/>
            <a:ext cx="11733291" cy="4525963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US" sz="2800" dirty="0"/>
              <a:t>There are national </a:t>
            </a:r>
            <a:r>
              <a:rPr lang="en-US" sz="2800" dirty="0" err="1"/>
              <a:t>organisations</a:t>
            </a:r>
            <a:r>
              <a:rPr lang="en-US" sz="2800" dirty="0"/>
              <a:t> / academies which are independent of the MCI but they do not have the right to set standards or give accreditation.</a:t>
            </a:r>
          </a:p>
          <a:p>
            <a:pPr>
              <a:spcAft>
                <a:spcPts val="500"/>
              </a:spcAft>
            </a:pPr>
            <a:r>
              <a:rPr lang="en-US" sz="2800" dirty="0"/>
              <a:t>The MCI and National Board prescribe standards and provide accreditation.</a:t>
            </a:r>
          </a:p>
          <a:p>
            <a:pPr>
              <a:spcAft>
                <a:spcPts val="500"/>
              </a:spcAft>
            </a:pPr>
            <a:r>
              <a:rPr lang="en-US" sz="2800" dirty="0"/>
              <a:t>No national colleges for any specialty.</a:t>
            </a:r>
          </a:p>
          <a:p>
            <a:pPr>
              <a:spcAft>
                <a:spcPts val="500"/>
              </a:spcAft>
            </a:pPr>
            <a:r>
              <a:rPr lang="en-US" sz="2800" dirty="0"/>
              <a:t>There are no national level stakeholders for the training and assessment.</a:t>
            </a:r>
          </a:p>
          <a:p>
            <a:pPr>
              <a:spcAft>
                <a:spcPts val="500"/>
              </a:spcAft>
            </a:pPr>
            <a:r>
              <a:rPr lang="en-US" sz="2800" dirty="0"/>
              <a:t>The National Board conducts exams, but most of the examiners are not FM trained.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1EA65-0E8D-4E87-9D3C-61AC39E0E52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25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76200"/>
            <a:ext cx="11274663" cy="1143000"/>
          </a:xfrm>
        </p:spPr>
        <p:txBody>
          <a:bodyPr/>
          <a:lstStyle/>
          <a:p>
            <a:r>
              <a:rPr lang="en-US" dirty="0"/>
              <a:t>Post-Graduate Family Medicine – India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21" y="1600200"/>
            <a:ext cx="11733291" cy="4068763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US" sz="2800" dirty="0"/>
              <a:t>MCI process to be recognized as a family medicine specialist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 Complete undergraduate training:  MBBS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 3 years of residency training, which includes a thesis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 Final exit exam: theory and practical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 Different for NBE and MD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6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Post-Graduate Family Medicine – India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Residents have rotations in different specialties.</a:t>
            </a:r>
          </a:p>
          <a:p>
            <a:pPr>
              <a:spcAft>
                <a:spcPts val="1000"/>
              </a:spcAft>
            </a:pPr>
            <a:r>
              <a:rPr lang="en-US" dirty="0"/>
              <a:t>Some training institutions have a Family Medicine Department and community based FM services where residents see the “undifferentiated patient.” </a:t>
            </a:r>
          </a:p>
          <a:p>
            <a:pPr>
              <a:spcAft>
                <a:spcPts val="1000"/>
              </a:spcAft>
            </a:pPr>
            <a:r>
              <a:rPr lang="en-US" dirty="0"/>
              <a:t>Most of the institutions do not have FM specialists.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5531C-F3B7-4618-9A07-E14445AD441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74376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">
  <a:themeElements>
    <a:clrScheme name="Champion se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ampion seal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hampion se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mpion se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mpion se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mpion se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mpion se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mpion se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mpion se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mpion se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mpion se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mpion se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mpion se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mpion se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1372</TotalTime>
  <Words>1981</Words>
  <Application>Microsoft Macintosh PowerPoint</Application>
  <PresentationFormat>Custom</PresentationFormat>
  <Paragraphs>319</Paragraphs>
  <Slides>48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PowerPoint</vt:lpstr>
      <vt:lpstr>Growing Family Medicine via  Multiple International Partners:   A Successful Model</vt:lpstr>
      <vt:lpstr>PowerPoint Presentation</vt:lpstr>
      <vt:lpstr>PowerPoint Presentation</vt:lpstr>
      <vt:lpstr>Objectives</vt:lpstr>
      <vt:lpstr>Family Medicine – India</vt:lpstr>
      <vt:lpstr>Accreditation of Post-Graduate Training in India </vt:lpstr>
      <vt:lpstr>Accreditation of Post-Graduate Training in India </vt:lpstr>
      <vt:lpstr>Post-Graduate Family Medicine – India</vt:lpstr>
      <vt:lpstr>Post-Graduate Family Medicine – India</vt:lpstr>
      <vt:lpstr>Post-Graduate Family Medicine – India</vt:lpstr>
      <vt:lpstr>Post-Graduate Family Medicine – India</vt:lpstr>
      <vt:lpstr>Post-Graduate Family Medicine – India</vt:lpstr>
      <vt:lpstr>Family Medicine – India </vt:lpstr>
      <vt:lpstr>Family Medicine – CMC</vt:lpstr>
      <vt:lpstr>Family Medicine – CMC</vt:lpstr>
      <vt:lpstr>Family Medicine – CMC</vt:lpstr>
      <vt:lpstr>PowerPoint Presentation</vt:lpstr>
      <vt:lpstr>PowerPoint Presentation</vt:lpstr>
      <vt:lpstr>PowerPoint Presentation</vt:lpstr>
      <vt:lpstr>PowerPoint Presentation</vt:lpstr>
      <vt:lpstr>Family Medicine – CMC </vt:lpstr>
      <vt:lpstr>Shalom Family Medicine Centre</vt:lpstr>
      <vt:lpstr>PowerPoint Presentation</vt:lpstr>
      <vt:lpstr>PowerPoint Presentation</vt:lpstr>
      <vt:lpstr>Family Medicine – CMC </vt:lpstr>
      <vt:lpstr>Family Medicine – CMC </vt:lpstr>
      <vt:lpstr>Family Medicine Training – CMC </vt:lpstr>
      <vt:lpstr>Family Medicine Training – CMC</vt:lpstr>
      <vt:lpstr>Questions</vt:lpstr>
      <vt:lpstr>CMC Family Medicine – Partnerships </vt:lpstr>
      <vt:lpstr>CMC Family Medicine – Multiple Partners &amp; Strategies</vt:lpstr>
      <vt:lpstr>CMC Family Medicine – Multiple Partners &amp; Strategies</vt:lpstr>
      <vt:lpstr>CMC Family Medicine – Multiple Partners &amp; Strategies</vt:lpstr>
      <vt:lpstr>CMC Family Medicine – Multiple Partners &amp; Strategies</vt:lpstr>
      <vt:lpstr>CMC Family Medicine – Multiple Partners &amp; Strategies</vt:lpstr>
      <vt:lpstr>CMC Family Medicine – Multiple Partners &amp; Strategies</vt:lpstr>
      <vt:lpstr>CMC Family Medicine – Multiple Partners &amp; Strategies</vt:lpstr>
      <vt:lpstr>CMC Family Medicine – Multiple Partners &amp; Strategies</vt:lpstr>
      <vt:lpstr>CMC Family Medicine – Multiple Partners &amp; Strategies</vt:lpstr>
      <vt:lpstr>CMC Family Medicine – Multiple Partners &amp; Strategies</vt:lpstr>
      <vt:lpstr>CMC Family Medicine – Multiple Partners &amp; Strategies</vt:lpstr>
      <vt:lpstr>Application</vt:lpstr>
      <vt:lpstr>Application </vt:lpstr>
      <vt:lpstr>Application</vt:lpstr>
      <vt:lpstr>Application</vt:lpstr>
      <vt:lpstr>Application</vt:lpstr>
      <vt:lpstr>Questions and Discussion</vt:lpstr>
      <vt:lpstr>Thank you!</vt:lpstr>
    </vt:vector>
  </TitlesOfParts>
  <Company>AAFP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Rover</dc:creator>
  <cp:lastModifiedBy>Sunil  Abraham</cp:lastModifiedBy>
  <cp:revision>95</cp:revision>
  <dcterms:created xsi:type="dcterms:W3CDTF">2013-05-20T16:20:33Z</dcterms:created>
  <dcterms:modified xsi:type="dcterms:W3CDTF">2017-10-05T11:50:49Z</dcterms:modified>
</cp:coreProperties>
</file>