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3" r:id="rId6"/>
    <p:sldId id="262" r:id="rId7"/>
    <p:sldId id="268" r:id="rId8"/>
    <p:sldId id="272" r:id="rId9"/>
    <p:sldId id="270" r:id="rId10"/>
    <p:sldId id="269" r:id="rId11"/>
    <p:sldId id="273" r:id="rId12"/>
    <p:sldId id="271" r:id="rId13"/>
    <p:sldId id="264" r:id="rId14"/>
    <p:sldId id="265" r:id="rId15"/>
    <p:sldId id="266" r:id="rId16"/>
    <p:sldId id="267" r:id="rId17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87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2578"/>
  </p:normalViewPr>
  <p:slideViewPr>
    <p:cSldViewPr>
      <p:cViewPr varScale="1">
        <p:scale>
          <a:sx n="80" d="100"/>
          <a:sy n="80" d="100"/>
        </p:scale>
        <p:origin x="75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9268-0D2F-41CA-B37C-CE675E3046C9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</a:t>
            </a:r>
            <a:r>
              <a:rPr lang="en-US" baseline="0" dirty="0"/>
              <a:t> that while there are many faiths and religions, this workshop primarily focuses on Christian organizations as that has been our </a:t>
            </a:r>
            <a:r>
              <a:rPr lang="en-US" baseline="0" dirty="0" err="1"/>
              <a:t>expereince</a:t>
            </a:r>
            <a:r>
              <a:rPr lang="en-US" baseline="0" dirty="0"/>
              <a:t> base. But if any audience members have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</a:t>
            </a:r>
            <a:r>
              <a:rPr lang="en-US" baseline="0" dirty="0"/>
              <a:t> of this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Faith based organization</a:t>
            </a:r>
          </a:p>
          <a:p>
            <a:r>
              <a:rPr lang="en-US" dirty="0"/>
              <a:t>AMOS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*Lacking Warren</a:t>
            </a:r>
            <a:r>
              <a:rPr lang="en-US" baseline="0" dirty="0"/>
              <a:t> and Dr. Laura and David </a:t>
            </a:r>
            <a:r>
              <a:rPr lang="en-US" baseline="0" dirty="0" err="1"/>
              <a:t>Parajon</a:t>
            </a:r>
            <a:r>
              <a:rPr lang="en-US" baseline="0" dirty="0"/>
              <a:t>*</a:t>
            </a:r>
          </a:p>
          <a:p>
            <a:endParaRPr lang="en-US" baseline="0" dirty="0"/>
          </a:p>
          <a:p>
            <a:r>
              <a:rPr lang="en-US" dirty="0"/>
              <a:t>Mentors include: Gustavo </a:t>
            </a:r>
            <a:r>
              <a:rPr lang="en-US" dirty="0" err="1"/>
              <a:t>Parajon</a:t>
            </a:r>
            <a:r>
              <a:rPr lang="en-US" dirty="0"/>
              <a:t>, Carl Taylor, Warren </a:t>
            </a:r>
            <a:r>
              <a:rPr lang="en-US" dirty="0" err="1"/>
              <a:t>Heffron</a:t>
            </a:r>
            <a:r>
              <a:rPr lang="en-US" dirty="0"/>
              <a:t>, David and Laura </a:t>
            </a:r>
            <a:r>
              <a:rPr lang="en-US" dirty="0" err="1"/>
              <a:t>Parajon</a:t>
            </a:r>
            <a:endParaRPr lang="en-US" dirty="0"/>
          </a:p>
          <a:p>
            <a:r>
              <a:rPr lang="en-US" dirty="0"/>
              <a:t>Paolo </a:t>
            </a:r>
            <a:r>
              <a:rPr lang="en-US" dirty="0" err="1"/>
              <a:t>Friere</a:t>
            </a:r>
            <a:r>
              <a:rPr lang="en-US" dirty="0"/>
              <a:t> and transformative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working for or on people but along side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Community-Based </a:t>
            </a:r>
            <a:r>
              <a:rPr lang="en-US" dirty="0" err="1"/>
              <a:t>Participatry</a:t>
            </a:r>
            <a:r>
              <a:rPr lang="en-US" dirty="0"/>
              <a:t> Research (brief summary and break out slides)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Depends on the values of the faith based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 Question of Faith: Do Faith-Based Organizations Empower or Impose?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6212" y="3886200"/>
            <a:ext cx="8914290" cy="1752600"/>
          </a:xfrm>
        </p:spPr>
        <p:txBody>
          <a:bodyPr/>
          <a:lstStyle/>
          <a:p>
            <a:r>
              <a:rPr lang="en-US" dirty="0"/>
              <a:t>Presenters:</a:t>
            </a:r>
          </a:p>
          <a:p>
            <a:r>
              <a:rPr lang="en-US" dirty="0"/>
              <a:t>Sheila Perkins &amp; Grandfather</a:t>
            </a:r>
          </a:p>
          <a:p>
            <a:r>
              <a:rPr lang="en-US" dirty="0"/>
              <a:t> Warren </a:t>
            </a:r>
            <a:r>
              <a:rPr lang="en-US" dirty="0" err="1"/>
              <a:t>Heffron</a:t>
            </a:r>
            <a:r>
              <a:rPr lang="en-US" dirty="0"/>
              <a:t> MD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560" y="-76200"/>
            <a:ext cx="7542372" cy="1143000"/>
          </a:xfrm>
        </p:spPr>
        <p:txBody>
          <a:bodyPr/>
          <a:lstStyle/>
          <a:p>
            <a:r>
              <a:rPr lang="en-US" dirty="0"/>
              <a:t>AMOS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1212" y="938351"/>
            <a:ext cx="8489376" cy="4525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7101" y="5388114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not </a:t>
            </a:r>
            <a:r>
              <a:rPr lang="en-US" sz="4000" b="1" dirty="0"/>
              <a:t>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1612" y="5388114"/>
            <a:ext cx="2122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not </a:t>
            </a:r>
            <a:r>
              <a:rPr lang="en-US" sz="4000" b="1" dirty="0"/>
              <a:t>FOR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35289" y="5366028"/>
            <a:ext cx="2350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but </a:t>
            </a:r>
            <a:r>
              <a:rPr lang="en-US" sz="4000" b="1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170566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Based Participatory Research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2712" y="1537387"/>
            <a:ext cx="3210476" cy="4605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7577"/>
            <a:ext cx="2794718" cy="4715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88" y="1427577"/>
            <a:ext cx="3200400" cy="457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811" y="1500944"/>
            <a:ext cx="2894013" cy="44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720668" y="3886199"/>
            <a:ext cx="10558644" cy="2107111"/>
          </a:xfrm>
          <a:prstGeom prst="rect">
            <a:avLst/>
          </a:prstGeom>
          <a:solidFill>
            <a:srgbClr val="375871"/>
          </a:solidFill>
          <a:ln>
            <a:solidFill>
              <a:srgbClr val="375871"/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5588" y="-403015"/>
            <a:ext cx="10558644" cy="860215"/>
          </a:xfrm>
          <a:prstGeom prst="rect">
            <a:avLst/>
          </a:prstGeom>
          <a:solidFill>
            <a:srgbClr val="375871"/>
          </a:solidFill>
          <a:ln>
            <a:solidFill>
              <a:srgbClr val="375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5240" y="-353943"/>
            <a:ext cx="909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j-lt"/>
              </a:rPr>
              <a:t>Community-Based Primary Health Care</a:t>
            </a:r>
            <a:endParaRPr lang="en-US" sz="4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32" y="3886200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Integral approach</a:t>
            </a:r>
          </a:p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CHWs from their own communities</a:t>
            </a:r>
          </a:p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Evidence-based interventions</a:t>
            </a:r>
          </a:p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Three-way partnership - </a:t>
            </a:r>
          </a:p>
          <a:p>
            <a:r>
              <a:rPr lang="en-US" dirty="0">
                <a:solidFill>
                  <a:srgbClr val="FFFFFF"/>
                </a:solidFill>
                <a:latin typeface="+mn-lt"/>
              </a:rPr>
              <a:t>government, communities, and outside facilitators</a:t>
            </a:r>
          </a:p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Incorporating short term missions into long term goals</a:t>
            </a:r>
          </a:p>
          <a:p>
            <a:pPr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Community Organization + Empowerment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34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Grandpa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Puerto Rico 1960s</a:t>
            </a:r>
          </a:p>
          <a:p>
            <a:r>
              <a:rPr lang="en-US" dirty="0"/>
              <a:t>In His Image Family Medicine Residency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4012" y="3505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PHOTOS?</a:t>
            </a:r>
          </a:p>
        </p:txBody>
      </p:sp>
    </p:spTree>
    <p:extLst>
      <p:ext uri="{BB962C8B-B14F-4D97-AF65-F5344CB8AC3E}">
        <p14:creationId xmlns:p14="http://schemas.microsoft.com/office/powerpoint/2010/main" val="165605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of you have been or are currently a part of faith-based organizations in medicine or public health?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9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your experience been working with a faith-based organization?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faith based organizations empower or impose?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45" y="-27879"/>
            <a:ext cx="11274663" cy="1143000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6612164" y="4857750"/>
            <a:ext cx="5585959" cy="152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Faculty at the University of New Mexico School of Medicine in 50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yr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Faculty In His Image Residency</a:t>
            </a:r>
            <a:r>
              <a:rPr lang="en-US" dirty="0">
                <a:solidFill>
                  <a:srgbClr val="FF0000"/>
                </a:solidFill>
              </a:rPr>
              <a:t>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34" y="1115121"/>
            <a:ext cx="3147678" cy="366132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 rot="10800000" flipV="1">
            <a:off x="179788" y="4947557"/>
            <a:ext cx="601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Bachelor of Science in Public Health and minor in Biology from the UC San Diego</a:t>
            </a:r>
          </a:p>
          <a:p>
            <a:pPr>
              <a:buFont typeface="Arial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Global Health Fellow at AMOS Health and Hope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						</a:t>
            </a:r>
          </a:p>
          <a:p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994322"/>
            <a:ext cx="27432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Openly discuss experiences they have had in faith and health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Gain a greater understanding of the role of faith and health through dialogue by asking how faith can empower or impose their view on people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Discuss whether the relationship between evidence-based approaches and faith-based approaches are mutually exclusive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19" y="0"/>
            <a:ext cx="11274663" cy="1143000"/>
          </a:xfrm>
        </p:spPr>
        <p:txBody>
          <a:bodyPr/>
          <a:lstStyle/>
          <a:p>
            <a:r>
              <a:rPr lang="en-US" dirty="0"/>
              <a:t>Context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6" y="1474786"/>
            <a:ext cx="11047491" cy="49069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Negative</a:t>
            </a:r>
          </a:p>
          <a:p>
            <a:pPr marL="0" indent="0" algn="ctr">
              <a:buNone/>
            </a:pPr>
            <a:endParaRPr lang="en-US" sz="1000" dirty="0">
              <a:latin typeface="+mj-lt"/>
            </a:endParaRPr>
          </a:p>
          <a:p>
            <a:r>
              <a:rPr lang="en-US" sz="2800" dirty="0"/>
              <a:t>Well documented history of violence and oppression</a:t>
            </a:r>
          </a:p>
          <a:p>
            <a:pPr lvl="1"/>
            <a:r>
              <a:rPr lang="en-US" dirty="0"/>
              <a:t>Crusades</a:t>
            </a:r>
          </a:p>
          <a:p>
            <a:pPr lvl="1"/>
            <a:r>
              <a:rPr lang="en-US" dirty="0"/>
              <a:t>Christian’s participating in slavery</a:t>
            </a:r>
          </a:p>
          <a:p>
            <a:r>
              <a:rPr lang="en-US" sz="2800" dirty="0"/>
              <a:t>Religious ideology may hinder the delivery of some healthcare services, such as contraception and abortion</a:t>
            </a:r>
          </a:p>
          <a:p>
            <a:r>
              <a:rPr lang="en-US" sz="2800" dirty="0"/>
              <a:t>Proselytization may play a divisive role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80" y="0"/>
            <a:ext cx="11274663" cy="1143000"/>
          </a:xfrm>
        </p:spPr>
        <p:txBody>
          <a:bodyPr/>
          <a:lstStyle/>
          <a:p>
            <a:r>
              <a:rPr lang="en-US"/>
              <a:t>Context and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0412" y="1219200"/>
            <a:ext cx="10439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j-lt"/>
              </a:rPr>
              <a:t>Positive</a:t>
            </a:r>
          </a:p>
          <a:p>
            <a:pPr marL="0" indent="0" algn="ctr">
              <a:buFontTx/>
              <a:buNone/>
            </a:pPr>
            <a:endParaRPr lang="en-US" sz="1000" kern="0" dirty="0">
              <a:latin typeface="+mj-lt"/>
            </a:endParaRPr>
          </a:p>
          <a:p>
            <a:r>
              <a:rPr lang="en-US" sz="2800" kern="0" dirty="0"/>
              <a:t>1966 Christian Medical Commission</a:t>
            </a:r>
            <a:endParaRPr lang="en-US" sz="2800" kern="0" dirty="0">
              <a:solidFill>
                <a:srgbClr val="FF0000"/>
              </a:solidFill>
            </a:endParaRPr>
          </a:p>
          <a:p>
            <a:r>
              <a:rPr lang="en-US" sz="2800" kern="0" dirty="0"/>
              <a:t>1978 Alma Ata </a:t>
            </a:r>
          </a:p>
          <a:p>
            <a:r>
              <a:rPr lang="en-US" sz="2800" dirty="0"/>
              <a:t>Founding schools, hospitals, and organizations to serve the most vulnerable 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400,000 Christian missionaries worldwide</a:t>
            </a:r>
          </a:p>
        </p:txBody>
      </p:sp>
    </p:spTree>
    <p:extLst>
      <p:ext uri="{BB962C8B-B14F-4D97-AF65-F5344CB8AC3E}">
        <p14:creationId xmlns:p14="http://schemas.microsoft.com/office/powerpoint/2010/main" val="102766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21771"/>
            <a:ext cx="11274663" cy="1143000"/>
          </a:xfrm>
        </p:spPr>
        <p:txBody>
          <a:bodyPr/>
          <a:lstStyle/>
          <a:p>
            <a:r>
              <a:rPr lang="en-US" dirty="0"/>
              <a:t>AMOS Health and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81" y="2743200"/>
            <a:ext cx="11884104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Missing Photo of Sheila here at AMOS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505200"/>
            <a:ext cx="12320185" cy="9555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503" y="417991"/>
            <a:ext cx="5943600" cy="1143000"/>
          </a:xfrm>
        </p:spPr>
        <p:txBody>
          <a:bodyPr/>
          <a:lstStyle/>
          <a:p>
            <a:pPr algn="l"/>
            <a:r>
              <a:rPr lang="en-US" sz="2000">
                <a:solidFill>
                  <a:schemeClr val="bg1"/>
                </a:solidFill>
                <a:latin typeface="+mn-lt"/>
              </a:rPr>
              <a:t>Improve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the health </a:t>
            </a:r>
            <a:r>
              <a:rPr lang="en-US" sz="2000" b="0" dirty="0">
                <a:solidFill>
                  <a:schemeClr val="bg1"/>
                </a:solidFill>
                <a:latin typeface="+mn-lt"/>
              </a:rPr>
              <a:t>of impoverished communities by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working alongside them </a:t>
            </a:r>
            <a:r>
              <a:rPr lang="en-US" sz="2000" b="0" dirty="0">
                <a:solidFill>
                  <a:schemeClr val="bg1"/>
                </a:solidFill>
                <a:latin typeface="+mn-lt"/>
              </a:rPr>
              <a:t>in health, education, and development.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215" y="559927"/>
            <a:ext cx="251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Mission</a:t>
            </a:r>
            <a:endParaRPr lang="en-US" sz="40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372" y="4267200"/>
            <a:ext cx="5865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Long-term goal 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	Reduce health inequities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5274" y="2624826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Health for all people</a:t>
            </a:r>
          </a:p>
          <a:p>
            <a:pPr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A world where no child dies of a preventable disease</a:t>
            </a:r>
          </a:p>
          <a:p>
            <a:pPr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Effective and empowering health care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0612" y="2743648"/>
            <a:ext cx="1574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Vision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91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412" y="609600"/>
            <a:ext cx="9154077" cy="5569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89" y="1371600"/>
            <a:ext cx="4748265" cy="3200400"/>
          </a:xfrm>
        </p:spPr>
        <p:txBody>
          <a:bodyPr/>
          <a:lstStyle/>
          <a:p>
            <a:pPr algn="l"/>
            <a:br>
              <a:rPr lang="en-US" sz="2400" b="0" dirty="0">
                <a:latin typeface="+mn-lt"/>
              </a:rPr>
            </a:br>
            <a:r>
              <a:rPr lang="en-US" sz="2400" dirty="0">
                <a:latin typeface="+mn-lt"/>
              </a:rPr>
              <a:t>22</a:t>
            </a:r>
            <a:r>
              <a:rPr lang="en-US" sz="2400" b="0" dirty="0">
                <a:latin typeface="+mn-lt"/>
              </a:rPr>
              <a:t> rural communities</a:t>
            </a:r>
            <a:br>
              <a:rPr lang="en-US" sz="2400" b="0" dirty="0">
                <a:latin typeface="+mn-lt"/>
              </a:rPr>
            </a:br>
            <a:r>
              <a:rPr lang="en-US" sz="2400" b="0" dirty="0">
                <a:latin typeface="+mn-lt"/>
              </a:rPr>
              <a:t> </a:t>
            </a:r>
            <a:br>
              <a:rPr lang="en-US" sz="2400" b="0" dirty="0">
                <a:latin typeface="+mn-lt"/>
              </a:rPr>
            </a:br>
            <a:r>
              <a:rPr lang="en-US" sz="2400" dirty="0">
                <a:latin typeface="+mn-lt"/>
              </a:rPr>
              <a:t>2</a:t>
            </a:r>
            <a:r>
              <a:rPr lang="en-US" sz="2400" b="0" dirty="0">
                <a:latin typeface="+mn-lt"/>
              </a:rPr>
              <a:t> districts in Managua</a:t>
            </a:r>
            <a:br>
              <a:rPr lang="en-US" sz="2400" b="0" dirty="0">
                <a:latin typeface="+mn-lt"/>
              </a:rPr>
            </a:br>
            <a:br>
              <a:rPr lang="en-US" sz="2400" b="0" dirty="0">
                <a:latin typeface="+mn-lt"/>
              </a:rPr>
            </a:br>
            <a:r>
              <a:rPr lang="en-US" sz="2400" dirty="0">
                <a:latin typeface="+mn-lt"/>
              </a:rPr>
              <a:t>10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>
                <a:latin typeface="+mn-lt"/>
              </a:rPr>
              <a:t>municipal health clinics</a:t>
            </a:r>
            <a:endParaRPr lang="en-US" sz="24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6412" y="152400"/>
            <a:ext cx="5759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Serving over 62,000 people</a:t>
            </a:r>
          </a:p>
        </p:txBody>
      </p:sp>
    </p:spTree>
    <p:extLst>
      <p:ext uri="{BB962C8B-B14F-4D97-AF65-F5344CB8AC3E}">
        <p14:creationId xmlns:p14="http://schemas.microsoft.com/office/powerpoint/2010/main" val="89210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AMOS Teachers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8812" y="2819400"/>
            <a:ext cx="433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MISSING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TWO PHOTOS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1DC6C-5D56-4B34-97A3-4E4AF7F6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29" y="1026525"/>
            <a:ext cx="11274663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5547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2726</TotalTime>
  <Words>478</Words>
  <Application>Microsoft Office PowerPoint</Application>
  <PresentationFormat>Custom</PresentationFormat>
  <Paragraphs>105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PowerPoint</vt:lpstr>
      <vt:lpstr>A Question of Faith: Do Faith-Based Organizations Empower or Impose?</vt:lpstr>
      <vt:lpstr>Welcome and Introductions</vt:lpstr>
      <vt:lpstr>Objectives</vt:lpstr>
      <vt:lpstr>Context and History</vt:lpstr>
      <vt:lpstr>Context and History</vt:lpstr>
      <vt:lpstr>AMOS Health and Hope</vt:lpstr>
      <vt:lpstr>Improve the health of impoverished communities by working alongside them in health, education, and development.</vt:lpstr>
      <vt:lpstr> 22 rural communities   2 districts in Managua  10 municipal health clinics</vt:lpstr>
      <vt:lpstr>AMOS Teachers</vt:lpstr>
      <vt:lpstr>AMOS Model</vt:lpstr>
      <vt:lpstr>Community Based Participatory Research</vt:lpstr>
      <vt:lpstr>PowerPoint Presentation</vt:lpstr>
      <vt:lpstr>Grandpa Experience</vt:lpstr>
      <vt:lpstr>Leading Questions</vt:lpstr>
      <vt:lpstr>Leading Questions</vt:lpstr>
      <vt:lpstr>Closing Thoughts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Ashley Poole</cp:lastModifiedBy>
  <cp:revision>66</cp:revision>
  <dcterms:created xsi:type="dcterms:W3CDTF">2013-05-20T16:20:33Z</dcterms:created>
  <dcterms:modified xsi:type="dcterms:W3CDTF">2017-10-11T15:42:08Z</dcterms:modified>
</cp:coreProperties>
</file>