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84" r:id="rId3"/>
    <p:sldId id="259" r:id="rId4"/>
    <p:sldId id="274" r:id="rId5"/>
    <p:sldId id="273" r:id="rId6"/>
    <p:sldId id="267" r:id="rId7"/>
    <p:sldId id="261" r:id="rId8"/>
    <p:sldId id="275" r:id="rId9"/>
    <p:sldId id="262" r:id="rId10"/>
    <p:sldId id="276" r:id="rId11"/>
    <p:sldId id="278" r:id="rId12"/>
    <p:sldId id="264" r:id="rId13"/>
    <p:sldId id="265" r:id="rId14"/>
    <p:sldId id="269" r:id="rId15"/>
    <p:sldId id="271" r:id="rId16"/>
    <p:sldId id="279" r:id="rId17"/>
    <p:sldId id="268" r:id="rId18"/>
    <p:sldId id="282" r:id="rId19"/>
    <p:sldId id="280" r:id="rId20"/>
    <p:sldId id="283" r:id="rId21"/>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Carlough" initials="" lastIdx="1" clrIdx="0"/>
  <p:cmAuthor id="1" name="Microsoft Office User" initials="Office" lastIdx="9" clrIdx="1">
    <p:extLst/>
  </p:cmAuthor>
  <p:cmAuthor id="2" name="Microsoft Office User" initials="Office [2]" lastIdx="1" clrIdx="2">
    <p:extLst/>
  </p:cmAuthor>
  <p:cmAuthor id="3" name="Microsoft Office User" initials="Office [3]" lastIdx="1" clrIdx="3">
    <p:extLst/>
  </p:cmAuthor>
  <p:cmAuthor id="4" name="Microsoft Office User" initials="Office [4]" lastIdx="1" clrIdx="4">
    <p:extLst/>
  </p:cmAuthor>
  <p:cmAuthor id="5" name="Microsoft Office User" initials="Office [5]" lastIdx="1" clrIdx="5">
    <p:extLst/>
  </p:cmAuthor>
  <p:cmAuthor id="6" name="Microsoft Office User" initials="Office [6]" lastIdx="1" clrIdx="6">
    <p:extLst/>
  </p:cmAuthor>
  <p:cmAuthor id="7" name="Microsoft Office User" initials="Office [7]" lastIdx="1" clrIdx="7">
    <p:extLst/>
  </p:cmAuthor>
  <p:cmAuthor id="8" name="Microsoft Office User" initials="Office [8]" lastIdx="1" clrIdx="8">
    <p:extLst/>
  </p:cmAuthor>
  <p:cmAuthor id="9" name="Microsoft Office User" initials="Office [9]" lastIdx="1" clrIdx="9">
    <p:extLst/>
  </p:cmAuthor>
  <p:cmAuthor id="10" name="Microsoft Office User" initials="Office [10]" lastIdx="1" clrIdx="10">
    <p:extLst/>
  </p:cmAuthor>
  <p:cmAuthor id="11" name="Microsoft Office User" initials="Office [11]" lastIdx="1" clrIdx="11">
    <p:extLst/>
  </p:cmAuthor>
  <p:cmAuthor id="12" name="Microsoft Office User" initials="Office [12]" lastIdx="1" clrIdx="12">
    <p:extLst/>
  </p:cmAuthor>
  <p:cmAuthor id="13" name="Microsoft Office User" initials="Office [13]" lastIdx="1" clrIdx="1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2065" autoAdjust="0"/>
  </p:normalViewPr>
  <p:slideViewPr>
    <p:cSldViewPr>
      <p:cViewPr>
        <p:scale>
          <a:sx n="80" d="100"/>
          <a:sy n="80" d="100"/>
        </p:scale>
        <p:origin x="1328" y="112"/>
      </p:cViewPr>
      <p:guideLst>
        <p:guide orient="horz" pos="2160"/>
        <p:guide pos="3839"/>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0D0EA1-186D-42BB-AE6D-92D862308D43}" type="slidenum">
              <a:rPr lang="en-US"/>
              <a:pPr/>
              <a:t>‹#›</a:t>
            </a:fld>
            <a:endParaRPr lang="en-US"/>
          </a:p>
        </p:txBody>
      </p:sp>
    </p:spTree>
    <p:extLst>
      <p:ext uri="{BB962C8B-B14F-4D97-AF65-F5344CB8AC3E}">
        <p14:creationId xmlns:p14="http://schemas.microsoft.com/office/powerpoint/2010/main" val="305682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89BEBA-59C9-44F8-B95F-7ABF5350FF90}" type="slidenum">
              <a:rPr lang="en-US"/>
              <a:pPr/>
              <a:t>‹#›</a:t>
            </a:fld>
            <a:endParaRPr lang="en-US"/>
          </a:p>
        </p:txBody>
      </p:sp>
    </p:spTree>
    <p:extLst>
      <p:ext uri="{BB962C8B-B14F-4D97-AF65-F5344CB8AC3E}">
        <p14:creationId xmlns:p14="http://schemas.microsoft.com/office/powerpoint/2010/main" val="4240391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19268-0D2F-41CA-B37C-CE675E3046C9}" type="slidenum">
              <a:rPr lang="en-US"/>
              <a:pPr/>
              <a:t>1</a:t>
            </a:fld>
            <a:endParaRPr lang="en-US"/>
          </a:p>
        </p:txBody>
      </p:sp>
      <p:sp>
        <p:nvSpPr>
          <p:cNvPr id="9218" name="Rectangle 2"/>
          <p:cNvSpPr>
            <a:spLocks noGrp="1" noRot="1" noChangeAspect="1" noChangeArrowheads="1" noTextEdit="1"/>
          </p:cNvSpPr>
          <p:nvPr>
            <p:ph type="sldImg"/>
          </p:nvPr>
        </p:nvSpPr>
        <p:spPr>
          <a:xfrm>
            <a:off x="382588" y="685800"/>
            <a:ext cx="6092825" cy="3429000"/>
          </a:xfrm>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Martha does background of starting resident support/ political instability incites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better risk </a:t>
            </a:r>
            <a:r>
              <a:rPr lang="en-US" sz="1200" kern="1200" dirty="0" err="1" smtClean="0">
                <a:solidFill>
                  <a:schemeClr val="tx1"/>
                </a:solidFill>
                <a:effectLst/>
                <a:latin typeface="Arial" charset="0"/>
                <a:ea typeface="+mn-ea"/>
                <a:cs typeface="+mn-cs"/>
              </a:rPr>
              <a:t>mgmt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a:buFont typeface="Arial" pitchFamily="34" charset="0"/>
              <a:buChar char="•"/>
              <a:defRPr/>
            </a:pPr>
            <a:r>
              <a:rPr lang="en-US" sz="2000" dirty="0" smtClean="0">
                <a:solidFill>
                  <a:schemeClr val="tx1"/>
                </a:solidFill>
                <a:latin typeface="Arial (Body)"/>
                <a:cs typeface="Times New Roman" pitchFamily="18" charset="0"/>
              </a:rPr>
              <a:t>$2,000 max per scholarship </a:t>
            </a:r>
            <a:endParaRPr lang="en-US" sz="2000" b="1" dirty="0" smtClean="0">
              <a:solidFill>
                <a:schemeClr val="tx1"/>
              </a:solidFill>
              <a:latin typeface="Arial (Body)"/>
              <a:cs typeface="Times New Roman" pitchFamily="18" charset="0"/>
            </a:endParaRPr>
          </a:p>
          <a:p>
            <a:pPr marL="800100" lvl="1">
              <a:buFont typeface="Arial" pitchFamily="34" charset="0"/>
              <a:buChar char="•"/>
              <a:defRPr/>
            </a:pPr>
            <a:r>
              <a:rPr lang="en-US" sz="2000" dirty="0" smtClean="0">
                <a:solidFill>
                  <a:schemeClr val="tx1"/>
                </a:solidFill>
                <a:latin typeface="Arial (Body)"/>
                <a:cs typeface="Times New Roman" pitchFamily="18" charset="0"/>
              </a:rPr>
              <a:t>Eligibility</a:t>
            </a:r>
          </a:p>
          <a:p>
            <a:pPr marL="800100" lvl="1">
              <a:buFont typeface="Arial" pitchFamily="34" charset="0"/>
              <a:buChar char="•"/>
              <a:defRPr/>
            </a:pPr>
            <a:r>
              <a:rPr lang="en-US" sz="2000" dirty="0" smtClean="0">
                <a:solidFill>
                  <a:schemeClr val="tx1"/>
                </a:solidFill>
                <a:latin typeface="Arial (Body)"/>
                <a:cs typeface="Times New Roman" pitchFamily="18" charset="0"/>
              </a:rPr>
              <a:t>Experiences must be at least 2 weeks in duration to qualify, can be clinical, research or public health</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12</a:t>
            </a:fld>
            <a:endParaRPr lang="en-US"/>
          </a:p>
        </p:txBody>
      </p:sp>
    </p:spTree>
    <p:extLst>
      <p:ext uri="{BB962C8B-B14F-4D97-AF65-F5344CB8AC3E}">
        <p14:creationId xmlns:p14="http://schemas.microsoft.com/office/powerpoint/2010/main" val="91827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13</a:t>
            </a:fld>
            <a:endParaRPr lang="en-US"/>
          </a:p>
        </p:txBody>
      </p:sp>
    </p:spTree>
    <p:extLst>
      <p:ext uri="{BB962C8B-B14F-4D97-AF65-F5344CB8AC3E}">
        <p14:creationId xmlns:p14="http://schemas.microsoft.com/office/powerpoint/2010/main" val="404075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latin typeface="Arial" pitchFamily="34" charset="0"/>
              <a:ea typeface="ヒラギノ角ゴ Pro W3"/>
              <a:cs typeface="ヒラギノ角ゴ Pro W3"/>
            </a:endParaRPr>
          </a:p>
        </p:txBody>
      </p:sp>
      <p:sp>
        <p:nvSpPr>
          <p:cNvPr id="69636" name="Slide Number Placeholder 3"/>
          <p:cNvSpPr>
            <a:spLocks noGrp="1"/>
          </p:cNvSpPr>
          <p:nvPr>
            <p:ph type="sldNum" sz="quarter" idx="5"/>
          </p:nvPr>
        </p:nvSpPr>
        <p:spPr>
          <a:noFill/>
        </p:spPr>
        <p:txBody>
          <a:bodyPr/>
          <a:lstStyle/>
          <a:p>
            <a:fld id="{8162D1B8-8216-4BC2-906C-D35E277CA7B3}" type="slidenum">
              <a:rPr lang="en-US" smtClean="0"/>
              <a:pPr/>
              <a:t>14</a:t>
            </a:fld>
            <a:endParaRPr lang="en-US" smtClean="0"/>
          </a:p>
        </p:txBody>
      </p:sp>
    </p:spTree>
    <p:extLst>
      <p:ext uri="{BB962C8B-B14F-4D97-AF65-F5344CB8AC3E}">
        <p14:creationId xmlns:p14="http://schemas.microsoft.com/office/powerpoint/2010/main" val="166230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38F1-749E-4173-A2FE-B3A1E076DA2B}" type="slidenum">
              <a:rPr lang="en-US" smtClean="0"/>
              <a:pPr>
                <a:defRPr/>
              </a:pPr>
              <a:t>15</a:t>
            </a:fld>
            <a:endParaRPr lang="en-US"/>
          </a:p>
        </p:txBody>
      </p:sp>
    </p:spTree>
    <p:extLst>
      <p:ext uri="{BB962C8B-B14F-4D97-AF65-F5344CB8AC3E}">
        <p14:creationId xmlns:p14="http://schemas.microsoft.com/office/powerpoint/2010/main" val="1065733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identifying</a:t>
            </a:r>
            <a:r>
              <a:rPr lang="en-US" baseline="0" dirty="0" smtClean="0"/>
              <a:t> at risk sites and coordination with OHS to verify resident compliance</a:t>
            </a:r>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16</a:t>
            </a:fld>
            <a:endParaRPr lang="en-US"/>
          </a:p>
        </p:txBody>
      </p:sp>
    </p:spTree>
    <p:extLst>
      <p:ext uri="{BB962C8B-B14F-4D97-AF65-F5344CB8AC3E}">
        <p14:creationId xmlns:p14="http://schemas.microsoft.com/office/powerpoint/2010/main" val="254179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70C0"/>
                </a:solidFill>
              </a:rPr>
              <a:t>Discuss lessons learned in a large university, interdisciplinary global health setting: what worked and what didn’t work </a:t>
            </a:r>
            <a:endParaRPr lang="en-US" sz="1200" dirty="0" smtClean="0">
              <a:solidFill>
                <a:srgbClr val="0070C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err="1" smtClean="0">
                <a:solidFill>
                  <a:srgbClr val="0070C0"/>
                </a:solidFill>
              </a:rPr>
              <a:t>Depts</a:t>
            </a:r>
            <a:r>
              <a:rPr lang="en-US" sz="1200" dirty="0" smtClean="0">
                <a:solidFill>
                  <a:srgbClr val="0070C0"/>
                </a:solidFill>
              </a:rPr>
              <a:t> depend on us to </a:t>
            </a:r>
            <a:r>
              <a:rPr lang="en-US" sz="1200" dirty="0" err="1" smtClean="0">
                <a:solidFill>
                  <a:srgbClr val="0070C0"/>
                </a:solidFill>
              </a:rPr>
              <a:t>dsceirbe</a:t>
            </a:r>
            <a:r>
              <a:rPr lang="en-US" sz="1200" dirty="0" smtClean="0">
                <a:solidFill>
                  <a:srgbClr val="0070C0"/>
                </a:solidFill>
              </a:rPr>
              <a:t> </a:t>
            </a:r>
            <a:r>
              <a:rPr lang="en-US" sz="1200" dirty="0" err="1" smtClean="0">
                <a:solidFill>
                  <a:srgbClr val="0070C0"/>
                </a:solidFill>
              </a:rPr>
              <a:t>internatonal</a:t>
            </a:r>
            <a:r>
              <a:rPr lang="en-US" sz="1200" dirty="0" smtClean="0">
                <a:solidFill>
                  <a:srgbClr val="0070C0"/>
                </a:solidFill>
              </a:rPr>
              <a:t> </a:t>
            </a:r>
            <a:r>
              <a:rPr lang="en-US" sz="1200" dirty="0" err="1" smtClean="0">
                <a:solidFill>
                  <a:srgbClr val="0070C0"/>
                </a:solidFill>
              </a:rPr>
              <a:t>opportun</a:t>
            </a:r>
            <a:r>
              <a:rPr lang="en-US" sz="1200" baseline="0" dirty="0" smtClean="0">
                <a:solidFill>
                  <a:srgbClr val="0070C0"/>
                </a:solidFill>
              </a:rPr>
              <a:t> to residents as a </a:t>
            </a:r>
            <a:r>
              <a:rPr lang="en-US" sz="1200" baseline="0" dirty="0" err="1" smtClean="0">
                <a:solidFill>
                  <a:srgbClr val="0070C0"/>
                </a:solidFill>
              </a:rPr>
              <a:t>recuitment</a:t>
            </a:r>
            <a:r>
              <a:rPr lang="en-US" sz="1200" baseline="0" dirty="0" smtClean="0">
                <a:solidFill>
                  <a:srgbClr val="0070C0"/>
                </a:solidFill>
              </a:rPr>
              <a:t> tool- </a:t>
            </a:r>
            <a:endParaRPr lang="en-US" sz="1200"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17</a:t>
            </a:fld>
            <a:endParaRPr lang="en-US"/>
          </a:p>
        </p:txBody>
      </p:sp>
    </p:spTree>
    <p:extLst>
      <p:ext uri="{BB962C8B-B14F-4D97-AF65-F5344CB8AC3E}">
        <p14:creationId xmlns:p14="http://schemas.microsoft.com/office/powerpoint/2010/main" val="236703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70C0"/>
                </a:solidFill>
              </a:rPr>
              <a:t>Discuss lessons learned in a large university, interdisciplinary global health setting: what worked and what didn’t work </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18</a:t>
            </a:fld>
            <a:endParaRPr lang="en-US"/>
          </a:p>
        </p:txBody>
      </p:sp>
    </p:spTree>
    <p:extLst>
      <p:ext uri="{BB962C8B-B14F-4D97-AF65-F5344CB8AC3E}">
        <p14:creationId xmlns:p14="http://schemas.microsoft.com/office/powerpoint/2010/main" val="104988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debriefing, matching residents/students for mentoring, ??? if clinical resources for GH and clinical sim is something we should put more time and energy into.</a:t>
            </a:r>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19</a:t>
            </a:fld>
            <a:endParaRPr lang="en-US"/>
          </a:p>
        </p:txBody>
      </p:sp>
    </p:spTree>
    <p:extLst>
      <p:ext uri="{BB962C8B-B14F-4D97-AF65-F5344CB8AC3E}">
        <p14:creationId xmlns:p14="http://schemas.microsoft.com/office/powerpoint/2010/main" val="20572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Office of International Activities (OIA) at University of North Carolina was founded to provide support to students and residents in global health. In order to more fully understand resident physicians’ educational needs, the OIA surveyed incoming first‑year residents of all specialties in July 2012. The residents identified significant barriers impeding their involvement in global health opportunities during residency including time constraints, finances and mentorship. In response to the survey results, an interdisciplinary educational initiative was developed at UNC. This included obtaining buy‑in from core residency and departmental leadership, establishing a clear process to arrange international experiences, provide mentorship</a:t>
            </a:r>
            <a:r>
              <a:rPr lang="en-US" sz="1200" kern="1200" baseline="0" dirty="0" smtClean="0">
                <a:solidFill>
                  <a:schemeClr val="tx1"/>
                </a:solidFill>
                <a:effectLst/>
                <a:latin typeface="Arial" charset="0"/>
                <a:ea typeface="+mn-ea"/>
                <a:cs typeface="+mn-cs"/>
              </a:rPr>
              <a:t> and link resident with UNC faculty with ongoing expertise in their area and specialty of interest,</a:t>
            </a:r>
            <a:r>
              <a:rPr lang="en-US" sz="1200" kern="1200" dirty="0" smtClean="0">
                <a:solidFill>
                  <a:schemeClr val="tx1"/>
                </a:solidFill>
                <a:effectLst/>
                <a:latin typeface="Arial" charset="0"/>
                <a:ea typeface="+mn-ea"/>
                <a:cs typeface="+mn-cs"/>
              </a:rPr>
              <a:t> provide competitive scholarships for travel, and initiation of interdisciplinary educational opportunities. Since integrating the programmatic, academic, and leadership endeavors , we now aim to revisit our residency global health support and assess lessons learned and creative methods for leveraging university-wide resources to robustly support and alleviate barriers for resident physician engagement in global health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3</a:t>
            </a:fld>
            <a:endParaRPr lang="en-US"/>
          </a:p>
        </p:txBody>
      </p:sp>
    </p:spTree>
    <p:extLst>
      <p:ext uri="{BB962C8B-B14F-4D97-AF65-F5344CB8AC3E}">
        <p14:creationId xmlns:p14="http://schemas.microsoft.com/office/powerpoint/2010/main" val="336311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CAMPUS wide agenda - interdisciplinary, but great to have FM leadership from Sylvia and I...</a:t>
            </a:r>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4</a:t>
            </a:fld>
            <a:endParaRPr lang="en-US"/>
          </a:p>
        </p:txBody>
      </p:sp>
    </p:spTree>
    <p:extLst>
      <p:ext uri="{BB962C8B-B14F-4D97-AF65-F5344CB8AC3E}">
        <p14:creationId xmlns:p14="http://schemas.microsoft.com/office/powerpoint/2010/main" val="72251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z="1200" b="0" i="0" kern="1200" dirty="0" smtClean="0">
                <a:solidFill>
                  <a:schemeClr val="tx1"/>
                </a:solidFill>
                <a:effectLst/>
                <a:latin typeface="Arial" charset="0"/>
                <a:ea typeface="+mn-ea"/>
                <a:cs typeface="+mn-cs"/>
              </a:rPr>
              <a:t>Partner site team and partner site/UNC faculty </a:t>
            </a:r>
            <a:r>
              <a:rPr lang="mr-IN" sz="1200" b="0" i="0" kern="1200" dirty="0" smtClean="0">
                <a:solidFill>
                  <a:schemeClr val="tx1"/>
                </a:solidFill>
                <a:effectLst/>
                <a:latin typeface="Arial" charset="0"/>
                <a:ea typeface="+mn-ea"/>
                <a:cs typeface="+mn-cs"/>
              </a:rPr>
              <a:t>……</a:t>
            </a:r>
            <a:r>
              <a:rPr lang="en-US" sz="1200" b="0" i="0" kern="1200" dirty="0" smtClean="0">
                <a:solidFill>
                  <a:schemeClr val="tx1"/>
                </a:solidFill>
                <a:effectLst/>
                <a:latin typeface="Arial" charset="0"/>
                <a:ea typeface="+mn-ea"/>
                <a:cs typeface="+mn-cs"/>
              </a:rPr>
              <a:t>.Some are departmental, others site reps</a:t>
            </a:r>
          </a:p>
          <a:p>
            <a:endParaRPr lang="en-US" dirty="0" smtClean="0">
              <a:latin typeface="Arial" pitchFamily="34" charset="0"/>
              <a:ea typeface="ヒラギノ角ゴ Pro W3"/>
              <a:cs typeface="ヒラギノ角ゴ Pro W3"/>
            </a:endParaRPr>
          </a:p>
        </p:txBody>
      </p:sp>
      <p:sp>
        <p:nvSpPr>
          <p:cNvPr id="69636" name="Slide Number Placeholder 3"/>
          <p:cNvSpPr>
            <a:spLocks noGrp="1"/>
          </p:cNvSpPr>
          <p:nvPr>
            <p:ph type="sldNum" sz="quarter" idx="5"/>
          </p:nvPr>
        </p:nvSpPr>
        <p:spPr>
          <a:noFill/>
        </p:spPr>
        <p:txBody>
          <a:bodyPr/>
          <a:lstStyle/>
          <a:p>
            <a:fld id="{8162D1B8-8216-4BC2-906C-D35E277CA7B3}" type="slidenum">
              <a:rPr lang="en-US" smtClean="0">
                <a:solidFill>
                  <a:prstClr val="black"/>
                </a:solidFill>
              </a:rPr>
              <a:pPr/>
              <a:t>5</a:t>
            </a:fld>
            <a:endParaRPr lang="en-US" smtClean="0">
              <a:solidFill>
                <a:prstClr val="black"/>
              </a:solidFill>
            </a:endParaRPr>
          </a:p>
        </p:txBody>
      </p:sp>
    </p:spTree>
    <p:extLst>
      <p:ext uri="{BB962C8B-B14F-4D97-AF65-F5344CB8AC3E}">
        <p14:creationId xmlns:p14="http://schemas.microsoft.com/office/powerpoint/2010/main" val="206180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6</a:t>
            </a:fld>
            <a:endParaRPr lang="en-US"/>
          </a:p>
        </p:txBody>
      </p:sp>
    </p:spTree>
    <p:extLst>
      <p:ext uri="{BB962C8B-B14F-4D97-AF65-F5344CB8AC3E}">
        <p14:creationId xmlns:p14="http://schemas.microsoft.com/office/powerpoint/2010/main" val="336315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7</a:t>
            </a:fld>
            <a:endParaRPr lang="en-US"/>
          </a:p>
        </p:txBody>
      </p:sp>
    </p:spTree>
    <p:extLst>
      <p:ext uri="{BB962C8B-B14F-4D97-AF65-F5344CB8AC3E}">
        <p14:creationId xmlns:p14="http://schemas.microsoft.com/office/powerpoint/2010/main" val="333355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2000" dirty="0" smtClean="0">
              <a:solidFill>
                <a:schemeClr val="tx1"/>
              </a:solidFill>
              <a:latin typeface="Arial (Body)"/>
            </a:endParaRPr>
          </a:p>
          <a:p>
            <a:pPr lvl="1">
              <a:buFont typeface="Wingdings" panose="05000000000000000000" pitchFamily="2" charset="2"/>
              <a:buChar char="q"/>
            </a:pPr>
            <a:r>
              <a:rPr lang="en-US" sz="2000" dirty="0" err="1" smtClean="0">
                <a:solidFill>
                  <a:schemeClr val="tx1"/>
                </a:solidFill>
                <a:latin typeface="Arial (Body)"/>
              </a:rPr>
              <a:t>Gh</a:t>
            </a:r>
            <a:r>
              <a:rPr lang="en-US" sz="2000" dirty="0" smtClean="0">
                <a:solidFill>
                  <a:schemeClr val="tx1"/>
                </a:solidFill>
                <a:latin typeface="Arial (Body)"/>
              </a:rPr>
              <a:t> Scholars program</a:t>
            </a:r>
          </a:p>
          <a:p>
            <a:pPr lvl="1">
              <a:buFont typeface="Wingdings" panose="05000000000000000000" pitchFamily="2" charset="2"/>
              <a:buChar char="q"/>
            </a:pPr>
            <a:r>
              <a:rPr lang="en-US" sz="2000" dirty="0" smtClean="0">
                <a:solidFill>
                  <a:schemeClr val="tx1"/>
                </a:solidFill>
                <a:latin typeface="Arial (Body)"/>
              </a:rPr>
              <a:t>Paired mentorship among GH Scholars and a residency program mentor for duration of longitudinal project</a:t>
            </a:r>
          </a:p>
          <a:p>
            <a:pPr lvl="1">
              <a:buFont typeface="Wingdings" panose="05000000000000000000" pitchFamily="2" charset="2"/>
              <a:buChar char="q"/>
            </a:pPr>
            <a:r>
              <a:rPr lang="en-US" sz="2000" dirty="0" smtClean="0">
                <a:solidFill>
                  <a:schemeClr val="tx1"/>
                </a:solidFill>
                <a:latin typeface="Arial (Body)"/>
              </a:rPr>
              <a:t> Resident-led research</a:t>
            </a:r>
          </a:p>
          <a:p>
            <a:pPr lvl="1">
              <a:buFont typeface="Wingdings" panose="05000000000000000000" pitchFamily="2" charset="2"/>
              <a:buChar char="q"/>
            </a:pPr>
            <a:r>
              <a:rPr lang="en-US" sz="2000" dirty="0" smtClean="0">
                <a:solidFill>
                  <a:schemeClr val="tx1"/>
                </a:solidFill>
                <a:latin typeface="Arial (Body)"/>
              </a:rPr>
              <a:t> Travel for an international elective</a:t>
            </a:r>
          </a:p>
          <a:p>
            <a:pPr lvl="1">
              <a:buFont typeface="Wingdings" panose="05000000000000000000" pitchFamily="2" charset="2"/>
              <a:buChar char="q"/>
            </a:pPr>
            <a:r>
              <a:rPr lang="en-US" sz="2000" dirty="0" smtClean="0">
                <a:solidFill>
                  <a:schemeClr val="tx1"/>
                </a:solidFill>
                <a:latin typeface="Arial (Body)"/>
              </a:rPr>
              <a:t> Resident travel expenses tied to attendance/presentation at a global health-related conference</a:t>
            </a:r>
          </a:p>
          <a:p>
            <a:pPr lvl="1">
              <a:buFont typeface="Wingdings" panose="05000000000000000000" pitchFamily="2" charset="2"/>
              <a:buChar char="q"/>
            </a:pPr>
            <a:r>
              <a:rPr lang="en-US" sz="2000" dirty="0" smtClean="0">
                <a:solidFill>
                  <a:schemeClr val="tx1"/>
                </a:solidFill>
                <a:latin typeface="Arial (Body)"/>
              </a:rPr>
              <a:t> Formal global health-related coursework, certification, or degree</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8</a:t>
            </a:fld>
            <a:endParaRPr lang="en-US"/>
          </a:p>
        </p:txBody>
      </p:sp>
    </p:spTree>
    <p:extLst>
      <p:ext uri="{BB962C8B-B14F-4D97-AF65-F5344CB8AC3E}">
        <p14:creationId xmlns:p14="http://schemas.microsoft.com/office/powerpoint/2010/main" val="248769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This year, we selected the second cohort of 9 OIA Resident Global Health Scholars (two year, competitive program with $8,000 funding)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Approached the UNC Institute for Global Health &amp; Infectious Diseases. Their Institute sponsors two Infectious Diseases Fellows as OIA Global Health Scholars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SAMS: Syrian</a:t>
            </a:r>
            <a:r>
              <a:rPr lang="en-US" sz="1200" baseline="0" dirty="0" smtClean="0"/>
              <a:t> American Medical Society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10</a:t>
            </a:fld>
            <a:endParaRPr lang="en-US"/>
          </a:p>
        </p:txBody>
      </p:sp>
    </p:spTree>
    <p:extLst>
      <p:ext uri="{BB962C8B-B14F-4D97-AF65-F5344CB8AC3E}">
        <p14:creationId xmlns:p14="http://schemas.microsoft.com/office/powerpoint/2010/main" val="63070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This year, we selected the second cohort of 9 OIA Resident Global Health Scholars (two year, competitive program with $8,000 funding)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Approached the UNC Institute for Global Health &amp; Infectious Diseases. Their Institute sponsors two Infectious Diseases Fellows as OIA Global Health Scholars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SAMS: Syrian</a:t>
            </a:r>
            <a:r>
              <a:rPr lang="en-US" sz="1200" baseline="0" dirty="0" smtClean="0"/>
              <a:t> American Medical Society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11</a:t>
            </a:fld>
            <a:endParaRPr lang="en-US"/>
          </a:p>
        </p:txBody>
      </p:sp>
    </p:spTree>
    <p:extLst>
      <p:ext uri="{BB962C8B-B14F-4D97-AF65-F5344CB8AC3E}">
        <p14:creationId xmlns:p14="http://schemas.microsoft.com/office/powerpoint/2010/main" val="8072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914162" y="2130426"/>
            <a:ext cx="10360501" cy="1470025"/>
          </a:xfrm>
        </p:spPr>
        <p:txBody>
          <a:bodyPr/>
          <a:lstStyle>
            <a:lvl1pPr>
              <a:defRPr sz="4300">
                <a:solidFill>
                  <a:schemeClr val="bg1"/>
                </a:solidFill>
              </a:defRPr>
            </a:lvl1pPr>
          </a:lstStyle>
          <a:p>
            <a:pPr lvl="0"/>
            <a:r>
              <a:rPr lang="en-US" noProof="0"/>
              <a:t>Click to edit Master title style</a:t>
            </a:r>
          </a:p>
        </p:txBody>
      </p:sp>
      <p:sp>
        <p:nvSpPr>
          <p:cNvPr id="3076" name="Rectangle 4"/>
          <p:cNvSpPr>
            <a:spLocks noGrp="1" noChangeArrowheads="1"/>
          </p:cNvSpPr>
          <p:nvPr>
            <p:ph type="subTitle" idx="1"/>
          </p:nvPr>
        </p:nvSpPr>
        <p:spPr>
          <a:xfrm>
            <a:off x="1828324" y="3886200"/>
            <a:ext cx="8532178" cy="1752600"/>
          </a:xfrm>
        </p:spPr>
        <p:txBody>
          <a:bodyPr/>
          <a:lstStyle>
            <a:lvl1pPr marL="0" indent="0" algn="ctr">
              <a:buFontTx/>
              <a:buNone/>
              <a:defRPr sz="2600">
                <a:solidFill>
                  <a:schemeClr val="bg1"/>
                </a:solidFill>
                <a:latin typeface="Garamond" pitchFamily="18" charset="0"/>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9A0E7D5-2386-4BF2-BEDB-F9EEAF3E0F35}" type="slidenum">
              <a:rPr lang="en-US"/>
              <a:pPr/>
              <a:t>‹#›</a:t>
            </a:fld>
            <a:endParaRPr lang="en-US"/>
          </a:p>
        </p:txBody>
      </p:sp>
    </p:spTree>
    <p:extLst>
      <p:ext uri="{BB962C8B-B14F-4D97-AF65-F5344CB8AC3E}">
        <p14:creationId xmlns:p14="http://schemas.microsoft.com/office/powerpoint/2010/main" val="402236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0718" y="274639"/>
            <a:ext cx="281866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274639"/>
            <a:ext cx="8252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875397B-C1FD-409D-84CA-BDF98B23402D}" type="slidenum">
              <a:rPr lang="en-US"/>
              <a:pPr/>
              <a:t>‹#›</a:t>
            </a:fld>
            <a:endParaRPr lang="en-US"/>
          </a:p>
        </p:txBody>
      </p:sp>
    </p:spTree>
    <p:extLst>
      <p:ext uri="{BB962C8B-B14F-4D97-AF65-F5344CB8AC3E}">
        <p14:creationId xmlns:p14="http://schemas.microsoft.com/office/powerpoint/2010/main" val="149295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1127466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203147" y="6381750"/>
            <a:ext cx="711015" cy="476250"/>
          </a:xfrm>
        </p:spPr>
        <p:txBody>
          <a:bodyPr/>
          <a:lstStyle>
            <a:lvl1pPr>
              <a:defRPr/>
            </a:lvl1pPr>
          </a:lstStyle>
          <a:p>
            <a:fld id="{543AB522-D0C9-4EC7-8854-1D98DD2637B6}" type="slidenum">
              <a:rPr lang="en-US"/>
              <a:pPr/>
              <a:t>‹#›</a:t>
            </a:fld>
            <a:endParaRPr lang="en-US"/>
          </a:p>
        </p:txBody>
      </p:sp>
    </p:spTree>
    <p:extLst>
      <p:ext uri="{BB962C8B-B14F-4D97-AF65-F5344CB8AC3E}">
        <p14:creationId xmlns:p14="http://schemas.microsoft.com/office/powerpoint/2010/main" val="306941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F25531C-F3B7-4618-9A07-E14445AD441B}" type="slidenum">
              <a:rPr lang="en-US"/>
              <a:pPr/>
              <a:t>‹#›</a:t>
            </a:fld>
            <a:endParaRPr lang="en-US"/>
          </a:p>
        </p:txBody>
      </p:sp>
    </p:spTree>
    <p:extLst>
      <p:ext uri="{BB962C8B-B14F-4D97-AF65-F5344CB8AC3E}">
        <p14:creationId xmlns:p14="http://schemas.microsoft.com/office/powerpoint/2010/main" val="3316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93742C1-DE04-44DB-9E21-73AB9B4297C7}" type="slidenum">
              <a:rPr lang="en-US"/>
              <a:pPr/>
              <a:t>‹#›</a:t>
            </a:fld>
            <a:endParaRPr lang="en-US"/>
          </a:p>
        </p:txBody>
      </p:sp>
    </p:spTree>
    <p:extLst>
      <p:ext uri="{BB962C8B-B14F-4D97-AF65-F5344CB8AC3E}">
        <p14:creationId xmlns:p14="http://schemas.microsoft.com/office/powerpoint/2010/main" val="182159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3626"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C23272A-A81E-4761-AEE7-A2A50D1A824C}" type="slidenum">
              <a:rPr lang="en-US"/>
              <a:pPr/>
              <a:t>‹#›</a:t>
            </a:fld>
            <a:endParaRPr lang="en-US"/>
          </a:p>
        </p:txBody>
      </p:sp>
    </p:spTree>
    <p:extLst>
      <p:ext uri="{BB962C8B-B14F-4D97-AF65-F5344CB8AC3E}">
        <p14:creationId xmlns:p14="http://schemas.microsoft.com/office/powerpoint/2010/main" val="3381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C21EA65-0E8D-4E87-9D3C-61AC39E0E524}" type="slidenum">
              <a:rPr lang="en-US"/>
              <a:pPr/>
              <a:t>‹#›</a:t>
            </a:fld>
            <a:endParaRPr lang="en-US"/>
          </a:p>
        </p:txBody>
      </p:sp>
    </p:spTree>
    <p:extLst>
      <p:ext uri="{BB962C8B-B14F-4D97-AF65-F5344CB8AC3E}">
        <p14:creationId xmlns:p14="http://schemas.microsoft.com/office/powerpoint/2010/main" val="78939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5EB041-ED23-4471-A775-3B165D8EC509}" type="slidenum">
              <a:rPr lang="en-US"/>
              <a:pPr/>
              <a:t>‹#›</a:t>
            </a:fld>
            <a:endParaRPr lang="en-US"/>
          </a:p>
        </p:txBody>
      </p:sp>
    </p:spTree>
    <p:extLst>
      <p:ext uri="{BB962C8B-B14F-4D97-AF65-F5344CB8AC3E}">
        <p14:creationId xmlns:p14="http://schemas.microsoft.com/office/powerpoint/2010/main" val="240267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F02E7CB-E5B4-4522-BFE5-D1AB0BA01EA6}" type="slidenum">
              <a:rPr lang="en-US"/>
              <a:pPr/>
              <a:t>‹#›</a:t>
            </a:fld>
            <a:endParaRPr lang="en-US"/>
          </a:p>
        </p:txBody>
      </p:sp>
    </p:spTree>
    <p:extLst>
      <p:ext uri="{BB962C8B-B14F-4D97-AF65-F5344CB8AC3E}">
        <p14:creationId xmlns:p14="http://schemas.microsoft.com/office/powerpoint/2010/main" val="209536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085F8A9-A22B-4E52-9689-D1C790C4C3DA}" type="slidenum">
              <a:rPr lang="en-US"/>
              <a:pPr/>
              <a:t>‹#›</a:t>
            </a:fld>
            <a:endParaRPr lang="en-US"/>
          </a:p>
        </p:txBody>
      </p:sp>
    </p:spTree>
    <p:extLst>
      <p:ext uri="{BB962C8B-B14F-4D97-AF65-F5344CB8AC3E}">
        <p14:creationId xmlns:p14="http://schemas.microsoft.com/office/powerpoint/2010/main" val="411846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8C07190-35DA-4B4D-80A9-BB848C9A2607}" type="slidenum">
              <a:rPr lang="en-US"/>
              <a:pPr/>
              <a:t>‹#›</a:t>
            </a:fld>
            <a:endParaRPr lang="en-US"/>
          </a:p>
        </p:txBody>
      </p:sp>
    </p:spTree>
    <p:extLst>
      <p:ext uri="{BB962C8B-B14F-4D97-AF65-F5344CB8AC3E}">
        <p14:creationId xmlns:p14="http://schemas.microsoft.com/office/powerpoint/2010/main" val="14414279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721" y="274638"/>
            <a:ext cx="112746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721" y="1600201"/>
            <a:ext cx="112746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203147" y="6381750"/>
            <a:ext cx="71101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40AFF801-4D52-4516-B766-8E24031359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d.unc.edu/oia" TargetMode="Externa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Leveraging </a:t>
            </a:r>
            <a:r>
              <a:rPr lang="en-US" dirty="0" smtClean="0"/>
              <a:t>Support </a:t>
            </a:r>
            <a:r>
              <a:rPr lang="en-US" dirty="0"/>
              <a:t>for the Design of Interdisciplinary Global Health Programs for Resident Physicians</a:t>
            </a:r>
            <a:br>
              <a:rPr lang="en-US" dirty="0"/>
            </a:br>
            <a:endParaRPr lang="en-US" dirty="0"/>
          </a:p>
        </p:txBody>
      </p:sp>
      <p:sp>
        <p:nvSpPr>
          <p:cNvPr id="2051" name="Rectangle 3"/>
          <p:cNvSpPr>
            <a:spLocks noGrp="1" noChangeArrowheads="1"/>
          </p:cNvSpPr>
          <p:nvPr>
            <p:ph type="subTitle" idx="1"/>
          </p:nvPr>
        </p:nvSpPr>
        <p:spPr/>
        <p:txBody>
          <a:bodyPr/>
          <a:lstStyle/>
          <a:p>
            <a:r>
              <a:rPr lang="en-US" sz="2500" dirty="0" smtClean="0"/>
              <a:t>Shay Slifko, MA</a:t>
            </a:r>
          </a:p>
          <a:p>
            <a:r>
              <a:rPr lang="en-US" dirty="0" smtClean="0"/>
              <a:t>Martha Carlough, MD, MPH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0798"/>
            <a:ext cx="10666611" cy="700846"/>
          </a:xfrm>
        </p:spPr>
        <p:txBody>
          <a:bodyPr/>
          <a:lstStyle/>
          <a:p>
            <a:r>
              <a:rPr lang="en-US" sz="3600" dirty="0" smtClean="0"/>
              <a:t>Interdisciplinary </a:t>
            </a:r>
            <a:r>
              <a:rPr lang="en-US" sz="3600" dirty="0" smtClean="0"/>
              <a:t>Educational Engagement</a:t>
            </a:r>
            <a:endParaRPr lang="en-US" sz="3600" dirty="0"/>
          </a:p>
        </p:txBody>
      </p:sp>
      <p:sp>
        <p:nvSpPr>
          <p:cNvPr id="3" name="Content Placeholder 2"/>
          <p:cNvSpPr>
            <a:spLocks noGrp="1"/>
          </p:cNvSpPr>
          <p:nvPr>
            <p:ph idx="1"/>
          </p:nvPr>
        </p:nvSpPr>
        <p:spPr>
          <a:xfrm>
            <a:off x="150893" y="750682"/>
            <a:ext cx="11428491" cy="5105399"/>
          </a:xfrm>
        </p:spPr>
        <p:txBody>
          <a:bodyPr/>
          <a:lstStyle/>
          <a:p>
            <a:pPr marL="0" indent="0">
              <a:buNone/>
            </a:pPr>
            <a:r>
              <a:rPr lang="en-US" sz="1600" b="1" dirty="0" smtClean="0">
                <a:solidFill>
                  <a:srgbClr val="0070C0"/>
                </a:solidFill>
              </a:rPr>
              <a:t>Sonya Patel-Nguyen, MD, MPH PGY3, UNC Pediatrics, OIA Global Health Scholar</a:t>
            </a:r>
          </a:p>
          <a:p>
            <a:r>
              <a:rPr lang="en-US" sz="1600" dirty="0" smtClean="0"/>
              <a:t>Served as a facilitator </a:t>
            </a:r>
            <a:r>
              <a:rPr lang="en-US" sz="1600" dirty="0"/>
              <a:t>d</a:t>
            </a:r>
            <a:r>
              <a:rPr lang="en-US" sz="1600" dirty="0" smtClean="0"/>
              <a:t>uring OIA annual student post-travel debriefing session</a:t>
            </a:r>
          </a:p>
          <a:p>
            <a:r>
              <a:rPr lang="en-US" sz="1600" dirty="0" smtClean="0"/>
              <a:t>Presented her work with SAMS in Greece at OIA Global Health Forum</a:t>
            </a:r>
          </a:p>
          <a:p>
            <a:r>
              <a:rPr lang="en-US" sz="1600" dirty="0" smtClean="0"/>
              <a:t>“Primary Care for Displaced Persons: Experiences in Greece”</a:t>
            </a:r>
          </a:p>
          <a:p>
            <a:r>
              <a:rPr lang="en-US" sz="1600" dirty="0" smtClean="0"/>
              <a:t>Continues to mentor medical students vested in refugee health</a:t>
            </a:r>
          </a:p>
          <a:p>
            <a:pPr marL="0" indent="0">
              <a:buNone/>
            </a:pPr>
            <a:endParaRPr lang="en-US" sz="1600" dirty="0" smtClean="0"/>
          </a:p>
          <a:p>
            <a:pPr marL="0" indent="0">
              <a:buNone/>
            </a:pPr>
            <a:r>
              <a:rPr lang="en-US" sz="1600" b="1" dirty="0" smtClean="0">
                <a:solidFill>
                  <a:srgbClr val="0070C0"/>
                </a:solidFill>
              </a:rPr>
              <a:t>Emily Ciccone, MD, ID Fellow &amp;  </a:t>
            </a:r>
            <a:r>
              <a:rPr lang="en-US" sz="1600" b="1" dirty="0">
                <a:solidFill>
                  <a:srgbClr val="0070C0"/>
                </a:solidFill>
              </a:rPr>
              <a:t>Alyssa Tilly, </a:t>
            </a:r>
            <a:r>
              <a:rPr lang="en-US" sz="1600" b="1" dirty="0" smtClean="0">
                <a:solidFill>
                  <a:srgbClr val="0070C0"/>
                </a:solidFill>
              </a:rPr>
              <a:t>MD, PGY4, MED/PEDS</a:t>
            </a:r>
          </a:p>
          <a:p>
            <a:r>
              <a:rPr lang="en-US" sz="1600" dirty="0"/>
              <a:t>Served as a facilitator during OIA annual students post-travel debriefing session</a:t>
            </a:r>
          </a:p>
          <a:p>
            <a:r>
              <a:rPr lang="en-US" sz="1600" dirty="0" smtClean="0">
                <a:latin typeface="Arial" pitchFamily="34" charset="0"/>
                <a:ea typeface="ヒラギノ角ゴ Pro W3"/>
                <a:cs typeface="ヒラギノ角ゴ Pro W3"/>
              </a:rPr>
              <a:t>Designed and Implemented Global </a:t>
            </a:r>
            <a:r>
              <a:rPr lang="en-US" sz="1600" dirty="0">
                <a:latin typeface="Arial" pitchFamily="34" charset="0"/>
                <a:ea typeface="ヒラギノ角ゴ Pro W3"/>
                <a:cs typeface="ヒラギノ角ゴ Pro W3"/>
              </a:rPr>
              <a:t>Health PEDS </a:t>
            </a:r>
            <a:r>
              <a:rPr lang="en-US" sz="1600" dirty="0" smtClean="0">
                <a:latin typeface="Arial" pitchFamily="34" charset="0"/>
                <a:ea typeface="ヒラギノ角ゴ Pro W3"/>
                <a:cs typeface="ヒラギノ角ゴ Pro W3"/>
              </a:rPr>
              <a:t>Simulation course (continuing)</a:t>
            </a:r>
          </a:p>
          <a:p>
            <a:r>
              <a:rPr lang="en-US" sz="1600" dirty="0" smtClean="0">
                <a:latin typeface="Arial" pitchFamily="34" charset="0"/>
                <a:ea typeface="ヒラギノ角ゴ Pro W3"/>
                <a:cs typeface="ヒラギノ角ゴ Pro W3"/>
              </a:rPr>
              <a:t>Collaborate with OIA and residency faculty to provide student involvement </a:t>
            </a:r>
            <a:endParaRPr lang="en-US" sz="1600" dirty="0">
              <a:latin typeface="Arial" pitchFamily="34" charset="0"/>
              <a:ea typeface="ヒラギノ角ゴ Pro W3"/>
              <a:cs typeface="ヒラギノ角ゴ Pro W3"/>
            </a:endParaRPr>
          </a:p>
          <a:p>
            <a:pPr lvl="1"/>
            <a:r>
              <a:rPr lang="en-US" sz="1400" dirty="0" smtClean="0">
                <a:latin typeface="Arial" pitchFamily="34" charset="0"/>
                <a:ea typeface="ヒラギノ角ゴ Pro W3"/>
                <a:cs typeface="ヒラギノ角ゴ Pro W3"/>
              </a:rPr>
              <a:t>Open to residents and senior med students planning an international rotation</a:t>
            </a:r>
            <a:endParaRPr lang="en-US" sz="1400" dirty="0">
              <a:latin typeface="Arial" pitchFamily="34" charset="0"/>
              <a:ea typeface="ヒラギノ角ゴ Pro W3"/>
              <a:cs typeface="ヒラギノ角ゴ Pro W3"/>
            </a:endParaRPr>
          </a:p>
          <a:p>
            <a:pPr lvl="1"/>
            <a:r>
              <a:rPr lang="en-US" sz="1400" dirty="0" smtClean="0">
                <a:latin typeface="Arial" pitchFamily="34" charset="0"/>
                <a:ea typeface="ヒラギノ角ゴ Pro W3"/>
                <a:cs typeface="ヒラギノ角ゴ Pro W3"/>
              </a:rPr>
              <a:t>Cerebral </a:t>
            </a:r>
            <a:r>
              <a:rPr lang="en-US" sz="1400" dirty="0">
                <a:latin typeface="Arial" pitchFamily="34" charset="0"/>
                <a:ea typeface="ヒラギノ角ゴ Pro W3"/>
                <a:cs typeface="ヒラギノ角ゴ Pro W3"/>
              </a:rPr>
              <a:t>Malaria- SIM of doing LP</a:t>
            </a:r>
          </a:p>
          <a:p>
            <a:pPr lvl="1"/>
            <a:r>
              <a:rPr lang="en-US" sz="1400" dirty="0">
                <a:latin typeface="Arial" pitchFamily="34" charset="0"/>
                <a:ea typeface="ヒラギノ角ゴ Pro W3"/>
                <a:cs typeface="ヒラギノ角ゴ Pro W3"/>
              </a:rPr>
              <a:t>Shock in malnourished child: practical skills involving calculating drip rate </a:t>
            </a:r>
          </a:p>
          <a:p>
            <a:pPr lvl="1"/>
            <a:r>
              <a:rPr lang="en-US" sz="1400" dirty="0">
                <a:latin typeface="Arial" pitchFamily="34" charset="0"/>
                <a:ea typeface="ヒラギノ角ゴ Pro W3"/>
                <a:cs typeface="ヒラギノ角ゴ Pro W3"/>
              </a:rPr>
              <a:t>Building bubble c-pap- </a:t>
            </a:r>
            <a:r>
              <a:rPr lang="en-US" sz="1400" dirty="0" smtClean="0">
                <a:latin typeface="Arial" pitchFamily="34" charset="0"/>
                <a:ea typeface="ヒラギノ角ゴ Pro W3"/>
                <a:cs typeface="ヒラギノ角ゴ Pro W3"/>
              </a:rPr>
              <a:t>respiratory </a:t>
            </a:r>
            <a:r>
              <a:rPr lang="en-US" sz="1400" dirty="0">
                <a:latin typeface="Arial" pitchFamily="34" charset="0"/>
                <a:ea typeface="ヒラギノ角ゴ Pro W3"/>
                <a:cs typeface="ヒラギノ角ゴ Pro W3"/>
              </a:rPr>
              <a:t>distress: how to build bubble c-pap in context </a:t>
            </a:r>
          </a:p>
          <a:p>
            <a:pPr lvl="1"/>
            <a:r>
              <a:rPr lang="en-US" sz="1400" dirty="0">
                <a:latin typeface="Arial" pitchFamily="34" charset="0"/>
                <a:ea typeface="ヒラギノ角ゴ Pro W3"/>
                <a:cs typeface="ヒラギノ角ゴ Pro W3"/>
              </a:rPr>
              <a:t>Introducing bed-side ultra sound component: diagnosing </a:t>
            </a:r>
            <a:r>
              <a:rPr lang="en-US" sz="1400" dirty="0" smtClean="0">
                <a:latin typeface="Arial" pitchFamily="34" charset="0"/>
                <a:ea typeface="ヒラギノ角ゴ Pro W3"/>
                <a:cs typeface="ヒラギノ角ゴ Pro W3"/>
              </a:rPr>
              <a:t>pneumonia </a:t>
            </a:r>
          </a:p>
          <a:p>
            <a:pPr lvl="1"/>
            <a:endParaRPr lang="en-US" sz="1600" dirty="0" smtClean="0"/>
          </a:p>
          <a:p>
            <a:pPr marL="0" indent="0">
              <a:buNone/>
            </a:pPr>
            <a:r>
              <a:rPr lang="en-US" sz="1600" b="1" dirty="0" smtClean="0">
                <a:solidFill>
                  <a:srgbClr val="0070C0"/>
                </a:solidFill>
              </a:rPr>
              <a:t>Dr. Alyssa Tilly was hired as a technical assistant to assist the OIA </a:t>
            </a:r>
            <a:r>
              <a:rPr lang="en-US" sz="1600" dirty="0" smtClean="0"/>
              <a:t>with the charge </a:t>
            </a:r>
          </a:p>
          <a:p>
            <a:pPr marL="0" indent="0">
              <a:buNone/>
            </a:pPr>
            <a:r>
              <a:rPr lang="en-US" sz="1600" dirty="0" smtClean="0"/>
              <a:t>of designing the global health scholarly </a:t>
            </a:r>
            <a:r>
              <a:rPr lang="en-US" sz="1600" dirty="0" smtClean="0"/>
              <a:t>concentration for the medical school curriculum. </a:t>
            </a:r>
            <a:endParaRPr lang="en-US" sz="1600" dirty="0" smtClean="0"/>
          </a:p>
          <a:p>
            <a:pPr marL="0" indent="0">
              <a:buNone/>
            </a:pPr>
            <a:endParaRPr lang="en-US" sz="1600" dirty="0" smtClean="0"/>
          </a:p>
          <a:p>
            <a:pPr marL="0" indent="0">
              <a:buNone/>
            </a:pPr>
            <a:endParaRPr lang="en-US" sz="1600" dirty="0" smtClean="0"/>
          </a:p>
        </p:txBody>
      </p:sp>
      <p:sp>
        <p:nvSpPr>
          <p:cNvPr id="4" name="Slide Number Placeholder 3"/>
          <p:cNvSpPr>
            <a:spLocks noGrp="1"/>
          </p:cNvSpPr>
          <p:nvPr>
            <p:ph type="sldNum" sz="quarter" idx="10"/>
          </p:nvPr>
        </p:nvSpPr>
        <p:spPr/>
        <p:txBody>
          <a:bodyPr/>
          <a:lstStyle/>
          <a:p>
            <a:fld id="{BF25531C-F3B7-4618-9A07-E14445AD441B}" type="slidenum">
              <a:rPr lang="en-US" smtClean="0"/>
              <a:pPr/>
              <a:t>10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12" y="1181929"/>
            <a:ext cx="1295400" cy="192239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035" y="3430246"/>
            <a:ext cx="3226349" cy="2555181"/>
          </a:xfrm>
          <a:prstGeom prst="rect">
            <a:avLst/>
          </a:prstGeom>
        </p:spPr>
      </p:pic>
    </p:spTree>
    <p:extLst>
      <p:ext uri="{BB962C8B-B14F-4D97-AF65-F5344CB8AC3E}">
        <p14:creationId xmlns:p14="http://schemas.microsoft.com/office/powerpoint/2010/main" val="2402279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20" y="241851"/>
            <a:ext cx="11274663" cy="1143000"/>
          </a:xfrm>
        </p:spPr>
        <p:txBody>
          <a:bodyPr/>
          <a:lstStyle/>
          <a:p>
            <a:r>
              <a:rPr lang="en-US" sz="3600" dirty="0" smtClean="0"/>
              <a:t>Interdisciplinary Educational Engagement</a:t>
            </a:r>
            <a:br>
              <a:rPr lang="en-US" sz="3600" dirty="0" smtClean="0"/>
            </a:br>
            <a:r>
              <a:rPr lang="en-US" sz="3600" dirty="0" smtClean="0"/>
              <a:t>Global health Scholars </a:t>
            </a:r>
            <a:endParaRPr lang="en-US" sz="3600" dirty="0"/>
          </a:p>
        </p:txBody>
      </p:sp>
      <p:sp>
        <p:nvSpPr>
          <p:cNvPr id="3" name="Content Placeholder 2"/>
          <p:cNvSpPr>
            <a:spLocks noGrp="1"/>
          </p:cNvSpPr>
          <p:nvPr>
            <p:ph idx="1"/>
          </p:nvPr>
        </p:nvSpPr>
        <p:spPr>
          <a:xfrm>
            <a:off x="150893" y="1600200"/>
            <a:ext cx="11428491" cy="5105399"/>
          </a:xfrm>
        </p:spPr>
        <p:txBody>
          <a:bodyPr/>
          <a:lstStyle/>
          <a:p>
            <a:pPr marL="0" indent="0">
              <a:buNone/>
            </a:pPr>
            <a:r>
              <a:rPr lang="en-US" sz="1600" b="1" dirty="0" smtClean="0">
                <a:solidFill>
                  <a:srgbClr val="0070C0"/>
                </a:solidFill>
              </a:rPr>
              <a:t>Matt Collins, ID Fellow, OIA Global Health Scholar</a:t>
            </a:r>
          </a:p>
          <a:p>
            <a:r>
              <a:rPr lang="en-US" sz="1600" dirty="0" smtClean="0"/>
              <a:t>Involved in large research study on Zika</a:t>
            </a:r>
            <a:r>
              <a:rPr lang="en-US" sz="1600" dirty="0"/>
              <a:t> </a:t>
            </a:r>
            <a:r>
              <a:rPr lang="en-US" sz="1600" dirty="0" smtClean="0"/>
              <a:t>virus and Dengue in Sri Lanka and Nicaragua</a:t>
            </a:r>
          </a:p>
          <a:p>
            <a:r>
              <a:rPr lang="en-US" sz="1600" dirty="0" smtClean="0"/>
              <a:t>“Banco </a:t>
            </a:r>
            <a:r>
              <a:rPr lang="en-US" sz="1600" dirty="0"/>
              <a:t>a campo: Discovery science to field-ready serodiagnostics for </a:t>
            </a:r>
            <a:r>
              <a:rPr lang="en-US" sz="1600" dirty="0" smtClean="0"/>
              <a:t>Zika”</a:t>
            </a:r>
          </a:p>
          <a:p>
            <a:endParaRPr lang="en-US" sz="1600" dirty="0" smtClean="0"/>
          </a:p>
          <a:p>
            <a:pPr marL="0" indent="0">
              <a:buNone/>
            </a:pPr>
            <a:endParaRPr lang="en-US" sz="1600" dirty="0" smtClean="0"/>
          </a:p>
          <a:p>
            <a:pPr marL="0" indent="0">
              <a:buNone/>
            </a:pPr>
            <a:endParaRPr lang="en-US" sz="1600" dirty="0" smtClean="0"/>
          </a:p>
          <a:p>
            <a:pPr marL="0" indent="0">
              <a:buNone/>
            </a:pPr>
            <a:r>
              <a:rPr lang="en-US" sz="1600" b="1" dirty="0" smtClean="0">
                <a:solidFill>
                  <a:srgbClr val="0070C0"/>
                </a:solidFill>
              </a:rPr>
              <a:t>Ross Boyce, MD, MSc, ID</a:t>
            </a:r>
          </a:p>
          <a:p>
            <a:r>
              <a:rPr lang="en-US" sz="1600" dirty="0" smtClean="0">
                <a:latin typeface="Arial" pitchFamily="34" charset="0"/>
                <a:ea typeface="ヒラギノ角ゴ Pro W3"/>
                <a:cs typeface="ヒラギノ角ゴ Pro W3"/>
              </a:rPr>
              <a:t>“Away </a:t>
            </a:r>
            <a:r>
              <a:rPr lang="en-US" sz="1600" dirty="0">
                <a:latin typeface="Arial" pitchFamily="34" charset="0"/>
                <a:ea typeface="ヒラギノ角ゴ Pro W3"/>
                <a:cs typeface="ヒラギノ角ゴ Pro W3"/>
              </a:rPr>
              <a:t>Rotations to NIH Grants: Building Blocks for a Career in Global </a:t>
            </a:r>
            <a:r>
              <a:rPr lang="en-US" sz="1600" dirty="0" smtClean="0">
                <a:latin typeface="Arial" pitchFamily="34" charset="0"/>
                <a:ea typeface="ヒラギノ角ゴ Pro W3"/>
                <a:cs typeface="ヒラギノ角ゴ Pro W3"/>
              </a:rPr>
              <a:t>Health”</a:t>
            </a:r>
          </a:p>
          <a:p>
            <a:r>
              <a:rPr lang="en-US" sz="1600" dirty="0"/>
              <a:t>Served as a facilitator during OIA annual </a:t>
            </a:r>
            <a:r>
              <a:rPr lang="en-US" sz="1600" dirty="0" smtClean="0"/>
              <a:t>student </a:t>
            </a:r>
            <a:r>
              <a:rPr lang="en-US" sz="1600" dirty="0"/>
              <a:t>post-travel debriefing session</a:t>
            </a:r>
          </a:p>
          <a:p>
            <a:pPr lvl="1"/>
            <a:endParaRPr lang="en-US" sz="1600" b="1" dirty="0" smtClean="0"/>
          </a:p>
          <a:p>
            <a:pPr marL="0" indent="0">
              <a:buNone/>
            </a:pPr>
            <a:endParaRPr lang="en-US" sz="1600" dirty="0" smtClean="0"/>
          </a:p>
          <a:p>
            <a:pPr marL="0" indent="0">
              <a:buNone/>
            </a:pPr>
            <a:endParaRPr lang="en-US" sz="1600" dirty="0" smtClean="0"/>
          </a:p>
        </p:txBody>
      </p:sp>
      <p:sp>
        <p:nvSpPr>
          <p:cNvPr id="4" name="Slide Number Placeholder 3"/>
          <p:cNvSpPr>
            <a:spLocks noGrp="1"/>
          </p:cNvSpPr>
          <p:nvPr>
            <p:ph type="sldNum" sz="quarter" idx="10"/>
          </p:nvPr>
        </p:nvSpPr>
        <p:spPr/>
        <p:txBody>
          <a:bodyPr/>
          <a:lstStyle/>
          <a:p>
            <a:fld id="{BF25531C-F3B7-4618-9A07-E14445AD441B}" type="slidenum">
              <a:rPr lang="en-US" smtClean="0"/>
              <a:pPr/>
              <a:t>11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259" y="1471862"/>
            <a:ext cx="1811561" cy="18258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212" y="3505200"/>
            <a:ext cx="2363249" cy="2412484"/>
          </a:xfrm>
          <a:prstGeom prst="rect">
            <a:avLst/>
          </a:prstGeom>
        </p:spPr>
      </p:pic>
    </p:spTree>
    <p:extLst>
      <p:ext uri="{BB962C8B-B14F-4D97-AF65-F5344CB8AC3E}">
        <p14:creationId xmlns:p14="http://schemas.microsoft.com/office/powerpoint/2010/main" val="372392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228600"/>
            <a:ext cx="11274663" cy="1143000"/>
          </a:xfrm>
        </p:spPr>
        <p:txBody>
          <a:bodyPr/>
          <a:lstStyle/>
          <a:p>
            <a:r>
              <a:rPr lang="en-US" sz="3600" dirty="0" smtClean="0"/>
              <a:t>UNC Office of International Activities</a:t>
            </a:r>
            <a:br>
              <a:rPr lang="en-US" sz="3600" dirty="0" smtClean="0"/>
            </a:br>
            <a:r>
              <a:rPr lang="en-US" sz="3600" dirty="0" smtClean="0"/>
              <a:t>Funding for Resident Physicians</a:t>
            </a:r>
            <a:endParaRPr lang="en-US" sz="3600" dirty="0"/>
          </a:p>
        </p:txBody>
      </p:sp>
      <p:sp>
        <p:nvSpPr>
          <p:cNvPr id="3" name="Content Placeholder 2"/>
          <p:cNvSpPr>
            <a:spLocks noGrp="1"/>
          </p:cNvSpPr>
          <p:nvPr>
            <p:ph idx="1"/>
          </p:nvPr>
        </p:nvSpPr>
        <p:spPr>
          <a:xfrm>
            <a:off x="331207" y="1371600"/>
            <a:ext cx="11274663" cy="4525963"/>
          </a:xfrm>
        </p:spPr>
        <p:txBody>
          <a:bodyPr/>
          <a:lstStyle/>
          <a:p>
            <a:r>
              <a:rPr lang="en-US" sz="2000" dirty="0" smtClean="0">
                <a:latin typeface="Arial (Body)"/>
              </a:rPr>
              <a:t>2016-2017 Supported </a:t>
            </a:r>
            <a:r>
              <a:rPr lang="en-US" sz="2000" dirty="0">
                <a:latin typeface="Arial (Body)"/>
              </a:rPr>
              <a:t>33 Residents traveling to 17 countries </a:t>
            </a:r>
            <a:endParaRPr lang="en-US" sz="2000" dirty="0" smtClean="0">
              <a:latin typeface="Arial (Body)"/>
            </a:endParaRPr>
          </a:p>
          <a:p>
            <a:pPr lvl="1">
              <a:buFont typeface="Courier New" panose="02070309020205020404" pitchFamily="49" charset="0"/>
              <a:buChar char="o"/>
            </a:pPr>
            <a:r>
              <a:rPr lang="en-US" sz="2000" dirty="0" smtClean="0">
                <a:latin typeface="Arial (Body)"/>
              </a:rPr>
              <a:t>5 </a:t>
            </a:r>
            <a:r>
              <a:rPr lang="en-US" sz="2000" dirty="0">
                <a:latin typeface="Arial (Body)"/>
              </a:rPr>
              <a:t>YR Total= 145 residents to 37 </a:t>
            </a:r>
            <a:r>
              <a:rPr lang="en-US" sz="2000" dirty="0" smtClean="0">
                <a:latin typeface="Arial (Body)"/>
              </a:rPr>
              <a:t>countries</a:t>
            </a:r>
          </a:p>
          <a:p>
            <a:pPr marL="0" indent="0">
              <a:buNone/>
              <a:defRPr/>
            </a:pPr>
            <a:endParaRPr lang="en-US" sz="2000" dirty="0" smtClean="0">
              <a:solidFill>
                <a:schemeClr val="bg2"/>
              </a:solidFill>
              <a:latin typeface="Arial (Body)"/>
              <a:cs typeface="Times New Roman" pitchFamily="18" charset="0"/>
            </a:endParaRPr>
          </a:p>
          <a:p>
            <a:pPr marL="285750" indent="-285750">
              <a:buFont typeface="Arial" pitchFamily="34" charset="0"/>
              <a:buChar char="•"/>
              <a:defRPr/>
            </a:pPr>
            <a:r>
              <a:rPr lang="en-US" sz="2000" dirty="0" smtClean="0">
                <a:solidFill>
                  <a:schemeClr val="tx1"/>
                </a:solidFill>
                <a:latin typeface="Arial (Body)"/>
                <a:cs typeface="Times New Roman" pitchFamily="18" charset="0"/>
              </a:rPr>
              <a:t>Global Health Conference funding to promote scholarly work</a:t>
            </a:r>
          </a:p>
          <a:p>
            <a:pPr marL="285750" indent="-285750">
              <a:buFont typeface="Arial" pitchFamily="34" charset="0"/>
              <a:buChar char="•"/>
              <a:defRPr/>
            </a:pPr>
            <a:r>
              <a:rPr lang="en-US" sz="2000" dirty="0" smtClean="0">
                <a:solidFill>
                  <a:schemeClr val="tx1"/>
                </a:solidFill>
                <a:latin typeface="Arial (Body)"/>
                <a:cs typeface="Times New Roman" pitchFamily="18" charset="0"/>
              </a:rPr>
              <a:t>UNC </a:t>
            </a:r>
            <a:r>
              <a:rPr lang="en-US" sz="2000" dirty="0">
                <a:solidFill>
                  <a:schemeClr val="tx1"/>
                </a:solidFill>
                <a:latin typeface="Arial (Body)"/>
                <a:cs typeface="Times New Roman" pitchFamily="18" charset="0"/>
              </a:rPr>
              <a:t>Resident Scholarship for Global Health Rotations. Biannual awards total $20,000</a:t>
            </a:r>
            <a:r>
              <a:rPr lang="en-US" sz="2000" dirty="0" smtClean="0">
                <a:solidFill>
                  <a:schemeClr val="tx1"/>
                </a:solidFill>
                <a:latin typeface="Arial (Body)"/>
                <a:cs typeface="Times New Roman" pitchFamily="18" charset="0"/>
              </a:rPr>
              <a:t>.</a:t>
            </a:r>
            <a:endParaRPr lang="en-US" sz="2000" dirty="0">
              <a:solidFill>
                <a:schemeClr val="tx1"/>
              </a:solidFill>
              <a:latin typeface="Arial (Body)"/>
              <a:cs typeface="Times New Roman" pitchFamily="18" charset="0"/>
            </a:endParaRPr>
          </a:p>
          <a:p>
            <a:pPr marL="800100" lvl="1">
              <a:buFont typeface="Arial" pitchFamily="34" charset="0"/>
              <a:buChar char="•"/>
              <a:defRPr/>
            </a:pPr>
            <a:r>
              <a:rPr lang="en-US" sz="2000" dirty="0">
                <a:solidFill>
                  <a:schemeClr val="tx1"/>
                </a:solidFill>
                <a:latin typeface="Arial (Body)"/>
                <a:cs typeface="Times New Roman" pitchFamily="18" charset="0"/>
              </a:rPr>
              <a:t>Those with opportunity for resident and host site continuity given preference</a:t>
            </a:r>
          </a:p>
          <a:p>
            <a:endParaRPr lang="en-US" sz="2000" dirty="0" smtClean="0">
              <a:solidFill>
                <a:schemeClr val="tx1"/>
              </a:solidFill>
              <a:latin typeface="Arial (Body)"/>
            </a:endParaRPr>
          </a:p>
          <a:p>
            <a:pPr marL="0" indent="0">
              <a:buNone/>
            </a:pPr>
            <a:r>
              <a:rPr lang="en-US" sz="2000" dirty="0" smtClean="0">
                <a:latin typeface="Arial (Body)"/>
              </a:rPr>
              <a:t>Funding support UNC Resident’s involvement:</a:t>
            </a:r>
          </a:p>
          <a:p>
            <a:r>
              <a:rPr lang="en-US" sz="2000" dirty="0" smtClean="0">
                <a:latin typeface="Arial (Body)"/>
              </a:rPr>
              <a:t>Facilitate clinical week with student group to Honduras in well-women’s clinic</a:t>
            </a:r>
          </a:p>
          <a:p>
            <a:r>
              <a:rPr lang="en-US" sz="2000" dirty="0" smtClean="0">
                <a:latin typeface="Arial (Body)"/>
              </a:rPr>
              <a:t>UNC Malawi thriving partnership for ongoing collaborations. </a:t>
            </a:r>
            <a:r>
              <a:rPr lang="en-US" sz="2000" dirty="0" err="1" smtClean="0">
                <a:latin typeface="Arial (Body)"/>
              </a:rPr>
              <a:t>Peds</a:t>
            </a:r>
            <a:r>
              <a:rPr lang="en-US" sz="2000" dirty="0" smtClean="0">
                <a:latin typeface="Arial (Body)"/>
              </a:rPr>
              <a:t> residents developing QI with Malawi medical team and documenting trauma cases in new digital medical records system.</a:t>
            </a:r>
          </a:p>
          <a:p>
            <a:r>
              <a:rPr lang="en-US" sz="2000" dirty="0" smtClean="0">
                <a:latin typeface="Arial (Body)"/>
              </a:rPr>
              <a:t>Nicaragua partner site hosts residents developing ID research with their </a:t>
            </a:r>
            <a:r>
              <a:rPr lang="en-US" sz="2000" dirty="0" smtClean="0">
                <a:latin typeface="Arial (Body)"/>
              </a:rPr>
              <a:t>team</a:t>
            </a:r>
            <a:endParaRPr lang="en-US" sz="2000" dirty="0" smtClean="0">
              <a:latin typeface="Arial (Body)"/>
            </a:endParaRPr>
          </a:p>
          <a:p>
            <a:r>
              <a:rPr lang="en-US" sz="2000" dirty="0" smtClean="0">
                <a:latin typeface="Arial (Body)"/>
              </a:rPr>
              <a:t>Resident’s trip to Greece to work in Syrian Refugee camp</a:t>
            </a:r>
          </a:p>
          <a:p>
            <a:endParaRPr lang="en-US" sz="2000" dirty="0">
              <a:latin typeface="Arial (Body)"/>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12</a:t>
            </a:fld>
            <a:endParaRPr lang="en-US"/>
          </a:p>
        </p:txBody>
      </p:sp>
    </p:spTree>
    <p:extLst>
      <p:ext uri="{BB962C8B-B14F-4D97-AF65-F5344CB8AC3E}">
        <p14:creationId xmlns:p14="http://schemas.microsoft.com/office/powerpoint/2010/main" val="1178182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25531C-F3B7-4618-9A07-E14445AD441B}" type="slidenum">
              <a:rPr lang="en-US" smtClean="0"/>
              <a:pPr/>
              <a:t>13</a:t>
            </a:fld>
            <a:endParaRPr lang="en-US"/>
          </a:p>
        </p:txBody>
      </p:sp>
      <p:sp>
        <p:nvSpPr>
          <p:cNvPr id="5" name="Title 1"/>
          <p:cNvSpPr>
            <a:spLocks noGrp="1"/>
          </p:cNvSpPr>
          <p:nvPr>
            <p:ph type="title"/>
          </p:nvPr>
        </p:nvSpPr>
        <p:spPr/>
        <p:txBody>
          <a:bodyPr/>
          <a:lstStyle/>
          <a:p>
            <a:r>
              <a:rPr lang="en-US" sz="3600" dirty="0" smtClean="0"/>
              <a:t>UNC Office of International Activities</a:t>
            </a:r>
            <a:br>
              <a:rPr lang="en-US" sz="3600" dirty="0" smtClean="0"/>
            </a:br>
            <a:r>
              <a:rPr lang="en-US" sz="3600" dirty="0" smtClean="0"/>
              <a:t>Educational Support/Resources</a:t>
            </a:r>
            <a:endParaRPr lang="en-US" sz="3600" dirty="0"/>
          </a:p>
        </p:txBody>
      </p:sp>
      <p:sp>
        <p:nvSpPr>
          <p:cNvPr id="7" name="Content Placeholder 6"/>
          <p:cNvSpPr txBox="1">
            <a:spLocks noGrp="1" noChangeArrowheads="1"/>
          </p:cNvSpPr>
          <p:nvPr>
            <p:ph idx="1"/>
          </p:nvPr>
        </p:nvSpPr>
        <p:spPr bwMode="auto">
          <a:xfrm>
            <a:off x="173485" y="1545431"/>
            <a:ext cx="8456691" cy="47085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marL="285750" lvl="0" indent="-285750">
              <a:lnSpc>
                <a:spcPct val="150000"/>
              </a:lnSpc>
              <a:spcBef>
                <a:spcPct val="20000"/>
              </a:spcBef>
              <a:spcAft>
                <a:spcPct val="20000"/>
              </a:spcAft>
              <a:buClr>
                <a:srgbClr val="336699"/>
              </a:buClr>
              <a:buSzPct val="115000"/>
              <a:buFont typeface="Arial" pitchFamily="34" charset="0"/>
              <a:buChar char="•"/>
              <a:defRPr/>
            </a:pPr>
            <a:r>
              <a:rPr lang="en-US" sz="2000" kern="0" dirty="0">
                <a:latin typeface="+mn-lt"/>
                <a:ea typeface="ヒラギノ角ゴ Pro W3" pitchFamily="-112" charset="-128"/>
                <a:cs typeface="Times New Roman" pitchFamily="18" charset="0"/>
              </a:rPr>
              <a:t>Launched UNC scholarship for global health rotations in January 2012. </a:t>
            </a:r>
            <a:endParaRPr lang="en-US" sz="2000" kern="0" dirty="0" smtClean="0">
              <a:latin typeface="+mn-lt"/>
              <a:ea typeface="ヒラギノ角ゴ Pro W3" pitchFamily="-112" charset="-128"/>
              <a:cs typeface="Times New Roman" pitchFamily="18" charset="0"/>
            </a:endParaRPr>
          </a:p>
          <a:p>
            <a:pPr marL="285750" lvl="0" indent="-285750">
              <a:lnSpc>
                <a:spcPct val="150000"/>
              </a:lnSpc>
              <a:spcBef>
                <a:spcPct val="20000"/>
              </a:spcBef>
              <a:spcAft>
                <a:spcPct val="20000"/>
              </a:spcAft>
              <a:buClr>
                <a:srgbClr val="336699"/>
              </a:buClr>
              <a:buSzPct val="115000"/>
              <a:buFont typeface="Arial" pitchFamily="34" charset="0"/>
              <a:buChar char="•"/>
              <a:defRPr/>
            </a:pPr>
            <a:r>
              <a:rPr lang="en-US" sz="2000" kern="0" dirty="0" smtClean="0">
                <a:latin typeface="+mn-lt"/>
                <a:ea typeface="ヒラギノ角ゴ Pro W3" pitchFamily="-112" charset="-128"/>
                <a:cs typeface="Times New Roman" pitchFamily="18" charset="0"/>
              </a:rPr>
              <a:t>Global Health Resource </a:t>
            </a:r>
            <a:r>
              <a:rPr lang="en-US" sz="2000" kern="0" dirty="0">
                <a:latin typeface="+mn-lt"/>
                <a:ea typeface="ヒラギノ角ゴ Pro W3" pitchFamily="-112" charset="-128"/>
                <a:cs typeface="Times New Roman" pitchFamily="18" charset="0"/>
              </a:rPr>
              <a:t>L</a:t>
            </a:r>
            <a:r>
              <a:rPr lang="en-US" sz="2000" kern="0" dirty="0" smtClean="0">
                <a:latin typeface="+mn-lt"/>
                <a:ea typeface="ヒラギノ角ゴ Pro W3" pitchFamily="-112" charset="-128"/>
                <a:cs typeface="Times New Roman" pitchFamily="18" charset="0"/>
              </a:rPr>
              <a:t>ibrary: introductory academic texts, books, documentaries </a:t>
            </a:r>
          </a:p>
          <a:p>
            <a:pPr marL="285750" indent="-285750">
              <a:lnSpc>
                <a:spcPct val="150000"/>
              </a:lnSpc>
              <a:spcBef>
                <a:spcPct val="20000"/>
              </a:spcBef>
              <a:spcAft>
                <a:spcPct val="20000"/>
              </a:spcAft>
              <a:buClr>
                <a:srgbClr val="336699"/>
              </a:buClr>
              <a:buSzPct val="115000"/>
              <a:buFont typeface="Arial" pitchFamily="34" charset="0"/>
              <a:buChar char="•"/>
              <a:defRPr/>
            </a:pPr>
            <a:r>
              <a:rPr lang="en-US" sz="2000" kern="0" dirty="0">
                <a:latin typeface="+mn-lt"/>
                <a:ea typeface="ヒラギノ角ゴ Pro W3" pitchFamily="-112" charset="-128"/>
                <a:cs typeface="Times New Roman" pitchFamily="18" charset="0"/>
              </a:rPr>
              <a:t>O</a:t>
            </a:r>
            <a:r>
              <a:rPr lang="en-US" sz="2000" kern="0" dirty="0" smtClean="0">
                <a:latin typeface="+mn-lt"/>
                <a:ea typeface="ヒラギノ角ゴ Pro W3" pitchFamily="-112" charset="-128"/>
                <a:cs typeface="Times New Roman" pitchFamily="18" charset="0"/>
              </a:rPr>
              <a:t>nline </a:t>
            </a:r>
            <a:r>
              <a:rPr lang="en-US" sz="2000" kern="0" dirty="0">
                <a:latin typeface="+mn-lt"/>
                <a:ea typeface="ヒラギノ角ゴ Pro W3" pitchFamily="-112" charset="-128"/>
                <a:cs typeface="Times New Roman" pitchFamily="18" charset="0"/>
              </a:rPr>
              <a:t>modules: </a:t>
            </a:r>
            <a:r>
              <a:rPr lang="en-US" sz="2000" b="1" kern="0" dirty="0">
                <a:latin typeface="+mn-lt"/>
                <a:ea typeface="ヒラギノ角ゴ Pro W3" pitchFamily="-112" charset="-128"/>
                <a:cs typeface="Times New Roman" pitchFamily="18" charset="0"/>
              </a:rPr>
              <a:t>“Travel Health and Safety” and “Cross-cultural Issues, Ethics and Professionalism</a:t>
            </a:r>
            <a:r>
              <a:rPr lang="en-US" sz="2000" b="1" kern="0" dirty="0" smtClean="0">
                <a:latin typeface="+mn-lt"/>
                <a:ea typeface="ヒラギノ角ゴ Pro W3" pitchFamily="-112" charset="-128"/>
                <a:cs typeface="Times New Roman" pitchFamily="18" charset="0"/>
              </a:rPr>
              <a:t>” </a:t>
            </a:r>
            <a:r>
              <a:rPr lang="en-US" sz="2000" kern="0" dirty="0" smtClean="0">
                <a:latin typeface="+mn-lt"/>
                <a:ea typeface="ヒラギノ角ゴ Pro W3" pitchFamily="-112" charset="-128"/>
                <a:cs typeface="Times New Roman" pitchFamily="18" charset="0"/>
              </a:rPr>
              <a:t>(required) plus 16 other modules to name a few</a:t>
            </a:r>
          </a:p>
          <a:p>
            <a:pPr marL="400050" lvl="1">
              <a:lnSpc>
                <a:spcPct val="150000"/>
              </a:lnSpc>
              <a:spcBef>
                <a:spcPct val="20000"/>
              </a:spcBef>
              <a:spcAft>
                <a:spcPct val="20000"/>
              </a:spcAft>
              <a:buClr>
                <a:srgbClr val="336699"/>
              </a:buClr>
              <a:buSzPct val="115000"/>
              <a:buFont typeface="Arial" pitchFamily="34" charset="0"/>
              <a:buChar char="•"/>
              <a:defRPr/>
            </a:pPr>
            <a:r>
              <a:rPr lang="en-US" sz="2000" i="1" kern="0" dirty="0" smtClean="0">
                <a:latin typeface="+mn-lt"/>
                <a:ea typeface="ヒラギノ角ゴ Pro W3" pitchFamily="-112" charset="-128"/>
                <a:cs typeface="Times New Roman" pitchFamily="18" charset="0"/>
              </a:rPr>
              <a:t>HIV: A Global Update, Neonatal Health Childhood Diarrhea, Research Ethics, and Trauma &amp; Surgery in Low Income Countries</a:t>
            </a:r>
          </a:p>
          <a:p>
            <a:pPr marL="285750" indent="-285750">
              <a:lnSpc>
                <a:spcPct val="90000"/>
              </a:lnSpc>
              <a:spcBef>
                <a:spcPct val="20000"/>
              </a:spcBef>
              <a:spcAft>
                <a:spcPct val="20000"/>
              </a:spcAft>
              <a:buClr>
                <a:srgbClr val="336699"/>
              </a:buClr>
              <a:buSzPct val="115000"/>
              <a:buFont typeface="Arial" pitchFamily="34" charset="0"/>
              <a:buChar char="•"/>
              <a:defRPr/>
            </a:pPr>
            <a:endParaRPr kumimoji="0" lang="en-US" sz="2000" b="0" i="1" u="none" strike="noStrike" kern="0" cap="none" spc="0" normalizeH="0" baseline="0" noProof="0" dirty="0" smtClean="0">
              <a:ln>
                <a:noFill/>
              </a:ln>
              <a:effectLst/>
              <a:uLnTx/>
              <a:uFillTx/>
              <a:latin typeface="+mn-lt"/>
              <a:ea typeface="ヒラギノ角ゴ Pro W3" pitchFamily="-112" charset="-128"/>
              <a:cs typeface="ヒラギノ角ゴ Pro W3" pitchFamily="-112" charset="-128"/>
            </a:endParaRPr>
          </a:p>
          <a:p>
            <a:pPr marL="342900" marR="0" lvl="0" indent="-34290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defRPr/>
            </a:pPr>
            <a:endParaRPr kumimoji="0" lang="en-US" sz="2000" b="0" i="1" u="none" strike="noStrike" kern="0" cap="none" spc="0" normalizeH="0" baseline="0" noProof="0" dirty="0" smtClean="0">
              <a:ln>
                <a:noFill/>
              </a:ln>
              <a:effectLst/>
              <a:uLnTx/>
              <a:uFillTx/>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12" y="1676400"/>
            <a:ext cx="2970359" cy="3960478"/>
          </a:xfrm>
          <a:prstGeom prst="rect">
            <a:avLst/>
          </a:prstGeom>
        </p:spPr>
      </p:pic>
    </p:spTree>
    <p:extLst>
      <p:ext uri="{BB962C8B-B14F-4D97-AF65-F5344CB8AC3E}">
        <p14:creationId xmlns:p14="http://schemas.microsoft.com/office/powerpoint/2010/main" val="1448235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94851" y="1529077"/>
            <a:ext cx="8229600" cy="4525963"/>
          </a:xfrm>
        </p:spPr>
        <p:txBody>
          <a:bodyPr/>
          <a:lstStyle/>
          <a:p>
            <a:pPr eaLnBrk="1" hangingPunct="1">
              <a:lnSpc>
                <a:spcPct val="80000"/>
              </a:lnSpc>
            </a:pPr>
            <a:endParaRPr lang="en-US" sz="1400" dirty="0" smtClean="0">
              <a:latin typeface="Arial (Body)"/>
            </a:endParaRPr>
          </a:p>
          <a:p>
            <a:pPr eaLnBrk="1" hangingPunct="1">
              <a:buNone/>
            </a:pPr>
            <a:endParaRPr lang="en-US" sz="1400" i="1" dirty="0" smtClean="0">
              <a:latin typeface="Arial (Body)"/>
              <a:ea typeface="ヒラギノ角ゴ Pro W3"/>
              <a:cs typeface="ヒラギノ角ゴ Pro W3"/>
            </a:endParaRPr>
          </a:p>
        </p:txBody>
      </p:sp>
      <p:sp>
        <p:nvSpPr>
          <p:cNvPr id="5" name="Rectangle 4"/>
          <p:cNvSpPr/>
          <p:nvPr/>
        </p:nvSpPr>
        <p:spPr>
          <a:xfrm>
            <a:off x="1594195" y="331104"/>
            <a:ext cx="3879006" cy="111823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r>
              <a:rPr lang="en-US" sz="1400" dirty="0">
                <a:solidFill>
                  <a:schemeClr val="bg1">
                    <a:lumMod val="10000"/>
                  </a:schemeClr>
                </a:solidFill>
                <a:latin typeface="Arial (Body)"/>
                <a:cs typeface="Times New Roman" pitchFamily="18" charset="0"/>
              </a:rPr>
              <a:t>Resident identifies international rotation site,</a:t>
            </a:r>
          </a:p>
          <a:p>
            <a:r>
              <a:rPr lang="en-US" sz="1400" dirty="0">
                <a:solidFill>
                  <a:schemeClr val="bg1">
                    <a:lumMod val="10000"/>
                  </a:schemeClr>
                </a:solidFill>
                <a:latin typeface="Arial (Body)"/>
                <a:cs typeface="Times New Roman" pitchFamily="18" charset="0"/>
              </a:rPr>
              <a:t>obtains support of departmental advisor and</a:t>
            </a:r>
          </a:p>
          <a:p>
            <a:r>
              <a:rPr lang="en-US" sz="1400" dirty="0">
                <a:solidFill>
                  <a:schemeClr val="bg1">
                    <a:lumMod val="10000"/>
                  </a:schemeClr>
                </a:solidFill>
                <a:latin typeface="Arial (Body)"/>
                <a:cs typeface="Times New Roman" pitchFamily="18" charset="0"/>
              </a:rPr>
              <a:t>residency program director, and completes all</a:t>
            </a:r>
          </a:p>
          <a:p>
            <a:r>
              <a:rPr lang="en-US" sz="1400" dirty="0">
                <a:solidFill>
                  <a:schemeClr val="bg1">
                    <a:lumMod val="10000"/>
                  </a:schemeClr>
                </a:solidFill>
                <a:latin typeface="Arial (Body)"/>
                <a:cs typeface="Times New Roman" pitchFamily="18" charset="0"/>
              </a:rPr>
              <a:t>GME requirements</a:t>
            </a:r>
            <a:endParaRPr lang="en-US" sz="1400" kern="0" dirty="0">
              <a:solidFill>
                <a:schemeClr val="bg1">
                  <a:lumMod val="10000"/>
                </a:schemeClr>
              </a:solidFill>
              <a:latin typeface="Arial (Body)"/>
              <a:ea typeface="ヒラギノ角ゴ Pro W3" pitchFamily="-112" charset="-128"/>
              <a:cs typeface="Times New Roman" pitchFamily="18" charset="0"/>
            </a:endParaRPr>
          </a:p>
        </p:txBody>
      </p:sp>
      <p:sp>
        <p:nvSpPr>
          <p:cNvPr id="15" name="Down Arrow 14"/>
          <p:cNvSpPr/>
          <p:nvPr/>
        </p:nvSpPr>
        <p:spPr>
          <a:xfrm>
            <a:off x="5873855" y="1249711"/>
            <a:ext cx="275591" cy="210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ody)"/>
            </a:endParaRPr>
          </a:p>
        </p:txBody>
      </p:sp>
      <p:sp>
        <p:nvSpPr>
          <p:cNvPr id="16" name="Rectangle 15"/>
          <p:cNvSpPr/>
          <p:nvPr/>
        </p:nvSpPr>
        <p:spPr>
          <a:xfrm>
            <a:off x="6508294" y="319865"/>
            <a:ext cx="3889446" cy="111823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r>
              <a:rPr lang="en-US" sz="1400" dirty="0">
                <a:solidFill>
                  <a:schemeClr val="bg1">
                    <a:lumMod val="10000"/>
                  </a:schemeClr>
                </a:solidFill>
                <a:latin typeface="Arial (Body)"/>
                <a:cs typeface="Times New Roman" pitchFamily="18" charset="0"/>
              </a:rPr>
              <a:t>The OIA assists resident in finding an</a:t>
            </a:r>
          </a:p>
          <a:p>
            <a:r>
              <a:rPr lang="en-US" sz="1400" dirty="0">
                <a:solidFill>
                  <a:schemeClr val="bg1">
                    <a:lumMod val="10000"/>
                  </a:schemeClr>
                </a:solidFill>
                <a:latin typeface="Arial (Body)"/>
                <a:cs typeface="Times New Roman" pitchFamily="18" charset="0"/>
              </a:rPr>
              <a:t>appropriate international rotation site,</a:t>
            </a:r>
          </a:p>
          <a:p>
            <a:r>
              <a:rPr lang="en-US" sz="1400" dirty="0">
                <a:solidFill>
                  <a:schemeClr val="bg1">
                    <a:lumMod val="10000"/>
                  </a:schemeClr>
                </a:solidFill>
                <a:latin typeface="Arial (Body)"/>
                <a:cs typeface="Times New Roman" pitchFamily="18" charset="0"/>
              </a:rPr>
              <a:t>identifying departmental advisor, and reviews</a:t>
            </a:r>
          </a:p>
          <a:p>
            <a:r>
              <a:rPr lang="en-US" sz="1400" dirty="0">
                <a:solidFill>
                  <a:schemeClr val="bg1">
                    <a:lumMod val="10000"/>
                  </a:schemeClr>
                </a:solidFill>
                <a:latin typeface="Arial (Body)"/>
                <a:cs typeface="Times New Roman" pitchFamily="18" charset="0"/>
              </a:rPr>
              <a:t>all GME requirements</a:t>
            </a:r>
            <a:endParaRPr lang="en-US" sz="1400" kern="0" dirty="0">
              <a:solidFill>
                <a:schemeClr val="bg1">
                  <a:lumMod val="10000"/>
                </a:schemeClr>
              </a:solidFill>
              <a:latin typeface="Arial (Body)"/>
              <a:ea typeface="ヒラギノ角ゴ Pro W3" pitchFamily="-112" charset="-128"/>
              <a:cs typeface="Times New Roman" pitchFamily="18" charset="0"/>
            </a:endParaRPr>
          </a:p>
        </p:txBody>
      </p:sp>
      <p:sp>
        <p:nvSpPr>
          <p:cNvPr id="24" name="Rectangle 23"/>
          <p:cNvSpPr/>
          <p:nvPr/>
        </p:nvSpPr>
        <p:spPr>
          <a:xfrm>
            <a:off x="2803756" y="1517838"/>
            <a:ext cx="6383477" cy="140742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r>
              <a:rPr lang="en-US" sz="1400" b="1" dirty="0">
                <a:solidFill>
                  <a:schemeClr val="bg1">
                    <a:lumMod val="10000"/>
                  </a:schemeClr>
                </a:solidFill>
                <a:latin typeface="Arial (Body)"/>
                <a:cs typeface="Times New Roman" pitchFamily="18" charset="0"/>
              </a:rPr>
              <a:t>Resident completes </a:t>
            </a:r>
            <a:r>
              <a:rPr lang="en-US" sz="1400" b="1" dirty="0" smtClean="0">
                <a:solidFill>
                  <a:schemeClr val="bg1">
                    <a:lumMod val="10000"/>
                  </a:schemeClr>
                </a:solidFill>
                <a:latin typeface="Arial (Body)"/>
                <a:cs typeface="Times New Roman" pitchFamily="18" charset="0"/>
              </a:rPr>
              <a:t>GME </a:t>
            </a:r>
            <a:r>
              <a:rPr lang="en-US" sz="1400" b="1" dirty="0">
                <a:solidFill>
                  <a:schemeClr val="bg1">
                    <a:lumMod val="10000"/>
                  </a:schemeClr>
                </a:solidFill>
                <a:latin typeface="Arial (Body)"/>
                <a:cs typeface="Times New Roman" pitchFamily="18" charset="0"/>
              </a:rPr>
              <a:t>requirements:</a:t>
            </a:r>
          </a:p>
          <a:p>
            <a:r>
              <a:rPr lang="en-US" sz="1400" dirty="0">
                <a:solidFill>
                  <a:schemeClr val="bg1">
                    <a:lumMod val="10000"/>
                  </a:schemeClr>
                </a:solidFill>
                <a:latin typeface="Arial (Body)"/>
                <a:cs typeface="Times New Roman" pitchFamily="18" charset="0"/>
              </a:rPr>
              <a:t>1) Letter from program </a:t>
            </a:r>
            <a:r>
              <a:rPr lang="en-US" sz="1400" dirty="0" smtClean="0">
                <a:solidFill>
                  <a:schemeClr val="bg1">
                    <a:lumMod val="10000"/>
                  </a:schemeClr>
                </a:solidFill>
                <a:latin typeface="Arial (Body)"/>
                <a:cs typeface="Times New Roman" pitchFamily="18" charset="0"/>
              </a:rPr>
              <a:t>director for non-clinical away rotations</a:t>
            </a:r>
            <a:endParaRPr lang="en-US" sz="1400" dirty="0">
              <a:solidFill>
                <a:schemeClr val="bg1">
                  <a:lumMod val="10000"/>
                </a:schemeClr>
              </a:solidFill>
              <a:latin typeface="Arial (Body)"/>
              <a:cs typeface="Times New Roman" pitchFamily="18" charset="0"/>
            </a:endParaRPr>
          </a:p>
          <a:p>
            <a:r>
              <a:rPr lang="en-US" sz="1400" dirty="0">
                <a:solidFill>
                  <a:schemeClr val="bg1">
                    <a:lumMod val="10000"/>
                  </a:schemeClr>
                </a:solidFill>
                <a:latin typeface="Arial (Body)"/>
                <a:cs typeface="Times New Roman" pitchFamily="18" charset="0"/>
              </a:rPr>
              <a:t>2) Letter of Agreement between UNC and </a:t>
            </a:r>
            <a:r>
              <a:rPr lang="en-US" sz="1400" dirty="0" smtClean="0">
                <a:solidFill>
                  <a:schemeClr val="bg1">
                    <a:lumMod val="10000"/>
                  </a:schemeClr>
                </a:solidFill>
                <a:latin typeface="Arial (Body)"/>
                <a:cs typeface="Times New Roman" pitchFamily="18" charset="0"/>
              </a:rPr>
              <a:t>Host </a:t>
            </a:r>
            <a:r>
              <a:rPr lang="en-US" sz="1400" dirty="0">
                <a:solidFill>
                  <a:schemeClr val="bg1">
                    <a:lumMod val="10000"/>
                  </a:schemeClr>
                </a:solidFill>
                <a:latin typeface="Arial (Body)"/>
                <a:cs typeface="Times New Roman" pitchFamily="18" charset="0"/>
              </a:rPr>
              <a:t>I</a:t>
            </a:r>
            <a:r>
              <a:rPr lang="en-US" sz="1400" dirty="0" smtClean="0">
                <a:solidFill>
                  <a:schemeClr val="bg1">
                    <a:lumMod val="10000"/>
                  </a:schemeClr>
                </a:solidFill>
                <a:latin typeface="Arial (Body)"/>
                <a:cs typeface="Times New Roman" pitchFamily="18" charset="0"/>
              </a:rPr>
              <a:t>nstitution</a:t>
            </a:r>
            <a:endParaRPr lang="en-US" sz="1400" dirty="0">
              <a:solidFill>
                <a:schemeClr val="bg1">
                  <a:lumMod val="10000"/>
                </a:schemeClr>
              </a:solidFill>
              <a:latin typeface="Arial (Body)"/>
              <a:cs typeface="Times New Roman" pitchFamily="18" charset="0"/>
            </a:endParaRPr>
          </a:p>
          <a:p>
            <a:r>
              <a:rPr lang="en-US" sz="1400" dirty="0">
                <a:solidFill>
                  <a:schemeClr val="bg1">
                    <a:lumMod val="10000"/>
                  </a:schemeClr>
                </a:solidFill>
                <a:latin typeface="Arial (Body)"/>
                <a:cs typeface="Times New Roman" pitchFamily="18" charset="0"/>
              </a:rPr>
              <a:t>3) Special Projects </a:t>
            </a:r>
            <a:r>
              <a:rPr lang="en-US" sz="1400" dirty="0" smtClean="0">
                <a:solidFill>
                  <a:schemeClr val="bg1">
                    <a:lumMod val="10000"/>
                  </a:schemeClr>
                </a:solidFill>
                <a:latin typeface="Arial (Body)"/>
                <a:cs typeface="Times New Roman" pitchFamily="18" charset="0"/>
              </a:rPr>
              <a:t>Professional Liability Agreement</a:t>
            </a:r>
            <a:endParaRPr lang="en-US" sz="1400" dirty="0">
              <a:solidFill>
                <a:schemeClr val="bg1">
                  <a:lumMod val="10000"/>
                </a:schemeClr>
              </a:solidFill>
              <a:latin typeface="Arial (Body)"/>
              <a:cs typeface="Times New Roman" pitchFamily="18" charset="0"/>
            </a:endParaRPr>
          </a:p>
          <a:p>
            <a:r>
              <a:rPr lang="en-US" sz="1400" dirty="0">
                <a:solidFill>
                  <a:schemeClr val="bg1">
                    <a:lumMod val="10000"/>
                  </a:schemeClr>
                </a:solidFill>
                <a:latin typeface="Arial (Body)"/>
                <a:cs typeface="Times New Roman" pitchFamily="18" charset="0"/>
              </a:rPr>
              <a:t>4) </a:t>
            </a:r>
            <a:r>
              <a:rPr lang="en-US" sz="1400" dirty="0" smtClean="0">
                <a:solidFill>
                  <a:schemeClr val="bg1">
                    <a:lumMod val="10000"/>
                  </a:schemeClr>
                </a:solidFill>
                <a:latin typeface="Arial (Body)"/>
                <a:cs typeface="Times New Roman" pitchFamily="18" charset="0"/>
              </a:rPr>
              <a:t>Voluntary Participation and Assumption of Risk Agreement</a:t>
            </a:r>
          </a:p>
        </p:txBody>
      </p:sp>
      <p:sp>
        <p:nvSpPr>
          <p:cNvPr id="25" name="Rectangle 24"/>
          <p:cNvSpPr/>
          <p:nvPr/>
        </p:nvSpPr>
        <p:spPr>
          <a:xfrm>
            <a:off x="1594195" y="3233292"/>
            <a:ext cx="8349869" cy="176320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r>
              <a:rPr lang="en-US" sz="1400" b="1" dirty="0">
                <a:solidFill>
                  <a:schemeClr val="bg1">
                    <a:lumMod val="10000"/>
                  </a:schemeClr>
                </a:solidFill>
                <a:latin typeface="Arial (Body)"/>
                <a:cs typeface="Times New Roman" pitchFamily="18" charset="0"/>
              </a:rPr>
              <a:t>The OIA ensures that the </a:t>
            </a:r>
            <a:r>
              <a:rPr lang="en-US" sz="1400" b="1" dirty="0" smtClean="0">
                <a:solidFill>
                  <a:schemeClr val="bg1">
                    <a:lumMod val="10000"/>
                  </a:schemeClr>
                </a:solidFill>
                <a:latin typeface="Arial (Body)"/>
                <a:cs typeface="Times New Roman" pitchFamily="18" charset="0"/>
              </a:rPr>
              <a:t>resident:</a:t>
            </a:r>
            <a:endParaRPr lang="en-US" sz="1400" b="1" dirty="0">
              <a:solidFill>
                <a:schemeClr val="bg1">
                  <a:lumMod val="10000"/>
                </a:schemeClr>
              </a:solidFill>
              <a:latin typeface="Arial (Body)"/>
              <a:cs typeface="Times New Roman" pitchFamily="18" charset="0"/>
            </a:endParaRPr>
          </a:p>
          <a:p>
            <a:r>
              <a:rPr lang="en-US" sz="1400" dirty="0">
                <a:solidFill>
                  <a:schemeClr val="bg1">
                    <a:lumMod val="10000"/>
                  </a:schemeClr>
                </a:solidFill>
                <a:latin typeface="Arial (Body)"/>
                <a:cs typeface="Times New Roman" pitchFamily="18" charset="0"/>
              </a:rPr>
              <a:t>1) Is aware of biannual UNC resident scholarship opportunities</a:t>
            </a:r>
          </a:p>
          <a:p>
            <a:r>
              <a:rPr lang="en-US" sz="1400" dirty="0" smtClean="0">
                <a:solidFill>
                  <a:schemeClr val="bg1">
                    <a:lumMod val="10000"/>
                  </a:schemeClr>
                </a:solidFill>
                <a:latin typeface="Arial (Body)"/>
                <a:cs typeface="Times New Roman" pitchFamily="18" charset="0"/>
              </a:rPr>
              <a:t>2) Purchases UNC sanctioned travel </a:t>
            </a:r>
            <a:r>
              <a:rPr lang="en-US" sz="1400" dirty="0">
                <a:solidFill>
                  <a:schemeClr val="bg1">
                    <a:lumMod val="10000"/>
                  </a:schemeClr>
                </a:solidFill>
                <a:latin typeface="Arial (Body)"/>
                <a:cs typeface="Times New Roman" pitchFamily="18" charset="0"/>
              </a:rPr>
              <a:t>health/evacuation insurance</a:t>
            </a:r>
          </a:p>
          <a:p>
            <a:r>
              <a:rPr lang="en-US" sz="1400" dirty="0" smtClean="0">
                <a:solidFill>
                  <a:schemeClr val="bg1">
                    <a:lumMod val="10000"/>
                  </a:schemeClr>
                </a:solidFill>
                <a:latin typeface="Arial (Body)"/>
                <a:cs typeface="Times New Roman" pitchFamily="18" charset="0"/>
              </a:rPr>
              <a:t>3) </a:t>
            </a:r>
            <a:r>
              <a:rPr lang="en-US" sz="1400" dirty="0">
                <a:solidFill>
                  <a:schemeClr val="bg1">
                    <a:lumMod val="10000"/>
                  </a:schemeClr>
                </a:solidFill>
                <a:latin typeface="Arial (Body)"/>
                <a:cs typeface="Times New Roman" pitchFamily="18" charset="0"/>
              </a:rPr>
              <a:t>Completes the required online </a:t>
            </a:r>
            <a:r>
              <a:rPr lang="en-US" sz="1400" dirty="0" smtClean="0">
                <a:solidFill>
                  <a:schemeClr val="bg1">
                    <a:lumMod val="10000"/>
                  </a:schemeClr>
                </a:solidFill>
                <a:latin typeface="Arial (Body)"/>
                <a:cs typeface="Times New Roman" pitchFamily="18" charset="0"/>
              </a:rPr>
              <a:t>travel modules and quizzes</a:t>
            </a:r>
            <a:r>
              <a:rPr lang="en-US" sz="1400" dirty="0">
                <a:solidFill>
                  <a:schemeClr val="bg1">
                    <a:lumMod val="10000"/>
                  </a:schemeClr>
                </a:solidFill>
                <a:latin typeface="Arial (Body)"/>
                <a:cs typeface="Times New Roman" pitchFamily="18" charset="0"/>
              </a:rPr>
              <a:t/>
            </a:r>
            <a:br>
              <a:rPr lang="en-US" sz="1400" dirty="0">
                <a:solidFill>
                  <a:schemeClr val="bg1">
                    <a:lumMod val="10000"/>
                  </a:schemeClr>
                </a:solidFill>
                <a:latin typeface="Arial (Body)"/>
                <a:cs typeface="Times New Roman" pitchFamily="18" charset="0"/>
              </a:rPr>
            </a:br>
            <a:r>
              <a:rPr lang="en-US" sz="1400" dirty="0">
                <a:solidFill>
                  <a:schemeClr val="bg1">
                    <a:lumMod val="10000"/>
                  </a:schemeClr>
                </a:solidFill>
                <a:latin typeface="Arial (Body)"/>
                <a:cs typeface="Times New Roman" pitchFamily="18" charset="0"/>
              </a:rPr>
              <a:t>3</a:t>
            </a:r>
            <a:r>
              <a:rPr lang="en-US" sz="1400" dirty="0" smtClean="0">
                <a:solidFill>
                  <a:schemeClr val="bg1">
                    <a:lumMod val="10000"/>
                  </a:schemeClr>
                </a:solidFill>
                <a:latin typeface="Arial (Body)"/>
                <a:cs typeface="Times New Roman" pitchFamily="18" charset="0"/>
              </a:rPr>
              <a:t>) Registers travel dates &amp; location in UNC Global Travel Registry</a:t>
            </a:r>
            <a:endParaRPr lang="en-US" sz="1400" dirty="0">
              <a:solidFill>
                <a:schemeClr val="bg1">
                  <a:lumMod val="10000"/>
                </a:schemeClr>
              </a:solidFill>
              <a:latin typeface="Arial (Body)"/>
              <a:cs typeface="Times New Roman" pitchFamily="18" charset="0"/>
            </a:endParaRPr>
          </a:p>
          <a:p>
            <a:r>
              <a:rPr lang="en-US" sz="1400" dirty="0">
                <a:solidFill>
                  <a:schemeClr val="bg1">
                    <a:lumMod val="10000"/>
                  </a:schemeClr>
                </a:solidFill>
                <a:latin typeface="Arial (Body)"/>
                <a:cs typeface="Times New Roman" pitchFamily="18" charset="0"/>
              </a:rPr>
              <a:t>4</a:t>
            </a:r>
            <a:r>
              <a:rPr lang="en-US" sz="1400" dirty="0" smtClean="0">
                <a:solidFill>
                  <a:schemeClr val="bg1">
                    <a:lumMod val="10000"/>
                  </a:schemeClr>
                </a:solidFill>
                <a:latin typeface="Arial (Body)"/>
                <a:cs typeface="Times New Roman" pitchFamily="18" charset="0"/>
              </a:rPr>
              <a:t>) Signs the online Code of Conduct</a:t>
            </a:r>
          </a:p>
          <a:p>
            <a:r>
              <a:rPr lang="en-US" sz="1400" dirty="0" smtClean="0">
                <a:solidFill>
                  <a:schemeClr val="bg1">
                    <a:lumMod val="10000"/>
                  </a:schemeClr>
                </a:solidFill>
                <a:latin typeface="Arial (Body)"/>
                <a:cs typeface="Times New Roman" pitchFamily="18" charset="0"/>
              </a:rPr>
              <a:t>5) Pre-Travel Medical Evaluation (confirms with OHS staff)</a:t>
            </a:r>
          </a:p>
          <a:p>
            <a:r>
              <a:rPr lang="en-US" sz="1400" kern="0" dirty="0" smtClean="0">
                <a:solidFill>
                  <a:schemeClr val="bg1">
                    <a:lumMod val="10000"/>
                  </a:schemeClr>
                </a:solidFill>
                <a:latin typeface="Arial (Body)"/>
                <a:ea typeface="ヒラギノ角ゴ Pro W3" pitchFamily="-112" charset="-128"/>
                <a:cs typeface="Times New Roman" pitchFamily="18" charset="0"/>
              </a:rPr>
              <a:t>6) Submit the evaluation questionnaire based on your international rotation</a:t>
            </a:r>
            <a:endParaRPr lang="en-US" sz="1400" kern="0" dirty="0">
              <a:solidFill>
                <a:schemeClr val="bg1">
                  <a:lumMod val="10000"/>
                </a:schemeClr>
              </a:solidFill>
              <a:latin typeface="Arial (Body)"/>
              <a:ea typeface="ヒラギノ角ゴ Pro W3" pitchFamily="-112" charset="-128"/>
              <a:cs typeface="Times New Roman" pitchFamily="18" charset="0"/>
            </a:endParaRPr>
          </a:p>
        </p:txBody>
      </p:sp>
      <p:sp>
        <p:nvSpPr>
          <p:cNvPr id="26" name="Rectangle 25"/>
          <p:cNvSpPr/>
          <p:nvPr/>
        </p:nvSpPr>
        <p:spPr>
          <a:xfrm>
            <a:off x="1145999" y="5377628"/>
            <a:ext cx="9423398" cy="14122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r>
              <a:rPr lang="en-US" sz="1400" dirty="0" smtClean="0">
                <a:solidFill>
                  <a:schemeClr val="bg1">
                    <a:lumMod val="10000"/>
                  </a:schemeClr>
                </a:solidFill>
                <a:latin typeface="Arial (Body)"/>
                <a:cs typeface="Times New Roman" pitchFamily="18" charset="0"/>
              </a:rPr>
              <a:t>The OIA manages a list of residents currently traveling and their emergency contact information, and maintains close contact with GME Office and the UNC Provost Office in an emergency or escalating travel risk in residents’ destination countries.</a:t>
            </a:r>
          </a:p>
          <a:p>
            <a:endParaRPr lang="en-US" sz="1400" dirty="0" smtClean="0">
              <a:solidFill>
                <a:schemeClr val="bg1">
                  <a:lumMod val="10000"/>
                </a:schemeClr>
              </a:solidFill>
              <a:latin typeface="Arial (Body)"/>
              <a:cs typeface="Times New Roman" pitchFamily="18" charset="0"/>
            </a:endParaRPr>
          </a:p>
          <a:p>
            <a:r>
              <a:rPr lang="en-US" sz="1400" dirty="0" smtClean="0">
                <a:solidFill>
                  <a:schemeClr val="bg1">
                    <a:lumMod val="10000"/>
                  </a:schemeClr>
                </a:solidFill>
                <a:latin typeface="Arial (Body)"/>
                <a:cs typeface="Times New Roman" pitchFamily="18" charset="0"/>
              </a:rPr>
              <a:t>The OIA maintains a database of residents’ global health rotations and evaluations of the rotations on the “Residents” section of the OIA website as a resource for future residents.</a:t>
            </a:r>
            <a:endParaRPr lang="en-US" sz="1400" kern="0" dirty="0">
              <a:solidFill>
                <a:schemeClr val="bg1">
                  <a:lumMod val="10000"/>
                </a:schemeClr>
              </a:solidFill>
              <a:latin typeface="Arial (Body)"/>
              <a:ea typeface="ヒラギノ角ゴ Pro W3" pitchFamily="-112" charset="-128"/>
              <a:cs typeface="Times New Roman" pitchFamily="18" charset="0"/>
            </a:endParaRPr>
          </a:p>
        </p:txBody>
      </p:sp>
      <p:sp>
        <p:nvSpPr>
          <p:cNvPr id="27" name="Down Arrow 26"/>
          <p:cNvSpPr/>
          <p:nvPr/>
        </p:nvSpPr>
        <p:spPr>
          <a:xfrm>
            <a:off x="5857698" y="2993764"/>
            <a:ext cx="275591" cy="210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ody)"/>
            </a:endParaRPr>
          </a:p>
        </p:txBody>
      </p:sp>
      <p:sp>
        <p:nvSpPr>
          <p:cNvPr id="28" name="Down Arrow 27"/>
          <p:cNvSpPr/>
          <p:nvPr/>
        </p:nvSpPr>
        <p:spPr>
          <a:xfrm>
            <a:off x="5875329" y="5135112"/>
            <a:ext cx="275591" cy="210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ody)"/>
            </a:endParaRPr>
          </a:p>
        </p:txBody>
      </p:sp>
      <p:sp>
        <p:nvSpPr>
          <p:cNvPr id="2" name="Left-Right Arrow 1"/>
          <p:cNvSpPr/>
          <p:nvPr/>
        </p:nvSpPr>
        <p:spPr>
          <a:xfrm>
            <a:off x="5651579" y="569518"/>
            <a:ext cx="68783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ody)"/>
            </a:endParaRPr>
          </a:p>
        </p:txBody>
      </p:sp>
      <p:sp>
        <p:nvSpPr>
          <p:cNvPr id="3" name="TextBox 2"/>
          <p:cNvSpPr txBox="1"/>
          <p:nvPr/>
        </p:nvSpPr>
        <p:spPr>
          <a:xfrm>
            <a:off x="3762691" y="-6491"/>
            <a:ext cx="6461760" cy="369332"/>
          </a:xfrm>
          <a:prstGeom prst="rect">
            <a:avLst/>
          </a:prstGeom>
          <a:noFill/>
        </p:spPr>
        <p:txBody>
          <a:bodyPr wrap="square" rtlCol="0">
            <a:spAutoFit/>
          </a:bodyPr>
          <a:lstStyle/>
          <a:p>
            <a:r>
              <a:rPr lang="en-US" dirty="0" smtClean="0"/>
              <a:t>       </a:t>
            </a:r>
            <a:r>
              <a:rPr lang="en-US" dirty="0" smtClean="0">
                <a:solidFill>
                  <a:schemeClr val="accent1">
                    <a:lumMod val="75000"/>
                  </a:schemeClr>
                </a:solidFill>
                <a:latin typeface="Aharoni" panose="02010803020104030203" pitchFamily="2" charset="-79"/>
                <a:cs typeface="Aharoni" panose="02010803020104030203" pitchFamily="2" charset="-79"/>
              </a:rPr>
              <a:t>Preparing for a Global Health Elective</a:t>
            </a:r>
            <a:endParaRPr lang="en-US" dirty="0">
              <a:solidFill>
                <a:schemeClr val="accent1">
                  <a:lumMod val="75000"/>
                </a:schemeClr>
              </a:solidFill>
              <a:latin typeface="Aharoni" panose="02010803020104030203" pitchFamily="2" charset="-79"/>
              <a:cs typeface="Aharoni" panose="02010803020104030203" pitchFamily="2" charset="-79"/>
            </a:endParaRPr>
          </a:p>
        </p:txBody>
      </p:sp>
    </p:spTree>
    <p:custDataLst>
      <p:tags r:id="rId1"/>
    </p:custDataLst>
    <p:extLst>
      <p:ext uri="{BB962C8B-B14F-4D97-AF65-F5344CB8AC3E}">
        <p14:creationId xmlns:p14="http://schemas.microsoft.com/office/powerpoint/2010/main" val="3593249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969" y="1257835"/>
            <a:ext cx="3275172" cy="2456379"/>
          </a:xfrm>
          <a:prstGeom prst="rect">
            <a:avLst/>
          </a:prstGeom>
        </p:spPr>
      </p:pic>
      <p:sp>
        <p:nvSpPr>
          <p:cNvPr id="2" name="Title 1"/>
          <p:cNvSpPr>
            <a:spLocks noGrp="1"/>
          </p:cNvSpPr>
          <p:nvPr>
            <p:ph type="title"/>
          </p:nvPr>
        </p:nvSpPr>
        <p:spPr>
          <a:xfrm>
            <a:off x="3771900" y="200025"/>
            <a:ext cx="6551612" cy="1143000"/>
          </a:xfrm>
        </p:spPr>
        <p:txBody>
          <a:bodyPr/>
          <a:lstStyle/>
          <a:p>
            <a:r>
              <a:rPr lang="en-US" sz="3600" u="sng" dirty="0"/>
              <a:t/>
            </a:r>
            <a:br>
              <a:rPr lang="en-US" sz="3600" u="sng" dirty="0"/>
            </a:br>
            <a:endParaRPr lang="en-US" dirty="0"/>
          </a:p>
        </p:txBody>
      </p:sp>
      <p:sp>
        <p:nvSpPr>
          <p:cNvPr id="3" name="Content Placeholder 2"/>
          <p:cNvSpPr>
            <a:spLocks noGrp="1"/>
          </p:cNvSpPr>
          <p:nvPr>
            <p:ph idx="1"/>
          </p:nvPr>
        </p:nvSpPr>
        <p:spPr>
          <a:xfrm>
            <a:off x="88273" y="771525"/>
            <a:ext cx="11733291" cy="5111127"/>
          </a:xfrm>
        </p:spPr>
        <p:txBody>
          <a:bodyPr/>
          <a:lstStyle/>
          <a:p>
            <a:pPr>
              <a:lnSpc>
                <a:spcPct val="150000"/>
              </a:lnSpc>
            </a:pPr>
            <a:r>
              <a:rPr lang="en-US" sz="1800" dirty="0">
                <a:solidFill>
                  <a:srgbClr val="0070C0"/>
                </a:solidFill>
              </a:rPr>
              <a:t>Key Partners for developing and maintaining </a:t>
            </a:r>
            <a:r>
              <a:rPr lang="en-US" sz="1800" dirty="0" smtClean="0">
                <a:solidFill>
                  <a:srgbClr val="0070C0"/>
                </a:solidFill>
              </a:rPr>
              <a:t>Safety </a:t>
            </a:r>
            <a:r>
              <a:rPr lang="en-US" sz="1800" dirty="0">
                <a:solidFill>
                  <a:srgbClr val="0070C0"/>
                </a:solidFill>
              </a:rPr>
              <a:t>and Risk </a:t>
            </a:r>
            <a:r>
              <a:rPr lang="en-US" sz="1800" dirty="0" smtClean="0">
                <a:solidFill>
                  <a:srgbClr val="0070C0"/>
                </a:solidFill>
              </a:rPr>
              <a:t>Management for traveling Residents</a:t>
            </a:r>
          </a:p>
          <a:p>
            <a:pPr>
              <a:lnSpc>
                <a:spcPct val="150000"/>
              </a:lnSpc>
            </a:pPr>
            <a:r>
              <a:rPr lang="en-US" sz="1800" dirty="0" smtClean="0">
                <a:solidFill>
                  <a:schemeClr val="tx1"/>
                </a:solidFill>
              </a:rPr>
              <a:t>Provosts Office</a:t>
            </a:r>
          </a:p>
          <a:p>
            <a:pPr>
              <a:lnSpc>
                <a:spcPct val="150000"/>
              </a:lnSpc>
            </a:pPr>
            <a:r>
              <a:rPr lang="en-US" sz="1800" dirty="0" smtClean="0">
                <a:solidFill>
                  <a:schemeClr val="tx1"/>
                </a:solidFill>
              </a:rPr>
              <a:t>Office of International Activities </a:t>
            </a:r>
          </a:p>
          <a:p>
            <a:pPr>
              <a:lnSpc>
                <a:spcPct val="150000"/>
              </a:lnSpc>
            </a:pPr>
            <a:r>
              <a:rPr lang="en-US" sz="1800" dirty="0" smtClean="0">
                <a:solidFill>
                  <a:schemeClr val="tx1"/>
                </a:solidFill>
              </a:rPr>
              <a:t>UNC Hospital Office of Graduate Medical Education</a:t>
            </a:r>
          </a:p>
          <a:p>
            <a:pPr>
              <a:lnSpc>
                <a:spcPct val="150000"/>
              </a:lnSpc>
            </a:pPr>
            <a:r>
              <a:rPr lang="en-US" sz="1800" dirty="0">
                <a:solidFill>
                  <a:schemeClr val="tx1"/>
                </a:solidFill>
              </a:rPr>
              <a:t>Medical School, Associate </a:t>
            </a:r>
            <a:r>
              <a:rPr lang="en-US" sz="1800" dirty="0" smtClean="0">
                <a:solidFill>
                  <a:schemeClr val="tx1"/>
                </a:solidFill>
              </a:rPr>
              <a:t>Dean</a:t>
            </a:r>
          </a:p>
          <a:p>
            <a:pPr>
              <a:lnSpc>
                <a:spcPct val="150000"/>
              </a:lnSpc>
            </a:pPr>
            <a:r>
              <a:rPr lang="en-US" sz="1800" dirty="0" smtClean="0">
                <a:solidFill>
                  <a:schemeClr val="tx1"/>
                </a:solidFill>
              </a:rPr>
              <a:t>UNC Hospital Occupational Health Services</a:t>
            </a:r>
          </a:p>
          <a:p>
            <a:pPr>
              <a:lnSpc>
                <a:spcPct val="150000"/>
              </a:lnSpc>
            </a:pPr>
            <a:r>
              <a:rPr lang="en-US" sz="1800" dirty="0" smtClean="0">
                <a:solidFill>
                  <a:schemeClr val="tx1"/>
                </a:solidFill>
              </a:rPr>
              <a:t>Communication with hosting partner site should the risk be while they are in country</a:t>
            </a:r>
            <a:endParaRPr lang="en-US" sz="1800" dirty="0">
              <a:solidFill>
                <a:srgbClr val="0070C0"/>
              </a:solidFill>
            </a:endParaRPr>
          </a:p>
          <a:p>
            <a:pPr>
              <a:lnSpc>
                <a:spcPct val="150000"/>
              </a:lnSpc>
            </a:pPr>
            <a:r>
              <a:rPr lang="en-US" sz="1800" dirty="0" smtClean="0">
                <a:solidFill>
                  <a:srgbClr val="0070C0"/>
                </a:solidFill>
              </a:rPr>
              <a:t>UNC </a:t>
            </a:r>
            <a:r>
              <a:rPr lang="en-US" sz="1800" dirty="0">
                <a:solidFill>
                  <a:srgbClr val="0070C0"/>
                </a:solidFill>
              </a:rPr>
              <a:t>SOM Emergency Plan</a:t>
            </a:r>
          </a:p>
          <a:p>
            <a:pPr lvl="1">
              <a:lnSpc>
                <a:spcPct val="150000"/>
              </a:lnSpc>
            </a:pPr>
            <a:r>
              <a:rPr lang="en-US" sz="1400" dirty="0" smtClean="0"/>
              <a:t>Following a post assessment of the risks of international electives following three significant international crises in a single year regarding UNC student groups and hosting organizations, the OIA worked with the University system to define and implement </a:t>
            </a:r>
            <a:r>
              <a:rPr lang="en-US" sz="1400" dirty="0" smtClean="0">
                <a:solidFill>
                  <a:schemeClr val="tx1"/>
                </a:solidFill>
              </a:rPr>
              <a:t>the UNC SOM Emergency Plan</a:t>
            </a:r>
          </a:p>
          <a:p>
            <a:pPr lvl="1">
              <a:lnSpc>
                <a:spcPct val="150000"/>
              </a:lnSpc>
            </a:pPr>
            <a:r>
              <a:rPr lang="en-US" sz="1400" dirty="0" smtClean="0"/>
              <a:t> Clear communication plans in the event of an emergency, closer collaboration with the Provosts Office, closer adherence with residents and students in their pre-travel requirements, and formal pre-departure training</a:t>
            </a:r>
          </a:p>
          <a:p>
            <a:pPr lvl="1">
              <a:lnSpc>
                <a:spcPct val="150000"/>
              </a:lnSpc>
            </a:pPr>
            <a:endParaRPr lang="en-US" sz="1400" dirty="0" smtClean="0"/>
          </a:p>
          <a:p>
            <a:pPr marL="514350" lvl="1" indent="0">
              <a:lnSpc>
                <a:spcPct val="150000"/>
              </a:lnSpc>
              <a:buNone/>
              <a:defRPr/>
            </a:pPr>
            <a:endParaRPr lang="en-US" sz="1800" dirty="0">
              <a:solidFill>
                <a:schemeClr val="bg2"/>
              </a:solidFill>
              <a:latin typeface="Times New Roman" pitchFamily="18" charset="0"/>
              <a:cs typeface="Times New Roman" pitchFamily="18" charset="0"/>
            </a:endParaRPr>
          </a:p>
        </p:txBody>
      </p:sp>
      <p:sp>
        <p:nvSpPr>
          <p:cNvPr id="4" name="Title 1"/>
          <p:cNvSpPr txBox="1">
            <a:spLocks/>
          </p:cNvSpPr>
          <p:nvPr/>
        </p:nvSpPr>
        <p:spPr bwMode="auto">
          <a:xfrm>
            <a:off x="534034" y="-165936"/>
            <a:ext cx="112746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a:lstStyle>
          <a:p>
            <a:r>
              <a:rPr lang="en-US" sz="2800" b="0" smtClean="0">
                <a:solidFill>
                  <a:schemeClr val="tx1"/>
                </a:solidFill>
                <a:latin typeface="Garamond (Headings)"/>
              </a:rPr>
              <a:t>Travel</a:t>
            </a:r>
            <a:r>
              <a:rPr lang="en-US" sz="2800" b="0" dirty="0" smtClean="0">
                <a:solidFill>
                  <a:schemeClr val="tx1"/>
                </a:solidFill>
                <a:latin typeface="Garamond (Headings)"/>
              </a:rPr>
              <a:t>, Health and Safety Risk Management</a:t>
            </a:r>
            <a:endParaRPr lang="en-US" sz="2800" b="0" dirty="0">
              <a:latin typeface="Garamond (Headings)"/>
            </a:endParaRPr>
          </a:p>
        </p:txBody>
      </p:sp>
    </p:spTree>
    <p:extLst>
      <p:ext uri="{BB962C8B-B14F-4D97-AF65-F5344CB8AC3E}">
        <p14:creationId xmlns:p14="http://schemas.microsoft.com/office/powerpoint/2010/main" val="3646083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194" y="1246187"/>
            <a:ext cx="11274663" cy="5135563"/>
          </a:xfrm>
        </p:spPr>
        <p:txBody>
          <a:bodyPr/>
          <a:lstStyle/>
          <a:p>
            <a:r>
              <a:rPr lang="en-US" sz="1800" dirty="0" smtClean="0">
                <a:solidFill>
                  <a:srgbClr val="0070C0"/>
                </a:solidFill>
              </a:rPr>
              <a:t>Medical Evaluation</a:t>
            </a:r>
            <a:r>
              <a:rPr lang="en-US" sz="1800" dirty="0" smtClean="0"/>
              <a:t>: UNC </a:t>
            </a:r>
            <a:r>
              <a:rPr lang="en-US" sz="1800" dirty="0"/>
              <a:t>Occupational Health Services provides pre-international travel health vaccinations, on-site HIV PEP kits and treatment protocol for UNC/H residents traveling on approved GH electives </a:t>
            </a:r>
            <a:r>
              <a:rPr lang="en-US" sz="1800" dirty="0" smtClean="0"/>
              <a:t>internationally</a:t>
            </a:r>
          </a:p>
          <a:p>
            <a:pPr lvl="1"/>
            <a:r>
              <a:rPr lang="en-US" sz="1400" dirty="0" smtClean="0"/>
              <a:t>Cost absorbed by UNC Hospital</a:t>
            </a:r>
            <a:endParaRPr lang="en-US" sz="1400" dirty="0"/>
          </a:p>
          <a:p>
            <a:pPr lvl="1"/>
            <a:r>
              <a:rPr lang="en-US" sz="1400" dirty="0"/>
              <a:t>29 Residents have received travel medicine since the initiation of this </a:t>
            </a:r>
            <a:r>
              <a:rPr lang="en-US" sz="1400" dirty="0" smtClean="0"/>
              <a:t>partnership</a:t>
            </a:r>
          </a:p>
          <a:p>
            <a:pPr marL="457200" lvl="1" indent="0">
              <a:buNone/>
            </a:pPr>
            <a:endParaRPr lang="en-US" sz="1400" dirty="0"/>
          </a:p>
          <a:p>
            <a:r>
              <a:rPr lang="en-US" sz="1800" dirty="0" smtClean="0">
                <a:solidFill>
                  <a:srgbClr val="0070C0"/>
                </a:solidFill>
              </a:rPr>
              <a:t>International </a:t>
            </a:r>
            <a:r>
              <a:rPr lang="en-US" sz="1800" dirty="0">
                <a:solidFill>
                  <a:srgbClr val="0070C0"/>
                </a:solidFill>
              </a:rPr>
              <a:t>health, evacuation, and repatriation </a:t>
            </a:r>
            <a:r>
              <a:rPr lang="en-US" sz="1800" dirty="0" smtClean="0">
                <a:solidFill>
                  <a:srgbClr val="0070C0"/>
                </a:solidFill>
              </a:rPr>
              <a:t>insurance</a:t>
            </a:r>
          </a:p>
          <a:p>
            <a:pPr lvl="1"/>
            <a:r>
              <a:rPr lang="en-US" sz="1400" dirty="0" smtClean="0"/>
              <a:t>The UNC System </a:t>
            </a:r>
            <a:r>
              <a:rPr lang="en-US" sz="1400" dirty="0"/>
              <a:t>has contracted with </a:t>
            </a:r>
            <a:r>
              <a:rPr lang="en-US" sz="1400" dirty="0" smtClean="0"/>
              <a:t>Geo Blue </a:t>
            </a:r>
            <a:r>
              <a:rPr lang="en-US" sz="1400" dirty="0"/>
              <a:t>Worldwide to provide comprehensive coverage at a low </a:t>
            </a:r>
            <a:r>
              <a:rPr lang="en-US" sz="1400" dirty="0" smtClean="0"/>
              <a:t>cost</a:t>
            </a:r>
            <a:r>
              <a:rPr lang="en-US" sz="1400" dirty="0"/>
              <a:t> </a:t>
            </a:r>
            <a:r>
              <a:rPr lang="en-US" sz="1400" dirty="0" smtClean="0"/>
              <a:t>at $1.42/day</a:t>
            </a:r>
          </a:p>
          <a:p>
            <a:pPr lvl="1"/>
            <a:r>
              <a:rPr lang="en-US" sz="1400" dirty="0"/>
              <a:t>minimum of 2 days and a maximum combined total of 30</a:t>
            </a:r>
            <a:endParaRPr lang="en-US" sz="1400" dirty="0" smtClean="0"/>
          </a:p>
          <a:p>
            <a:pPr lvl="1"/>
            <a:r>
              <a:rPr lang="en-US" sz="1400" dirty="0" smtClean="0"/>
              <a:t>Required by UNC for all traveling UNC affiliates</a:t>
            </a:r>
          </a:p>
          <a:p>
            <a:pPr marL="457200" lvl="1" indent="0">
              <a:buNone/>
            </a:pPr>
            <a:endParaRPr lang="en-US" sz="1400" dirty="0" smtClean="0"/>
          </a:p>
          <a:p>
            <a:r>
              <a:rPr lang="en-US" sz="1800" dirty="0" smtClean="0">
                <a:solidFill>
                  <a:srgbClr val="0070C0"/>
                </a:solidFill>
              </a:rPr>
              <a:t>Register travel dates and location with the online UNC Global Travel Registry</a:t>
            </a:r>
          </a:p>
          <a:p>
            <a:pPr lvl="1"/>
            <a:r>
              <a:rPr lang="en-US" sz="1400" dirty="0" smtClean="0"/>
              <a:t>Oversees by Office of the Provosts: regulates activities in countries for which the U.S. </a:t>
            </a:r>
            <a:r>
              <a:rPr lang="en-US" sz="1400" dirty="0" err="1" smtClean="0"/>
              <a:t>Dept</a:t>
            </a:r>
            <a:r>
              <a:rPr lang="en-US" sz="1400" dirty="0" smtClean="0"/>
              <a:t> of State issues a travel warning and countries for which the CDC has issued a travel notice</a:t>
            </a:r>
          </a:p>
          <a:p>
            <a:pPr lvl="1"/>
            <a:r>
              <a:rPr lang="en-US" sz="1400" dirty="0" smtClean="0"/>
              <a:t>The UNC Registry functions as a communication mechanism to notify, contact, locate UNC affiliates in areas of risk</a:t>
            </a:r>
            <a:endParaRPr lang="en-US" sz="1800" dirty="0" smtClean="0"/>
          </a:p>
          <a:p>
            <a:r>
              <a:rPr lang="en-US" sz="1800" dirty="0" smtClean="0">
                <a:solidFill>
                  <a:srgbClr val="0070C0"/>
                </a:solidFill>
              </a:rPr>
              <a:t>Register travel dates with the U.S. State Department</a:t>
            </a:r>
          </a:p>
          <a:p>
            <a:pPr lvl="1"/>
            <a:r>
              <a:rPr lang="en-US" sz="1400" dirty="0" smtClean="0"/>
              <a:t>Provides region-specific alerts</a:t>
            </a:r>
          </a:p>
          <a:p>
            <a:pPr lvl="1"/>
            <a:endParaRPr lang="en-US" sz="1400" dirty="0"/>
          </a:p>
          <a:p>
            <a:pPr lvl="1"/>
            <a:endParaRPr lang="en-US" sz="1400" dirty="0" smtClean="0"/>
          </a:p>
          <a:p>
            <a:pPr lvl="1"/>
            <a:endParaRPr lang="en-US" sz="1400" dirty="0" smtClean="0"/>
          </a:p>
        </p:txBody>
      </p:sp>
      <p:sp>
        <p:nvSpPr>
          <p:cNvPr id="4" name="Slide Number Placeholder 3"/>
          <p:cNvSpPr>
            <a:spLocks noGrp="1"/>
          </p:cNvSpPr>
          <p:nvPr>
            <p:ph type="sldNum" sz="quarter" idx="10"/>
          </p:nvPr>
        </p:nvSpPr>
        <p:spPr/>
        <p:txBody>
          <a:bodyPr/>
          <a:lstStyle/>
          <a:p>
            <a:fld id="{BF25531C-F3B7-4618-9A07-E14445AD441B}" type="slidenum">
              <a:rPr lang="en-US" smtClean="0"/>
              <a:pPr/>
              <a:t>16</a:t>
            </a:fld>
            <a:endParaRPr lang="en-US"/>
          </a:p>
        </p:txBody>
      </p:sp>
      <p:sp>
        <p:nvSpPr>
          <p:cNvPr id="5" name="Title 1"/>
          <p:cNvSpPr txBox="1">
            <a:spLocks noGrp="1"/>
          </p:cNvSpPr>
          <p:nvPr>
            <p:ph type="title"/>
          </p:nvPr>
        </p:nvSpPr>
        <p:spPr bwMode="auto">
          <a:xfrm>
            <a:off x="293194" y="0"/>
            <a:ext cx="112746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a:lstStyle>
          <a:p>
            <a:r>
              <a:rPr lang="en-US" sz="2800" b="0" kern="0" dirty="0" smtClean="0">
                <a:latin typeface="Garamond (Headings)"/>
              </a:rPr>
              <a:t>UNC Office of International Activities</a:t>
            </a:r>
            <a:br>
              <a:rPr lang="en-US" sz="2800" b="0" kern="0" dirty="0" smtClean="0">
                <a:latin typeface="Garamond (Headings)"/>
              </a:rPr>
            </a:br>
            <a:r>
              <a:rPr lang="en-US" sz="2800" b="0" dirty="0" smtClean="0">
                <a:solidFill>
                  <a:schemeClr val="tx1"/>
                </a:solidFill>
                <a:latin typeface="Garamond (Headings)"/>
              </a:rPr>
              <a:t>Travel, Health and Safety Risk Management</a:t>
            </a:r>
            <a:endParaRPr lang="en-US" sz="2800" b="0" dirty="0">
              <a:latin typeface="Garamond (Headings)"/>
            </a:endParaRPr>
          </a:p>
        </p:txBody>
      </p:sp>
    </p:spTree>
    <p:extLst>
      <p:ext uri="{BB962C8B-B14F-4D97-AF65-F5344CB8AC3E}">
        <p14:creationId xmlns:p14="http://schemas.microsoft.com/office/powerpoint/2010/main" val="1865909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4" y="0"/>
            <a:ext cx="11274663" cy="1143000"/>
          </a:xfrm>
        </p:spPr>
        <p:txBody>
          <a:bodyPr/>
          <a:lstStyle/>
          <a:p>
            <a:r>
              <a:rPr lang="en-US" dirty="0" smtClean="0"/>
              <a:t>Lessons Learned</a:t>
            </a:r>
            <a:endParaRPr lang="en-US" dirty="0"/>
          </a:p>
        </p:txBody>
      </p:sp>
      <p:sp>
        <p:nvSpPr>
          <p:cNvPr id="3" name="Content Placeholder 2"/>
          <p:cNvSpPr>
            <a:spLocks noGrp="1"/>
          </p:cNvSpPr>
          <p:nvPr>
            <p:ph idx="1"/>
          </p:nvPr>
        </p:nvSpPr>
        <p:spPr>
          <a:xfrm>
            <a:off x="303212" y="990600"/>
            <a:ext cx="11274663" cy="4525963"/>
          </a:xfrm>
        </p:spPr>
        <p:txBody>
          <a:bodyPr/>
          <a:lstStyle/>
          <a:p>
            <a:pPr marL="0" indent="0">
              <a:buNone/>
            </a:pPr>
            <a:r>
              <a:rPr lang="en-US" sz="2800" dirty="0" smtClean="0">
                <a:solidFill>
                  <a:srgbClr val="0070C0"/>
                </a:solidFill>
              </a:rPr>
              <a:t>What works well:</a:t>
            </a:r>
          </a:p>
          <a:p>
            <a:r>
              <a:rPr lang="en-US" sz="1800" dirty="0" smtClean="0"/>
              <a:t>Support </a:t>
            </a:r>
            <a:r>
              <a:rPr lang="en-US" sz="1800" dirty="0"/>
              <a:t>from UNC faculty and international partner sites in supporting resident research and </a:t>
            </a:r>
            <a:r>
              <a:rPr lang="en-US" sz="1800" dirty="0" smtClean="0"/>
              <a:t>collaboration   </a:t>
            </a:r>
          </a:p>
          <a:p>
            <a:endParaRPr lang="en-US" sz="1800" dirty="0" smtClean="0"/>
          </a:p>
          <a:p>
            <a:r>
              <a:rPr lang="en-US" sz="1800" dirty="0" smtClean="0"/>
              <a:t>Visibility </a:t>
            </a:r>
            <a:r>
              <a:rPr lang="en-US" sz="1800" dirty="0"/>
              <a:t>with GME quarterly meetings and hospital faculty interested in formal mentoring </a:t>
            </a:r>
            <a:r>
              <a:rPr lang="en-US" sz="1800" dirty="0" smtClean="0"/>
              <a:t>with their residents</a:t>
            </a:r>
          </a:p>
          <a:p>
            <a:endParaRPr lang="en-US" sz="1800" dirty="0" smtClean="0"/>
          </a:p>
          <a:p>
            <a:r>
              <a:rPr lang="en-US" sz="1800" dirty="0" smtClean="0"/>
              <a:t>Ability </a:t>
            </a:r>
            <a:r>
              <a:rPr lang="en-US" sz="1800" dirty="0"/>
              <a:t>to leverage our experience with travel risk mgmt. to apply to resident international </a:t>
            </a:r>
            <a:r>
              <a:rPr lang="en-US" sz="1800" dirty="0" smtClean="0"/>
              <a:t>travelers   </a:t>
            </a:r>
          </a:p>
          <a:p>
            <a:endParaRPr lang="en-US" sz="1800" dirty="0" smtClean="0"/>
          </a:p>
          <a:p>
            <a:r>
              <a:rPr lang="en-US" sz="1800" dirty="0" smtClean="0"/>
              <a:t>Partner </a:t>
            </a:r>
            <a:r>
              <a:rPr lang="en-US" sz="1800" dirty="0"/>
              <a:t>with IGHID to fund 2 UNC Resident Physician global health scholars in an ID </a:t>
            </a:r>
            <a:r>
              <a:rPr lang="en-US" sz="1800" dirty="0" smtClean="0"/>
              <a:t>track </a:t>
            </a:r>
          </a:p>
          <a:p>
            <a:endParaRPr lang="en-US" sz="1800" dirty="0" smtClean="0"/>
          </a:p>
          <a:p>
            <a:r>
              <a:rPr lang="en-US" sz="1800" dirty="0" smtClean="0"/>
              <a:t>Department </a:t>
            </a:r>
            <a:r>
              <a:rPr lang="en-US" sz="1800" dirty="0"/>
              <a:t>Buy-in: </a:t>
            </a:r>
            <a:r>
              <a:rPr lang="en-US" sz="1800" dirty="0" smtClean="0"/>
              <a:t>gaining trust and support </a:t>
            </a:r>
            <a:r>
              <a:rPr lang="en-US" sz="1800" dirty="0"/>
              <a:t>from core residency </a:t>
            </a:r>
            <a:r>
              <a:rPr lang="en-US" sz="1800" dirty="0" smtClean="0"/>
              <a:t>leadership through inclusive decision making in funding selection, campaigning within each department as the GH Scholars Program was </a:t>
            </a:r>
            <a:r>
              <a:rPr lang="en-US" sz="1800" dirty="0" smtClean="0"/>
              <a:t>designed</a:t>
            </a:r>
            <a:endParaRPr lang="en-US" sz="1800" dirty="0"/>
          </a:p>
          <a:p>
            <a:r>
              <a:rPr lang="en-US" sz="1800" dirty="0" smtClean="0"/>
              <a:t> Having </a:t>
            </a:r>
            <a:r>
              <a:rPr lang="en-US" sz="1800" dirty="0" smtClean="0"/>
              <a:t>global health pathways is important for residency programs’ recruitment- we make them “look good”</a:t>
            </a:r>
          </a:p>
          <a:p>
            <a:pPr lvl="1"/>
            <a:endParaRPr lang="en-US" sz="2000" dirty="0"/>
          </a:p>
          <a:p>
            <a:pPr lvl="1"/>
            <a:endParaRPr lang="en-US" sz="2000"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17</a:t>
            </a:fld>
            <a:endParaRPr lang="en-US"/>
          </a:p>
        </p:txBody>
      </p:sp>
    </p:spTree>
    <p:extLst>
      <p:ext uri="{BB962C8B-B14F-4D97-AF65-F5344CB8AC3E}">
        <p14:creationId xmlns:p14="http://schemas.microsoft.com/office/powerpoint/2010/main" val="2488142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4" y="0"/>
            <a:ext cx="11274663" cy="1143000"/>
          </a:xfrm>
        </p:spPr>
        <p:txBody>
          <a:bodyPr/>
          <a:lstStyle/>
          <a:p>
            <a:r>
              <a:rPr lang="en-US" dirty="0" smtClean="0"/>
              <a:t>Lessons Learned</a:t>
            </a:r>
            <a:endParaRPr lang="en-US" dirty="0"/>
          </a:p>
        </p:txBody>
      </p:sp>
      <p:sp>
        <p:nvSpPr>
          <p:cNvPr id="3" name="Content Placeholder 2"/>
          <p:cNvSpPr>
            <a:spLocks noGrp="1"/>
          </p:cNvSpPr>
          <p:nvPr>
            <p:ph idx="1"/>
          </p:nvPr>
        </p:nvSpPr>
        <p:spPr>
          <a:xfrm>
            <a:off x="303212" y="990600"/>
            <a:ext cx="11274663" cy="4525963"/>
          </a:xfrm>
        </p:spPr>
        <p:txBody>
          <a:bodyPr/>
          <a:lstStyle/>
          <a:p>
            <a:pPr marL="0" indent="0">
              <a:buNone/>
            </a:pPr>
            <a:r>
              <a:rPr lang="en-US" sz="2800" dirty="0" smtClean="0">
                <a:solidFill>
                  <a:srgbClr val="0070C0"/>
                </a:solidFill>
              </a:rPr>
              <a:t>What did not work </a:t>
            </a:r>
            <a:r>
              <a:rPr lang="en-US" sz="2800" dirty="0" smtClean="0">
                <a:solidFill>
                  <a:srgbClr val="0070C0"/>
                </a:solidFill>
              </a:rPr>
              <a:t>well:</a:t>
            </a:r>
          </a:p>
          <a:p>
            <a:pPr marL="0" indent="0">
              <a:buNone/>
            </a:pPr>
            <a:endParaRPr lang="en-US" sz="2000" dirty="0" smtClean="0"/>
          </a:p>
          <a:p>
            <a:r>
              <a:rPr lang="en-US" sz="1800" dirty="0" smtClean="0"/>
              <a:t>Representation among particular </a:t>
            </a:r>
            <a:r>
              <a:rPr lang="en-US" sz="1800" dirty="0"/>
              <a:t>disciplines needing more </a:t>
            </a:r>
            <a:r>
              <a:rPr lang="en-US" sz="1800" dirty="0" smtClean="0"/>
              <a:t>clinical supervision </a:t>
            </a:r>
            <a:r>
              <a:rPr lang="en-US" sz="1800" dirty="0"/>
              <a:t>	</a:t>
            </a:r>
            <a:r>
              <a:rPr lang="en-US" sz="1800" dirty="0" smtClean="0"/>
              <a:t>		S</a:t>
            </a:r>
            <a:r>
              <a:rPr lang="en-US" sz="1800" dirty="0" smtClean="0"/>
              <a:t>urgery/interventional</a:t>
            </a:r>
            <a:r>
              <a:rPr lang="en-US" sz="1800" dirty="0"/>
              <a:t>-</a:t>
            </a:r>
            <a:r>
              <a:rPr lang="en-US" sz="1800" dirty="0" smtClean="0"/>
              <a:t> </a:t>
            </a:r>
            <a:r>
              <a:rPr lang="en-US" sz="1800" dirty="0"/>
              <a:t>which limits </a:t>
            </a:r>
            <a:r>
              <a:rPr lang="en-US" sz="1800" dirty="0" smtClean="0"/>
              <a:t>placement</a:t>
            </a:r>
          </a:p>
          <a:p>
            <a:pPr marL="0" indent="0">
              <a:buNone/>
            </a:pPr>
            <a:endParaRPr lang="en-US" sz="1800" dirty="0"/>
          </a:p>
          <a:p>
            <a:r>
              <a:rPr lang="en-US" sz="1800" dirty="0" smtClean="0"/>
              <a:t>Always challenging </a:t>
            </a:r>
            <a:r>
              <a:rPr lang="en-US" sz="1800" dirty="0"/>
              <a:t>to find a </a:t>
            </a:r>
            <a:r>
              <a:rPr lang="en-US" sz="1800" dirty="0" smtClean="0"/>
              <a:t>convenient time </a:t>
            </a:r>
            <a:r>
              <a:rPr lang="en-US" sz="1800" dirty="0"/>
              <a:t>to </a:t>
            </a:r>
            <a:r>
              <a:rPr lang="en-US" sz="1800" dirty="0" smtClean="0"/>
              <a:t>gather residents </a:t>
            </a:r>
          </a:p>
          <a:p>
            <a:pPr lvl="2"/>
            <a:r>
              <a:rPr lang="en-US" sz="1800" dirty="0" smtClean="0"/>
              <a:t>Journal Club </a:t>
            </a:r>
          </a:p>
          <a:p>
            <a:pPr lvl="2"/>
            <a:r>
              <a:rPr lang="en-US" sz="1800" dirty="0" smtClean="0"/>
              <a:t>Global Health Scholars Program welcome event</a:t>
            </a:r>
          </a:p>
          <a:p>
            <a:pPr lvl="2"/>
            <a:r>
              <a:rPr lang="en-US" sz="1800" dirty="0" smtClean="0"/>
              <a:t>Debriefing post-travel</a:t>
            </a:r>
            <a:endParaRPr lang="en-US" sz="1800" dirty="0" smtClean="0"/>
          </a:p>
        </p:txBody>
      </p:sp>
      <p:sp>
        <p:nvSpPr>
          <p:cNvPr id="4" name="Slide Number Placeholder 3"/>
          <p:cNvSpPr>
            <a:spLocks noGrp="1"/>
          </p:cNvSpPr>
          <p:nvPr>
            <p:ph type="sldNum" sz="quarter" idx="10"/>
          </p:nvPr>
        </p:nvSpPr>
        <p:spPr/>
        <p:txBody>
          <a:bodyPr/>
          <a:lstStyle/>
          <a:p>
            <a:fld id="{BF25531C-F3B7-4618-9A07-E14445AD441B}" type="slidenum">
              <a:rPr lang="en-US" smtClean="0"/>
              <a:pPr/>
              <a:t>18</a:t>
            </a:fld>
            <a:endParaRPr lang="en-US"/>
          </a:p>
        </p:txBody>
      </p:sp>
    </p:spTree>
    <p:extLst>
      <p:ext uri="{BB962C8B-B14F-4D97-AF65-F5344CB8AC3E}">
        <p14:creationId xmlns:p14="http://schemas.microsoft.com/office/powerpoint/2010/main" val="922840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20" y="1219200"/>
            <a:ext cx="11274663" cy="4525963"/>
          </a:xfrm>
        </p:spPr>
        <p:txBody>
          <a:bodyPr/>
          <a:lstStyle/>
          <a:p>
            <a:pPr marL="342900" lvl="1" indent="-342900">
              <a:buFontTx/>
              <a:buChar char="•"/>
            </a:pPr>
            <a:r>
              <a:rPr lang="en-US" sz="2000" dirty="0" smtClean="0"/>
              <a:t>Re-entry/Debriefing with </a:t>
            </a:r>
            <a:r>
              <a:rPr lang="en-US" sz="2000" dirty="0" smtClean="0"/>
              <a:t>Residents:</a:t>
            </a:r>
          </a:p>
          <a:p>
            <a:pPr marL="742950" lvl="2" indent="-342900"/>
            <a:r>
              <a:rPr lang="en-US" sz="1600" dirty="0" smtClean="0"/>
              <a:t>Challenge </a:t>
            </a:r>
            <a:r>
              <a:rPr lang="en-US" sz="1600" dirty="0" smtClean="0"/>
              <a:t>with finding common meeting time with busy and different </a:t>
            </a:r>
            <a:r>
              <a:rPr lang="en-US" sz="1600" dirty="0" smtClean="0"/>
              <a:t>schedule. </a:t>
            </a:r>
          </a:p>
          <a:p>
            <a:pPr marL="742950" lvl="2" indent="-342900"/>
            <a:endParaRPr lang="en-US" sz="2000" dirty="0"/>
          </a:p>
          <a:p>
            <a:r>
              <a:rPr lang="en-US" sz="2000" dirty="0" smtClean="0"/>
              <a:t>Create opportunities for resident/medical student mentoring </a:t>
            </a:r>
          </a:p>
          <a:p>
            <a:endParaRPr lang="en-US" sz="2000" dirty="0" smtClean="0"/>
          </a:p>
          <a:p>
            <a:r>
              <a:rPr lang="en-US" sz="2000" dirty="0" smtClean="0"/>
              <a:t>Assessing whether devoting more time to ongoing global health clinical simulation courses and clinical resources is manageable</a:t>
            </a:r>
            <a:endParaRPr lang="en-US" sz="2000" dirty="0"/>
          </a:p>
          <a:p>
            <a:endParaRPr lang="en-US" sz="2000" dirty="0" smtClean="0"/>
          </a:p>
          <a:p>
            <a:r>
              <a:rPr lang="en-US" sz="2000" dirty="0" smtClean="0"/>
              <a:t>Medical </a:t>
            </a:r>
            <a:r>
              <a:rPr lang="en-US" sz="2000" dirty="0"/>
              <a:t>Horizons </a:t>
            </a:r>
            <a:r>
              <a:rPr lang="en-US" sz="2000" dirty="0" smtClean="0"/>
              <a:t>Fellowship: new model for opening access for </a:t>
            </a:r>
            <a:r>
              <a:rPr lang="en-US" sz="2000" dirty="0"/>
              <a:t>under represented </a:t>
            </a:r>
            <a:r>
              <a:rPr lang="en-US" sz="2000" dirty="0" smtClean="0"/>
              <a:t>population </a:t>
            </a:r>
            <a:r>
              <a:rPr lang="en-US" sz="2000" dirty="0" smtClean="0"/>
              <a:t>pre-med student to join medical student group and resident teachers for global health program in Honduras</a:t>
            </a:r>
          </a:p>
        </p:txBody>
      </p:sp>
      <p:sp>
        <p:nvSpPr>
          <p:cNvPr id="4" name="Slide Number Placeholder 3"/>
          <p:cNvSpPr>
            <a:spLocks noGrp="1"/>
          </p:cNvSpPr>
          <p:nvPr>
            <p:ph type="sldNum" sz="quarter" idx="10"/>
          </p:nvPr>
        </p:nvSpPr>
        <p:spPr/>
        <p:txBody>
          <a:bodyPr/>
          <a:lstStyle/>
          <a:p>
            <a:fld id="{BF25531C-F3B7-4618-9A07-E14445AD441B}" type="slidenum">
              <a:rPr lang="en-US" smtClean="0"/>
              <a:pPr/>
              <a:t>19</a:t>
            </a:fld>
            <a:endParaRPr lang="en-US"/>
          </a:p>
        </p:txBody>
      </p:sp>
      <p:sp>
        <p:nvSpPr>
          <p:cNvPr id="5" name="Title 1"/>
          <p:cNvSpPr>
            <a:spLocks noGrp="1"/>
          </p:cNvSpPr>
          <p:nvPr>
            <p:ph type="title"/>
          </p:nvPr>
        </p:nvSpPr>
        <p:spPr>
          <a:xfrm>
            <a:off x="189527" y="148933"/>
            <a:ext cx="11274663" cy="1143000"/>
          </a:xfrm>
        </p:spPr>
        <p:txBody>
          <a:bodyPr/>
          <a:lstStyle/>
          <a:p>
            <a:r>
              <a:rPr lang="en-US" dirty="0" smtClean="0">
                <a:solidFill>
                  <a:srgbClr val="0070C0"/>
                </a:solidFill>
              </a:rPr>
              <a:t>What we hope for</a:t>
            </a:r>
            <a:endParaRPr lang="en-US" dirty="0">
              <a:solidFill>
                <a:srgbClr val="0070C0"/>
              </a:solidFill>
            </a:endParaRPr>
          </a:p>
        </p:txBody>
      </p:sp>
    </p:spTree>
    <p:extLst>
      <p:ext uri="{BB962C8B-B14F-4D97-AF65-F5344CB8AC3E}">
        <p14:creationId xmlns:p14="http://schemas.microsoft.com/office/powerpoint/2010/main" val="137596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594" y="201615"/>
            <a:ext cx="11274663" cy="1143000"/>
          </a:xfrm>
        </p:spPr>
        <p:txBody>
          <a:bodyPr/>
          <a:lstStyle/>
          <a:p>
            <a:r>
              <a:rPr lang="en-US" dirty="0" smtClean="0">
                <a:solidFill>
                  <a:srgbClr val="0070C0"/>
                </a:solidFill>
              </a:rPr>
              <a:t>Introductions</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624" y="274638"/>
            <a:ext cx="5780088" cy="5780088"/>
          </a:xfrm>
          <a:prstGeom prst="rect">
            <a:avLst/>
          </a:prstGeom>
        </p:spPr>
      </p:pic>
    </p:spTree>
    <p:extLst>
      <p:ext uri="{BB962C8B-B14F-4D97-AF65-F5344CB8AC3E}">
        <p14:creationId xmlns:p14="http://schemas.microsoft.com/office/powerpoint/2010/main" val="594176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Thank you</a:t>
            </a:r>
            <a:endParaRPr lang="en-US" dirty="0">
              <a:solidFill>
                <a:schemeClr val="accent2"/>
              </a:solidFill>
            </a:endParaRPr>
          </a:p>
        </p:txBody>
      </p:sp>
      <p:sp>
        <p:nvSpPr>
          <p:cNvPr id="3" name="Content Placeholder 2"/>
          <p:cNvSpPr>
            <a:spLocks noGrp="1"/>
          </p:cNvSpPr>
          <p:nvPr>
            <p:ph idx="1"/>
          </p:nvPr>
        </p:nvSpPr>
        <p:spPr>
          <a:xfrm>
            <a:off x="304721" y="1417638"/>
            <a:ext cx="6323091" cy="4708527"/>
          </a:xfrm>
        </p:spPr>
        <p:txBody>
          <a:bodyPr/>
          <a:lstStyle/>
          <a:p>
            <a:r>
              <a:rPr lang="en-US" sz="2000" dirty="0" smtClean="0"/>
              <a:t>UNC Office of International Activities website </a:t>
            </a:r>
          </a:p>
          <a:p>
            <a:r>
              <a:rPr lang="en-US" sz="2000" dirty="0">
                <a:hlinkClick r:id="rId2"/>
              </a:rPr>
              <a:t>http://</a:t>
            </a:r>
            <a:r>
              <a:rPr lang="en-US" sz="2000" dirty="0" smtClean="0">
                <a:hlinkClick r:id="rId2"/>
              </a:rPr>
              <a:t>www.med.unc.edu/oia</a:t>
            </a:r>
            <a:r>
              <a:rPr lang="en-US" sz="2000" dirty="0" smtClean="0"/>
              <a:t> </a:t>
            </a:r>
            <a:endParaRPr lang="en-US" sz="2000"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20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212" y="1600201"/>
            <a:ext cx="5003800" cy="3752850"/>
          </a:xfrm>
          <a:prstGeom prst="rect">
            <a:avLst/>
          </a:prstGeom>
        </p:spPr>
      </p:pic>
    </p:spTree>
    <p:extLst>
      <p:ext uri="{BB962C8B-B14F-4D97-AF65-F5344CB8AC3E}">
        <p14:creationId xmlns:p14="http://schemas.microsoft.com/office/powerpoint/2010/main" val="123301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70" y="498392"/>
            <a:ext cx="11274663" cy="1143000"/>
          </a:xfrm>
        </p:spPr>
        <p:txBody>
          <a:bodyPr/>
          <a:lstStyle/>
          <a:p>
            <a:r>
              <a:rPr lang="en-US" dirty="0" smtClean="0"/>
              <a:t>UNC Office of International Activities (OIA)</a:t>
            </a:r>
            <a:br>
              <a:rPr lang="en-US" dirty="0" smtClean="0"/>
            </a:br>
            <a:r>
              <a:rPr lang="en-US" dirty="0" smtClean="0"/>
              <a:t/>
            </a:r>
            <a:br>
              <a:rPr lang="en-US" dirty="0" smtClean="0"/>
            </a:br>
            <a:r>
              <a:rPr lang="en-US" dirty="0" smtClean="0"/>
              <a:t>Objectives</a:t>
            </a:r>
            <a:endParaRPr lang="en-US" dirty="0"/>
          </a:p>
        </p:txBody>
      </p:sp>
      <p:sp>
        <p:nvSpPr>
          <p:cNvPr id="3" name="Content Placeholder 2"/>
          <p:cNvSpPr>
            <a:spLocks noGrp="1"/>
          </p:cNvSpPr>
          <p:nvPr>
            <p:ph idx="1"/>
          </p:nvPr>
        </p:nvSpPr>
        <p:spPr>
          <a:xfrm>
            <a:off x="279070" y="2093912"/>
            <a:ext cx="11274663" cy="4525963"/>
          </a:xfrm>
        </p:spPr>
        <p:txBody>
          <a:bodyPr/>
          <a:lstStyle/>
          <a:p>
            <a:pPr lvl="0"/>
            <a:r>
              <a:rPr lang="en-US" sz="2600" dirty="0" smtClean="0"/>
              <a:t>Inform </a:t>
            </a:r>
            <a:r>
              <a:rPr lang="en-US" sz="2600" dirty="0"/>
              <a:t>initiatives to broaden global health engagement</a:t>
            </a:r>
          </a:p>
          <a:p>
            <a:pPr lvl="0"/>
            <a:r>
              <a:rPr lang="en-US" sz="2600" dirty="0"/>
              <a:t>Brainstorm programmatic frameworks for resident </a:t>
            </a:r>
            <a:r>
              <a:rPr lang="en-US" sz="2600" dirty="0" smtClean="0"/>
              <a:t>involvement</a:t>
            </a:r>
            <a:endParaRPr lang="en-US" sz="2600" dirty="0"/>
          </a:p>
          <a:p>
            <a:pPr lvl="0"/>
            <a:r>
              <a:rPr lang="en-US" sz="2600" dirty="0"/>
              <a:t>Discuss lessons learned in a large university, interdisciplinary global health setting: what worked and what didn’t work </a:t>
            </a:r>
          </a:p>
          <a:p>
            <a:endParaRPr lang="en-US" sz="2600"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3</a:t>
            </a:fld>
            <a:endParaRPr lang="en-US"/>
          </a:p>
        </p:txBody>
      </p:sp>
    </p:spTree>
    <p:extLst>
      <p:ext uri="{BB962C8B-B14F-4D97-AF65-F5344CB8AC3E}">
        <p14:creationId xmlns:p14="http://schemas.microsoft.com/office/powerpoint/2010/main" val="322179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Office of International Activities (OIA) </a:t>
            </a:r>
            <a:br>
              <a:rPr lang="en-US" sz="3600" dirty="0" smtClean="0"/>
            </a:br>
            <a:r>
              <a:rPr lang="en-US" sz="3600" dirty="0" smtClean="0"/>
              <a:t>Overview</a:t>
            </a:r>
            <a:endParaRPr lang="en-US" sz="3600" dirty="0"/>
          </a:p>
        </p:txBody>
      </p:sp>
      <p:sp>
        <p:nvSpPr>
          <p:cNvPr id="3" name="Content Placeholder 2"/>
          <p:cNvSpPr>
            <a:spLocks noGrp="1"/>
          </p:cNvSpPr>
          <p:nvPr>
            <p:ph idx="1"/>
          </p:nvPr>
        </p:nvSpPr>
        <p:spPr>
          <a:xfrm>
            <a:off x="4277276" y="1576381"/>
            <a:ext cx="7313772" cy="4668493"/>
          </a:xfrm>
        </p:spPr>
        <p:txBody>
          <a:bodyPr/>
          <a:lstStyle/>
          <a:p>
            <a:r>
              <a:rPr lang="en-US" sz="1600" dirty="0"/>
              <a:t>Support, promote, publicize, and coordinate activities, accomplishments, and opportunities in global health and international medical education at UNC</a:t>
            </a:r>
          </a:p>
          <a:p>
            <a:r>
              <a:rPr lang="en-US" sz="1600" dirty="0"/>
              <a:t>Develop programmatic structure and support for UNC medical students and resident physicians interested in global health.</a:t>
            </a:r>
          </a:p>
          <a:p>
            <a:r>
              <a:rPr lang="en-US" sz="1600" dirty="0"/>
              <a:t>Guidance to student-led initiatives in global health formally supported by UNC, including: </a:t>
            </a:r>
            <a:r>
              <a:rPr lang="en-US" sz="1600" dirty="0" smtClean="0"/>
              <a:t>Physicians for Human Rights (Refugee health), </a:t>
            </a:r>
            <a:r>
              <a:rPr lang="en-US" sz="1600" dirty="0"/>
              <a:t>Honduran Health Alliance, and Proyecto </a:t>
            </a:r>
            <a:r>
              <a:rPr lang="en-US" sz="1600" dirty="0" smtClean="0"/>
              <a:t>Puentes </a:t>
            </a:r>
            <a:r>
              <a:rPr lang="en-US" sz="1600" dirty="0"/>
              <a:t>de Salud </a:t>
            </a:r>
          </a:p>
          <a:p>
            <a:pPr>
              <a:lnSpc>
                <a:spcPct val="150000"/>
              </a:lnSpc>
            </a:pPr>
            <a:r>
              <a:rPr lang="en-US" sz="1600" dirty="0"/>
              <a:t>Coordinate the International Visiting Student Program at UNC/SOM</a:t>
            </a:r>
          </a:p>
          <a:p>
            <a:pPr>
              <a:lnSpc>
                <a:spcPct val="150000"/>
              </a:lnSpc>
            </a:pPr>
            <a:r>
              <a:rPr lang="en-US" sz="1600" dirty="0"/>
              <a:t>Collaborate and cooperate with broader initiatives in global health and education at UNC</a:t>
            </a:r>
          </a:p>
          <a:p>
            <a:pPr>
              <a:lnSpc>
                <a:spcPct val="150000"/>
              </a:lnSpc>
            </a:pPr>
            <a:r>
              <a:rPr lang="en-US" sz="1600" dirty="0"/>
              <a:t>Take an active role in membership of </a:t>
            </a:r>
            <a:r>
              <a:rPr lang="en-US" sz="1600" dirty="0" smtClean="0"/>
              <a:t>Consortium of Universities in Global Health and other organizations </a:t>
            </a:r>
            <a:r>
              <a:rPr lang="en-US" sz="1600" dirty="0"/>
              <a:t>to become a model for global health education and programming in medical school</a:t>
            </a:r>
          </a:p>
          <a:p>
            <a:endParaRPr lang="en-US" sz="1600"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4</a:t>
            </a:fld>
            <a:endParaRPr lang="en-US"/>
          </a:p>
        </p:txBody>
      </p:sp>
      <p:sp>
        <p:nvSpPr>
          <p:cNvPr id="6" name="Rectangle 5"/>
          <p:cNvSpPr/>
          <p:nvPr/>
        </p:nvSpPr>
        <p:spPr>
          <a:xfrm>
            <a:off x="203147" y="1549293"/>
            <a:ext cx="4062465" cy="2431435"/>
          </a:xfrm>
          <a:prstGeom prst="rect">
            <a:avLst/>
          </a:prstGeom>
        </p:spPr>
        <p:txBody>
          <a:bodyPr wrap="square">
            <a:spAutoFit/>
          </a:bodyPr>
          <a:lstStyle/>
          <a:p>
            <a:pPr>
              <a:spcBef>
                <a:spcPts val="600"/>
              </a:spcBef>
              <a:spcAft>
                <a:spcPts val="600"/>
              </a:spcAft>
              <a:buClr>
                <a:srgbClr val="336699"/>
              </a:buClr>
              <a:buSzPct val="115000"/>
              <a:defRPr/>
            </a:pPr>
            <a:r>
              <a:rPr lang="en-US" sz="1600" kern="0" dirty="0" smtClean="0">
                <a:latin typeface="Arial (Body)"/>
                <a:ea typeface="ヒラギノ角ゴ Pro W3" pitchFamily="-112" charset="-128"/>
                <a:cs typeface="Times New Roman" pitchFamily="18" charset="0"/>
              </a:rPr>
              <a:t>Martha </a:t>
            </a:r>
            <a:r>
              <a:rPr lang="en-US" sz="1600" kern="0" dirty="0">
                <a:latin typeface="Arial (Body)"/>
                <a:ea typeface="ヒラギノ角ゴ Pro W3" pitchFamily="-112" charset="-128"/>
                <a:cs typeface="Times New Roman" pitchFamily="18" charset="0"/>
              </a:rPr>
              <a:t>Carlough, MD, MPH, </a:t>
            </a:r>
            <a:r>
              <a:rPr lang="en-US" sz="1600" kern="0" dirty="0" smtClean="0">
                <a:latin typeface="Arial (Body)"/>
                <a:ea typeface="ヒラギノ角ゴ Pro W3" pitchFamily="-112" charset="-128"/>
                <a:cs typeface="Times New Roman" pitchFamily="18" charset="0"/>
              </a:rPr>
              <a:t>Director, </a:t>
            </a:r>
            <a:endParaRPr lang="en-US" sz="1600" kern="0" dirty="0">
              <a:latin typeface="Arial (Body)"/>
              <a:ea typeface="ヒラギノ角ゴ Pro W3" pitchFamily="-112" charset="-128"/>
              <a:cs typeface="Times New Roman" pitchFamily="18" charset="0"/>
            </a:endParaRPr>
          </a:p>
          <a:p>
            <a:pPr>
              <a:spcBef>
                <a:spcPts val="600"/>
              </a:spcBef>
              <a:spcAft>
                <a:spcPts val="600"/>
              </a:spcAft>
              <a:buClr>
                <a:srgbClr val="336699"/>
              </a:buClr>
              <a:buSzPct val="115000"/>
              <a:defRPr/>
            </a:pPr>
            <a:r>
              <a:rPr lang="en-US" sz="1600" kern="0" dirty="0">
                <a:latin typeface="Arial (Body)"/>
                <a:ea typeface="ヒラギノ角ゴ Pro W3" pitchFamily="-112" charset="-128"/>
                <a:cs typeface="Times New Roman" pitchFamily="18" charset="0"/>
              </a:rPr>
              <a:t>Shay Slifko, MA, Program Manager </a:t>
            </a:r>
          </a:p>
          <a:p>
            <a:pPr>
              <a:spcBef>
                <a:spcPts val="600"/>
              </a:spcBef>
              <a:spcAft>
                <a:spcPts val="600"/>
              </a:spcAft>
              <a:buClr>
                <a:srgbClr val="336699"/>
              </a:buClr>
              <a:buSzPct val="115000"/>
              <a:defRPr/>
            </a:pPr>
            <a:r>
              <a:rPr lang="en-US" sz="1600" kern="0" dirty="0">
                <a:latin typeface="Arial (Body)"/>
                <a:ea typeface="ヒラギノ角ゴ Pro W3" pitchFamily="-112" charset="-128"/>
                <a:cs typeface="Times New Roman" pitchFamily="18" charset="0"/>
              </a:rPr>
              <a:t>Sylvia Becker-Dreps, MD, MPH, Associate Director, Latin America focus</a:t>
            </a:r>
          </a:p>
          <a:p>
            <a:pPr>
              <a:spcBef>
                <a:spcPts val="600"/>
              </a:spcBef>
              <a:spcAft>
                <a:spcPts val="600"/>
              </a:spcAft>
              <a:buClr>
                <a:srgbClr val="336699"/>
              </a:buClr>
              <a:buSzPct val="115000"/>
              <a:defRPr/>
            </a:pPr>
            <a:r>
              <a:rPr lang="en-US" sz="1600" kern="0" dirty="0">
                <a:latin typeface="Arial (Body)"/>
                <a:ea typeface="ヒラギノ角ゴ Pro W3" pitchFamily="-112" charset="-128"/>
                <a:cs typeface="Times New Roman" pitchFamily="18" charset="0"/>
              </a:rPr>
              <a:t>Justin Myers, DO, MPH, Associate Director, Africa </a:t>
            </a:r>
            <a:r>
              <a:rPr lang="en-US" sz="1600" kern="0" dirty="0" smtClean="0">
                <a:latin typeface="Arial (Body)"/>
                <a:ea typeface="ヒラギノ角ゴ Pro W3" pitchFamily="-112" charset="-128"/>
                <a:cs typeface="Times New Roman" pitchFamily="18" charset="0"/>
              </a:rPr>
              <a:t>focus</a:t>
            </a:r>
          </a:p>
          <a:p>
            <a:pPr>
              <a:spcBef>
                <a:spcPts val="600"/>
              </a:spcBef>
              <a:spcAft>
                <a:spcPts val="600"/>
              </a:spcAft>
              <a:buClr>
                <a:srgbClr val="336699"/>
              </a:buClr>
              <a:buSzPct val="115000"/>
              <a:defRPr/>
            </a:pPr>
            <a:r>
              <a:rPr lang="en-US" sz="1600" kern="0" dirty="0" smtClean="0">
                <a:latin typeface="Arial (Body)"/>
                <a:ea typeface="ヒラギノ角ゴ Pro W3" pitchFamily="-112" charset="-128"/>
                <a:cs typeface="Times New Roman" pitchFamily="18" charset="0"/>
              </a:rPr>
              <a:t>Rawley Crews, Admin Support</a:t>
            </a:r>
            <a:endParaRPr lang="en-US" sz="1600" kern="0" dirty="0">
              <a:latin typeface="Arial (Body)"/>
              <a:ea typeface="ヒラギノ角ゴ Pro W3" pitchFamily="-112" charset="-128"/>
              <a:cs typeface="Times New Roman" pitchFamily="18" charset="0"/>
            </a:endParaRPr>
          </a:p>
        </p:txBody>
      </p:sp>
    </p:spTree>
    <p:extLst>
      <p:ext uri="{BB962C8B-B14F-4D97-AF65-F5344CB8AC3E}">
        <p14:creationId xmlns:p14="http://schemas.microsoft.com/office/powerpoint/2010/main" val="2841788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461077" y="113189"/>
            <a:ext cx="6732814" cy="1143000"/>
          </a:xfrm>
        </p:spPr>
        <p:txBody>
          <a:bodyPr/>
          <a:lstStyle/>
          <a:p>
            <a:pPr eaLnBrk="1" hangingPunct="1">
              <a:defRPr/>
            </a:pPr>
            <a:r>
              <a:rPr lang="en-US" dirty="0" smtClean="0">
                <a:solidFill>
                  <a:schemeClr val="tx1"/>
                </a:solidFill>
              </a:rPr>
              <a:t>Key UNC Partners</a:t>
            </a:r>
          </a:p>
        </p:txBody>
      </p:sp>
      <p:sp>
        <p:nvSpPr>
          <p:cNvPr id="5" name="Rectangle 4"/>
          <p:cNvSpPr/>
          <p:nvPr/>
        </p:nvSpPr>
        <p:spPr>
          <a:xfrm>
            <a:off x="96039" y="2070941"/>
            <a:ext cx="2910840" cy="680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20000"/>
              </a:spcBef>
              <a:spcAft>
                <a:spcPct val="20000"/>
              </a:spcAft>
              <a:buClr>
                <a:srgbClr val="336699"/>
              </a:buClr>
              <a:buSzPct val="115000"/>
              <a:defRPr/>
            </a:pPr>
            <a:r>
              <a:rPr lang="en-US" sz="2000" kern="0" dirty="0">
                <a:solidFill>
                  <a:srgbClr val="335F89"/>
                </a:solidFill>
                <a:latin typeface="Arial (Body)"/>
                <a:ea typeface="ヒラギノ角ゴ Pro W3" pitchFamily="-112" charset="-128"/>
                <a:cs typeface="Times New Roman" pitchFamily="18" charset="0"/>
              </a:rPr>
              <a:t>GME Office</a:t>
            </a:r>
          </a:p>
        </p:txBody>
      </p:sp>
      <p:sp>
        <p:nvSpPr>
          <p:cNvPr id="6" name="Rectangle 5"/>
          <p:cNvSpPr/>
          <p:nvPr/>
        </p:nvSpPr>
        <p:spPr>
          <a:xfrm>
            <a:off x="5317814" y="3346571"/>
            <a:ext cx="2804160" cy="67964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90000"/>
              </a:lnSpc>
              <a:spcBef>
                <a:spcPct val="20000"/>
              </a:spcBef>
              <a:spcAft>
                <a:spcPct val="20000"/>
              </a:spcAft>
              <a:buClr>
                <a:srgbClr val="336699"/>
              </a:buClr>
              <a:buSzPct val="115000"/>
              <a:defRPr/>
            </a:pPr>
            <a:r>
              <a:rPr lang="en-US" sz="2000" kern="0" dirty="0">
                <a:solidFill>
                  <a:schemeClr val="accent1">
                    <a:lumMod val="90000"/>
                  </a:schemeClr>
                </a:solidFill>
                <a:latin typeface="Times New Roman" pitchFamily="18" charset="0"/>
                <a:ea typeface="ヒラギノ角ゴ Pro W3" pitchFamily="-112" charset="-128"/>
                <a:cs typeface="Times New Roman" pitchFamily="18" charset="0"/>
              </a:rPr>
              <a:t>Office of International Activities </a:t>
            </a:r>
          </a:p>
        </p:txBody>
      </p:sp>
      <p:sp>
        <p:nvSpPr>
          <p:cNvPr id="14" name="Rectangle 13"/>
          <p:cNvSpPr/>
          <p:nvPr/>
        </p:nvSpPr>
        <p:spPr>
          <a:xfrm>
            <a:off x="1318563" y="4217972"/>
            <a:ext cx="3376633" cy="840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90000"/>
              </a:lnSpc>
              <a:spcBef>
                <a:spcPct val="20000"/>
              </a:spcBef>
              <a:spcAft>
                <a:spcPct val="20000"/>
              </a:spcAft>
              <a:buClr>
                <a:srgbClr val="336699"/>
              </a:buClr>
              <a:buSzPct val="115000"/>
              <a:defRPr/>
            </a:pPr>
            <a:r>
              <a:rPr lang="en-US" sz="2000" kern="0" dirty="0" smtClean="0">
                <a:solidFill>
                  <a:srgbClr val="335F89"/>
                </a:solidFill>
                <a:latin typeface="Times New Roman" pitchFamily="18" charset="0"/>
                <a:ea typeface="ヒラギノ角ゴ Pro W3" pitchFamily="-112" charset="-128"/>
                <a:cs typeface="Times New Roman" pitchFamily="18" charset="0"/>
              </a:rPr>
              <a:t>Resident Physicians </a:t>
            </a:r>
            <a:r>
              <a:rPr lang="en-US" sz="2000" kern="0" dirty="0">
                <a:solidFill>
                  <a:srgbClr val="335F89"/>
                </a:solidFill>
                <a:latin typeface="Times New Roman" pitchFamily="18" charset="0"/>
                <a:ea typeface="ヒラギノ角ゴ Pro W3" pitchFamily="-112" charset="-128"/>
                <a:cs typeface="Times New Roman" pitchFamily="18" charset="0"/>
              </a:rPr>
              <a:t>doing international rotations &amp; global health </a:t>
            </a:r>
            <a:r>
              <a:rPr lang="en-US" sz="2000" kern="0" dirty="0" smtClean="0">
                <a:solidFill>
                  <a:srgbClr val="335F89"/>
                </a:solidFill>
                <a:latin typeface="Times New Roman" pitchFamily="18" charset="0"/>
                <a:ea typeface="ヒラギノ角ゴ Pro W3" pitchFamily="-112" charset="-128"/>
                <a:cs typeface="Times New Roman" pitchFamily="18" charset="0"/>
              </a:rPr>
              <a:t>center</a:t>
            </a:r>
            <a:endParaRPr lang="en-US" sz="2000" kern="0" dirty="0">
              <a:solidFill>
                <a:srgbClr val="335F89"/>
              </a:solidFill>
              <a:latin typeface="Times New Roman" pitchFamily="18" charset="0"/>
              <a:ea typeface="ヒラギノ角ゴ Pro W3" pitchFamily="-112" charset="-128"/>
              <a:cs typeface="Times New Roman" pitchFamily="18" charset="0"/>
            </a:endParaRPr>
          </a:p>
        </p:txBody>
      </p:sp>
      <p:sp>
        <p:nvSpPr>
          <p:cNvPr id="20" name="Down Arrow 19"/>
          <p:cNvSpPr/>
          <p:nvPr/>
        </p:nvSpPr>
        <p:spPr>
          <a:xfrm rot="2590974">
            <a:off x="4838590" y="4058622"/>
            <a:ext cx="246713" cy="316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EFEFE7"/>
              </a:solidFill>
            </a:endParaRPr>
          </a:p>
        </p:txBody>
      </p:sp>
      <p:sp>
        <p:nvSpPr>
          <p:cNvPr id="16" name="Down Arrow 15"/>
          <p:cNvSpPr/>
          <p:nvPr/>
        </p:nvSpPr>
        <p:spPr>
          <a:xfrm>
            <a:off x="2050486" y="2898674"/>
            <a:ext cx="226161" cy="840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EFEFE7"/>
              </a:solidFill>
            </a:endParaRPr>
          </a:p>
        </p:txBody>
      </p:sp>
      <p:sp>
        <p:nvSpPr>
          <p:cNvPr id="21" name="Rectangle 20"/>
          <p:cNvSpPr/>
          <p:nvPr/>
        </p:nvSpPr>
        <p:spPr>
          <a:xfrm>
            <a:off x="7149598" y="1989323"/>
            <a:ext cx="2044293" cy="537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20000"/>
              </a:spcBef>
              <a:spcAft>
                <a:spcPct val="20000"/>
              </a:spcAft>
              <a:buClr>
                <a:srgbClr val="336699"/>
              </a:buClr>
              <a:buSzPct val="115000"/>
              <a:defRPr/>
            </a:pPr>
            <a:r>
              <a:rPr lang="en-US" sz="2000" kern="0" dirty="0">
                <a:solidFill>
                  <a:srgbClr val="335F89"/>
                </a:solidFill>
                <a:latin typeface="Arial (Body)"/>
                <a:ea typeface="ヒラギノ角ゴ Pro W3" pitchFamily="-112" charset="-128"/>
                <a:cs typeface="Times New Roman" pitchFamily="18" charset="0"/>
              </a:rPr>
              <a:t>School of Medicine</a:t>
            </a:r>
          </a:p>
        </p:txBody>
      </p:sp>
      <p:sp>
        <p:nvSpPr>
          <p:cNvPr id="23" name="Rectangle 22"/>
          <p:cNvSpPr/>
          <p:nvPr/>
        </p:nvSpPr>
        <p:spPr>
          <a:xfrm>
            <a:off x="8846066" y="3011788"/>
            <a:ext cx="2775641" cy="802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90000"/>
              </a:lnSpc>
              <a:spcBef>
                <a:spcPct val="20000"/>
              </a:spcBef>
              <a:spcAft>
                <a:spcPct val="20000"/>
              </a:spcAft>
              <a:buClr>
                <a:srgbClr val="336699"/>
              </a:buClr>
              <a:buSzPct val="115000"/>
              <a:defRPr/>
            </a:pPr>
            <a:r>
              <a:rPr lang="en-US" kern="0" dirty="0">
                <a:solidFill>
                  <a:srgbClr val="335F89"/>
                </a:solidFill>
                <a:latin typeface="Arial (Body)"/>
                <a:ea typeface="ヒラギノ角ゴ Pro W3" pitchFamily="-112" charset="-128"/>
                <a:cs typeface="Times New Roman" pitchFamily="18" charset="0"/>
              </a:rPr>
              <a:t>Institute for Global Health &amp; Infectious Disease</a:t>
            </a:r>
          </a:p>
        </p:txBody>
      </p:sp>
      <p:sp>
        <p:nvSpPr>
          <p:cNvPr id="24" name="Down Arrow 23"/>
          <p:cNvSpPr/>
          <p:nvPr/>
        </p:nvSpPr>
        <p:spPr>
          <a:xfrm rot="2590974">
            <a:off x="8446482" y="3380565"/>
            <a:ext cx="165432" cy="50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EFEFE7"/>
              </a:solidFill>
            </a:endParaRPr>
          </a:p>
        </p:txBody>
      </p:sp>
      <p:sp>
        <p:nvSpPr>
          <p:cNvPr id="26" name="Down Arrow 25"/>
          <p:cNvSpPr/>
          <p:nvPr/>
        </p:nvSpPr>
        <p:spPr>
          <a:xfrm>
            <a:off x="8990627" y="2627478"/>
            <a:ext cx="241124" cy="309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EFEFE7"/>
              </a:solidFill>
            </a:endParaRPr>
          </a:p>
        </p:txBody>
      </p:sp>
      <p:sp>
        <p:nvSpPr>
          <p:cNvPr id="17" name="Down Arrow 16"/>
          <p:cNvSpPr/>
          <p:nvPr/>
        </p:nvSpPr>
        <p:spPr>
          <a:xfrm rot="16200000">
            <a:off x="3313138" y="2209760"/>
            <a:ext cx="241124" cy="493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EFEFE7"/>
              </a:solidFill>
            </a:endParaRPr>
          </a:p>
        </p:txBody>
      </p:sp>
      <p:sp>
        <p:nvSpPr>
          <p:cNvPr id="19" name="Rectangle 18"/>
          <p:cNvSpPr/>
          <p:nvPr/>
        </p:nvSpPr>
        <p:spPr>
          <a:xfrm>
            <a:off x="3911783" y="2072809"/>
            <a:ext cx="2910840" cy="680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20000"/>
              </a:spcBef>
              <a:spcAft>
                <a:spcPct val="20000"/>
              </a:spcAft>
              <a:buClr>
                <a:srgbClr val="336699"/>
              </a:buClr>
              <a:buSzPct val="115000"/>
              <a:defRPr/>
            </a:pPr>
            <a:r>
              <a:rPr lang="en-US" sz="2000" kern="0" dirty="0" smtClean="0">
                <a:solidFill>
                  <a:srgbClr val="335F89"/>
                </a:solidFill>
                <a:latin typeface="Arial (Body)"/>
                <a:ea typeface="ヒラギノ角ゴ Pro W3" pitchFamily="-112" charset="-128"/>
                <a:cs typeface="Times New Roman" pitchFamily="18" charset="0"/>
              </a:rPr>
              <a:t>Residency Program Directors</a:t>
            </a:r>
            <a:endParaRPr lang="en-US" sz="2000" kern="0" dirty="0">
              <a:solidFill>
                <a:srgbClr val="335F89"/>
              </a:solidFill>
              <a:latin typeface="Arial (Body)"/>
              <a:ea typeface="ヒラギノ角ゴ Pro W3" pitchFamily="-112" charset="-128"/>
              <a:cs typeface="Times New Roman" pitchFamily="18" charset="0"/>
            </a:endParaRPr>
          </a:p>
        </p:txBody>
      </p:sp>
      <p:sp>
        <p:nvSpPr>
          <p:cNvPr id="25" name="Down Arrow 24"/>
          <p:cNvSpPr/>
          <p:nvPr/>
        </p:nvSpPr>
        <p:spPr>
          <a:xfrm rot="2590974">
            <a:off x="7523303" y="2657279"/>
            <a:ext cx="226315" cy="650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EFEFE7"/>
              </a:solidFill>
            </a:endParaRPr>
          </a:p>
        </p:txBody>
      </p:sp>
      <p:sp>
        <p:nvSpPr>
          <p:cNvPr id="27" name="Down Arrow 26"/>
          <p:cNvSpPr/>
          <p:nvPr/>
        </p:nvSpPr>
        <p:spPr>
          <a:xfrm>
            <a:off x="4163969" y="2900647"/>
            <a:ext cx="264602" cy="908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EFEFE7"/>
              </a:solidFill>
            </a:endParaRPr>
          </a:p>
        </p:txBody>
      </p:sp>
      <p:sp>
        <p:nvSpPr>
          <p:cNvPr id="28" name="Rectangle 27"/>
          <p:cNvSpPr/>
          <p:nvPr/>
        </p:nvSpPr>
        <p:spPr>
          <a:xfrm>
            <a:off x="2024000" y="1250672"/>
            <a:ext cx="2819399" cy="630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20000"/>
              </a:spcBef>
              <a:spcAft>
                <a:spcPct val="20000"/>
              </a:spcAft>
              <a:buClr>
                <a:srgbClr val="336699"/>
              </a:buClr>
              <a:buSzPct val="115000"/>
              <a:defRPr/>
            </a:pPr>
            <a:r>
              <a:rPr lang="en-US" sz="2000" kern="0" dirty="0" smtClean="0">
                <a:solidFill>
                  <a:srgbClr val="335F89"/>
                </a:solidFill>
                <a:latin typeface="Arial (Body)"/>
                <a:ea typeface="ヒラギノ角ゴ Pro W3" pitchFamily="-112" charset="-128"/>
                <a:cs typeface="Times New Roman" pitchFamily="18" charset="0"/>
              </a:rPr>
              <a:t>UNC Hospital</a:t>
            </a:r>
            <a:endParaRPr lang="en-US" sz="2000" kern="0" dirty="0">
              <a:solidFill>
                <a:srgbClr val="335F89"/>
              </a:solidFill>
              <a:latin typeface="Arial (Body)"/>
              <a:ea typeface="ヒラギノ角ゴ Pro W3" pitchFamily="-112" charset="-128"/>
              <a:cs typeface="Times New Roman" pitchFamily="18" charset="0"/>
            </a:endParaRPr>
          </a:p>
        </p:txBody>
      </p:sp>
      <p:sp>
        <p:nvSpPr>
          <p:cNvPr id="32" name="Rectangle 31"/>
          <p:cNvSpPr/>
          <p:nvPr/>
        </p:nvSpPr>
        <p:spPr>
          <a:xfrm>
            <a:off x="8761412" y="4736317"/>
            <a:ext cx="2501170" cy="583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20000"/>
              </a:spcBef>
              <a:spcAft>
                <a:spcPct val="20000"/>
              </a:spcAft>
              <a:buClr>
                <a:srgbClr val="336699"/>
              </a:buClr>
              <a:buSzPct val="115000"/>
              <a:defRPr/>
            </a:pPr>
            <a:r>
              <a:rPr lang="en-US" kern="0" dirty="0" smtClean="0">
                <a:solidFill>
                  <a:srgbClr val="335F89"/>
                </a:solidFill>
                <a:latin typeface="Arial (Body)"/>
                <a:ea typeface="ヒラギノ角ゴ Pro W3" pitchFamily="-112" charset="-128"/>
                <a:cs typeface="Times New Roman" pitchFamily="18" charset="0"/>
              </a:rPr>
              <a:t>Occupational Health</a:t>
            </a:r>
            <a:endParaRPr lang="en-US" kern="0" dirty="0">
              <a:solidFill>
                <a:srgbClr val="335F89"/>
              </a:solidFill>
              <a:latin typeface="Arial (Body)"/>
              <a:ea typeface="ヒラギノ角ゴ Pro W3" pitchFamily="-112" charset="-128"/>
              <a:cs typeface="Times New Roman" pitchFamily="18" charset="0"/>
            </a:endParaRPr>
          </a:p>
        </p:txBody>
      </p:sp>
      <p:cxnSp>
        <p:nvCxnSpPr>
          <p:cNvPr id="8" name="Straight Arrow Connector 7"/>
          <p:cNvCxnSpPr/>
          <p:nvPr/>
        </p:nvCxnSpPr>
        <p:spPr>
          <a:xfrm>
            <a:off x="7714544" y="4116204"/>
            <a:ext cx="814654" cy="7747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141684" y="2837024"/>
            <a:ext cx="352609" cy="4598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67099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374" y="1234659"/>
            <a:ext cx="3429000" cy="4572000"/>
          </a:xfrm>
          <a:prstGeom prst="rect">
            <a:avLst/>
          </a:prstGeom>
        </p:spPr>
      </p:pic>
      <p:sp>
        <p:nvSpPr>
          <p:cNvPr id="2" name="Title 1"/>
          <p:cNvSpPr>
            <a:spLocks noGrp="1"/>
          </p:cNvSpPr>
          <p:nvPr>
            <p:ph type="title"/>
          </p:nvPr>
        </p:nvSpPr>
        <p:spPr>
          <a:xfrm>
            <a:off x="322909" y="0"/>
            <a:ext cx="11274663" cy="1143000"/>
          </a:xfrm>
        </p:spPr>
        <p:txBody>
          <a:bodyPr/>
          <a:lstStyle/>
          <a:p>
            <a:r>
              <a:rPr lang="en-US" sz="3200" dirty="0" smtClean="0"/>
              <a:t>Background</a:t>
            </a:r>
            <a:br>
              <a:rPr lang="en-US" sz="3200" dirty="0" smtClean="0"/>
            </a:br>
            <a:r>
              <a:rPr lang="en-US" sz="3200" dirty="0" smtClean="0"/>
              <a:t>Resident Physicians Support</a:t>
            </a:r>
            <a:endParaRPr lang="en-US" sz="3200" dirty="0"/>
          </a:p>
        </p:txBody>
      </p:sp>
      <p:sp>
        <p:nvSpPr>
          <p:cNvPr id="3" name="Content Placeholder 2"/>
          <p:cNvSpPr>
            <a:spLocks noGrp="1"/>
          </p:cNvSpPr>
          <p:nvPr>
            <p:ph idx="1"/>
          </p:nvPr>
        </p:nvSpPr>
        <p:spPr>
          <a:xfrm>
            <a:off x="34507" y="1036978"/>
            <a:ext cx="8345905" cy="4769682"/>
          </a:xfrm>
        </p:spPr>
        <p:txBody>
          <a:bodyPr/>
          <a:lstStyle/>
          <a:p>
            <a:pPr>
              <a:lnSpc>
                <a:spcPct val="150000"/>
              </a:lnSpc>
            </a:pPr>
            <a:r>
              <a:rPr lang="en-US" sz="1600" dirty="0" smtClean="0">
                <a:latin typeface="Arial (Body)"/>
              </a:rPr>
              <a:t>In January, 2012, UNC Office of International Activities expanded </a:t>
            </a:r>
            <a:r>
              <a:rPr lang="en-US" sz="1600" dirty="0">
                <a:latin typeface="Arial (Body)"/>
              </a:rPr>
              <a:t>to support resident </a:t>
            </a:r>
            <a:r>
              <a:rPr lang="en-US" sz="1600" dirty="0" smtClean="0">
                <a:latin typeface="Arial (Body)"/>
              </a:rPr>
              <a:t>physicians’ </a:t>
            </a:r>
            <a:r>
              <a:rPr lang="en-US" sz="1600" dirty="0" smtClean="0">
                <a:latin typeface="Arial (Body)"/>
              </a:rPr>
              <a:t>global health rotations and research by </a:t>
            </a:r>
            <a:r>
              <a:rPr lang="en-US" sz="1600" dirty="0">
                <a:latin typeface="Arial (Body)"/>
              </a:rPr>
              <a:t>assisting with issues </a:t>
            </a:r>
            <a:r>
              <a:rPr lang="en-US" sz="1600" dirty="0" smtClean="0">
                <a:latin typeface="Arial (Body)"/>
              </a:rPr>
              <a:t>involving:</a:t>
            </a:r>
          </a:p>
          <a:p>
            <a:pPr lvl="1">
              <a:lnSpc>
                <a:spcPct val="150000"/>
              </a:lnSpc>
              <a:buFont typeface="Courier New" panose="02070309020205020404" pitchFamily="49" charset="0"/>
              <a:buChar char="o"/>
            </a:pPr>
            <a:r>
              <a:rPr lang="en-US" sz="1600" dirty="0" smtClean="0">
                <a:latin typeface="Arial (Body)"/>
              </a:rPr>
              <a:t>site </a:t>
            </a:r>
            <a:r>
              <a:rPr lang="en-US" sz="1600" dirty="0" smtClean="0">
                <a:latin typeface="Arial (Body)"/>
              </a:rPr>
              <a:t>selection/partnership communication </a:t>
            </a:r>
            <a:endParaRPr lang="en-US" sz="1600" dirty="0" smtClean="0">
              <a:latin typeface="Arial (Body)"/>
            </a:endParaRPr>
          </a:p>
          <a:p>
            <a:pPr lvl="1">
              <a:lnSpc>
                <a:spcPct val="150000"/>
              </a:lnSpc>
              <a:buFont typeface="Courier New" panose="02070309020205020404" pitchFamily="49" charset="0"/>
              <a:buChar char="o"/>
            </a:pPr>
            <a:r>
              <a:rPr lang="en-US" sz="1600" dirty="0" smtClean="0">
                <a:latin typeface="Arial (Body)"/>
              </a:rPr>
              <a:t>advising</a:t>
            </a:r>
          </a:p>
          <a:p>
            <a:pPr lvl="1">
              <a:lnSpc>
                <a:spcPct val="150000"/>
              </a:lnSpc>
              <a:buFont typeface="Courier New" panose="02070309020205020404" pitchFamily="49" charset="0"/>
              <a:buChar char="o"/>
            </a:pPr>
            <a:r>
              <a:rPr lang="en-US" sz="1600" dirty="0" smtClean="0">
                <a:latin typeface="Arial (Body)"/>
              </a:rPr>
              <a:t>development </a:t>
            </a:r>
            <a:r>
              <a:rPr lang="en-US" sz="1600" dirty="0">
                <a:latin typeface="Arial (Body)"/>
              </a:rPr>
              <a:t>of educational </a:t>
            </a:r>
            <a:r>
              <a:rPr lang="en-US" sz="1600" dirty="0" smtClean="0">
                <a:latin typeface="Arial (Body)"/>
              </a:rPr>
              <a:t>objectives</a:t>
            </a:r>
          </a:p>
          <a:p>
            <a:pPr lvl="1">
              <a:lnSpc>
                <a:spcPct val="150000"/>
              </a:lnSpc>
              <a:buFont typeface="Courier New" panose="02070309020205020404" pitchFamily="49" charset="0"/>
              <a:buChar char="o"/>
            </a:pPr>
            <a:r>
              <a:rPr lang="en-US" sz="1600" dirty="0" smtClean="0">
                <a:latin typeface="Arial (Body)"/>
              </a:rPr>
              <a:t> </a:t>
            </a:r>
            <a:r>
              <a:rPr lang="en-US" sz="1600" dirty="0">
                <a:latin typeface="Arial (Body)"/>
              </a:rPr>
              <a:t>providing travel health and safety information (and tracking for emergency planning</a:t>
            </a:r>
            <a:r>
              <a:rPr lang="en-US" sz="1600" dirty="0" smtClean="0">
                <a:latin typeface="Arial (Body)"/>
              </a:rPr>
              <a:t>)</a:t>
            </a:r>
          </a:p>
          <a:p>
            <a:pPr lvl="1">
              <a:lnSpc>
                <a:spcPct val="150000"/>
              </a:lnSpc>
              <a:buFont typeface="Courier New" panose="02070309020205020404" pitchFamily="49" charset="0"/>
              <a:buChar char="o"/>
            </a:pPr>
            <a:r>
              <a:rPr lang="en-US" sz="1600" dirty="0" smtClean="0">
                <a:latin typeface="Arial (Body)"/>
              </a:rPr>
              <a:t>funding possibilities</a:t>
            </a:r>
          </a:p>
          <a:p>
            <a:pPr lvl="1">
              <a:lnSpc>
                <a:spcPct val="150000"/>
              </a:lnSpc>
              <a:buFont typeface="Courier New" panose="02070309020205020404" pitchFamily="49" charset="0"/>
              <a:buChar char="o"/>
            </a:pPr>
            <a:r>
              <a:rPr lang="en-US" sz="1600" dirty="0" smtClean="0">
                <a:latin typeface="Arial (Body)"/>
              </a:rPr>
              <a:t>support </a:t>
            </a:r>
            <a:r>
              <a:rPr lang="en-US" sz="1600" dirty="0">
                <a:latin typeface="Arial (Body)"/>
              </a:rPr>
              <a:t>for adherence </a:t>
            </a:r>
            <a:r>
              <a:rPr lang="en-US" sz="1600" dirty="0" smtClean="0">
                <a:latin typeface="Arial (Body)"/>
              </a:rPr>
              <a:t>with the UNC Hospitals Office of Graduate Medical Education (GME) </a:t>
            </a:r>
            <a:r>
              <a:rPr lang="en-US" sz="1600" dirty="0">
                <a:latin typeface="Arial (Body)"/>
              </a:rPr>
              <a:t>requirements for international </a:t>
            </a:r>
            <a:r>
              <a:rPr lang="en-US" sz="1600" dirty="0" smtClean="0">
                <a:latin typeface="Arial (Body)"/>
              </a:rPr>
              <a:t>rotations</a:t>
            </a:r>
          </a:p>
          <a:p>
            <a:pPr>
              <a:lnSpc>
                <a:spcPct val="150000"/>
              </a:lnSpc>
            </a:pPr>
            <a:r>
              <a:rPr lang="en-US" sz="1600" dirty="0" smtClean="0">
                <a:latin typeface="Arial (Body)"/>
              </a:rPr>
              <a:t>The GME </a:t>
            </a:r>
            <a:r>
              <a:rPr lang="en-US" sz="1600" dirty="0">
                <a:latin typeface="Arial (Body)"/>
              </a:rPr>
              <a:t>and OIA jointly agreed that all UNC resident physicians </a:t>
            </a:r>
            <a:r>
              <a:rPr lang="en-US" sz="1600" dirty="0" smtClean="0">
                <a:latin typeface="Arial (Body)"/>
              </a:rPr>
              <a:t>and </a:t>
            </a:r>
            <a:r>
              <a:rPr lang="en-US" sz="1600" dirty="0">
                <a:latin typeface="Arial (Body)"/>
              </a:rPr>
              <a:t>fellows under the GME </a:t>
            </a:r>
            <a:r>
              <a:rPr lang="en-US" sz="1600" dirty="0" smtClean="0">
                <a:latin typeface="Arial (Body)"/>
              </a:rPr>
              <a:t>office </a:t>
            </a:r>
            <a:r>
              <a:rPr lang="en-US" sz="1600" dirty="0">
                <a:latin typeface="Arial (Body)"/>
              </a:rPr>
              <a:t>are required to matriculate through the OIA in coordination with the GME Office. </a:t>
            </a:r>
            <a:endParaRPr lang="en-US" sz="1600" dirty="0" smtClean="0">
              <a:latin typeface="Arial (Body)"/>
            </a:endParaRPr>
          </a:p>
          <a:p>
            <a:pPr marL="0" indent="0">
              <a:buNone/>
            </a:pPr>
            <a:endParaRPr lang="en-US" sz="1600" u="sng" dirty="0">
              <a:solidFill>
                <a:schemeClr val="bg2"/>
              </a:solidFill>
              <a:latin typeface="Arial (Body)"/>
              <a:cs typeface="Times New Roman" pitchFamily="18" charset="0"/>
            </a:endParaRPr>
          </a:p>
          <a:p>
            <a:pPr marL="0" indent="0">
              <a:buNone/>
            </a:pPr>
            <a:r>
              <a:rPr lang="en-US" sz="1600" dirty="0">
                <a:latin typeface="Arial (Body)"/>
              </a:rPr>
              <a:t/>
            </a:r>
            <a:br>
              <a:rPr lang="en-US" sz="1600" dirty="0">
                <a:latin typeface="Arial (Body)"/>
              </a:rPr>
            </a:br>
            <a:endParaRPr lang="en-US" sz="1600" dirty="0" smtClean="0">
              <a:latin typeface="Arial (Body)"/>
            </a:endParaRPr>
          </a:p>
          <a:p>
            <a:endParaRPr lang="en-US" sz="1600" dirty="0">
              <a:latin typeface="Arial (Body)"/>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6</a:t>
            </a:fld>
            <a:endParaRPr lang="en-US"/>
          </a:p>
        </p:txBody>
      </p:sp>
    </p:spTree>
    <p:extLst>
      <p:ext uri="{BB962C8B-B14F-4D97-AF65-F5344CB8AC3E}">
        <p14:creationId xmlns:p14="http://schemas.microsoft.com/office/powerpoint/2010/main" val="3411049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Office of International Activities</a:t>
            </a:r>
            <a:br>
              <a:rPr lang="en-US" sz="3200" dirty="0" smtClean="0"/>
            </a:br>
            <a:r>
              <a:rPr lang="en-US" sz="3200" dirty="0" smtClean="0"/>
              <a:t>Resident Physicians Support &amp; Areas of Strength</a:t>
            </a:r>
            <a:endParaRPr lang="en-US" sz="3200" dirty="0"/>
          </a:p>
        </p:txBody>
      </p:sp>
      <p:sp>
        <p:nvSpPr>
          <p:cNvPr id="3" name="Content Placeholder 2"/>
          <p:cNvSpPr>
            <a:spLocks noGrp="1"/>
          </p:cNvSpPr>
          <p:nvPr>
            <p:ph idx="1"/>
          </p:nvPr>
        </p:nvSpPr>
        <p:spPr>
          <a:xfrm>
            <a:off x="304721" y="1855787"/>
            <a:ext cx="11274663" cy="4525963"/>
          </a:xfrm>
        </p:spPr>
        <p:txBody>
          <a:bodyPr/>
          <a:lstStyle/>
          <a:p>
            <a:pPr>
              <a:lnSpc>
                <a:spcPct val="150000"/>
              </a:lnSpc>
            </a:pPr>
            <a:r>
              <a:rPr lang="en-US" sz="2000" dirty="0" smtClean="0">
                <a:latin typeface="Arial (Body)"/>
              </a:rPr>
              <a:t>Interdisciplinary </a:t>
            </a:r>
            <a:r>
              <a:rPr lang="en-US" sz="2000" dirty="0">
                <a:latin typeface="Arial (Body)"/>
              </a:rPr>
              <a:t>E</a:t>
            </a:r>
            <a:r>
              <a:rPr lang="en-US" sz="2000" dirty="0" smtClean="0">
                <a:latin typeface="Arial (Body)"/>
              </a:rPr>
              <a:t>ducational Involvement</a:t>
            </a:r>
          </a:p>
          <a:p>
            <a:pPr>
              <a:lnSpc>
                <a:spcPct val="150000"/>
              </a:lnSpc>
            </a:pPr>
            <a:r>
              <a:rPr lang="en-US" sz="2000" dirty="0" smtClean="0">
                <a:latin typeface="Arial (Body)"/>
              </a:rPr>
              <a:t>Faculty Engagement</a:t>
            </a:r>
          </a:p>
          <a:p>
            <a:pPr>
              <a:lnSpc>
                <a:spcPct val="150000"/>
              </a:lnSpc>
            </a:pPr>
            <a:r>
              <a:rPr lang="en-US" sz="2000" dirty="0" smtClean="0">
                <a:latin typeface="Arial (Body)"/>
              </a:rPr>
              <a:t>Residency Department Buy-In</a:t>
            </a:r>
          </a:p>
          <a:p>
            <a:pPr>
              <a:lnSpc>
                <a:spcPct val="150000"/>
              </a:lnSpc>
            </a:pPr>
            <a:r>
              <a:rPr lang="en-US" sz="2000" dirty="0" smtClean="0">
                <a:latin typeface="Arial (Body)"/>
              </a:rPr>
              <a:t>Funding</a:t>
            </a:r>
          </a:p>
          <a:p>
            <a:pPr>
              <a:lnSpc>
                <a:spcPct val="150000"/>
              </a:lnSpc>
            </a:pPr>
            <a:r>
              <a:rPr lang="en-US" sz="2000" dirty="0" smtClean="0">
                <a:latin typeface="Arial (Body)"/>
              </a:rPr>
              <a:t>Mentorship</a:t>
            </a:r>
          </a:p>
          <a:p>
            <a:pPr>
              <a:lnSpc>
                <a:spcPct val="150000"/>
              </a:lnSpc>
            </a:pPr>
            <a:r>
              <a:rPr lang="en-US" sz="2000" kern="1200" dirty="0">
                <a:solidFill>
                  <a:schemeClr val="tx1"/>
                </a:solidFill>
                <a:latin typeface="Arial (Body)"/>
              </a:rPr>
              <a:t>Travel, Health and Safety </a:t>
            </a:r>
            <a:r>
              <a:rPr lang="en-US" sz="2000" kern="1200" dirty="0" smtClean="0">
                <a:solidFill>
                  <a:schemeClr val="tx1"/>
                </a:solidFill>
                <a:latin typeface="Arial (Body)"/>
              </a:rPr>
              <a:t>Risk Management</a:t>
            </a:r>
            <a:endParaRPr lang="en-US" sz="2000" dirty="0" smtClean="0">
              <a:latin typeface="Arial (Body)"/>
            </a:endParaRPr>
          </a:p>
          <a:p>
            <a:pPr>
              <a:lnSpc>
                <a:spcPct val="150000"/>
              </a:lnSpc>
            </a:pPr>
            <a:endParaRPr lang="en-US" sz="2000" dirty="0">
              <a:latin typeface="Arial (Body)"/>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212" y="1752600"/>
            <a:ext cx="5463823" cy="3657600"/>
          </a:xfrm>
          <a:prstGeom prst="rect">
            <a:avLst/>
          </a:prstGeom>
        </p:spPr>
      </p:pic>
    </p:spTree>
    <p:extLst>
      <p:ext uri="{BB962C8B-B14F-4D97-AF65-F5344CB8AC3E}">
        <p14:creationId xmlns:p14="http://schemas.microsoft.com/office/powerpoint/2010/main" val="2898371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latin typeface="Garamond (Headings)"/>
              </a:rPr>
              <a:t>Office of International </a:t>
            </a:r>
            <a:r>
              <a:rPr lang="en-US" sz="3200" dirty="0" smtClean="0">
                <a:solidFill>
                  <a:schemeClr val="tx1"/>
                </a:solidFill>
                <a:latin typeface="Garamond (Headings)"/>
              </a:rPr>
              <a:t>Activities (OIA)</a:t>
            </a:r>
            <a:r>
              <a:rPr lang="en-US" sz="3200" dirty="0">
                <a:solidFill>
                  <a:schemeClr val="tx1"/>
                </a:solidFill>
                <a:latin typeface="Garamond (Headings)"/>
              </a:rPr>
              <a:t/>
            </a:r>
            <a:br>
              <a:rPr lang="en-US" sz="3200" dirty="0">
                <a:solidFill>
                  <a:schemeClr val="tx1"/>
                </a:solidFill>
                <a:latin typeface="Garamond (Headings)"/>
              </a:rPr>
            </a:br>
            <a:r>
              <a:rPr lang="en-US" sz="3200" dirty="0" smtClean="0">
                <a:solidFill>
                  <a:schemeClr val="tx1"/>
                </a:solidFill>
                <a:latin typeface="Garamond (Headings)"/>
              </a:rPr>
              <a:t>Resident &amp; Faculty Engagement</a:t>
            </a:r>
            <a:r>
              <a:rPr lang="en-US" sz="3200" dirty="0">
                <a:solidFill>
                  <a:srgbClr val="0070C0"/>
                </a:solidFill>
                <a:latin typeface="Garamond (Headings)"/>
              </a:rPr>
              <a:t/>
            </a:r>
            <a:br>
              <a:rPr lang="en-US" sz="3200" dirty="0">
                <a:solidFill>
                  <a:srgbClr val="0070C0"/>
                </a:solidFill>
                <a:latin typeface="Garamond (Headings)"/>
              </a:rPr>
            </a:br>
            <a:endParaRPr lang="en-US" sz="3200" dirty="0">
              <a:latin typeface="Garamond (Headings)"/>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8</a:t>
            </a:fld>
            <a:endParaRPr lang="en-US"/>
          </a:p>
        </p:txBody>
      </p:sp>
      <p:sp>
        <p:nvSpPr>
          <p:cNvPr id="6" name="Content Placeholder 2"/>
          <p:cNvSpPr>
            <a:spLocks noGrp="1"/>
          </p:cNvSpPr>
          <p:nvPr>
            <p:ph idx="1"/>
          </p:nvPr>
        </p:nvSpPr>
        <p:spPr>
          <a:xfrm>
            <a:off x="218124" y="1143000"/>
            <a:ext cx="11274663" cy="4525963"/>
          </a:xfrm>
        </p:spPr>
        <p:txBody>
          <a:bodyPr/>
          <a:lstStyle/>
          <a:p>
            <a:pPr lvl="1">
              <a:lnSpc>
                <a:spcPct val="150000"/>
              </a:lnSpc>
              <a:spcBef>
                <a:spcPts val="0"/>
              </a:spcBef>
              <a:buFont typeface="Wingdings" panose="05000000000000000000" pitchFamily="2" charset="2"/>
              <a:buChar char="q"/>
            </a:pPr>
            <a:r>
              <a:rPr lang="en-US" sz="1800" dirty="0" smtClean="0">
                <a:solidFill>
                  <a:srgbClr val="0070C0"/>
                </a:solidFill>
                <a:latin typeface="Arial (Body)"/>
              </a:rPr>
              <a:t>OIA Global Health Scholars Program</a:t>
            </a:r>
          </a:p>
          <a:p>
            <a:pPr marL="457200" lvl="1" indent="0">
              <a:lnSpc>
                <a:spcPct val="150000"/>
              </a:lnSpc>
              <a:spcBef>
                <a:spcPts val="0"/>
              </a:spcBef>
              <a:buNone/>
            </a:pPr>
            <a:r>
              <a:rPr lang="en-US" sz="1800" dirty="0" smtClean="0">
                <a:solidFill>
                  <a:schemeClr val="tx1"/>
                </a:solidFill>
                <a:latin typeface="Arial (Body)"/>
              </a:rPr>
              <a:t>	In Conjunction with the UNC GME, the OIA offers a competitive two-year, multi-disciplinary 	program </a:t>
            </a:r>
            <a:r>
              <a:rPr lang="en-US" sz="1800" dirty="0" smtClean="0">
                <a:solidFill>
                  <a:schemeClr val="tx1"/>
                </a:solidFill>
                <a:latin typeface="Arial (Body)"/>
              </a:rPr>
              <a:t>with funding </a:t>
            </a:r>
            <a:r>
              <a:rPr lang="en-US" sz="1800" dirty="0" smtClean="0">
                <a:solidFill>
                  <a:schemeClr val="tx1"/>
                </a:solidFill>
                <a:latin typeface="Arial (Body)"/>
              </a:rPr>
              <a:t>($8,000) to support the career and leadership development of </a:t>
            </a:r>
            <a:r>
              <a:rPr lang="en-US" sz="1800" dirty="0" smtClean="0">
                <a:solidFill>
                  <a:schemeClr val="tx1"/>
                </a:solidFill>
                <a:latin typeface="Arial (Body)"/>
              </a:rPr>
              <a:t>UNC residents   physicians </a:t>
            </a:r>
            <a:r>
              <a:rPr lang="en-US" sz="1800" dirty="0" smtClean="0">
                <a:solidFill>
                  <a:schemeClr val="tx1"/>
                </a:solidFill>
                <a:latin typeface="Arial (Body)"/>
              </a:rPr>
              <a:t>with a vested commitment to global health practice.</a:t>
            </a:r>
          </a:p>
          <a:p>
            <a:pPr lvl="1">
              <a:lnSpc>
                <a:spcPct val="150000"/>
              </a:lnSpc>
              <a:spcBef>
                <a:spcPts val="0"/>
              </a:spcBef>
              <a:buFont typeface="Wingdings" panose="05000000000000000000" pitchFamily="2" charset="2"/>
              <a:buChar char="q"/>
            </a:pPr>
            <a:r>
              <a:rPr lang="en-US" sz="1800" dirty="0">
                <a:solidFill>
                  <a:srgbClr val="0070C0"/>
                </a:solidFill>
                <a:latin typeface="Arial (Body)"/>
              </a:rPr>
              <a:t>OIA advertised a call for a </a:t>
            </a:r>
            <a:r>
              <a:rPr lang="en-US" sz="1800" dirty="0" smtClean="0">
                <a:solidFill>
                  <a:srgbClr val="0070C0"/>
                </a:solidFill>
                <a:latin typeface="Arial (Body)"/>
              </a:rPr>
              <a:t>contract resident </a:t>
            </a:r>
            <a:r>
              <a:rPr lang="en-US" sz="1800" dirty="0">
                <a:solidFill>
                  <a:srgbClr val="0070C0"/>
                </a:solidFill>
                <a:latin typeface="Arial (Body)"/>
              </a:rPr>
              <a:t>physician technical assistant </a:t>
            </a:r>
            <a:r>
              <a:rPr lang="en-US" sz="1800" dirty="0">
                <a:solidFill>
                  <a:schemeClr val="tx1"/>
                </a:solidFill>
                <a:latin typeface="Arial (Body)"/>
              </a:rPr>
              <a:t>to assist with the technical development of the OIA/ Global Health Scholarly Concentration in the UNC SOM </a:t>
            </a:r>
            <a:r>
              <a:rPr lang="en-US" sz="1800" dirty="0" smtClean="0">
                <a:solidFill>
                  <a:schemeClr val="tx1"/>
                </a:solidFill>
                <a:latin typeface="Arial (Body)"/>
              </a:rPr>
              <a:t>curriculum</a:t>
            </a:r>
          </a:p>
          <a:p>
            <a:pPr lvl="1">
              <a:lnSpc>
                <a:spcPct val="150000"/>
              </a:lnSpc>
              <a:spcBef>
                <a:spcPts val="0"/>
              </a:spcBef>
              <a:buFont typeface="Wingdings" panose="05000000000000000000" pitchFamily="2" charset="2"/>
              <a:buChar char="q"/>
            </a:pPr>
            <a:r>
              <a:rPr lang="en-US" sz="1800" dirty="0" smtClean="0">
                <a:solidFill>
                  <a:srgbClr val="0070C0"/>
                </a:solidFill>
                <a:latin typeface="Arial (Body)"/>
              </a:rPr>
              <a:t>OIA Global Health Forum</a:t>
            </a:r>
          </a:p>
          <a:p>
            <a:pPr marL="914400" lvl="2" indent="0">
              <a:lnSpc>
                <a:spcPct val="150000"/>
              </a:lnSpc>
              <a:spcBef>
                <a:spcPts val="0"/>
              </a:spcBef>
              <a:buNone/>
            </a:pPr>
            <a:r>
              <a:rPr lang="en-US" sz="1800" dirty="0" smtClean="0">
                <a:solidFill>
                  <a:schemeClr val="tx1"/>
                </a:solidFill>
                <a:latin typeface="Arial (Body)"/>
              </a:rPr>
              <a:t>Monthly speaker series invites faculty, residents, and staff to present their current GH scholarly work </a:t>
            </a:r>
          </a:p>
          <a:p>
            <a:pPr lvl="1">
              <a:lnSpc>
                <a:spcPct val="150000"/>
              </a:lnSpc>
              <a:spcBef>
                <a:spcPts val="0"/>
              </a:spcBef>
              <a:buFont typeface="Wingdings" panose="05000000000000000000" pitchFamily="2" charset="2"/>
              <a:buChar char="q"/>
            </a:pPr>
            <a:r>
              <a:rPr lang="en-US" sz="1800" dirty="0" smtClean="0">
                <a:solidFill>
                  <a:srgbClr val="0070C0"/>
                </a:solidFill>
                <a:latin typeface="Arial (Body)"/>
              </a:rPr>
              <a:t>Facilitate </a:t>
            </a:r>
            <a:r>
              <a:rPr lang="en-US" sz="1800" dirty="0">
                <a:solidFill>
                  <a:srgbClr val="0070C0"/>
                </a:solidFill>
                <a:latin typeface="Arial (Body)"/>
              </a:rPr>
              <a:t>med student post-travel </a:t>
            </a:r>
            <a:r>
              <a:rPr lang="en-US" sz="1800" dirty="0" smtClean="0">
                <a:solidFill>
                  <a:srgbClr val="0070C0"/>
                </a:solidFill>
                <a:latin typeface="Arial (Body)"/>
              </a:rPr>
              <a:t>debriefing</a:t>
            </a:r>
          </a:p>
          <a:p>
            <a:pPr marL="914400" lvl="2" indent="0">
              <a:lnSpc>
                <a:spcPct val="150000"/>
              </a:lnSpc>
              <a:spcBef>
                <a:spcPts val="0"/>
              </a:spcBef>
              <a:buNone/>
            </a:pPr>
            <a:r>
              <a:rPr lang="en-US" sz="1800" dirty="0" smtClean="0">
                <a:solidFill>
                  <a:schemeClr val="tx1"/>
                </a:solidFill>
                <a:latin typeface="Arial (Body)"/>
              </a:rPr>
              <a:t>Residents joined small group debriefings with medical students who returned from summer international experiences</a:t>
            </a:r>
          </a:p>
          <a:p>
            <a:pPr lvl="1">
              <a:lnSpc>
                <a:spcPct val="150000"/>
              </a:lnSpc>
              <a:spcBef>
                <a:spcPts val="0"/>
              </a:spcBef>
              <a:buFont typeface="Wingdings" panose="05000000000000000000" pitchFamily="2" charset="2"/>
              <a:buChar char="q"/>
            </a:pPr>
            <a:r>
              <a:rPr lang="en-US" sz="1800" dirty="0" smtClean="0">
                <a:solidFill>
                  <a:srgbClr val="0070C0"/>
                </a:solidFill>
                <a:latin typeface="Arial (Body)"/>
              </a:rPr>
              <a:t>Faculty Scholarship Review Committee for bi-annual funding selections</a:t>
            </a:r>
          </a:p>
        </p:txBody>
      </p:sp>
    </p:spTree>
    <p:extLst>
      <p:ext uri="{BB962C8B-B14F-4D97-AF65-F5344CB8AC3E}">
        <p14:creationId xmlns:p14="http://schemas.microsoft.com/office/powerpoint/2010/main" val="2640871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75" y="162798"/>
            <a:ext cx="11274663" cy="1143000"/>
          </a:xfrm>
        </p:spPr>
        <p:txBody>
          <a:bodyPr/>
          <a:lstStyle/>
          <a:p>
            <a:r>
              <a:rPr lang="en-US" dirty="0" smtClean="0"/>
              <a:t>OIA Global Health Forum</a:t>
            </a:r>
            <a:br>
              <a:rPr lang="en-US" dirty="0" smtClean="0"/>
            </a:br>
            <a:endParaRPr lang="en-US" sz="3200" dirty="0"/>
          </a:p>
        </p:txBody>
      </p:sp>
      <p:pic>
        <p:nvPicPr>
          <p:cNvPr id="5" name="Content Placeholder 4"/>
          <p:cNvPicPr>
            <a:picLocks noGrp="1" noChangeAspect="1"/>
          </p:cNvPicPr>
          <p:nvPr>
            <p:ph idx="1"/>
          </p:nvPr>
        </p:nvPicPr>
        <p:blipFill>
          <a:blip r:embed="rId2"/>
          <a:stretch>
            <a:fillRect/>
          </a:stretch>
        </p:blipFill>
        <p:spPr>
          <a:xfrm>
            <a:off x="379412" y="1219201"/>
            <a:ext cx="3505368" cy="4927660"/>
          </a:xfrm>
          <a:prstGeom prst="rect">
            <a:avLst/>
          </a:prstGeom>
        </p:spPr>
      </p:pic>
      <p:sp>
        <p:nvSpPr>
          <p:cNvPr id="4" name="Slide Number Placeholder 3"/>
          <p:cNvSpPr>
            <a:spLocks noGrp="1"/>
          </p:cNvSpPr>
          <p:nvPr>
            <p:ph type="sldNum" sz="quarter" idx="10"/>
          </p:nvPr>
        </p:nvSpPr>
        <p:spPr/>
        <p:txBody>
          <a:bodyPr/>
          <a:lstStyle/>
          <a:p>
            <a:fld id="{BF25531C-F3B7-4618-9A07-E14445AD441B}" type="slidenum">
              <a:rPr lang="en-US" smtClean="0"/>
              <a:pPr/>
              <a:t>9</a:t>
            </a:fld>
            <a:endParaRPr lang="en-US"/>
          </a:p>
        </p:txBody>
      </p:sp>
      <p:sp>
        <p:nvSpPr>
          <p:cNvPr id="6" name="Rectangle 5"/>
          <p:cNvSpPr/>
          <p:nvPr/>
        </p:nvSpPr>
        <p:spPr>
          <a:xfrm>
            <a:off x="3933574" y="1305798"/>
            <a:ext cx="8229600" cy="4319003"/>
          </a:xfrm>
          <a:prstGeom prst="rect">
            <a:avLst/>
          </a:prstGeom>
        </p:spPr>
        <p:txBody>
          <a:bodyPr wrap="square">
            <a:spAutoFit/>
          </a:bodyPr>
          <a:lstStyle/>
          <a:p>
            <a:pPr marL="0" marR="0">
              <a:lnSpc>
                <a:spcPct val="107000"/>
              </a:lnSpc>
              <a:spcBef>
                <a:spcPts val="0"/>
              </a:spcBef>
              <a:spcAft>
                <a:spcPts val="800"/>
              </a:spcAft>
            </a:pPr>
            <a:r>
              <a:rPr lang="en-US" sz="1600" b="1" dirty="0">
                <a:latin typeface="Arial (Body)"/>
                <a:ea typeface="Calibri" panose="020F0502020204030204" pitchFamily="34" charset="0"/>
                <a:cs typeface="Times New Roman" panose="02020603050405020304" pitchFamily="18" charset="0"/>
              </a:rPr>
              <a:t>OIA Global Health Forum Topics &amp; Speakers include:</a:t>
            </a:r>
          </a:p>
          <a:p>
            <a:pPr>
              <a:lnSpc>
                <a:spcPct val="107000"/>
              </a:lnSpc>
              <a:spcBef>
                <a:spcPts val="0"/>
              </a:spcBef>
              <a:spcAft>
                <a:spcPts val="800"/>
              </a:spcAft>
            </a:pPr>
            <a:r>
              <a:rPr lang="en-US" sz="1600" dirty="0">
                <a:latin typeface="Arial (Body)"/>
                <a:ea typeface="Calibri" panose="020F0502020204030204" pitchFamily="34" charset="0"/>
                <a:cs typeface="Times New Roman" panose="02020603050405020304" pitchFamily="18" charset="0"/>
              </a:rPr>
              <a:t>Surgery and Global Public </a:t>
            </a:r>
            <a:r>
              <a:rPr lang="en-US" sz="1600" dirty="0" smtClean="0">
                <a:latin typeface="Arial (Body)"/>
                <a:ea typeface="Calibri" panose="020F0502020204030204" pitchFamily="34" charset="0"/>
                <a:cs typeface="Times New Roman" panose="02020603050405020304" pitchFamily="18" charset="0"/>
              </a:rPr>
              <a:t>Health- </a:t>
            </a:r>
            <a:r>
              <a:rPr lang="en-US" sz="1600" dirty="0">
                <a:latin typeface="Arial (Body)"/>
                <a:ea typeface="Calibri" panose="020F0502020204030204" pitchFamily="34" charset="0"/>
                <a:cs typeface="Times New Roman" panose="02020603050405020304" pitchFamily="18" charset="0"/>
              </a:rPr>
              <a:t>Anthony Charles, MD, </a:t>
            </a:r>
            <a:r>
              <a:rPr lang="en-US" sz="1600" dirty="0" smtClean="0">
                <a:latin typeface="Arial (Body)"/>
                <a:ea typeface="Calibri" panose="020F0502020204030204" pitchFamily="34" charset="0"/>
                <a:cs typeface="Times New Roman" panose="02020603050405020304" pitchFamily="18" charset="0"/>
              </a:rPr>
              <a:t>MPH</a:t>
            </a:r>
          </a:p>
          <a:p>
            <a:pPr>
              <a:lnSpc>
                <a:spcPct val="107000"/>
              </a:lnSpc>
              <a:spcBef>
                <a:spcPts val="0"/>
              </a:spcBef>
              <a:spcAft>
                <a:spcPts val="800"/>
              </a:spcAft>
            </a:pPr>
            <a:r>
              <a:rPr lang="en-US" sz="1600" dirty="0">
                <a:latin typeface="Arial (Body)"/>
                <a:ea typeface="Calibri" panose="020F0502020204030204" pitchFamily="34" charset="0"/>
                <a:cs typeface="Times New Roman" panose="02020603050405020304" pitchFamily="18" charset="0"/>
              </a:rPr>
              <a:t>Primary Care for Displaced Persons: Experiences in Greece- Sonya Patel-Young, MD</a:t>
            </a:r>
          </a:p>
          <a:p>
            <a:pPr>
              <a:lnSpc>
                <a:spcPct val="107000"/>
              </a:lnSpc>
              <a:spcBef>
                <a:spcPts val="0"/>
              </a:spcBef>
              <a:spcAft>
                <a:spcPts val="800"/>
              </a:spcAft>
            </a:pPr>
            <a:r>
              <a:rPr lang="en-US" sz="1600" dirty="0">
                <a:latin typeface="Arial (Body)"/>
                <a:ea typeface="Calibri" panose="020F0502020204030204" pitchFamily="34" charset="0"/>
                <a:cs typeface="Times New Roman" panose="02020603050405020304" pitchFamily="18" charset="0"/>
              </a:rPr>
              <a:t>Improving Neonatal Outcomes in Low Resource Settings through Education &amp; Research- Carl Bose, </a:t>
            </a:r>
            <a:r>
              <a:rPr lang="en-US" sz="1600" dirty="0" smtClean="0">
                <a:latin typeface="Arial (Body)"/>
                <a:ea typeface="Calibri" panose="020F0502020204030204" pitchFamily="34" charset="0"/>
                <a:cs typeface="Times New Roman" panose="02020603050405020304" pitchFamily="18" charset="0"/>
              </a:rPr>
              <a:t>MD</a:t>
            </a:r>
            <a:endParaRPr lang="en-US" sz="1600" dirty="0">
              <a:latin typeface="Arial (Body)"/>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smtClean="0">
                <a:latin typeface="Arial (Body)"/>
                <a:ea typeface="Calibri" panose="020F0502020204030204" pitchFamily="34" charset="0"/>
                <a:cs typeface="Times New Roman" panose="02020603050405020304" pitchFamily="18" charset="0"/>
              </a:rPr>
              <a:t>Cervical </a:t>
            </a:r>
            <a:r>
              <a:rPr lang="en-US" sz="1600" dirty="0">
                <a:latin typeface="Arial (Body)"/>
                <a:ea typeface="Calibri" panose="020F0502020204030204" pitchFamily="34" charset="0"/>
                <a:cs typeface="Times New Roman" panose="02020603050405020304" pitchFamily="18" charset="0"/>
              </a:rPr>
              <a:t>Cancer: Case Study on Global Health Disparities- Carla Chibwesha, MD, MSc</a:t>
            </a:r>
          </a:p>
          <a:p>
            <a:pPr marL="0" marR="0">
              <a:lnSpc>
                <a:spcPct val="107000"/>
              </a:lnSpc>
              <a:spcBef>
                <a:spcPts val="0"/>
              </a:spcBef>
              <a:spcAft>
                <a:spcPts val="800"/>
              </a:spcAft>
            </a:pPr>
            <a:r>
              <a:rPr lang="en-US" sz="1600" dirty="0" smtClean="0">
                <a:latin typeface="Arial (Body)"/>
                <a:ea typeface="Calibri" panose="020F0502020204030204" pitchFamily="34" charset="0"/>
                <a:cs typeface="Times New Roman" panose="02020603050405020304" pitchFamily="18" charset="0"/>
              </a:rPr>
              <a:t>Discovery </a:t>
            </a:r>
            <a:r>
              <a:rPr lang="en-US" sz="1600" dirty="0">
                <a:latin typeface="Arial (Body)"/>
                <a:ea typeface="Calibri" panose="020F0502020204030204" pitchFamily="34" charset="0"/>
                <a:cs typeface="Times New Roman" panose="02020603050405020304" pitchFamily="18" charset="0"/>
              </a:rPr>
              <a:t>science to field-ready serodiagnostics for </a:t>
            </a:r>
            <a:r>
              <a:rPr lang="en-US" sz="1600" dirty="0" err="1">
                <a:latin typeface="Arial (Body)"/>
                <a:ea typeface="Calibri" panose="020F0502020204030204" pitchFamily="34" charset="0"/>
                <a:cs typeface="Times New Roman" panose="02020603050405020304" pitchFamily="18" charset="0"/>
              </a:rPr>
              <a:t>Zika</a:t>
            </a:r>
            <a:r>
              <a:rPr lang="en-US" sz="1600" dirty="0">
                <a:latin typeface="Arial (Body)"/>
                <a:ea typeface="Calibri" panose="020F0502020204030204" pitchFamily="34" charset="0"/>
                <a:cs typeface="Times New Roman" panose="02020603050405020304" pitchFamily="18" charset="0"/>
              </a:rPr>
              <a:t>- Matthew Collins, MD, PhD</a:t>
            </a:r>
          </a:p>
          <a:p>
            <a:pPr marL="0" marR="0">
              <a:lnSpc>
                <a:spcPct val="107000"/>
              </a:lnSpc>
              <a:spcBef>
                <a:spcPts val="0"/>
              </a:spcBef>
              <a:spcAft>
                <a:spcPts val="800"/>
              </a:spcAft>
            </a:pPr>
            <a:r>
              <a:rPr lang="en-US" sz="1600" dirty="0">
                <a:latin typeface="Arial (Body)"/>
                <a:ea typeface="Calibri" panose="020F0502020204030204" pitchFamily="34" charset="0"/>
                <a:cs typeface="Times New Roman" panose="02020603050405020304" pitchFamily="18" charset="0"/>
              </a:rPr>
              <a:t>Away Rotations to NIH Grants: Building Blocks for a Career in Global Health- Ross Boyce, MD, MSc</a:t>
            </a:r>
          </a:p>
          <a:p>
            <a:pPr marL="0" marR="0">
              <a:lnSpc>
                <a:spcPct val="107000"/>
              </a:lnSpc>
              <a:spcBef>
                <a:spcPts val="0"/>
              </a:spcBef>
              <a:spcAft>
                <a:spcPts val="800"/>
              </a:spcAft>
            </a:pPr>
            <a:r>
              <a:rPr lang="en-US" sz="1600" dirty="0" smtClean="0">
                <a:latin typeface="Arial (Body)"/>
                <a:ea typeface="Calibri" panose="020F0502020204030204" pitchFamily="34" charset="0"/>
                <a:cs typeface="Times New Roman" panose="02020603050405020304" pitchFamily="18" charset="0"/>
              </a:rPr>
              <a:t>Asthma </a:t>
            </a:r>
            <a:r>
              <a:rPr lang="en-US" sz="1600" dirty="0">
                <a:latin typeface="Arial (Body)"/>
                <a:ea typeface="Calibri" panose="020F0502020204030204" pitchFamily="34" charset="0"/>
                <a:cs typeface="Times New Roman" panose="02020603050405020304" pitchFamily="18" charset="0"/>
              </a:rPr>
              <a:t>in Latin America and Community Health Worker Screening for Asthma in Nicaragua- Mary Crocker, MD</a:t>
            </a:r>
          </a:p>
          <a:p>
            <a:pPr marL="0" marR="0">
              <a:lnSpc>
                <a:spcPct val="107000"/>
              </a:lnSpc>
              <a:spcBef>
                <a:spcPts val="0"/>
              </a:spcBef>
              <a:spcAft>
                <a:spcPts val="800"/>
              </a:spcAft>
            </a:pPr>
            <a:r>
              <a:rPr lang="en-US" sz="1600" dirty="0">
                <a:latin typeface="Arial (Body)"/>
                <a:ea typeface="Calibri" panose="020F0502020204030204" pitchFamily="34" charset="0"/>
                <a:cs typeface="Times New Roman" panose="02020603050405020304" pitchFamily="18" charset="0"/>
              </a:rPr>
              <a:t>Where There Is No Doctor: Case Studies and Best Practices of Community Health Workers from India to Nicaragua- Nadeem Modan, </a:t>
            </a:r>
            <a:r>
              <a:rPr lang="en-US" sz="1600" dirty="0" smtClean="0">
                <a:latin typeface="Arial (Body)"/>
                <a:ea typeface="Calibri" panose="020F0502020204030204" pitchFamily="34" charset="0"/>
                <a:cs typeface="Times New Roman" panose="02020603050405020304" pitchFamily="18" charset="0"/>
              </a:rPr>
              <a:t>MD &amp; Serena </a:t>
            </a:r>
            <a:r>
              <a:rPr lang="en-US" sz="1600" dirty="0">
                <a:latin typeface="Arial (Body)"/>
                <a:ea typeface="Calibri" panose="020F0502020204030204" pitchFamily="34" charset="0"/>
                <a:cs typeface="Times New Roman" panose="02020603050405020304" pitchFamily="18" charset="0"/>
              </a:rPr>
              <a:t>Zhou-Talbert, MD</a:t>
            </a:r>
            <a:endParaRPr lang="en-US" sz="1600" dirty="0">
              <a:effectLst/>
              <a:latin typeface="Arial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0457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2645</TotalTime>
  <Words>2245</Words>
  <Application>Microsoft Macintosh PowerPoint</Application>
  <PresentationFormat>Custom</PresentationFormat>
  <Paragraphs>257</Paragraphs>
  <Slides>20</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Aharoni</vt:lpstr>
      <vt:lpstr>Arial (Body)</vt:lpstr>
      <vt:lpstr>Calibri</vt:lpstr>
      <vt:lpstr>Courier New</vt:lpstr>
      <vt:lpstr>Garamond</vt:lpstr>
      <vt:lpstr>Garamond (Headings)</vt:lpstr>
      <vt:lpstr>Mangal</vt:lpstr>
      <vt:lpstr>Times New Roman</vt:lpstr>
      <vt:lpstr>Wingdings</vt:lpstr>
      <vt:lpstr>ヒラギノ角ゴ Pro W3</vt:lpstr>
      <vt:lpstr>Arial</vt:lpstr>
      <vt:lpstr>PowerPoint</vt:lpstr>
      <vt:lpstr>Leveraging Support for the Design of Interdisciplinary Global Health Programs for Resident Physicians </vt:lpstr>
      <vt:lpstr>Introductions</vt:lpstr>
      <vt:lpstr>UNC Office of International Activities (OIA)  Objectives</vt:lpstr>
      <vt:lpstr> Office of International Activities (OIA)  Overview</vt:lpstr>
      <vt:lpstr>Key UNC Partners</vt:lpstr>
      <vt:lpstr>Background Resident Physicians Support</vt:lpstr>
      <vt:lpstr>Office of International Activities Resident Physicians Support &amp; Areas of Strength</vt:lpstr>
      <vt:lpstr>Office of International Activities (OIA) Resident &amp; Faculty Engagement </vt:lpstr>
      <vt:lpstr>OIA Global Health Forum </vt:lpstr>
      <vt:lpstr>Interdisciplinary Educational Engagement</vt:lpstr>
      <vt:lpstr>Interdisciplinary Educational Engagement Global health Scholars </vt:lpstr>
      <vt:lpstr>UNC Office of International Activities Funding for Resident Physicians</vt:lpstr>
      <vt:lpstr>UNC Office of International Activities Educational Support/Resources</vt:lpstr>
      <vt:lpstr>PowerPoint Presentation</vt:lpstr>
      <vt:lpstr> </vt:lpstr>
      <vt:lpstr>UNC Office of International Activities Travel, Health and Safety Risk Management</vt:lpstr>
      <vt:lpstr>Lessons Learned</vt:lpstr>
      <vt:lpstr>Lessons Learned</vt:lpstr>
      <vt:lpstr>What we hope for</vt:lpstr>
      <vt:lpstr>Thank you</vt:lpstr>
    </vt:vector>
  </TitlesOfParts>
  <Company>AAFP</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Rover</dc:creator>
  <cp:lastModifiedBy>Microsoft Office User</cp:lastModifiedBy>
  <cp:revision>68</cp:revision>
  <dcterms:created xsi:type="dcterms:W3CDTF">2013-05-20T16:20:33Z</dcterms:created>
  <dcterms:modified xsi:type="dcterms:W3CDTF">2017-10-07T13:29:17Z</dcterms:modified>
</cp:coreProperties>
</file>