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Lst>
  <p:notesMasterIdLst>
    <p:notesMasterId r:id="rId40"/>
  </p:notesMasterIdLst>
  <p:sldIdLst>
    <p:sldId id="860" r:id="rId3"/>
    <p:sldId id="854" r:id="rId4"/>
    <p:sldId id="257" r:id="rId5"/>
    <p:sldId id="326" r:id="rId6"/>
    <p:sldId id="325" r:id="rId7"/>
    <p:sldId id="855" r:id="rId8"/>
    <p:sldId id="294" r:id="rId9"/>
    <p:sldId id="295" r:id="rId10"/>
    <p:sldId id="296" r:id="rId11"/>
    <p:sldId id="302" r:id="rId12"/>
    <p:sldId id="259" r:id="rId13"/>
    <p:sldId id="260" r:id="rId14"/>
    <p:sldId id="261" r:id="rId15"/>
    <p:sldId id="262" r:id="rId16"/>
    <p:sldId id="323" r:id="rId17"/>
    <p:sldId id="316" r:id="rId18"/>
    <p:sldId id="266" r:id="rId19"/>
    <p:sldId id="267" r:id="rId20"/>
    <p:sldId id="263" r:id="rId21"/>
    <p:sldId id="330" r:id="rId22"/>
    <p:sldId id="857" r:id="rId23"/>
    <p:sldId id="856" r:id="rId24"/>
    <p:sldId id="308" r:id="rId25"/>
    <p:sldId id="265" r:id="rId26"/>
    <p:sldId id="307" r:id="rId27"/>
    <p:sldId id="318" r:id="rId28"/>
    <p:sldId id="279" r:id="rId29"/>
    <p:sldId id="327" r:id="rId30"/>
    <p:sldId id="304" r:id="rId31"/>
    <p:sldId id="305" r:id="rId32"/>
    <p:sldId id="281" r:id="rId33"/>
    <p:sldId id="858" r:id="rId34"/>
    <p:sldId id="309" r:id="rId35"/>
    <p:sldId id="328" r:id="rId36"/>
    <p:sldId id="292" r:id="rId37"/>
    <p:sldId id="320" r:id="rId38"/>
    <p:sldId id="859" r:id="rId3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isyhDTLxlkrQ6fgRCl7jlWvaqZX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 initials="M" lastIdx="1" clrIdx="0">
    <p:extLst>
      <p:ext uri="{19B8F6BF-5375-455C-9EA6-DF929625EA0E}">
        <p15:presenceInfo xmlns:p15="http://schemas.microsoft.com/office/powerpoint/2012/main" userId="S::maholley@iu.edu::0c0a8ccd-7ba3-4c3d-97b6-629696b542a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B6D792-C4FD-4DB6-82C5-F70C9EBA4074}" v="30" dt="2022-01-26T20:04:31.5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76033" autoAdjust="0"/>
  </p:normalViewPr>
  <p:slideViewPr>
    <p:cSldViewPr snapToGrid="0" snapToObjects="1">
      <p:cViewPr varScale="1">
        <p:scale>
          <a:sx n="83" d="100"/>
          <a:sy n="83" d="100"/>
        </p:scale>
        <p:origin x="10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customschemas.google.com/relationships/presentationmetadata" Target="meta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ey, Matthew" userId="0c0a8ccd-7ba3-4c3d-97b6-629696b542ac" providerId="ADAL" clId="{66B6D792-C4FD-4DB6-82C5-F70C9EBA4074}"/>
    <pc:docChg chg="undo custSel addSld delSld modSld sldOrd">
      <pc:chgData name="Holley, Matthew" userId="0c0a8ccd-7ba3-4c3d-97b6-629696b542ac" providerId="ADAL" clId="{66B6D792-C4FD-4DB6-82C5-F70C9EBA4074}" dt="2022-02-10T19:13:52.105" v="594" actId="6549"/>
      <pc:docMkLst>
        <pc:docMk/>
      </pc:docMkLst>
      <pc:sldChg chg="modSp del mod">
        <pc:chgData name="Holley, Matthew" userId="0c0a8ccd-7ba3-4c3d-97b6-629696b542ac" providerId="ADAL" clId="{66B6D792-C4FD-4DB6-82C5-F70C9EBA4074}" dt="2022-01-26T16:30:24.536" v="342" actId="47"/>
        <pc:sldMkLst>
          <pc:docMk/>
          <pc:sldMk cId="0" sldId="256"/>
        </pc:sldMkLst>
        <pc:spChg chg="mod">
          <ac:chgData name="Holley, Matthew" userId="0c0a8ccd-7ba3-4c3d-97b6-629696b542ac" providerId="ADAL" clId="{66B6D792-C4FD-4DB6-82C5-F70C9EBA4074}" dt="2022-01-26T16:06:41.419" v="78" actId="20577"/>
          <ac:spMkLst>
            <pc:docMk/>
            <pc:sldMk cId="0" sldId="256"/>
            <ac:spMk id="183" creationId="{00000000-0000-0000-0000-000000000000}"/>
          </ac:spMkLst>
        </pc:spChg>
        <pc:spChg chg="mod">
          <ac:chgData name="Holley, Matthew" userId="0c0a8ccd-7ba3-4c3d-97b6-629696b542ac" providerId="ADAL" clId="{66B6D792-C4FD-4DB6-82C5-F70C9EBA4074}" dt="2022-01-26T16:07:27.068" v="114" actId="14100"/>
          <ac:spMkLst>
            <pc:docMk/>
            <pc:sldMk cId="0" sldId="256"/>
            <ac:spMk id="184" creationId="{00000000-0000-0000-0000-000000000000}"/>
          </ac:spMkLst>
        </pc:spChg>
      </pc:sldChg>
      <pc:sldChg chg="addSp modSp mod">
        <pc:chgData name="Holley, Matthew" userId="0c0a8ccd-7ba3-4c3d-97b6-629696b542ac" providerId="ADAL" clId="{66B6D792-C4FD-4DB6-82C5-F70C9EBA4074}" dt="2022-01-26T16:42:45.977" v="388" actId="20577"/>
        <pc:sldMkLst>
          <pc:docMk/>
          <pc:sldMk cId="0" sldId="257"/>
        </pc:sldMkLst>
        <pc:spChg chg="mod">
          <ac:chgData name="Holley, Matthew" userId="0c0a8ccd-7ba3-4c3d-97b6-629696b542ac" providerId="ADAL" clId="{66B6D792-C4FD-4DB6-82C5-F70C9EBA4074}" dt="2022-01-26T16:42:45.977" v="388" actId="20577"/>
          <ac:spMkLst>
            <pc:docMk/>
            <pc:sldMk cId="0" sldId="257"/>
            <ac:spMk id="190" creationId="{00000000-0000-0000-0000-000000000000}"/>
          </ac:spMkLst>
        </pc:spChg>
        <pc:picChg chg="add mod">
          <ac:chgData name="Holley, Matthew" userId="0c0a8ccd-7ba3-4c3d-97b6-629696b542ac" providerId="ADAL" clId="{66B6D792-C4FD-4DB6-82C5-F70C9EBA4074}" dt="2022-01-26T16:21:36.973" v="226" actId="14100"/>
          <ac:picMkLst>
            <pc:docMk/>
            <pc:sldMk cId="0" sldId="257"/>
            <ac:picMk id="2" creationId="{2CB8FB8C-D6E6-475C-8AFA-0E39340E4A25}"/>
          </ac:picMkLst>
        </pc:picChg>
      </pc:sldChg>
      <pc:sldChg chg="ord">
        <pc:chgData name="Holley, Matthew" userId="0c0a8ccd-7ba3-4c3d-97b6-629696b542ac" providerId="ADAL" clId="{66B6D792-C4FD-4DB6-82C5-F70C9EBA4074}" dt="2022-01-26T20:06:04.301" v="590"/>
        <pc:sldMkLst>
          <pc:docMk/>
          <pc:sldMk cId="0" sldId="266"/>
        </pc:sldMkLst>
      </pc:sldChg>
      <pc:sldChg chg="del">
        <pc:chgData name="Holley, Matthew" userId="0c0a8ccd-7ba3-4c3d-97b6-629696b542ac" providerId="ADAL" clId="{66B6D792-C4FD-4DB6-82C5-F70C9EBA4074}" dt="2022-01-26T16:16:25.833" v="186" actId="47"/>
        <pc:sldMkLst>
          <pc:docMk/>
          <pc:sldMk cId="0" sldId="270"/>
        </pc:sldMkLst>
      </pc:sldChg>
      <pc:sldChg chg="del">
        <pc:chgData name="Holley, Matthew" userId="0c0a8ccd-7ba3-4c3d-97b6-629696b542ac" providerId="ADAL" clId="{66B6D792-C4FD-4DB6-82C5-F70C9EBA4074}" dt="2022-01-26T16:15:53.755" v="170" actId="47"/>
        <pc:sldMkLst>
          <pc:docMk/>
          <pc:sldMk cId="0" sldId="273"/>
        </pc:sldMkLst>
      </pc:sldChg>
      <pc:sldChg chg="modSp mod">
        <pc:chgData name="Holley, Matthew" userId="0c0a8ccd-7ba3-4c3d-97b6-629696b542ac" providerId="ADAL" clId="{66B6D792-C4FD-4DB6-82C5-F70C9EBA4074}" dt="2022-01-26T18:57:07.428" v="483" actId="20577"/>
        <pc:sldMkLst>
          <pc:docMk/>
          <pc:sldMk cId="0" sldId="279"/>
        </pc:sldMkLst>
        <pc:spChg chg="mod">
          <ac:chgData name="Holley, Matthew" userId="0c0a8ccd-7ba3-4c3d-97b6-629696b542ac" providerId="ADAL" clId="{66B6D792-C4FD-4DB6-82C5-F70C9EBA4074}" dt="2022-01-26T18:57:07.428" v="483" actId="20577"/>
          <ac:spMkLst>
            <pc:docMk/>
            <pc:sldMk cId="0" sldId="279"/>
            <ac:spMk id="324" creationId="{00000000-0000-0000-0000-000000000000}"/>
          </ac:spMkLst>
        </pc:spChg>
      </pc:sldChg>
      <pc:sldChg chg="ord">
        <pc:chgData name="Holley, Matthew" userId="0c0a8ccd-7ba3-4c3d-97b6-629696b542ac" providerId="ADAL" clId="{66B6D792-C4FD-4DB6-82C5-F70C9EBA4074}" dt="2022-01-26T16:17:29.579" v="192"/>
        <pc:sldMkLst>
          <pc:docMk/>
          <pc:sldMk cId="0" sldId="281"/>
        </pc:sldMkLst>
      </pc:sldChg>
      <pc:sldChg chg="ord">
        <pc:chgData name="Holley, Matthew" userId="0c0a8ccd-7ba3-4c3d-97b6-629696b542ac" providerId="ADAL" clId="{66B6D792-C4FD-4DB6-82C5-F70C9EBA4074}" dt="2022-01-26T18:05:11.401" v="460"/>
        <pc:sldMkLst>
          <pc:docMk/>
          <pc:sldMk cId="0" sldId="292"/>
        </pc:sldMkLst>
      </pc:sldChg>
      <pc:sldChg chg="addSp modSp mod">
        <pc:chgData name="Holley, Matthew" userId="0c0a8ccd-7ba3-4c3d-97b6-629696b542ac" providerId="ADAL" clId="{66B6D792-C4FD-4DB6-82C5-F70C9EBA4074}" dt="2022-01-26T17:57:39.620" v="410" actId="1076"/>
        <pc:sldMkLst>
          <pc:docMk/>
          <pc:sldMk cId="3009496237" sldId="295"/>
        </pc:sldMkLst>
        <pc:spChg chg="mod">
          <ac:chgData name="Holley, Matthew" userId="0c0a8ccd-7ba3-4c3d-97b6-629696b542ac" providerId="ADAL" clId="{66B6D792-C4FD-4DB6-82C5-F70C9EBA4074}" dt="2022-01-26T17:54:42.839" v="399" actId="1076"/>
          <ac:spMkLst>
            <pc:docMk/>
            <pc:sldMk cId="3009496237" sldId="295"/>
            <ac:spMk id="4" creationId="{5AF7B912-D100-C845-881E-03FC73EC0E8B}"/>
          </ac:spMkLst>
        </pc:spChg>
        <pc:spChg chg="add mod">
          <ac:chgData name="Holley, Matthew" userId="0c0a8ccd-7ba3-4c3d-97b6-629696b542ac" providerId="ADAL" clId="{66B6D792-C4FD-4DB6-82C5-F70C9EBA4074}" dt="2022-01-26T17:57:39.620" v="410" actId="1076"/>
          <ac:spMkLst>
            <pc:docMk/>
            <pc:sldMk cId="3009496237" sldId="295"/>
            <ac:spMk id="8" creationId="{72946B7D-AB89-4BDD-955F-83510AA475E5}"/>
          </ac:spMkLst>
        </pc:spChg>
        <pc:picChg chg="add mod">
          <ac:chgData name="Holley, Matthew" userId="0c0a8ccd-7ba3-4c3d-97b6-629696b542ac" providerId="ADAL" clId="{66B6D792-C4FD-4DB6-82C5-F70C9EBA4074}" dt="2022-01-26T17:56:58.229" v="405" actId="14100"/>
          <ac:picMkLst>
            <pc:docMk/>
            <pc:sldMk cId="3009496237" sldId="295"/>
            <ac:picMk id="5" creationId="{DF9813B1-D9A1-4EFD-925D-5A3E2667A2B3}"/>
          </ac:picMkLst>
        </pc:picChg>
        <pc:picChg chg="add mod">
          <ac:chgData name="Holley, Matthew" userId="0c0a8ccd-7ba3-4c3d-97b6-629696b542ac" providerId="ADAL" clId="{66B6D792-C4FD-4DB6-82C5-F70C9EBA4074}" dt="2022-01-26T17:57:00.049" v="406" actId="1076"/>
          <ac:picMkLst>
            <pc:docMk/>
            <pc:sldMk cId="3009496237" sldId="295"/>
            <ac:picMk id="7" creationId="{D7CF3033-528F-42B5-8D24-4A966E2DC2E2}"/>
          </ac:picMkLst>
        </pc:picChg>
      </pc:sldChg>
      <pc:sldChg chg="addSp delSp modSp mod">
        <pc:chgData name="Holley, Matthew" userId="0c0a8ccd-7ba3-4c3d-97b6-629696b542ac" providerId="ADAL" clId="{66B6D792-C4FD-4DB6-82C5-F70C9EBA4074}" dt="2022-01-26T18:30:10.083" v="475" actId="478"/>
        <pc:sldMkLst>
          <pc:docMk/>
          <pc:sldMk cId="1082487153" sldId="296"/>
        </pc:sldMkLst>
        <pc:spChg chg="del">
          <ac:chgData name="Holley, Matthew" userId="0c0a8ccd-7ba3-4c3d-97b6-629696b542ac" providerId="ADAL" clId="{66B6D792-C4FD-4DB6-82C5-F70C9EBA4074}" dt="2022-01-26T18:30:10.083" v="475" actId="478"/>
          <ac:spMkLst>
            <pc:docMk/>
            <pc:sldMk cId="1082487153" sldId="296"/>
            <ac:spMk id="3" creationId="{B64E30F1-A444-F045-96AB-0EDE5B706F87}"/>
          </ac:spMkLst>
        </pc:spChg>
        <pc:spChg chg="mod">
          <ac:chgData name="Holley, Matthew" userId="0c0a8ccd-7ba3-4c3d-97b6-629696b542ac" providerId="ADAL" clId="{66B6D792-C4FD-4DB6-82C5-F70C9EBA4074}" dt="2022-01-26T17:59:07.477" v="411" actId="14100"/>
          <ac:spMkLst>
            <pc:docMk/>
            <pc:sldMk cId="1082487153" sldId="296"/>
            <ac:spMk id="4" creationId="{38CF6BD0-E083-034C-A9AF-C124ECB18548}"/>
          </ac:spMkLst>
        </pc:spChg>
        <pc:picChg chg="add mod">
          <ac:chgData name="Holley, Matthew" userId="0c0a8ccd-7ba3-4c3d-97b6-629696b542ac" providerId="ADAL" clId="{66B6D792-C4FD-4DB6-82C5-F70C9EBA4074}" dt="2022-01-26T17:59:13.348" v="415" actId="962"/>
          <ac:picMkLst>
            <pc:docMk/>
            <pc:sldMk cId="1082487153" sldId="296"/>
            <ac:picMk id="6" creationId="{804B421B-911D-4D35-9200-8E39C883933C}"/>
          </ac:picMkLst>
        </pc:picChg>
      </pc:sldChg>
      <pc:sldChg chg="del">
        <pc:chgData name="Holley, Matthew" userId="0c0a8ccd-7ba3-4c3d-97b6-629696b542ac" providerId="ADAL" clId="{66B6D792-C4FD-4DB6-82C5-F70C9EBA4074}" dt="2022-01-26T16:13:21.135" v="148" actId="47"/>
        <pc:sldMkLst>
          <pc:docMk/>
          <pc:sldMk cId="2711724291" sldId="298"/>
        </pc:sldMkLst>
      </pc:sldChg>
      <pc:sldChg chg="del">
        <pc:chgData name="Holley, Matthew" userId="0c0a8ccd-7ba3-4c3d-97b6-629696b542ac" providerId="ADAL" clId="{66B6D792-C4FD-4DB6-82C5-F70C9EBA4074}" dt="2022-01-26T16:13:22.225" v="149" actId="47"/>
        <pc:sldMkLst>
          <pc:docMk/>
          <pc:sldMk cId="754047162" sldId="299"/>
        </pc:sldMkLst>
      </pc:sldChg>
      <pc:sldChg chg="del">
        <pc:chgData name="Holley, Matthew" userId="0c0a8ccd-7ba3-4c3d-97b6-629696b542ac" providerId="ADAL" clId="{66B6D792-C4FD-4DB6-82C5-F70C9EBA4074}" dt="2022-01-26T16:13:22.849" v="150" actId="47"/>
        <pc:sldMkLst>
          <pc:docMk/>
          <pc:sldMk cId="3850362580" sldId="300"/>
        </pc:sldMkLst>
      </pc:sldChg>
      <pc:sldChg chg="del">
        <pc:chgData name="Holley, Matthew" userId="0c0a8ccd-7ba3-4c3d-97b6-629696b542ac" providerId="ADAL" clId="{66B6D792-C4FD-4DB6-82C5-F70C9EBA4074}" dt="2022-01-26T16:13:24.553" v="151" actId="47"/>
        <pc:sldMkLst>
          <pc:docMk/>
          <pc:sldMk cId="3593929364" sldId="301"/>
        </pc:sldMkLst>
      </pc:sldChg>
      <pc:sldChg chg="addSp delSp modSp mod">
        <pc:chgData name="Holley, Matthew" userId="0c0a8ccd-7ba3-4c3d-97b6-629696b542ac" providerId="ADAL" clId="{66B6D792-C4FD-4DB6-82C5-F70C9EBA4074}" dt="2022-01-26T18:29:55.483" v="474" actId="1076"/>
        <pc:sldMkLst>
          <pc:docMk/>
          <pc:sldMk cId="2376455842" sldId="302"/>
        </pc:sldMkLst>
        <pc:spChg chg="del">
          <ac:chgData name="Holley, Matthew" userId="0c0a8ccd-7ba3-4c3d-97b6-629696b542ac" providerId="ADAL" clId="{66B6D792-C4FD-4DB6-82C5-F70C9EBA4074}" dt="2022-01-26T16:10:16.293" v="139" actId="478"/>
          <ac:spMkLst>
            <pc:docMk/>
            <pc:sldMk cId="2376455842" sldId="302"/>
            <ac:spMk id="3" creationId="{CFE02B78-C70E-7A44-B014-FAF4B1CAF7E3}"/>
          </ac:spMkLst>
        </pc:spChg>
        <pc:spChg chg="mod">
          <ac:chgData name="Holley, Matthew" userId="0c0a8ccd-7ba3-4c3d-97b6-629696b542ac" providerId="ADAL" clId="{66B6D792-C4FD-4DB6-82C5-F70C9EBA4074}" dt="2022-01-26T18:29:24.817" v="467" actId="1076"/>
          <ac:spMkLst>
            <pc:docMk/>
            <pc:sldMk cId="2376455842" sldId="302"/>
            <ac:spMk id="4" creationId="{8A761352-F98D-724D-BCB7-C593A888FB4A}"/>
          </ac:spMkLst>
        </pc:spChg>
        <pc:picChg chg="add del mod">
          <ac:chgData name="Holley, Matthew" userId="0c0a8ccd-7ba3-4c3d-97b6-629696b542ac" providerId="ADAL" clId="{66B6D792-C4FD-4DB6-82C5-F70C9EBA4074}" dt="2022-01-26T18:29:02.574" v="462" actId="478"/>
          <ac:picMkLst>
            <pc:docMk/>
            <pc:sldMk cId="2376455842" sldId="302"/>
            <ac:picMk id="5" creationId="{613D83A0-BFFE-433C-9D68-2173F7613582}"/>
          </ac:picMkLst>
        </pc:picChg>
        <pc:picChg chg="add mod ord">
          <ac:chgData name="Holley, Matthew" userId="0c0a8ccd-7ba3-4c3d-97b6-629696b542ac" providerId="ADAL" clId="{66B6D792-C4FD-4DB6-82C5-F70C9EBA4074}" dt="2022-01-26T18:29:55.483" v="474" actId="1076"/>
          <ac:picMkLst>
            <pc:docMk/>
            <pc:sldMk cId="2376455842" sldId="302"/>
            <ac:picMk id="6" creationId="{A653831C-56E3-4F92-9E03-628FEC21F682}"/>
          </ac:picMkLst>
        </pc:picChg>
      </pc:sldChg>
      <pc:sldChg chg="del">
        <pc:chgData name="Holley, Matthew" userId="0c0a8ccd-7ba3-4c3d-97b6-629696b542ac" providerId="ADAL" clId="{66B6D792-C4FD-4DB6-82C5-F70C9EBA4074}" dt="2022-01-26T16:17:41.450" v="193" actId="47"/>
        <pc:sldMkLst>
          <pc:docMk/>
          <pc:sldMk cId="3096899837" sldId="303"/>
        </pc:sldMkLst>
      </pc:sldChg>
      <pc:sldChg chg="modSp mod">
        <pc:chgData name="Holley, Matthew" userId="0c0a8ccd-7ba3-4c3d-97b6-629696b542ac" providerId="ADAL" clId="{66B6D792-C4FD-4DB6-82C5-F70C9EBA4074}" dt="2022-01-26T16:16:13.921" v="183" actId="20577"/>
        <pc:sldMkLst>
          <pc:docMk/>
          <pc:sldMk cId="1843215219" sldId="307"/>
        </pc:sldMkLst>
        <pc:spChg chg="mod">
          <ac:chgData name="Holley, Matthew" userId="0c0a8ccd-7ba3-4c3d-97b6-629696b542ac" providerId="ADAL" clId="{66B6D792-C4FD-4DB6-82C5-F70C9EBA4074}" dt="2022-01-26T16:16:13.921" v="183" actId="20577"/>
          <ac:spMkLst>
            <pc:docMk/>
            <pc:sldMk cId="1843215219" sldId="307"/>
            <ac:spMk id="278" creationId="{00000000-0000-0000-0000-000000000000}"/>
          </ac:spMkLst>
        </pc:spChg>
      </pc:sldChg>
      <pc:sldChg chg="ord">
        <pc:chgData name="Holley, Matthew" userId="0c0a8ccd-7ba3-4c3d-97b6-629696b542ac" providerId="ADAL" clId="{66B6D792-C4FD-4DB6-82C5-F70C9EBA4074}" dt="2022-01-26T18:04:00.130" v="429"/>
        <pc:sldMkLst>
          <pc:docMk/>
          <pc:sldMk cId="2260549862" sldId="308"/>
        </pc:sldMkLst>
      </pc:sldChg>
      <pc:sldChg chg="modSp mod">
        <pc:chgData name="Holley, Matthew" userId="0c0a8ccd-7ba3-4c3d-97b6-629696b542ac" providerId="ADAL" clId="{66B6D792-C4FD-4DB6-82C5-F70C9EBA4074}" dt="2022-01-26T18:05:00.245" v="458" actId="1076"/>
        <pc:sldMkLst>
          <pc:docMk/>
          <pc:sldMk cId="1438523145" sldId="309"/>
        </pc:sldMkLst>
        <pc:spChg chg="mod">
          <ac:chgData name="Holley, Matthew" userId="0c0a8ccd-7ba3-4c3d-97b6-629696b542ac" providerId="ADAL" clId="{66B6D792-C4FD-4DB6-82C5-F70C9EBA4074}" dt="2022-01-26T18:05:00.245" v="458" actId="1076"/>
          <ac:spMkLst>
            <pc:docMk/>
            <pc:sldMk cId="1438523145" sldId="309"/>
            <ac:spMk id="10" creationId="{45D46447-594A-4077-BAF2-3AFA6EDC14B0}"/>
          </ac:spMkLst>
        </pc:spChg>
      </pc:sldChg>
      <pc:sldChg chg="del">
        <pc:chgData name="Holley, Matthew" userId="0c0a8ccd-7ba3-4c3d-97b6-629696b542ac" providerId="ADAL" clId="{66B6D792-C4FD-4DB6-82C5-F70C9EBA4074}" dt="2022-01-26T16:14:14.097" v="155" actId="47"/>
        <pc:sldMkLst>
          <pc:docMk/>
          <pc:sldMk cId="1068020863" sldId="311"/>
        </pc:sldMkLst>
      </pc:sldChg>
      <pc:sldChg chg="del">
        <pc:chgData name="Holley, Matthew" userId="0c0a8ccd-7ba3-4c3d-97b6-629696b542ac" providerId="ADAL" clId="{66B6D792-C4FD-4DB6-82C5-F70C9EBA4074}" dt="2022-01-26T16:13:58.737" v="153" actId="47"/>
        <pc:sldMkLst>
          <pc:docMk/>
          <pc:sldMk cId="240289079" sldId="312"/>
        </pc:sldMkLst>
      </pc:sldChg>
      <pc:sldChg chg="del">
        <pc:chgData name="Holley, Matthew" userId="0c0a8ccd-7ba3-4c3d-97b6-629696b542ac" providerId="ADAL" clId="{66B6D792-C4FD-4DB6-82C5-F70C9EBA4074}" dt="2022-01-26T16:14:00.251" v="154" actId="47"/>
        <pc:sldMkLst>
          <pc:docMk/>
          <pc:sldMk cId="1918821805" sldId="313"/>
        </pc:sldMkLst>
      </pc:sldChg>
      <pc:sldChg chg="del">
        <pc:chgData name="Holley, Matthew" userId="0c0a8ccd-7ba3-4c3d-97b6-629696b542ac" providerId="ADAL" clId="{66B6D792-C4FD-4DB6-82C5-F70C9EBA4074}" dt="2022-01-26T16:13:28.707" v="152" actId="47"/>
        <pc:sldMkLst>
          <pc:docMk/>
          <pc:sldMk cId="3830194550" sldId="314"/>
        </pc:sldMkLst>
      </pc:sldChg>
      <pc:sldChg chg="del ord">
        <pc:chgData name="Holley, Matthew" userId="0c0a8ccd-7ba3-4c3d-97b6-629696b542ac" providerId="ADAL" clId="{66B6D792-C4FD-4DB6-82C5-F70C9EBA4074}" dt="2022-01-26T16:18:16.423" v="196" actId="47"/>
        <pc:sldMkLst>
          <pc:docMk/>
          <pc:sldMk cId="1372583655" sldId="315"/>
        </pc:sldMkLst>
      </pc:sldChg>
      <pc:sldChg chg="add del modNotesTx">
        <pc:chgData name="Holley, Matthew" userId="0c0a8ccd-7ba3-4c3d-97b6-629696b542ac" providerId="ADAL" clId="{66B6D792-C4FD-4DB6-82C5-F70C9EBA4074}" dt="2022-02-10T19:13:23.650" v="591" actId="6549"/>
        <pc:sldMkLst>
          <pc:docMk/>
          <pc:sldMk cId="1257271987" sldId="316"/>
        </pc:sldMkLst>
      </pc:sldChg>
      <pc:sldChg chg="modSp del mod">
        <pc:chgData name="Holley, Matthew" userId="0c0a8ccd-7ba3-4c3d-97b6-629696b542ac" providerId="ADAL" clId="{66B6D792-C4FD-4DB6-82C5-F70C9EBA4074}" dt="2022-01-26T16:14:49.186" v="165" actId="47"/>
        <pc:sldMkLst>
          <pc:docMk/>
          <pc:sldMk cId="1165593156" sldId="317"/>
        </pc:sldMkLst>
        <pc:spChg chg="mod">
          <ac:chgData name="Holley, Matthew" userId="0c0a8ccd-7ba3-4c3d-97b6-629696b542ac" providerId="ADAL" clId="{66B6D792-C4FD-4DB6-82C5-F70C9EBA4074}" dt="2022-01-26T16:14:24.070" v="158" actId="20577"/>
          <ac:spMkLst>
            <pc:docMk/>
            <pc:sldMk cId="1165593156" sldId="317"/>
            <ac:spMk id="2" creationId="{AF7D7CD7-49A9-4948-8A37-05225F660855}"/>
          </ac:spMkLst>
        </pc:spChg>
      </pc:sldChg>
      <pc:sldChg chg="modSp mod">
        <pc:chgData name="Holley, Matthew" userId="0c0a8ccd-7ba3-4c3d-97b6-629696b542ac" providerId="ADAL" clId="{66B6D792-C4FD-4DB6-82C5-F70C9EBA4074}" dt="2022-01-26T16:18:57.710" v="220" actId="20577"/>
        <pc:sldMkLst>
          <pc:docMk/>
          <pc:sldMk cId="19595586" sldId="320"/>
        </pc:sldMkLst>
        <pc:spChg chg="mod">
          <ac:chgData name="Holley, Matthew" userId="0c0a8ccd-7ba3-4c3d-97b6-629696b542ac" providerId="ADAL" clId="{66B6D792-C4FD-4DB6-82C5-F70C9EBA4074}" dt="2022-01-26T16:18:57.710" v="220" actId="20577"/>
          <ac:spMkLst>
            <pc:docMk/>
            <pc:sldMk cId="19595586" sldId="320"/>
            <ac:spMk id="2" creationId="{6005D393-59C2-491C-A766-F48804E5EF4B}"/>
          </ac:spMkLst>
        </pc:spChg>
      </pc:sldChg>
      <pc:sldChg chg="modSp add mod modNotesTx">
        <pc:chgData name="Holley, Matthew" userId="0c0a8ccd-7ba3-4c3d-97b6-629696b542ac" providerId="ADAL" clId="{66B6D792-C4FD-4DB6-82C5-F70C9EBA4074}" dt="2022-02-10T19:13:28.683" v="592" actId="6549"/>
        <pc:sldMkLst>
          <pc:docMk/>
          <pc:sldMk cId="1261375801" sldId="323"/>
        </pc:sldMkLst>
        <pc:spChg chg="mod">
          <ac:chgData name="Holley, Matthew" userId="0c0a8ccd-7ba3-4c3d-97b6-629696b542ac" providerId="ADAL" clId="{66B6D792-C4FD-4DB6-82C5-F70C9EBA4074}" dt="2022-01-26T20:05:38.995" v="586" actId="20577"/>
          <ac:spMkLst>
            <pc:docMk/>
            <pc:sldMk cId="1261375801" sldId="323"/>
            <ac:spMk id="3" creationId="{E90C8637-81FF-45C3-A436-C9A36780626B}"/>
          </ac:spMkLst>
        </pc:spChg>
      </pc:sldChg>
      <pc:sldChg chg="delSp modSp add del mod modNotesTx">
        <pc:chgData name="Holley, Matthew" userId="0c0a8ccd-7ba3-4c3d-97b6-629696b542ac" providerId="ADAL" clId="{66B6D792-C4FD-4DB6-82C5-F70C9EBA4074}" dt="2022-01-26T17:54:10.039" v="398" actId="47"/>
        <pc:sldMkLst>
          <pc:docMk/>
          <pc:sldMk cId="30283744" sldId="324"/>
        </pc:sldMkLst>
        <pc:spChg chg="del">
          <ac:chgData name="Holley, Matthew" userId="0c0a8ccd-7ba3-4c3d-97b6-629696b542ac" providerId="ADAL" clId="{66B6D792-C4FD-4DB6-82C5-F70C9EBA4074}" dt="2022-01-26T17:00:28.780" v="396" actId="478"/>
          <ac:spMkLst>
            <pc:docMk/>
            <pc:sldMk cId="30283744" sldId="324"/>
            <ac:spMk id="6" creationId="{2192D59F-93CE-47F6-B6E3-4BAABCDDCA46}"/>
          </ac:spMkLst>
        </pc:spChg>
        <pc:spChg chg="mod">
          <ac:chgData name="Holley, Matthew" userId="0c0a8ccd-7ba3-4c3d-97b6-629696b542ac" providerId="ADAL" clId="{66B6D792-C4FD-4DB6-82C5-F70C9EBA4074}" dt="2022-01-26T16:43:03.257" v="392" actId="20577"/>
          <ac:spMkLst>
            <pc:docMk/>
            <pc:sldMk cId="30283744" sldId="324"/>
            <ac:spMk id="7" creationId="{07FBA39E-DA58-41B7-81E3-94DEF8ED0577}"/>
          </ac:spMkLst>
        </pc:spChg>
      </pc:sldChg>
      <pc:sldChg chg="addSp delSp modSp add del mod setBg delDesignElem">
        <pc:chgData name="Holley, Matthew" userId="0c0a8ccd-7ba3-4c3d-97b6-629696b542ac" providerId="ADAL" clId="{66B6D792-C4FD-4DB6-82C5-F70C9EBA4074}" dt="2022-01-26T16:12:54.547" v="146"/>
        <pc:sldMkLst>
          <pc:docMk/>
          <pc:sldMk cId="3278424014" sldId="325"/>
        </pc:sldMkLst>
        <pc:spChg chg="mod">
          <ac:chgData name="Holley, Matthew" userId="0c0a8ccd-7ba3-4c3d-97b6-629696b542ac" providerId="ADAL" clId="{66B6D792-C4FD-4DB6-82C5-F70C9EBA4074}" dt="2022-01-26T16:09:05.259" v="129" actId="27636"/>
          <ac:spMkLst>
            <pc:docMk/>
            <pc:sldMk cId="3278424014" sldId="325"/>
            <ac:spMk id="2" creationId="{5E0B0CE2-DAB5-4EE2-9977-B4D37AE9B0EC}"/>
          </ac:spMkLst>
        </pc:spChg>
        <pc:spChg chg="add del">
          <ac:chgData name="Holley, Matthew" userId="0c0a8ccd-7ba3-4c3d-97b6-629696b542ac" providerId="ADAL" clId="{66B6D792-C4FD-4DB6-82C5-F70C9EBA4074}" dt="2022-01-26T16:08:59.765" v="127"/>
          <ac:spMkLst>
            <pc:docMk/>
            <pc:sldMk cId="3278424014" sldId="325"/>
            <ac:spMk id="20" creationId="{743AA782-23D1-4521-8CAD-47662984AA08}"/>
          </ac:spMkLst>
        </pc:spChg>
        <pc:spChg chg="add del">
          <ac:chgData name="Holley, Matthew" userId="0c0a8ccd-7ba3-4c3d-97b6-629696b542ac" providerId="ADAL" clId="{66B6D792-C4FD-4DB6-82C5-F70C9EBA4074}" dt="2022-01-26T16:08:59.765" v="127"/>
          <ac:spMkLst>
            <pc:docMk/>
            <pc:sldMk cId="3278424014" sldId="325"/>
            <ac:spMk id="21" creationId="{650D18FE-0824-4A46-B22C-A86B52E5780A}"/>
          </ac:spMkLst>
        </pc:spChg>
      </pc:sldChg>
      <pc:sldChg chg="delSp add mod modNotesTx">
        <pc:chgData name="Holley, Matthew" userId="0c0a8ccd-7ba3-4c3d-97b6-629696b542ac" providerId="ADAL" clId="{66B6D792-C4FD-4DB6-82C5-F70C9EBA4074}" dt="2022-01-26T17:53:33.099" v="397" actId="478"/>
        <pc:sldMkLst>
          <pc:docMk/>
          <pc:sldMk cId="3817545432" sldId="326"/>
        </pc:sldMkLst>
        <pc:spChg chg="del">
          <ac:chgData name="Holley, Matthew" userId="0c0a8ccd-7ba3-4c3d-97b6-629696b542ac" providerId="ADAL" clId="{66B6D792-C4FD-4DB6-82C5-F70C9EBA4074}" dt="2022-01-26T17:53:33.099" v="397" actId="478"/>
          <ac:spMkLst>
            <pc:docMk/>
            <pc:sldMk cId="3817545432" sldId="326"/>
            <ac:spMk id="3" creationId="{04CFF064-BA5A-415C-AF5C-4D0C17252E7B}"/>
          </ac:spMkLst>
        </pc:spChg>
      </pc:sldChg>
      <pc:sldChg chg="delSp modSp add mod modNotesTx">
        <pc:chgData name="Holley, Matthew" userId="0c0a8ccd-7ba3-4c3d-97b6-629696b542ac" providerId="ADAL" clId="{66B6D792-C4FD-4DB6-82C5-F70C9EBA4074}" dt="2022-02-10T19:13:42.284" v="593" actId="6549"/>
        <pc:sldMkLst>
          <pc:docMk/>
          <pc:sldMk cId="1959418598" sldId="327"/>
        </pc:sldMkLst>
        <pc:spChg chg="mod">
          <ac:chgData name="Holley, Matthew" userId="0c0a8ccd-7ba3-4c3d-97b6-629696b542ac" providerId="ADAL" clId="{66B6D792-C4FD-4DB6-82C5-F70C9EBA4074}" dt="2022-01-26T18:57:19.704" v="495" actId="20577"/>
          <ac:spMkLst>
            <pc:docMk/>
            <pc:sldMk cId="1959418598" sldId="327"/>
            <ac:spMk id="2" creationId="{B73BDE70-1DFF-4853-BAB5-35185A6381C5}"/>
          </ac:spMkLst>
        </pc:spChg>
        <pc:spChg chg="del">
          <ac:chgData name="Holley, Matthew" userId="0c0a8ccd-7ba3-4c3d-97b6-629696b542ac" providerId="ADAL" clId="{66B6D792-C4FD-4DB6-82C5-F70C9EBA4074}" dt="2022-01-26T18:57:26.037" v="496" actId="478"/>
          <ac:spMkLst>
            <pc:docMk/>
            <pc:sldMk cId="1959418598" sldId="327"/>
            <ac:spMk id="3" creationId="{8E7B7C72-E655-4C41-9B7E-F2F44D73A720}"/>
          </ac:spMkLst>
        </pc:spChg>
      </pc:sldChg>
      <pc:sldChg chg="modNotesTx">
        <pc:chgData name="Holley, Matthew" userId="0c0a8ccd-7ba3-4c3d-97b6-629696b542ac" providerId="ADAL" clId="{66B6D792-C4FD-4DB6-82C5-F70C9EBA4074}" dt="2022-02-10T19:13:52.105" v="594" actId="6549"/>
        <pc:sldMkLst>
          <pc:docMk/>
          <pc:sldMk cId="3609473571" sldId="328"/>
        </pc:sldMkLst>
      </pc:sldChg>
      <pc:sldChg chg="addSp delSp modSp mod modNotesTx">
        <pc:chgData name="Holley, Matthew" userId="0c0a8ccd-7ba3-4c3d-97b6-629696b542ac" providerId="ADAL" clId="{66B6D792-C4FD-4DB6-82C5-F70C9EBA4074}" dt="2022-01-26T18:03:26.140" v="427" actId="1076"/>
        <pc:sldMkLst>
          <pc:docMk/>
          <pc:sldMk cId="2562515030" sldId="330"/>
        </pc:sldMkLst>
        <pc:picChg chg="add mod">
          <ac:chgData name="Holley, Matthew" userId="0c0a8ccd-7ba3-4c3d-97b6-629696b542ac" providerId="ADAL" clId="{66B6D792-C4FD-4DB6-82C5-F70C9EBA4074}" dt="2022-01-26T18:03:26.140" v="427" actId="1076"/>
          <ac:picMkLst>
            <pc:docMk/>
            <pc:sldMk cId="2562515030" sldId="330"/>
            <ac:picMk id="2" creationId="{AD22566C-1213-4680-A20A-99532287F4C5}"/>
          </ac:picMkLst>
        </pc:picChg>
        <pc:picChg chg="del">
          <ac:chgData name="Holley, Matthew" userId="0c0a8ccd-7ba3-4c3d-97b6-629696b542ac" providerId="ADAL" clId="{66B6D792-C4FD-4DB6-82C5-F70C9EBA4074}" dt="2022-01-26T18:03:17.409" v="423" actId="478"/>
          <ac:picMkLst>
            <pc:docMk/>
            <pc:sldMk cId="2562515030" sldId="330"/>
            <ac:picMk id="4098" creationId="{25A43CAA-0FB8-4068-A0B9-BFC73ED138D1}"/>
          </ac:picMkLst>
        </pc:picChg>
      </pc:sldChg>
      <pc:sldChg chg="modSp del mod modClrScheme chgLayout">
        <pc:chgData name="Holley, Matthew" userId="0c0a8ccd-7ba3-4c3d-97b6-629696b542ac" providerId="ADAL" clId="{66B6D792-C4FD-4DB6-82C5-F70C9EBA4074}" dt="2022-01-26T16:08:33.524" v="121" actId="47"/>
        <pc:sldMkLst>
          <pc:docMk/>
          <pc:sldMk cId="416037076" sldId="852"/>
        </pc:sldMkLst>
        <pc:spChg chg="mod ord">
          <ac:chgData name="Holley, Matthew" userId="0c0a8ccd-7ba3-4c3d-97b6-629696b542ac" providerId="ADAL" clId="{66B6D792-C4FD-4DB6-82C5-F70C9EBA4074}" dt="2022-01-26T16:08:11.216" v="116" actId="700"/>
          <ac:spMkLst>
            <pc:docMk/>
            <pc:sldMk cId="416037076" sldId="852"/>
            <ac:spMk id="2" creationId="{143C1506-3769-46EE-A0C6-CA7FD48E6CC9}"/>
          </ac:spMkLst>
        </pc:spChg>
        <pc:spChg chg="mod ord">
          <ac:chgData name="Holley, Matthew" userId="0c0a8ccd-7ba3-4c3d-97b6-629696b542ac" providerId="ADAL" clId="{66B6D792-C4FD-4DB6-82C5-F70C9EBA4074}" dt="2022-01-26T16:08:11.216" v="116" actId="700"/>
          <ac:spMkLst>
            <pc:docMk/>
            <pc:sldMk cId="416037076" sldId="852"/>
            <ac:spMk id="4" creationId="{43833D4C-BC5D-4494-924A-08C79DC84E1A}"/>
          </ac:spMkLst>
        </pc:spChg>
      </pc:sldChg>
      <pc:sldChg chg="del">
        <pc:chgData name="Holley, Matthew" userId="0c0a8ccd-7ba3-4c3d-97b6-629696b542ac" providerId="ADAL" clId="{66B6D792-C4FD-4DB6-82C5-F70C9EBA4074}" dt="2022-01-26T16:08:34.210" v="122" actId="47"/>
        <pc:sldMkLst>
          <pc:docMk/>
          <pc:sldMk cId="3984217103" sldId="853"/>
        </pc:sldMkLst>
      </pc:sldChg>
      <pc:sldChg chg="add ord">
        <pc:chgData name="Holley, Matthew" userId="0c0a8ccd-7ba3-4c3d-97b6-629696b542ac" providerId="ADAL" clId="{66B6D792-C4FD-4DB6-82C5-F70C9EBA4074}" dt="2022-01-26T16:08:32.234" v="120"/>
        <pc:sldMkLst>
          <pc:docMk/>
          <pc:sldMk cId="3963883021" sldId="854"/>
        </pc:sldMkLst>
      </pc:sldChg>
      <pc:sldChg chg="delSp modSp add del mod setBg delDesignElem">
        <pc:chgData name="Holley, Matthew" userId="0c0a8ccd-7ba3-4c3d-97b6-629696b542ac" providerId="ADAL" clId="{66B6D792-C4FD-4DB6-82C5-F70C9EBA4074}" dt="2022-01-26T16:09:22.015" v="133" actId="47"/>
        <pc:sldMkLst>
          <pc:docMk/>
          <pc:sldMk cId="2399463773" sldId="855"/>
        </pc:sldMkLst>
        <pc:spChg chg="mod">
          <ac:chgData name="Holley, Matthew" userId="0c0a8ccd-7ba3-4c3d-97b6-629696b542ac" providerId="ADAL" clId="{66B6D792-C4FD-4DB6-82C5-F70C9EBA4074}" dt="2022-01-26T16:09:11.233" v="132" actId="27636"/>
          <ac:spMkLst>
            <pc:docMk/>
            <pc:sldMk cId="2399463773" sldId="855"/>
            <ac:spMk id="2" creationId="{5E0B0CE2-DAB5-4EE2-9977-B4D37AE9B0EC}"/>
          </ac:spMkLst>
        </pc:spChg>
        <pc:spChg chg="del">
          <ac:chgData name="Holley, Matthew" userId="0c0a8ccd-7ba3-4c3d-97b6-629696b542ac" providerId="ADAL" clId="{66B6D792-C4FD-4DB6-82C5-F70C9EBA4074}" dt="2022-01-26T16:09:11.189" v="131"/>
          <ac:spMkLst>
            <pc:docMk/>
            <pc:sldMk cId="2399463773" sldId="855"/>
            <ac:spMk id="20" creationId="{743AA782-23D1-4521-8CAD-47662984AA08}"/>
          </ac:spMkLst>
        </pc:spChg>
        <pc:spChg chg="del">
          <ac:chgData name="Holley, Matthew" userId="0c0a8ccd-7ba3-4c3d-97b6-629696b542ac" providerId="ADAL" clId="{66B6D792-C4FD-4DB6-82C5-F70C9EBA4074}" dt="2022-01-26T16:09:11.189" v="131"/>
          <ac:spMkLst>
            <pc:docMk/>
            <pc:sldMk cId="2399463773" sldId="855"/>
            <ac:spMk id="21" creationId="{650D18FE-0824-4A46-B22C-A86B52E5780A}"/>
          </ac:spMkLst>
        </pc:spChg>
      </pc:sldChg>
      <pc:sldChg chg="add modNotesTx">
        <pc:chgData name="Holley, Matthew" userId="0c0a8ccd-7ba3-4c3d-97b6-629696b542ac" providerId="ADAL" clId="{66B6D792-C4FD-4DB6-82C5-F70C9EBA4074}" dt="2022-01-26T18:47:39.869" v="476" actId="6549"/>
        <pc:sldMkLst>
          <pc:docMk/>
          <pc:sldMk cId="3263057740" sldId="855"/>
        </pc:sldMkLst>
      </pc:sldChg>
      <pc:sldChg chg="modSp mod modNotesTx">
        <pc:chgData name="Holley, Matthew" userId="0c0a8ccd-7ba3-4c3d-97b6-629696b542ac" providerId="ADAL" clId="{66B6D792-C4FD-4DB6-82C5-F70C9EBA4074}" dt="2022-01-26T16:43:53.696" v="393" actId="6549"/>
        <pc:sldMkLst>
          <pc:docMk/>
          <pc:sldMk cId="1612583269" sldId="856"/>
        </pc:sldMkLst>
        <pc:spChg chg="mod">
          <ac:chgData name="Holley, Matthew" userId="0c0a8ccd-7ba3-4c3d-97b6-629696b542ac" providerId="ADAL" clId="{66B6D792-C4FD-4DB6-82C5-F70C9EBA4074}" dt="2022-01-26T16:14:32.975" v="164" actId="20577"/>
          <ac:spMkLst>
            <pc:docMk/>
            <pc:sldMk cId="1612583269" sldId="856"/>
            <ac:spMk id="2" creationId="{AF7D7CD7-49A9-4948-8A37-05225F660855}"/>
          </ac:spMkLst>
        </pc:spChg>
      </pc:sldChg>
      <pc:sldChg chg="modSp mod modNotesTx">
        <pc:chgData name="Holley, Matthew" userId="0c0a8ccd-7ba3-4c3d-97b6-629696b542ac" providerId="ADAL" clId="{66B6D792-C4FD-4DB6-82C5-F70C9EBA4074}" dt="2022-01-26T16:43:57.783" v="394" actId="6549"/>
        <pc:sldMkLst>
          <pc:docMk/>
          <pc:sldMk cId="2746534071" sldId="857"/>
        </pc:sldMkLst>
        <pc:spChg chg="mod">
          <ac:chgData name="Holley, Matthew" userId="0c0a8ccd-7ba3-4c3d-97b6-629696b542ac" providerId="ADAL" clId="{66B6D792-C4FD-4DB6-82C5-F70C9EBA4074}" dt="2022-01-26T16:14:53.471" v="169" actId="20577"/>
          <ac:spMkLst>
            <pc:docMk/>
            <pc:sldMk cId="2746534071" sldId="857"/>
            <ac:spMk id="2" creationId="{AF7D7CD7-49A9-4948-8A37-05225F660855}"/>
          </ac:spMkLst>
        </pc:spChg>
      </pc:sldChg>
      <pc:sldChg chg="add modNotesTx">
        <pc:chgData name="Holley, Matthew" userId="0c0a8ccd-7ba3-4c3d-97b6-629696b542ac" providerId="ADAL" clId="{66B6D792-C4FD-4DB6-82C5-F70C9EBA4074}" dt="2022-01-26T18:58:35.066" v="497" actId="6549"/>
        <pc:sldMkLst>
          <pc:docMk/>
          <pc:sldMk cId="3624512413" sldId="858"/>
        </pc:sldMkLst>
      </pc:sldChg>
      <pc:sldChg chg="new del">
        <pc:chgData name="Holley, Matthew" userId="0c0a8ccd-7ba3-4c3d-97b6-629696b542ac" providerId="ADAL" clId="{66B6D792-C4FD-4DB6-82C5-F70C9EBA4074}" dt="2022-01-26T16:16:23.630" v="185" actId="680"/>
        <pc:sldMkLst>
          <pc:docMk/>
          <pc:sldMk cId="4021749681" sldId="858"/>
        </pc:sldMkLst>
      </pc:sldChg>
      <pc:sldChg chg="modSp mod">
        <pc:chgData name="Holley, Matthew" userId="0c0a8ccd-7ba3-4c3d-97b6-629696b542ac" providerId="ADAL" clId="{66B6D792-C4FD-4DB6-82C5-F70C9EBA4074}" dt="2022-01-26T16:20:49.397" v="222" actId="1076"/>
        <pc:sldMkLst>
          <pc:docMk/>
          <pc:sldMk cId="3011105462" sldId="859"/>
        </pc:sldMkLst>
        <pc:spChg chg="mod">
          <ac:chgData name="Holley, Matthew" userId="0c0a8ccd-7ba3-4c3d-97b6-629696b542ac" providerId="ADAL" clId="{66B6D792-C4FD-4DB6-82C5-F70C9EBA4074}" dt="2022-01-26T16:20:44.456" v="221" actId="6549"/>
          <ac:spMkLst>
            <pc:docMk/>
            <pc:sldMk cId="3011105462" sldId="859"/>
            <ac:spMk id="2" creationId="{B0B76058-F9E7-438E-A5A7-E2EE90C5C2C2}"/>
          </ac:spMkLst>
        </pc:spChg>
        <pc:spChg chg="mod">
          <ac:chgData name="Holley, Matthew" userId="0c0a8ccd-7ba3-4c3d-97b6-629696b542ac" providerId="ADAL" clId="{66B6D792-C4FD-4DB6-82C5-F70C9EBA4074}" dt="2022-01-26T16:20:49.397" v="222" actId="1076"/>
          <ac:spMkLst>
            <pc:docMk/>
            <pc:sldMk cId="3011105462" sldId="859"/>
            <ac:spMk id="4" creationId="{05661CDE-A966-4C4B-8EB0-0829187000AF}"/>
          </ac:spMkLst>
        </pc:spChg>
      </pc:sldChg>
      <pc:sldChg chg="delSp modSp add mod">
        <pc:chgData name="Holley, Matthew" userId="0c0a8ccd-7ba3-4c3d-97b6-629696b542ac" providerId="ADAL" clId="{66B6D792-C4FD-4DB6-82C5-F70C9EBA4074}" dt="2022-01-26T18:07:03.875" v="461" actId="113"/>
        <pc:sldMkLst>
          <pc:docMk/>
          <pc:sldMk cId="2561148144" sldId="860"/>
        </pc:sldMkLst>
        <pc:spChg chg="mod">
          <ac:chgData name="Holley, Matthew" userId="0c0a8ccd-7ba3-4c3d-97b6-629696b542ac" providerId="ADAL" clId="{66B6D792-C4FD-4DB6-82C5-F70C9EBA4074}" dt="2022-01-26T16:31:03.929" v="344" actId="1076"/>
          <ac:spMkLst>
            <pc:docMk/>
            <pc:sldMk cId="2561148144" sldId="860"/>
            <ac:spMk id="12" creationId="{41656716-D8E9-2240-931F-4E230DB1E367}"/>
          </ac:spMkLst>
        </pc:spChg>
        <pc:spChg chg="mod">
          <ac:chgData name="Holley, Matthew" userId="0c0a8ccd-7ba3-4c3d-97b6-629696b542ac" providerId="ADAL" clId="{66B6D792-C4FD-4DB6-82C5-F70C9EBA4074}" dt="2022-01-26T18:07:03.875" v="461" actId="113"/>
          <ac:spMkLst>
            <pc:docMk/>
            <pc:sldMk cId="2561148144" sldId="860"/>
            <ac:spMk id="14" creationId="{D853F2B4-2BF6-944D-AA02-312B21CB791D}"/>
          </ac:spMkLst>
        </pc:spChg>
        <pc:picChg chg="del">
          <ac:chgData name="Holley, Matthew" userId="0c0a8ccd-7ba3-4c3d-97b6-629696b542ac" providerId="ADAL" clId="{66B6D792-C4FD-4DB6-82C5-F70C9EBA4074}" dt="2022-01-26T16:26:56.688" v="247" actId="478"/>
          <ac:picMkLst>
            <pc:docMk/>
            <pc:sldMk cId="2561148144" sldId="860"/>
            <ac:picMk id="19" creationId="{5F8BDEB5-980C-4072-8207-DC7EA8C24B45}"/>
          </ac:picMkLst>
        </pc:picChg>
      </pc:sldChg>
      <pc:sldMasterChg chg="delSldLayout">
        <pc:chgData name="Holley, Matthew" userId="0c0a8ccd-7ba3-4c3d-97b6-629696b542ac" providerId="ADAL" clId="{66B6D792-C4FD-4DB6-82C5-F70C9EBA4074}" dt="2022-01-26T16:30:24.536" v="342" actId="47"/>
        <pc:sldMasterMkLst>
          <pc:docMk/>
          <pc:sldMasterMk cId="0" sldId="2147483648"/>
        </pc:sldMasterMkLst>
        <pc:sldLayoutChg chg="del">
          <pc:chgData name="Holley, Matthew" userId="0c0a8ccd-7ba3-4c3d-97b6-629696b542ac" providerId="ADAL" clId="{66B6D792-C4FD-4DB6-82C5-F70C9EBA4074}" dt="2022-01-26T16:30:24.536" v="342" actId="47"/>
          <pc:sldLayoutMkLst>
            <pc:docMk/>
            <pc:sldMasterMk cId="0" sldId="2147483648"/>
            <pc:sldLayoutMk cId="0" sldId="2147483660"/>
          </pc:sldLayoutMkLst>
        </pc:sldLayoutChg>
        <pc:sldLayoutChg chg="del">
          <pc:chgData name="Holley, Matthew" userId="0c0a8ccd-7ba3-4c3d-97b6-629696b542ac" providerId="ADAL" clId="{66B6D792-C4FD-4DB6-82C5-F70C9EBA4074}" dt="2022-01-26T16:08:12.861" v="117" actId="47"/>
          <pc:sldLayoutMkLst>
            <pc:docMk/>
            <pc:sldMasterMk cId="0" sldId="2147483648"/>
            <pc:sldLayoutMk cId="533375267" sldId="2147483673"/>
          </pc:sldLayoutMkLst>
        </pc:sldLayoutChg>
        <pc:sldLayoutChg chg="del">
          <pc:chgData name="Holley, Matthew" userId="0c0a8ccd-7ba3-4c3d-97b6-629696b542ac" providerId="ADAL" clId="{66B6D792-C4FD-4DB6-82C5-F70C9EBA4074}" dt="2022-01-26T16:08:34.210" v="122" actId="47"/>
          <pc:sldLayoutMkLst>
            <pc:docMk/>
            <pc:sldMasterMk cId="0" sldId="2147483648"/>
            <pc:sldLayoutMk cId="3160114661" sldId="2147483673"/>
          </pc:sldLayoutMkLst>
        </pc:sldLayoutChg>
      </pc:sldMasterChg>
      <pc:sldMasterChg chg="delSldLayout">
        <pc:chgData name="Holley, Matthew" userId="0c0a8ccd-7ba3-4c3d-97b6-629696b542ac" providerId="ADAL" clId="{66B6D792-C4FD-4DB6-82C5-F70C9EBA4074}" dt="2022-01-26T16:18:16.423" v="196" actId="47"/>
        <pc:sldMasterMkLst>
          <pc:docMk/>
          <pc:sldMasterMk cId="0" sldId="2147483661"/>
        </pc:sldMasterMkLst>
        <pc:sldLayoutChg chg="del">
          <pc:chgData name="Holley, Matthew" userId="0c0a8ccd-7ba3-4c3d-97b6-629696b542ac" providerId="ADAL" clId="{66B6D792-C4FD-4DB6-82C5-F70C9EBA4074}" dt="2022-01-26T16:18:16.423" v="196" actId="47"/>
          <pc:sldLayoutMkLst>
            <pc:docMk/>
            <pc:sldMasterMk cId="0" sldId="2147483661"/>
            <pc:sldLayoutMk cId="0" sldId="214748366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00493B-56D0-4D4A-AF59-A40082FEBB4D}"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BE0E72F3-3D0F-427F-937F-5048B563DC75}">
      <dgm:prSet phldrT="[Text]"/>
      <dgm:spPr/>
      <dgm:t>
        <a:bodyPr/>
        <a:lstStyle/>
        <a:p>
          <a:r>
            <a:rPr lang="en-US" b="1" i="0" dirty="0">
              <a:effectLst/>
              <a:latin typeface="+mj-lt"/>
            </a:rPr>
            <a:t>Apply their knowledge </a:t>
          </a:r>
          <a:r>
            <a:rPr lang="en-US" b="0" i="0" dirty="0">
              <a:effectLst/>
              <a:latin typeface="+mj-lt"/>
            </a:rPr>
            <a:t>to </a:t>
          </a:r>
          <a:r>
            <a:rPr lang="en-US" b="1" i="0" dirty="0">
              <a:effectLst/>
              <a:latin typeface="+mj-lt"/>
            </a:rPr>
            <a:t>real-world scenarios</a:t>
          </a:r>
          <a:endParaRPr lang="en-US" dirty="0"/>
        </a:p>
      </dgm:t>
    </dgm:pt>
    <dgm:pt modelId="{0E496CC4-C8D5-4C45-B196-6E881BB05B12}" type="parTrans" cxnId="{E2A67CC9-5CA2-4554-AA74-F97DD1FCE1B6}">
      <dgm:prSet/>
      <dgm:spPr/>
      <dgm:t>
        <a:bodyPr/>
        <a:lstStyle/>
        <a:p>
          <a:endParaRPr lang="en-US"/>
        </a:p>
      </dgm:t>
    </dgm:pt>
    <dgm:pt modelId="{B5F62E91-0F3B-4C0C-AAD7-A6A4D9006622}" type="sibTrans" cxnId="{E2A67CC9-5CA2-4554-AA74-F97DD1FCE1B6}">
      <dgm:prSet/>
      <dgm:spPr/>
      <dgm:t>
        <a:bodyPr/>
        <a:lstStyle/>
        <a:p>
          <a:endParaRPr lang="en-US"/>
        </a:p>
      </dgm:t>
    </dgm:pt>
    <dgm:pt modelId="{8CC64FFC-7BF3-4E51-B4C4-6824592709F1}">
      <dgm:prSet phldrT="[Text]"/>
      <dgm:spPr/>
      <dgm:t>
        <a:bodyPr/>
        <a:lstStyle/>
        <a:p>
          <a:r>
            <a:rPr lang="en-US" b="1" i="0">
              <a:effectLst/>
              <a:latin typeface="+mj-lt"/>
            </a:rPr>
            <a:t>Work in groups </a:t>
          </a:r>
          <a:r>
            <a:rPr lang="en-US" b="0" i="0">
              <a:effectLst/>
              <a:latin typeface="+mj-lt"/>
            </a:rPr>
            <a:t>on cases, usually </a:t>
          </a:r>
          <a:r>
            <a:rPr lang="en-US" b="1" i="0">
              <a:effectLst/>
              <a:latin typeface="+mj-lt"/>
            </a:rPr>
            <a:t>a story</a:t>
          </a:r>
          <a:r>
            <a:rPr lang="en-US" b="0" i="0">
              <a:effectLst/>
              <a:latin typeface="+mj-lt"/>
            </a:rPr>
            <a:t> </a:t>
          </a:r>
          <a:endParaRPr lang="en-US" dirty="0"/>
        </a:p>
      </dgm:t>
    </dgm:pt>
    <dgm:pt modelId="{7A2646A2-24D0-46B7-9A35-FFE3D8755C01}" type="parTrans" cxnId="{2E2F0899-0915-44F0-A071-46602B6CCAF7}">
      <dgm:prSet/>
      <dgm:spPr/>
      <dgm:t>
        <a:bodyPr/>
        <a:lstStyle/>
        <a:p>
          <a:endParaRPr lang="en-US"/>
        </a:p>
      </dgm:t>
    </dgm:pt>
    <dgm:pt modelId="{B08083A1-4125-4122-9624-F780930AB644}" type="sibTrans" cxnId="{2E2F0899-0915-44F0-A071-46602B6CCAF7}">
      <dgm:prSet/>
      <dgm:spPr/>
      <dgm:t>
        <a:bodyPr/>
        <a:lstStyle/>
        <a:p>
          <a:endParaRPr lang="en-US"/>
        </a:p>
      </dgm:t>
    </dgm:pt>
    <dgm:pt modelId="{AE937AB3-9085-46BC-A2B6-2440DD7BA7AF}">
      <dgm:prSet phldrT="[Text]"/>
      <dgm:spPr/>
      <dgm:t>
        <a:bodyPr/>
        <a:lstStyle/>
        <a:p>
          <a:r>
            <a:rPr lang="en-US" b="0" i="0">
              <a:effectLst/>
              <a:latin typeface="+mj-lt"/>
            </a:rPr>
            <a:t>Present a </a:t>
          </a:r>
          <a:r>
            <a:rPr lang="en-US" b="1" i="0">
              <a:effectLst/>
              <a:latin typeface="+mj-lt"/>
            </a:rPr>
            <a:t>disciplinary problem</a:t>
          </a:r>
          <a:endParaRPr lang="en-US" dirty="0"/>
        </a:p>
      </dgm:t>
    </dgm:pt>
    <dgm:pt modelId="{FBBE3F69-674F-49E4-8BEF-136265106C4F}" type="parTrans" cxnId="{7F6B9D8E-4696-42AF-9AA3-F37E61ABDD6D}">
      <dgm:prSet/>
      <dgm:spPr/>
      <dgm:t>
        <a:bodyPr/>
        <a:lstStyle/>
        <a:p>
          <a:endParaRPr lang="en-US"/>
        </a:p>
      </dgm:t>
    </dgm:pt>
    <dgm:pt modelId="{ECB03C70-2DA7-4D68-A2F8-D16C2D4A9551}" type="sibTrans" cxnId="{7F6B9D8E-4696-42AF-9AA3-F37E61ABDD6D}">
      <dgm:prSet/>
      <dgm:spPr/>
      <dgm:t>
        <a:bodyPr/>
        <a:lstStyle/>
        <a:p>
          <a:endParaRPr lang="en-US"/>
        </a:p>
      </dgm:t>
    </dgm:pt>
    <dgm:pt modelId="{7C7CB6BB-0C10-41D5-8CC6-D4068F6EA27F}">
      <dgm:prSet phldrT="[Text]"/>
      <dgm:spPr/>
      <dgm:t>
        <a:bodyPr/>
        <a:lstStyle/>
        <a:p>
          <a:r>
            <a:rPr lang="en-US" b="0" i="0">
              <a:effectLst/>
              <a:latin typeface="+mj-lt"/>
            </a:rPr>
            <a:t>Students </a:t>
          </a:r>
          <a:r>
            <a:rPr lang="en-US" b="1" i="0">
              <a:effectLst/>
              <a:latin typeface="+mj-lt"/>
            </a:rPr>
            <a:t>devise solutions</a:t>
          </a:r>
          <a:r>
            <a:rPr lang="en-US" b="0" i="0">
              <a:effectLst/>
              <a:latin typeface="+mj-lt"/>
            </a:rPr>
            <a:t> under the </a:t>
          </a:r>
          <a:r>
            <a:rPr lang="en-US" b="1" i="0">
              <a:effectLst/>
              <a:latin typeface="+mj-lt"/>
            </a:rPr>
            <a:t>guidance of the instructor</a:t>
          </a:r>
          <a:endParaRPr lang="en-US" dirty="0"/>
        </a:p>
      </dgm:t>
    </dgm:pt>
    <dgm:pt modelId="{9F5831D3-0EB1-4763-8010-A3E2101B400C}" type="parTrans" cxnId="{A506B38A-B736-4653-8D76-336CCDEC1BE9}">
      <dgm:prSet/>
      <dgm:spPr/>
      <dgm:t>
        <a:bodyPr/>
        <a:lstStyle/>
        <a:p>
          <a:endParaRPr lang="en-US"/>
        </a:p>
      </dgm:t>
    </dgm:pt>
    <dgm:pt modelId="{CFF2DA15-418E-4A25-BB65-B6F12061429C}" type="sibTrans" cxnId="{A506B38A-B736-4653-8D76-336CCDEC1BE9}">
      <dgm:prSet/>
      <dgm:spPr/>
      <dgm:t>
        <a:bodyPr/>
        <a:lstStyle/>
        <a:p>
          <a:endParaRPr lang="en-US"/>
        </a:p>
      </dgm:t>
    </dgm:pt>
    <dgm:pt modelId="{2AF08113-8881-464A-A012-41389F078185}" type="pres">
      <dgm:prSet presAssocID="{B600493B-56D0-4D4A-AF59-A40082FEBB4D}" presName="diagram" presStyleCnt="0">
        <dgm:presLayoutVars>
          <dgm:dir/>
          <dgm:resizeHandles val="exact"/>
        </dgm:presLayoutVars>
      </dgm:prSet>
      <dgm:spPr/>
    </dgm:pt>
    <dgm:pt modelId="{B355915E-55AF-4602-9405-2E58932A72AC}" type="pres">
      <dgm:prSet presAssocID="{BE0E72F3-3D0F-427F-937F-5048B563DC75}" presName="node" presStyleLbl="node1" presStyleIdx="0" presStyleCnt="4">
        <dgm:presLayoutVars>
          <dgm:bulletEnabled val="1"/>
        </dgm:presLayoutVars>
      </dgm:prSet>
      <dgm:spPr/>
    </dgm:pt>
    <dgm:pt modelId="{67ACF389-811E-47CA-BF7C-B4CFDB6187E2}" type="pres">
      <dgm:prSet presAssocID="{B5F62E91-0F3B-4C0C-AAD7-A6A4D9006622}" presName="sibTrans" presStyleCnt="0"/>
      <dgm:spPr/>
    </dgm:pt>
    <dgm:pt modelId="{5E98A60B-D787-43D5-8CE4-8DC0273CF8DA}" type="pres">
      <dgm:prSet presAssocID="{8CC64FFC-7BF3-4E51-B4C4-6824592709F1}" presName="node" presStyleLbl="node1" presStyleIdx="1" presStyleCnt="4">
        <dgm:presLayoutVars>
          <dgm:bulletEnabled val="1"/>
        </dgm:presLayoutVars>
      </dgm:prSet>
      <dgm:spPr/>
    </dgm:pt>
    <dgm:pt modelId="{8DC8FE3D-A67B-428A-BE96-9231860144AB}" type="pres">
      <dgm:prSet presAssocID="{B08083A1-4125-4122-9624-F780930AB644}" presName="sibTrans" presStyleCnt="0"/>
      <dgm:spPr/>
    </dgm:pt>
    <dgm:pt modelId="{1E483EA6-04CD-4756-9FAB-DA213002096D}" type="pres">
      <dgm:prSet presAssocID="{AE937AB3-9085-46BC-A2B6-2440DD7BA7AF}" presName="node" presStyleLbl="node1" presStyleIdx="2" presStyleCnt="4">
        <dgm:presLayoutVars>
          <dgm:bulletEnabled val="1"/>
        </dgm:presLayoutVars>
      </dgm:prSet>
      <dgm:spPr/>
    </dgm:pt>
    <dgm:pt modelId="{F83F4BD9-06A9-4283-B928-2680F43302A9}" type="pres">
      <dgm:prSet presAssocID="{ECB03C70-2DA7-4D68-A2F8-D16C2D4A9551}" presName="sibTrans" presStyleCnt="0"/>
      <dgm:spPr/>
    </dgm:pt>
    <dgm:pt modelId="{8FBB7DD7-D463-4694-9520-C7D0AADFFD01}" type="pres">
      <dgm:prSet presAssocID="{7C7CB6BB-0C10-41D5-8CC6-D4068F6EA27F}" presName="node" presStyleLbl="node1" presStyleIdx="3" presStyleCnt="4">
        <dgm:presLayoutVars>
          <dgm:bulletEnabled val="1"/>
        </dgm:presLayoutVars>
      </dgm:prSet>
      <dgm:spPr/>
    </dgm:pt>
  </dgm:ptLst>
  <dgm:cxnLst>
    <dgm:cxn modelId="{DD9D9921-17ED-4721-A772-FCCA4CC11A36}" type="presOf" srcId="{8CC64FFC-7BF3-4E51-B4C4-6824592709F1}" destId="{5E98A60B-D787-43D5-8CE4-8DC0273CF8DA}" srcOrd="0" destOrd="0" presId="urn:microsoft.com/office/officeart/2005/8/layout/default"/>
    <dgm:cxn modelId="{0ADB373A-5601-496E-9583-633237B034DE}" type="presOf" srcId="{B600493B-56D0-4D4A-AF59-A40082FEBB4D}" destId="{2AF08113-8881-464A-A012-41389F078185}" srcOrd="0" destOrd="0" presId="urn:microsoft.com/office/officeart/2005/8/layout/default"/>
    <dgm:cxn modelId="{A506B38A-B736-4653-8D76-336CCDEC1BE9}" srcId="{B600493B-56D0-4D4A-AF59-A40082FEBB4D}" destId="{7C7CB6BB-0C10-41D5-8CC6-D4068F6EA27F}" srcOrd="3" destOrd="0" parTransId="{9F5831D3-0EB1-4763-8010-A3E2101B400C}" sibTransId="{CFF2DA15-418E-4A25-BB65-B6F12061429C}"/>
    <dgm:cxn modelId="{7F6B9D8E-4696-42AF-9AA3-F37E61ABDD6D}" srcId="{B600493B-56D0-4D4A-AF59-A40082FEBB4D}" destId="{AE937AB3-9085-46BC-A2B6-2440DD7BA7AF}" srcOrd="2" destOrd="0" parTransId="{FBBE3F69-674F-49E4-8BEF-136265106C4F}" sibTransId="{ECB03C70-2DA7-4D68-A2F8-D16C2D4A9551}"/>
    <dgm:cxn modelId="{2E2F0899-0915-44F0-A071-46602B6CCAF7}" srcId="{B600493B-56D0-4D4A-AF59-A40082FEBB4D}" destId="{8CC64FFC-7BF3-4E51-B4C4-6824592709F1}" srcOrd="1" destOrd="0" parTransId="{7A2646A2-24D0-46B7-9A35-FFE3D8755C01}" sibTransId="{B08083A1-4125-4122-9624-F780930AB644}"/>
    <dgm:cxn modelId="{55FDFFBC-62BD-4C38-BD7A-9EE737D16903}" type="presOf" srcId="{BE0E72F3-3D0F-427F-937F-5048B563DC75}" destId="{B355915E-55AF-4602-9405-2E58932A72AC}" srcOrd="0" destOrd="0" presId="urn:microsoft.com/office/officeart/2005/8/layout/default"/>
    <dgm:cxn modelId="{E2A67CC9-5CA2-4554-AA74-F97DD1FCE1B6}" srcId="{B600493B-56D0-4D4A-AF59-A40082FEBB4D}" destId="{BE0E72F3-3D0F-427F-937F-5048B563DC75}" srcOrd="0" destOrd="0" parTransId="{0E496CC4-C8D5-4C45-B196-6E881BB05B12}" sibTransId="{B5F62E91-0F3B-4C0C-AAD7-A6A4D9006622}"/>
    <dgm:cxn modelId="{98EEF7E1-993F-4762-A71A-492D0DF3F0C9}" type="presOf" srcId="{AE937AB3-9085-46BC-A2B6-2440DD7BA7AF}" destId="{1E483EA6-04CD-4756-9FAB-DA213002096D}" srcOrd="0" destOrd="0" presId="urn:microsoft.com/office/officeart/2005/8/layout/default"/>
    <dgm:cxn modelId="{A63C20FC-C9A7-49D6-8144-868DBBC21EA3}" type="presOf" srcId="{7C7CB6BB-0C10-41D5-8CC6-D4068F6EA27F}" destId="{8FBB7DD7-D463-4694-9520-C7D0AADFFD01}" srcOrd="0" destOrd="0" presId="urn:microsoft.com/office/officeart/2005/8/layout/default"/>
    <dgm:cxn modelId="{57C99272-961D-4F19-A8EC-8EFCE12529EC}" type="presParOf" srcId="{2AF08113-8881-464A-A012-41389F078185}" destId="{B355915E-55AF-4602-9405-2E58932A72AC}" srcOrd="0" destOrd="0" presId="urn:microsoft.com/office/officeart/2005/8/layout/default"/>
    <dgm:cxn modelId="{CD77D275-5C0C-4168-8B77-766B33614211}" type="presParOf" srcId="{2AF08113-8881-464A-A012-41389F078185}" destId="{67ACF389-811E-47CA-BF7C-B4CFDB6187E2}" srcOrd="1" destOrd="0" presId="urn:microsoft.com/office/officeart/2005/8/layout/default"/>
    <dgm:cxn modelId="{55F24275-9204-4DE7-A039-4A3BDD129CB6}" type="presParOf" srcId="{2AF08113-8881-464A-A012-41389F078185}" destId="{5E98A60B-D787-43D5-8CE4-8DC0273CF8DA}" srcOrd="2" destOrd="0" presId="urn:microsoft.com/office/officeart/2005/8/layout/default"/>
    <dgm:cxn modelId="{01A7F5FE-28E1-48B8-8E31-752223807A2A}" type="presParOf" srcId="{2AF08113-8881-464A-A012-41389F078185}" destId="{8DC8FE3D-A67B-428A-BE96-9231860144AB}" srcOrd="3" destOrd="0" presId="urn:microsoft.com/office/officeart/2005/8/layout/default"/>
    <dgm:cxn modelId="{8DD6806D-A8BC-4F96-8618-C84DBF210F28}" type="presParOf" srcId="{2AF08113-8881-464A-A012-41389F078185}" destId="{1E483EA6-04CD-4756-9FAB-DA213002096D}" srcOrd="4" destOrd="0" presId="urn:microsoft.com/office/officeart/2005/8/layout/default"/>
    <dgm:cxn modelId="{DCEE6A44-F67B-4A65-96BC-ED576B7F39FA}" type="presParOf" srcId="{2AF08113-8881-464A-A012-41389F078185}" destId="{F83F4BD9-06A9-4283-B928-2680F43302A9}" srcOrd="5" destOrd="0" presId="urn:microsoft.com/office/officeart/2005/8/layout/default"/>
    <dgm:cxn modelId="{D9B6EF04-B0F2-4725-9543-077E17A9B383}" type="presParOf" srcId="{2AF08113-8881-464A-A012-41389F078185}" destId="{8FBB7DD7-D463-4694-9520-C7D0AADFFD0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3140B6-E055-4C0A-8682-5E6EB2163B23}"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448A69FF-3A79-45E8-B307-15E5C409F62A}">
      <dgm:prSet phldrT="[Text]" custT="1"/>
      <dgm:spPr/>
      <dgm:t>
        <a:bodyPr/>
        <a:lstStyle/>
        <a:p>
          <a:pPr>
            <a:buNone/>
          </a:pPr>
          <a:r>
            <a:rPr lang="en-US" sz="3600" b="1" dirty="0">
              <a:latin typeface="+mj-lt"/>
              <a:cs typeface="Calibri"/>
            </a:rPr>
            <a:t>Week #1</a:t>
          </a:r>
          <a:endParaRPr lang="en-US" sz="3600" dirty="0">
            <a:latin typeface="+mj-lt"/>
          </a:endParaRPr>
        </a:p>
      </dgm:t>
    </dgm:pt>
    <dgm:pt modelId="{DAFF5361-01A8-4F77-8666-C61EFA978DD7}" type="parTrans" cxnId="{E33AA886-7969-4D7D-BEB6-6D2BECFA322A}">
      <dgm:prSet/>
      <dgm:spPr/>
      <dgm:t>
        <a:bodyPr/>
        <a:lstStyle/>
        <a:p>
          <a:endParaRPr lang="en-US">
            <a:latin typeface="+mj-lt"/>
          </a:endParaRPr>
        </a:p>
      </dgm:t>
    </dgm:pt>
    <dgm:pt modelId="{5D9C9B4D-C25B-4160-B304-6C9727EB22AD}" type="sibTrans" cxnId="{E33AA886-7969-4D7D-BEB6-6D2BECFA322A}">
      <dgm:prSet/>
      <dgm:spPr/>
      <dgm:t>
        <a:bodyPr/>
        <a:lstStyle/>
        <a:p>
          <a:endParaRPr lang="en-US">
            <a:latin typeface="+mj-lt"/>
          </a:endParaRPr>
        </a:p>
      </dgm:t>
    </dgm:pt>
    <dgm:pt modelId="{3BF62575-1820-4DBD-B796-7F883A11286C}">
      <dgm:prSet phldrT="[Text]" custT="1"/>
      <dgm:spPr/>
      <dgm:t>
        <a:bodyPr/>
        <a:lstStyle/>
        <a:p>
          <a:pPr>
            <a:buFont typeface="Arial" panose="020B0604020202020204" pitchFamily="34" charset="0"/>
            <a:buChar char="•"/>
          </a:pPr>
          <a:r>
            <a:rPr lang="en-US" sz="1800" dirty="0">
              <a:latin typeface="+mj-lt"/>
              <a:cs typeface="Calibri"/>
            </a:rPr>
            <a:t>Orientation with faculty advisor</a:t>
          </a:r>
          <a:endParaRPr lang="en-US" sz="1800" dirty="0">
            <a:latin typeface="+mj-lt"/>
          </a:endParaRPr>
        </a:p>
      </dgm:t>
    </dgm:pt>
    <dgm:pt modelId="{EE15B00A-9DBD-4B2F-BE11-9F60FFE40D6D}" type="parTrans" cxnId="{FD4F7E6D-1206-448B-8965-E70385E2B330}">
      <dgm:prSet/>
      <dgm:spPr/>
      <dgm:t>
        <a:bodyPr/>
        <a:lstStyle/>
        <a:p>
          <a:endParaRPr lang="en-US">
            <a:latin typeface="+mj-lt"/>
          </a:endParaRPr>
        </a:p>
      </dgm:t>
    </dgm:pt>
    <dgm:pt modelId="{362232AF-0B9E-4D39-B3F6-B59B25755BA2}" type="sibTrans" cxnId="{FD4F7E6D-1206-448B-8965-E70385E2B330}">
      <dgm:prSet/>
      <dgm:spPr/>
      <dgm:t>
        <a:bodyPr/>
        <a:lstStyle/>
        <a:p>
          <a:endParaRPr lang="en-US">
            <a:latin typeface="+mj-lt"/>
          </a:endParaRPr>
        </a:p>
      </dgm:t>
    </dgm:pt>
    <dgm:pt modelId="{52EEAE7C-0711-4BC1-B7D3-4FBE5C31FDB5}">
      <dgm:prSet phldrT="[Text]" custT="1"/>
      <dgm:spPr/>
      <dgm:t>
        <a:bodyPr/>
        <a:lstStyle/>
        <a:p>
          <a:pPr marL="0" lvl="0" indent="0" algn="ctr" defTabSz="1600200">
            <a:lnSpc>
              <a:spcPct val="90000"/>
            </a:lnSpc>
            <a:spcBef>
              <a:spcPct val="0"/>
            </a:spcBef>
            <a:spcAft>
              <a:spcPct val="35000"/>
            </a:spcAft>
            <a:buNone/>
          </a:pPr>
          <a:r>
            <a:rPr lang="en-US" sz="3600" b="1" kern="1200">
              <a:latin typeface="Arial"/>
              <a:ea typeface="+mn-ea"/>
              <a:cs typeface="Calibri"/>
            </a:rPr>
            <a:t>Week #2</a:t>
          </a:r>
          <a:endParaRPr lang="en-US" sz="3600" b="1" kern="1200" dirty="0">
            <a:latin typeface="Arial"/>
            <a:ea typeface="+mn-ea"/>
            <a:cs typeface="Calibri"/>
          </a:endParaRPr>
        </a:p>
      </dgm:t>
    </dgm:pt>
    <dgm:pt modelId="{8FB48292-4BEF-46E8-AB0E-B925DE76AD4E}" type="parTrans" cxnId="{24988B57-7EDC-428D-B67E-E2D51D64E2B7}">
      <dgm:prSet/>
      <dgm:spPr/>
      <dgm:t>
        <a:bodyPr/>
        <a:lstStyle/>
        <a:p>
          <a:endParaRPr lang="en-US">
            <a:latin typeface="+mj-lt"/>
          </a:endParaRPr>
        </a:p>
      </dgm:t>
    </dgm:pt>
    <dgm:pt modelId="{B7F4E1D0-40F4-4B46-9625-9BC6E7861FF5}" type="sibTrans" cxnId="{24988B57-7EDC-428D-B67E-E2D51D64E2B7}">
      <dgm:prSet/>
      <dgm:spPr/>
      <dgm:t>
        <a:bodyPr/>
        <a:lstStyle/>
        <a:p>
          <a:endParaRPr lang="en-US">
            <a:latin typeface="+mj-lt"/>
          </a:endParaRPr>
        </a:p>
      </dgm:t>
    </dgm:pt>
    <dgm:pt modelId="{6ACB77BC-3060-45CE-980D-99818752F165}">
      <dgm:prSet phldrT="[Text]" custT="1"/>
      <dgm:spPr/>
      <dgm:t>
        <a:bodyPr/>
        <a:lstStyle/>
        <a:p>
          <a:pPr>
            <a:buFont typeface="Arial" panose="020B0604020202020204" pitchFamily="34" charset="0"/>
            <a:buChar char="•"/>
          </a:pPr>
          <a:r>
            <a:rPr lang="en-US" sz="1800" dirty="0">
              <a:latin typeface="+mj-lt"/>
              <a:cs typeface="Calibri"/>
            </a:rPr>
            <a:t>Presentation about quantitative research </a:t>
          </a:r>
          <a:endParaRPr lang="en-US" sz="1800" dirty="0">
            <a:latin typeface="+mj-lt"/>
          </a:endParaRPr>
        </a:p>
      </dgm:t>
    </dgm:pt>
    <dgm:pt modelId="{DB11F0C6-52B8-4EDA-87EA-59126AFAE288}" type="parTrans" cxnId="{AD977C33-A408-4324-B69D-12ED57EE44F1}">
      <dgm:prSet/>
      <dgm:spPr/>
      <dgm:t>
        <a:bodyPr/>
        <a:lstStyle/>
        <a:p>
          <a:endParaRPr lang="en-US">
            <a:latin typeface="+mj-lt"/>
          </a:endParaRPr>
        </a:p>
      </dgm:t>
    </dgm:pt>
    <dgm:pt modelId="{76DC2609-808A-439F-AB9C-05FC23DD186A}" type="sibTrans" cxnId="{AD977C33-A408-4324-B69D-12ED57EE44F1}">
      <dgm:prSet/>
      <dgm:spPr/>
      <dgm:t>
        <a:bodyPr/>
        <a:lstStyle/>
        <a:p>
          <a:endParaRPr lang="en-US">
            <a:latin typeface="+mj-lt"/>
          </a:endParaRPr>
        </a:p>
      </dgm:t>
    </dgm:pt>
    <dgm:pt modelId="{28D7A08D-9DBC-4E63-ACB8-F839924E7B5A}">
      <dgm:prSet phldrT="[Text]" custT="1"/>
      <dgm:spPr/>
      <dgm:t>
        <a:bodyPr/>
        <a:lstStyle/>
        <a:p>
          <a:pPr marL="0" lvl="0" indent="0" algn="ctr" defTabSz="1600200">
            <a:lnSpc>
              <a:spcPct val="90000"/>
            </a:lnSpc>
            <a:spcBef>
              <a:spcPct val="0"/>
            </a:spcBef>
            <a:spcAft>
              <a:spcPct val="35000"/>
            </a:spcAft>
            <a:buNone/>
          </a:pPr>
          <a:r>
            <a:rPr lang="en-US" sz="3600" b="1" kern="1200">
              <a:latin typeface="Arial"/>
              <a:ea typeface="+mn-ea"/>
              <a:cs typeface="Calibri"/>
            </a:rPr>
            <a:t>Week #3</a:t>
          </a:r>
          <a:endParaRPr lang="en-US" sz="3600" b="1" kern="1200" dirty="0">
            <a:latin typeface="Arial"/>
            <a:ea typeface="+mn-ea"/>
            <a:cs typeface="Calibri"/>
          </a:endParaRPr>
        </a:p>
      </dgm:t>
    </dgm:pt>
    <dgm:pt modelId="{76FAD33D-81A3-4988-ADC1-502BD87AE615}" type="parTrans" cxnId="{B7CB55B4-F61B-4DD8-9F76-E52F7ECE32D1}">
      <dgm:prSet/>
      <dgm:spPr/>
      <dgm:t>
        <a:bodyPr/>
        <a:lstStyle/>
        <a:p>
          <a:endParaRPr lang="en-US">
            <a:latin typeface="+mj-lt"/>
          </a:endParaRPr>
        </a:p>
      </dgm:t>
    </dgm:pt>
    <dgm:pt modelId="{92E88317-5574-46E3-9387-9C84BF8A238F}" type="sibTrans" cxnId="{B7CB55B4-F61B-4DD8-9F76-E52F7ECE32D1}">
      <dgm:prSet/>
      <dgm:spPr/>
      <dgm:t>
        <a:bodyPr/>
        <a:lstStyle/>
        <a:p>
          <a:endParaRPr lang="en-US">
            <a:latin typeface="+mj-lt"/>
          </a:endParaRPr>
        </a:p>
      </dgm:t>
    </dgm:pt>
    <dgm:pt modelId="{EF8A8B0E-6547-48D6-AED2-FE533B11E7E2}">
      <dgm:prSet phldrT="[Text]" custT="1"/>
      <dgm:spPr/>
      <dgm:t>
        <a:bodyPr/>
        <a:lstStyle/>
        <a:p>
          <a:pPr>
            <a:buFont typeface="Arial" panose="020B0604020202020204" pitchFamily="34" charset="0"/>
            <a:buChar char="•"/>
          </a:pPr>
          <a:r>
            <a:rPr lang="en-US" sz="1800" dirty="0">
              <a:latin typeface="+mj-lt"/>
              <a:cs typeface="Calibri"/>
            </a:rPr>
            <a:t>Continue Review of cases</a:t>
          </a:r>
          <a:endParaRPr lang="en-US" sz="1800" dirty="0">
            <a:latin typeface="+mj-lt"/>
          </a:endParaRPr>
        </a:p>
      </dgm:t>
    </dgm:pt>
    <dgm:pt modelId="{DCE9A0B7-D38C-4279-90C6-18DC5CE6C3D9}" type="parTrans" cxnId="{5F1C1ACA-69F7-4938-BCB8-5F7318EDFDCC}">
      <dgm:prSet/>
      <dgm:spPr/>
      <dgm:t>
        <a:bodyPr/>
        <a:lstStyle/>
        <a:p>
          <a:endParaRPr lang="en-US">
            <a:latin typeface="+mj-lt"/>
          </a:endParaRPr>
        </a:p>
      </dgm:t>
    </dgm:pt>
    <dgm:pt modelId="{F80A715E-C7FD-4BEB-B79E-42828EB55A5F}" type="sibTrans" cxnId="{5F1C1ACA-69F7-4938-BCB8-5F7318EDFDCC}">
      <dgm:prSet/>
      <dgm:spPr/>
      <dgm:t>
        <a:bodyPr/>
        <a:lstStyle/>
        <a:p>
          <a:endParaRPr lang="en-US">
            <a:latin typeface="+mj-lt"/>
          </a:endParaRPr>
        </a:p>
      </dgm:t>
    </dgm:pt>
    <dgm:pt modelId="{2FE5C68F-6A3B-4921-8601-38C0932F48D0}">
      <dgm:prSet custT="1"/>
      <dgm:spPr/>
      <dgm:t>
        <a:bodyPr/>
        <a:lstStyle/>
        <a:p>
          <a:pPr>
            <a:buFont typeface="Arial" panose="020B0604020202020204" pitchFamily="34" charset="0"/>
            <a:buChar char="•"/>
          </a:pPr>
          <a:r>
            <a:rPr lang="en-US" sz="1800" dirty="0">
              <a:latin typeface="+mj-lt"/>
              <a:cs typeface="Calibri"/>
            </a:rPr>
            <a:t>Selected readings </a:t>
          </a:r>
        </a:p>
      </dgm:t>
    </dgm:pt>
    <dgm:pt modelId="{D31C58D3-559F-4B94-88E2-73BD75827B23}" type="parTrans" cxnId="{EA2EA82B-C95D-4F41-AA93-67329D1678CB}">
      <dgm:prSet/>
      <dgm:spPr/>
      <dgm:t>
        <a:bodyPr/>
        <a:lstStyle/>
        <a:p>
          <a:endParaRPr lang="en-US">
            <a:latin typeface="+mj-lt"/>
          </a:endParaRPr>
        </a:p>
      </dgm:t>
    </dgm:pt>
    <dgm:pt modelId="{7EF086E9-5F95-4AB4-A4E8-80B968D343B9}" type="sibTrans" cxnId="{EA2EA82B-C95D-4F41-AA93-67329D1678CB}">
      <dgm:prSet/>
      <dgm:spPr/>
      <dgm:t>
        <a:bodyPr/>
        <a:lstStyle/>
        <a:p>
          <a:endParaRPr lang="en-US">
            <a:latin typeface="+mj-lt"/>
          </a:endParaRPr>
        </a:p>
      </dgm:t>
    </dgm:pt>
    <dgm:pt modelId="{4CD5671B-CC9B-4E9D-8912-659AF95B54D2}">
      <dgm:prSet custT="1"/>
      <dgm:spPr/>
      <dgm:t>
        <a:bodyPr/>
        <a:lstStyle/>
        <a:p>
          <a:pPr>
            <a:buFont typeface="Arial" panose="020B0604020202020204" pitchFamily="34" charset="0"/>
            <a:buChar char="•"/>
          </a:pPr>
          <a:r>
            <a:rPr lang="en-US" sz="1800" dirty="0">
              <a:latin typeface="+mj-lt"/>
              <a:cs typeface="Calibri"/>
            </a:rPr>
            <a:t>Review research done so far</a:t>
          </a:r>
        </a:p>
      </dgm:t>
    </dgm:pt>
    <dgm:pt modelId="{E8C34A87-0EF9-4DBE-9EA1-292D73159EAC}" type="parTrans" cxnId="{1405F0B3-8272-44F4-9BB1-5D591208B46E}">
      <dgm:prSet/>
      <dgm:spPr/>
      <dgm:t>
        <a:bodyPr/>
        <a:lstStyle/>
        <a:p>
          <a:endParaRPr lang="en-US">
            <a:latin typeface="+mj-lt"/>
          </a:endParaRPr>
        </a:p>
      </dgm:t>
    </dgm:pt>
    <dgm:pt modelId="{938B6E16-2750-4EB5-87A1-F4F83F019B54}" type="sibTrans" cxnId="{1405F0B3-8272-44F4-9BB1-5D591208B46E}">
      <dgm:prSet/>
      <dgm:spPr/>
      <dgm:t>
        <a:bodyPr/>
        <a:lstStyle/>
        <a:p>
          <a:endParaRPr lang="en-US">
            <a:latin typeface="+mj-lt"/>
          </a:endParaRPr>
        </a:p>
      </dgm:t>
    </dgm:pt>
    <dgm:pt modelId="{AE36E5D1-17FD-4086-9BF8-398FDE4DF415}">
      <dgm:prSet custT="1"/>
      <dgm:spPr/>
      <dgm:t>
        <a:bodyPr/>
        <a:lstStyle/>
        <a:p>
          <a:pPr>
            <a:buFont typeface="Arial" panose="020B0604020202020204" pitchFamily="34" charset="0"/>
            <a:buChar char="•"/>
          </a:pPr>
          <a:r>
            <a:rPr lang="en-US" sz="1800" dirty="0">
              <a:latin typeface="+mj-lt"/>
              <a:cs typeface="Calibri"/>
            </a:rPr>
            <a:t>Selection of cases to review</a:t>
          </a:r>
        </a:p>
      </dgm:t>
    </dgm:pt>
    <dgm:pt modelId="{1C21C5BA-CCC5-4359-BA86-45B358806A3D}" type="parTrans" cxnId="{8DE167C5-CE51-42C7-B5E8-4166175A6635}">
      <dgm:prSet/>
      <dgm:spPr/>
      <dgm:t>
        <a:bodyPr/>
        <a:lstStyle/>
        <a:p>
          <a:endParaRPr lang="en-US">
            <a:latin typeface="+mj-lt"/>
          </a:endParaRPr>
        </a:p>
      </dgm:t>
    </dgm:pt>
    <dgm:pt modelId="{A6C02787-A6FE-46A5-BA02-A8A05F82C65F}" type="sibTrans" cxnId="{8DE167C5-CE51-42C7-B5E8-4166175A6635}">
      <dgm:prSet/>
      <dgm:spPr/>
      <dgm:t>
        <a:bodyPr/>
        <a:lstStyle/>
        <a:p>
          <a:endParaRPr lang="en-US">
            <a:latin typeface="+mj-lt"/>
          </a:endParaRPr>
        </a:p>
      </dgm:t>
    </dgm:pt>
    <dgm:pt modelId="{D86A4933-401B-4BDD-9453-BF5197706615}">
      <dgm:prSet custT="1"/>
      <dgm:spPr/>
      <dgm:t>
        <a:bodyPr/>
        <a:lstStyle/>
        <a:p>
          <a:pPr>
            <a:buFont typeface="Arial" panose="020B0604020202020204" pitchFamily="34" charset="0"/>
            <a:buChar char="•"/>
          </a:pPr>
          <a:r>
            <a:rPr lang="en-US" sz="1800" dirty="0">
              <a:latin typeface="+mj-lt"/>
              <a:cs typeface="Calibri"/>
            </a:rPr>
            <a:t>Begin review of cases</a:t>
          </a:r>
        </a:p>
      </dgm:t>
    </dgm:pt>
    <dgm:pt modelId="{2A925E82-6487-4D36-AE89-1EE1D2CF2A2B}" type="parTrans" cxnId="{3AC9FC88-2922-4AFB-A8AD-D5CB8F6E72FA}">
      <dgm:prSet/>
      <dgm:spPr/>
      <dgm:t>
        <a:bodyPr/>
        <a:lstStyle/>
        <a:p>
          <a:endParaRPr lang="en-US">
            <a:latin typeface="+mj-lt"/>
          </a:endParaRPr>
        </a:p>
      </dgm:t>
    </dgm:pt>
    <dgm:pt modelId="{A2158FA6-E9F0-4513-A4F8-5891889D884E}" type="sibTrans" cxnId="{3AC9FC88-2922-4AFB-A8AD-D5CB8F6E72FA}">
      <dgm:prSet/>
      <dgm:spPr/>
      <dgm:t>
        <a:bodyPr/>
        <a:lstStyle/>
        <a:p>
          <a:endParaRPr lang="en-US">
            <a:latin typeface="+mj-lt"/>
          </a:endParaRPr>
        </a:p>
      </dgm:t>
    </dgm:pt>
    <dgm:pt modelId="{D8BC97B0-B843-4A3C-8AC2-B18045865A09}">
      <dgm:prSet phldrT="[Text]" custT="1"/>
      <dgm:spPr/>
      <dgm:t>
        <a:bodyPr/>
        <a:lstStyle/>
        <a:p>
          <a:pPr marL="0" lvl="0" indent="0" algn="ctr" defTabSz="1600200">
            <a:lnSpc>
              <a:spcPct val="90000"/>
            </a:lnSpc>
            <a:spcBef>
              <a:spcPct val="0"/>
            </a:spcBef>
            <a:spcAft>
              <a:spcPct val="35000"/>
            </a:spcAft>
            <a:buFont typeface="Arial" panose="020B0604020202020204" pitchFamily="34" charset="0"/>
            <a:buNone/>
          </a:pPr>
          <a:r>
            <a:rPr lang="en-US" sz="3600" b="1" kern="1200">
              <a:latin typeface="Arial"/>
              <a:ea typeface="+mn-ea"/>
              <a:cs typeface="Calibri"/>
            </a:rPr>
            <a:t>Week #4</a:t>
          </a:r>
          <a:endParaRPr lang="en-US" sz="3600" b="1" kern="1200" dirty="0">
            <a:latin typeface="Arial"/>
            <a:ea typeface="+mn-ea"/>
            <a:cs typeface="Calibri"/>
          </a:endParaRPr>
        </a:p>
      </dgm:t>
    </dgm:pt>
    <dgm:pt modelId="{0142191B-7E21-4B38-AFF1-BC7E9F5CA4E8}" type="parTrans" cxnId="{11AFEA67-98D7-4A14-801B-DD03EF7D6DF8}">
      <dgm:prSet/>
      <dgm:spPr/>
      <dgm:t>
        <a:bodyPr/>
        <a:lstStyle/>
        <a:p>
          <a:endParaRPr lang="en-US">
            <a:latin typeface="+mj-lt"/>
          </a:endParaRPr>
        </a:p>
      </dgm:t>
    </dgm:pt>
    <dgm:pt modelId="{0FB5177F-4031-4374-A8B1-39BEB72A32B6}" type="sibTrans" cxnId="{11AFEA67-98D7-4A14-801B-DD03EF7D6DF8}">
      <dgm:prSet/>
      <dgm:spPr/>
      <dgm:t>
        <a:bodyPr/>
        <a:lstStyle/>
        <a:p>
          <a:endParaRPr lang="en-US">
            <a:latin typeface="+mj-lt"/>
          </a:endParaRPr>
        </a:p>
      </dgm:t>
    </dgm:pt>
    <dgm:pt modelId="{ED0FDFF5-3339-4869-BF4E-E0B8CCB200EF}">
      <dgm:prSet custT="1"/>
      <dgm:spPr/>
      <dgm:t>
        <a:bodyPr/>
        <a:lstStyle/>
        <a:p>
          <a:pPr>
            <a:buFont typeface="Arial" panose="020B0604020202020204" pitchFamily="34" charset="0"/>
            <a:buChar char="•"/>
          </a:pPr>
          <a:r>
            <a:rPr lang="en-US" sz="1800" dirty="0">
              <a:latin typeface="+mj-lt"/>
              <a:cs typeface="Calibri"/>
            </a:rPr>
            <a:t>Prepare and deliver final presentation to elective faculty</a:t>
          </a:r>
        </a:p>
      </dgm:t>
    </dgm:pt>
    <dgm:pt modelId="{47ED6840-154E-405D-8FC6-0682D9060BB5}" type="parTrans" cxnId="{15711309-4A43-4237-95B7-0A68BAF959E2}">
      <dgm:prSet/>
      <dgm:spPr/>
      <dgm:t>
        <a:bodyPr/>
        <a:lstStyle/>
        <a:p>
          <a:endParaRPr lang="en-US">
            <a:latin typeface="+mj-lt"/>
          </a:endParaRPr>
        </a:p>
      </dgm:t>
    </dgm:pt>
    <dgm:pt modelId="{1968E9DF-3E2E-4FB7-933A-7AE3FA50CB4C}" type="sibTrans" cxnId="{15711309-4A43-4237-95B7-0A68BAF959E2}">
      <dgm:prSet/>
      <dgm:spPr/>
      <dgm:t>
        <a:bodyPr/>
        <a:lstStyle/>
        <a:p>
          <a:endParaRPr lang="en-US">
            <a:latin typeface="+mj-lt"/>
          </a:endParaRPr>
        </a:p>
      </dgm:t>
    </dgm:pt>
    <dgm:pt modelId="{1B81F498-D500-4C67-8EF5-F5836159714D}">
      <dgm:prSet custT="1"/>
      <dgm:spPr/>
      <dgm:t>
        <a:bodyPr/>
        <a:lstStyle/>
        <a:p>
          <a:pPr>
            <a:buFont typeface="Arial" panose="020B0604020202020204" pitchFamily="34" charset="0"/>
            <a:buChar char="•"/>
          </a:pPr>
          <a:r>
            <a:rPr lang="en-US" sz="1800" dirty="0">
              <a:latin typeface="+mj-lt"/>
              <a:cs typeface="Calibri"/>
            </a:rPr>
            <a:t>Presentation and dialogue with course directors </a:t>
          </a:r>
        </a:p>
      </dgm:t>
    </dgm:pt>
    <dgm:pt modelId="{CD71DCEB-1757-4C60-8EDB-9ECFF4E3E822}" type="parTrans" cxnId="{BB41643A-A006-4226-8FB7-58D6B8E6C17A}">
      <dgm:prSet/>
      <dgm:spPr/>
      <dgm:t>
        <a:bodyPr/>
        <a:lstStyle/>
        <a:p>
          <a:endParaRPr lang="en-US">
            <a:latin typeface="+mj-lt"/>
          </a:endParaRPr>
        </a:p>
      </dgm:t>
    </dgm:pt>
    <dgm:pt modelId="{4917AFCE-FAFD-489D-880D-DD6D8F03FA66}" type="sibTrans" cxnId="{BB41643A-A006-4226-8FB7-58D6B8E6C17A}">
      <dgm:prSet/>
      <dgm:spPr/>
      <dgm:t>
        <a:bodyPr/>
        <a:lstStyle/>
        <a:p>
          <a:endParaRPr lang="en-US">
            <a:latin typeface="+mj-lt"/>
          </a:endParaRPr>
        </a:p>
      </dgm:t>
    </dgm:pt>
    <dgm:pt modelId="{4B5970EF-51B3-4F97-8E68-2B8C5760BC9F}">
      <dgm:prSet phldrT="[Text]" custT="1"/>
      <dgm:spPr/>
      <dgm:t>
        <a:bodyPr/>
        <a:lstStyle/>
        <a:p>
          <a:pPr>
            <a:buFont typeface="Arial" panose="020B0604020202020204" pitchFamily="34" charset="0"/>
            <a:buChar char="•"/>
          </a:pPr>
          <a:r>
            <a:rPr lang="en-US" sz="1800" dirty="0">
              <a:latin typeface="+mj-lt"/>
              <a:cs typeface="Calibri"/>
            </a:rPr>
            <a:t>Finish review of selected cases</a:t>
          </a:r>
          <a:endParaRPr lang="en-US" sz="1800" dirty="0">
            <a:latin typeface="+mj-lt"/>
          </a:endParaRPr>
        </a:p>
      </dgm:t>
    </dgm:pt>
    <dgm:pt modelId="{C31EB88E-9C68-49C7-AA63-603F7684B6BE}" type="parTrans" cxnId="{CF15C8CA-198C-41EC-A2F2-EACF301B0DF5}">
      <dgm:prSet/>
      <dgm:spPr/>
      <dgm:t>
        <a:bodyPr/>
        <a:lstStyle/>
        <a:p>
          <a:endParaRPr lang="en-US">
            <a:latin typeface="+mj-lt"/>
          </a:endParaRPr>
        </a:p>
      </dgm:t>
    </dgm:pt>
    <dgm:pt modelId="{6D22B18B-8D04-4B7C-A5A2-6C40F67D0DB3}" type="sibTrans" cxnId="{CF15C8CA-198C-41EC-A2F2-EACF301B0DF5}">
      <dgm:prSet/>
      <dgm:spPr/>
      <dgm:t>
        <a:bodyPr/>
        <a:lstStyle/>
        <a:p>
          <a:endParaRPr lang="en-US">
            <a:latin typeface="+mj-lt"/>
          </a:endParaRPr>
        </a:p>
      </dgm:t>
    </dgm:pt>
    <dgm:pt modelId="{90F55B70-55FF-496A-BDD3-A7B095736CD5}">
      <dgm:prSet phldrT="[Text]" custT="1"/>
      <dgm:spPr/>
      <dgm:t>
        <a:bodyPr/>
        <a:lstStyle/>
        <a:p>
          <a:pPr>
            <a:buFont typeface="Arial" panose="020B0604020202020204" pitchFamily="34" charset="0"/>
            <a:buChar char="•"/>
          </a:pPr>
          <a:r>
            <a:rPr lang="en-US" sz="1800" dirty="0">
              <a:latin typeface="+mj-lt"/>
              <a:cs typeface="Calibri"/>
            </a:rPr>
            <a:t>Weekly consultation meeting with faculty advisor</a:t>
          </a:r>
          <a:endParaRPr lang="en-US" sz="1800" dirty="0">
            <a:latin typeface="+mj-lt"/>
          </a:endParaRPr>
        </a:p>
      </dgm:t>
    </dgm:pt>
    <dgm:pt modelId="{670620EF-09FF-4F9D-9F8B-057D7FEBDCDF}" type="parTrans" cxnId="{C4D4C0FD-663C-468D-8843-EAFC1D9C957C}">
      <dgm:prSet/>
      <dgm:spPr/>
      <dgm:t>
        <a:bodyPr/>
        <a:lstStyle/>
        <a:p>
          <a:endParaRPr lang="en-US">
            <a:latin typeface="+mj-lt"/>
          </a:endParaRPr>
        </a:p>
      </dgm:t>
    </dgm:pt>
    <dgm:pt modelId="{919146EB-B91C-4857-ABC3-7744F52D1C0C}" type="sibTrans" cxnId="{C4D4C0FD-663C-468D-8843-EAFC1D9C957C}">
      <dgm:prSet/>
      <dgm:spPr/>
      <dgm:t>
        <a:bodyPr/>
        <a:lstStyle/>
        <a:p>
          <a:endParaRPr lang="en-US">
            <a:latin typeface="+mj-lt"/>
          </a:endParaRPr>
        </a:p>
      </dgm:t>
    </dgm:pt>
    <dgm:pt modelId="{6FEC9297-ECD4-4405-AFD2-9B046BDBB66F}" type="pres">
      <dgm:prSet presAssocID="{933140B6-E055-4C0A-8682-5E6EB2163B23}" presName="Name0" presStyleCnt="0">
        <dgm:presLayoutVars>
          <dgm:dir/>
          <dgm:animLvl val="lvl"/>
          <dgm:resizeHandles val="exact"/>
        </dgm:presLayoutVars>
      </dgm:prSet>
      <dgm:spPr/>
    </dgm:pt>
    <dgm:pt modelId="{A417C3B8-CBDB-4B03-BFC3-6B0195037847}" type="pres">
      <dgm:prSet presAssocID="{448A69FF-3A79-45E8-B307-15E5C409F62A}" presName="linNode" presStyleCnt="0"/>
      <dgm:spPr/>
    </dgm:pt>
    <dgm:pt modelId="{7ADF9079-7412-42E4-ADCB-BFE686BFF255}" type="pres">
      <dgm:prSet presAssocID="{448A69FF-3A79-45E8-B307-15E5C409F62A}" presName="parentText" presStyleLbl="node1" presStyleIdx="0" presStyleCnt="4" custScaleX="74383">
        <dgm:presLayoutVars>
          <dgm:chMax val="1"/>
          <dgm:bulletEnabled val="1"/>
        </dgm:presLayoutVars>
      </dgm:prSet>
      <dgm:spPr/>
    </dgm:pt>
    <dgm:pt modelId="{415A276C-E80B-45B6-9D63-9E1018E3829B}" type="pres">
      <dgm:prSet presAssocID="{448A69FF-3A79-45E8-B307-15E5C409F62A}" presName="descendantText" presStyleLbl="alignAccFollowNode1" presStyleIdx="0" presStyleCnt="4">
        <dgm:presLayoutVars>
          <dgm:bulletEnabled val="1"/>
        </dgm:presLayoutVars>
      </dgm:prSet>
      <dgm:spPr/>
    </dgm:pt>
    <dgm:pt modelId="{0562AB9D-A6D3-483F-B9CF-F74E93F6AC5A}" type="pres">
      <dgm:prSet presAssocID="{5D9C9B4D-C25B-4160-B304-6C9727EB22AD}" presName="sp" presStyleCnt="0"/>
      <dgm:spPr/>
    </dgm:pt>
    <dgm:pt modelId="{B237235B-3977-4544-A47C-D8DBC2DC6383}" type="pres">
      <dgm:prSet presAssocID="{52EEAE7C-0711-4BC1-B7D3-4FBE5C31FDB5}" presName="linNode" presStyleCnt="0"/>
      <dgm:spPr/>
    </dgm:pt>
    <dgm:pt modelId="{0943310A-2500-44D1-9A23-2A01868DF1DB}" type="pres">
      <dgm:prSet presAssocID="{52EEAE7C-0711-4BC1-B7D3-4FBE5C31FDB5}" presName="parentText" presStyleLbl="node1" presStyleIdx="1" presStyleCnt="4" custScaleX="74511">
        <dgm:presLayoutVars>
          <dgm:chMax val="1"/>
          <dgm:bulletEnabled val="1"/>
        </dgm:presLayoutVars>
      </dgm:prSet>
      <dgm:spPr/>
    </dgm:pt>
    <dgm:pt modelId="{12650577-52B0-49E2-A96A-CC739569C73C}" type="pres">
      <dgm:prSet presAssocID="{52EEAE7C-0711-4BC1-B7D3-4FBE5C31FDB5}" presName="descendantText" presStyleLbl="alignAccFollowNode1" presStyleIdx="1" presStyleCnt="4">
        <dgm:presLayoutVars>
          <dgm:bulletEnabled val="1"/>
        </dgm:presLayoutVars>
      </dgm:prSet>
      <dgm:spPr/>
    </dgm:pt>
    <dgm:pt modelId="{1742BD85-8061-4B6C-B497-512AA2E9BCE8}" type="pres">
      <dgm:prSet presAssocID="{B7F4E1D0-40F4-4B46-9625-9BC6E7861FF5}" presName="sp" presStyleCnt="0"/>
      <dgm:spPr/>
    </dgm:pt>
    <dgm:pt modelId="{A89C58F7-EDB3-4F62-A965-B0C7B5F940AB}" type="pres">
      <dgm:prSet presAssocID="{28D7A08D-9DBC-4E63-ACB8-F839924E7B5A}" presName="linNode" presStyleCnt="0"/>
      <dgm:spPr/>
    </dgm:pt>
    <dgm:pt modelId="{BCE7D54F-A3DA-432E-AEF5-04DB7E7FF320}" type="pres">
      <dgm:prSet presAssocID="{28D7A08D-9DBC-4E63-ACB8-F839924E7B5A}" presName="parentText" presStyleLbl="node1" presStyleIdx="2" presStyleCnt="4" custScaleX="75312">
        <dgm:presLayoutVars>
          <dgm:chMax val="1"/>
          <dgm:bulletEnabled val="1"/>
        </dgm:presLayoutVars>
      </dgm:prSet>
      <dgm:spPr/>
    </dgm:pt>
    <dgm:pt modelId="{95766D71-DDDB-463E-952D-54C93972F830}" type="pres">
      <dgm:prSet presAssocID="{28D7A08D-9DBC-4E63-ACB8-F839924E7B5A}" presName="descendantText" presStyleLbl="alignAccFollowNode1" presStyleIdx="2" presStyleCnt="4">
        <dgm:presLayoutVars>
          <dgm:bulletEnabled val="1"/>
        </dgm:presLayoutVars>
      </dgm:prSet>
      <dgm:spPr/>
    </dgm:pt>
    <dgm:pt modelId="{30A56178-6894-4E46-878F-3CC6E57DFB34}" type="pres">
      <dgm:prSet presAssocID="{92E88317-5574-46E3-9387-9C84BF8A238F}" presName="sp" presStyleCnt="0"/>
      <dgm:spPr/>
    </dgm:pt>
    <dgm:pt modelId="{FD1D712F-BF24-474B-9D00-4C9E0F008F2D}" type="pres">
      <dgm:prSet presAssocID="{D8BC97B0-B843-4A3C-8AC2-B18045865A09}" presName="linNode" presStyleCnt="0"/>
      <dgm:spPr/>
    </dgm:pt>
    <dgm:pt modelId="{B32393D5-120D-4DC4-937A-C4E5DE638E21}" type="pres">
      <dgm:prSet presAssocID="{D8BC97B0-B843-4A3C-8AC2-B18045865A09}" presName="parentText" presStyleLbl="node1" presStyleIdx="3" presStyleCnt="4" custScaleX="75313">
        <dgm:presLayoutVars>
          <dgm:chMax val="1"/>
          <dgm:bulletEnabled val="1"/>
        </dgm:presLayoutVars>
      </dgm:prSet>
      <dgm:spPr/>
    </dgm:pt>
    <dgm:pt modelId="{3422E529-6B1C-4B31-BF06-638FE44BE622}" type="pres">
      <dgm:prSet presAssocID="{D8BC97B0-B843-4A3C-8AC2-B18045865A09}" presName="descendantText" presStyleLbl="alignAccFollowNode1" presStyleIdx="3" presStyleCnt="4">
        <dgm:presLayoutVars>
          <dgm:bulletEnabled val="1"/>
        </dgm:presLayoutVars>
      </dgm:prSet>
      <dgm:spPr/>
    </dgm:pt>
  </dgm:ptLst>
  <dgm:cxnLst>
    <dgm:cxn modelId="{76B73D06-F4F2-4D7C-B673-F62D24D0EF79}" type="presOf" srcId="{1B81F498-D500-4C67-8EF5-F5836159714D}" destId="{3422E529-6B1C-4B31-BF06-638FE44BE622}" srcOrd="0" destOrd="2" presId="urn:microsoft.com/office/officeart/2005/8/layout/vList5"/>
    <dgm:cxn modelId="{10B7E307-CF5C-453E-9E9F-42F21CAD896F}" type="presOf" srcId="{EF8A8B0E-6547-48D6-AED2-FE533B11E7E2}" destId="{95766D71-DDDB-463E-952D-54C93972F830}" srcOrd="0" destOrd="0" presId="urn:microsoft.com/office/officeart/2005/8/layout/vList5"/>
    <dgm:cxn modelId="{15711309-4A43-4237-95B7-0A68BAF959E2}" srcId="{D8BC97B0-B843-4A3C-8AC2-B18045865A09}" destId="{ED0FDFF5-3339-4869-BF4E-E0B8CCB200EF}" srcOrd="1" destOrd="0" parTransId="{47ED6840-154E-405D-8FC6-0682D9060BB5}" sibTransId="{1968E9DF-3E2E-4FB7-933A-7AE3FA50CB4C}"/>
    <dgm:cxn modelId="{0EDD002B-02B5-4274-AAD6-37A4F5B355C8}" type="presOf" srcId="{90F55B70-55FF-496A-BDD3-A7B095736CD5}" destId="{95766D71-DDDB-463E-952D-54C93972F830}" srcOrd="0" destOrd="1" presId="urn:microsoft.com/office/officeart/2005/8/layout/vList5"/>
    <dgm:cxn modelId="{EA2EA82B-C95D-4F41-AA93-67329D1678CB}" srcId="{448A69FF-3A79-45E8-B307-15E5C409F62A}" destId="{2FE5C68F-6A3B-4921-8601-38C0932F48D0}" srcOrd="1" destOrd="0" parTransId="{D31C58D3-559F-4B94-88E2-73BD75827B23}" sibTransId="{7EF086E9-5F95-4AB4-A4E8-80B968D343B9}"/>
    <dgm:cxn modelId="{AD977C33-A408-4324-B69D-12ED57EE44F1}" srcId="{52EEAE7C-0711-4BC1-B7D3-4FBE5C31FDB5}" destId="{6ACB77BC-3060-45CE-980D-99818752F165}" srcOrd="0" destOrd="0" parTransId="{DB11F0C6-52B8-4EDA-87EA-59126AFAE288}" sibTransId="{76DC2609-808A-439F-AB9C-05FC23DD186A}"/>
    <dgm:cxn modelId="{EAABF536-10CB-4FA9-B87B-519F4D872AAE}" type="presOf" srcId="{D8BC97B0-B843-4A3C-8AC2-B18045865A09}" destId="{B32393D5-120D-4DC4-937A-C4E5DE638E21}" srcOrd="0" destOrd="0" presId="urn:microsoft.com/office/officeart/2005/8/layout/vList5"/>
    <dgm:cxn modelId="{18957639-A5AC-40EF-8369-9E0D6A12E3F1}" type="presOf" srcId="{28D7A08D-9DBC-4E63-ACB8-F839924E7B5A}" destId="{BCE7D54F-A3DA-432E-AEF5-04DB7E7FF320}" srcOrd="0" destOrd="0" presId="urn:microsoft.com/office/officeart/2005/8/layout/vList5"/>
    <dgm:cxn modelId="{BB41643A-A006-4226-8FB7-58D6B8E6C17A}" srcId="{D8BC97B0-B843-4A3C-8AC2-B18045865A09}" destId="{1B81F498-D500-4C67-8EF5-F5836159714D}" srcOrd="2" destOrd="0" parTransId="{CD71DCEB-1757-4C60-8EDB-9ECFF4E3E822}" sibTransId="{4917AFCE-FAFD-489D-880D-DD6D8F03FA66}"/>
    <dgm:cxn modelId="{5DF99765-9549-47BE-93BA-4258C690A777}" type="presOf" srcId="{ED0FDFF5-3339-4869-BF4E-E0B8CCB200EF}" destId="{3422E529-6B1C-4B31-BF06-638FE44BE622}" srcOrd="0" destOrd="1" presId="urn:microsoft.com/office/officeart/2005/8/layout/vList5"/>
    <dgm:cxn modelId="{11AFEA67-98D7-4A14-801B-DD03EF7D6DF8}" srcId="{933140B6-E055-4C0A-8682-5E6EB2163B23}" destId="{D8BC97B0-B843-4A3C-8AC2-B18045865A09}" srcOrd="3" destOrd="0" parTransId="{0142191B-7E21-4B38-AFF1-BC7E9F5CA4E8}" sibTransId="{0FB5177F-4031-4374-A8B1-39BEB72A32B6}"/>
    <dgm:cxn modelId="{747B734D-DF8A-4ACC-8F79-8D700D512DC3}" type="presOf" srcId="{4B5970EF-51B3-4F97-8E68-2B8C5760BC9F}" destId="{3422E529-6B1C-4B31-BF06-638FE44BE622}" srcOrd="0" destOrd="0" presId="urn:microsoft.com/office/officeart/2005/8/layout/vList5"/>
    <dgm:cxn modelId="{FD4F7E6D-1206-448B-8965-E70385E2B330}" srcId="{448A69FF-3A79-45E8-B307-15E5C409F62A}" destId="{3BF62575-1820-4DBD-B796-7F883A11286C}" srcOrd="0" destOrd="0" parTransId="{EE15B00A-9DBD-4B2F-BE11-9F60FFE40D6D}" sibTransId="{362232AF-0B9E-4D39-B3F6-B59B25755BA2}"/>
    <dgm:cxn modelId="{24988B57-7EDC-428D-B67E-E2D51D64E2B7}" srcId="{933140B6-E055-4C0A-8682-5E6EB2163B23}" destId="{52EEAE7C-0711-4BC1-B7D3-4FBE5C31FDB5}" srcOrd="1" destOrd="0" parTransId="{8FB48292-4BEF-46E8-AB0E-B925DE76AD4E}" sibTransId="{B7F4E1D0-40F4-4B46-9625-9BC6E7861FF5}"/>
    <dgm:cxn modelId="{2B73DF5A-653F-4794-B1AB-80C46D8DECC4}" type="presOf" srcId="{4CD5671B-CC9B-4E9D-8912-659AF95B54D2}" destId="{415A276C-E80B-45B6-9D63-9E1018E3829B}" srcOrd="0" destOrd="2" presId="urn:microsoft.com/office/officeart/2005/8/layout/vList5"/>
    <dgm:cxn modelId="{E33AA886-7969-4D7D-BEB6-6D2BECFA322A}" srcId="{933140B6-E055-4C0A-8682-5E6EB2163B23}" destId="{448A69FF-3A79-45E8-B307-15E5C409F62A}" srcOrd="0" destOrd="0" parTransId="{DAFF5361-01A8-4F77-8666-C61EFA978DD7}" sibTransId="{5D9C9B4D-C25B-4160-B304-6C9727EB22AD}"/>
    <dgm:cxn modelId="{3AC9FC88-2922-4AFB-A8AD-D5CB8F6E72FA}" srcId="{52EEAE7C-0711-4BC1-B7D3-4FBE5C31FDB5}" destId="{D86A4933-401B-4BDD-9453-BF5197706615}" srcOrd="2" destOrd="0" parTransId="{2A925E82-6487-4D36-AE89-1EE1D2CF2A2B}" sibTransId="{A2158FA6-E9F0-4513-A4F8-5891889D884E}"/>
    <dgm:cxn modelId="{660A219E-40BD-40FE-A69C-CD175D264751}" type="presOf" srcId="{52EEAE7C-0711-4BC1-B7D3-4FBE5C31FDB5}" destId="{0943310A-2500-44D1-9A23-2A01868DF1DB}" srcOrd="0" destOrd="0" presId="urn:microsoft.com/office/officeart/2005/8/layout/vList5"/>
    <dgm:cxn modelId="{52FD0AAD-95D7-40FA-AB39-28C6B5D23077}" type="presOf" srcId="{448A69FF-3A79-45E8-B307-15E5C409F62A}" destId="{7ADF9079-7412-42E4-ADCB-BFE686BFF255}" srcOrd="0" destOrd="0" presId="urn:microsoft.com/office/officeart/2005/8/layout/vList5"/>
    <dgm:cxn modelId="{812C76B2-39B9-4216-9C4D-52B1E2616D6F}" type="presOf" srcId="{3BF62575-1820-4DBD-B796-7F883A11286C}" destId="{415A276C-E80B-45B6-9D63-9E1018E3829B}" srcOrd="0" destOrd="0" presId="urn:microsoft.com/office/officeart/2005/8/layout/vList5"/>
    <dgm:cxn modelId="{1405F0B3-8272-44F4-9BB1-5D591208B46E}" srcId="{448A69FF-3A79-45E8-B307-15E5C409F62A}" destId="{4CD5671B-CC9B-4E9D-8912-659AF95B54D2}" srcOrd="2" destOrd="0" parTransId="{E8C34A87-0EF9-4DBE-9EA1-292D73159EAC}" sibTransId="{938B6E16-2750-4EB5-87A1-F4F83F019B54}"/>
    <dgm:cxn modelId="{B7CB55B4-F61B-4DD8-9F76-E52F7ECE32D1}" srcId="{933140B6-E055-4C0A-8682-5E6EB2163B23}" destId="{28D7A08D-9DBC-4E63-ACB8-F839924E7B5A}" srcOrd="2" destOrd="0" parTransId="{76FAD33D-81A3-4988-ADC1-502BD87AE615}" sibTransId="{92E88317-5574-46E3-9387-9C84BF8A238F}"/>
    <dgm:cxn modelId="{A9E66BBC-D9AA-41F3-A5C0-FE762FD15990}" type="presOf" srcId="{2FE5C68F-6A3B-4921-8601-38C0932F48D0}" destId="{415A276C-E80B-45B6-9D63-9E1018E3829B}" srcOrd="0" destOrd="1" presId="urn:microsoft.com/office/officeart/2005/8/layout/vList5"/>
    <dgm:cxn modelId="{C5B704BE-44FB-411B-8B7E-B4DE8374362A}" type="presOf" srcId="{D86A4933-401B-4BDD-9453-BF5197706615}" destId="{12650577-52B0-49E2-A96A-CC739569C73C}" srcOrd="0" destOrd="2" presId="urn:microsoft.com/office/officeart/2005/8/layout/vList5"/>
    <dgm:cxn modelId="{8DE167C5-CE51-42C7-B5E8-4166175A6635}" srcId="{52EEAE7C-0711-4BC1-B7D3-4FBE5C31FDB5}" destId="{AE36E5D1-17FD-4086-9BF8-398FDE4DF415}" srcOrd="1" destOrd="0" parTransId="{1C21C5BA-CCC5-4359-BA86-45B358806A3D}" sibTransId="{A6C02787-A6FE-46A5-BA02-A8A05F82C65F}"/>
    <dgm:cxn modelId="{5F1C1ACA-69F7-4938-BCB8-5F7318EDFDCC}" srcId="{28D7A08D-9DBC-4E63-ACB8-F839924E7B5A}" destId="{EF8A8B0E-6547-48D6-AED2-FE533B11E7E2}" srcOrd="0" destOrd="0" parTransId="{DCE9A0B7-D38C-4279-90C6-18DC5CE6C3D9}" sibTransId="{F80A715E-C7FD-4BEB-B79E-42828EB55A5F}"/>
    <dgm:cxn modelId="{CF15C8CA-198C-41EC-A2F2-EACF301B0DF5}" srcId="{D8BC97B0-B843-4A3C-8AC2-B18045865A09}" destId="{4B5970EF-51B3-4F97-8E68-2B8C5760BC9F}" srcOrd="0" destOrd="0" parTransId="{C31EB88E-9C68-49C7-AA63-603F7684B6BE}" sibTransId="{6D22B18B-8D04-4B7C-A5A2-6C40F67D0DB3}"/>
    <dgm:cxn modelId="{E6D301CD-6A1E-43D8-AC66-2057F34CD3FE}" type="presOf" srcId="{6ACB77BC-3060-45CE-980D-99818752F165}" destId="{12650577-52B0-49E2-A96A-CC739569C73C}" srcOrd="0" destOrd="0" presId="urn:microsoft.com/office/officeart/2005/8/layout/vList5"/>
    <dgm:cxn modelId="{FC8E83D3-5A21-4D95-A368-0C973E305EC7}" type="presOf" srcId="{933140B6-E055-4C0A-8682-5E6EB2163B23}" destId="{6FEC9297-ECD4-4405-AFD2-9B046BDBB66F}" srcOrd="0" destOrd="0" presId="urn:microsoft.com/office/officeart/2005/8/layout/vList5"/>
    <dgm:cxn modelId="{548ECBEF-285B-42BE-A2E6-38ADC439ECF2}" type="presOf" srcId="{AE36E5D1-17FD-4086-9BF8-398FDE4DF415}" destId="{12650577-52B0-49E2-A96A-CC739569C73C}" srcOrd="0" destOrd="1" presId="urn:microsoft.com/office/officeart/2005/8/layout/vList5"/>
    <dgm:cxn modelId="{C4D4C0FD-663C-468D-8843-EAFC1D9C957C}" srcId="{28D7A08D-9DBC-4E63-ACB8-F839924E7B5A}" destId="{90F55B70-55FF-496A-BDD3-A7B095736CD5}" srcOrd="1" destOrd="0" parTransId="{670620EF-09FF-4F9D-9F8B-057D7FEBDCDF}" sibTransId="{919146EB-B91C-4857-ABC3-7744F52D1C0C}"/>
    <dgm:cxn modelId="{B793CAC1-E81B-4969-85BF-CF3F0D5583EF}" type="presParOf" srcId="{6FEC9297-ECD4-4405-AFD2-9B046BDBB66F}" destId="{A417C3B8-CBDB-4B03-BFC3-6B0195037847}" srcOrd="0" destOrd="0" presId="urn:microsoft.com/office/officeart/2005/8/layout/vList5"/>
    <dgm:cxn modelId="{7B001245-C881-4169-B19A-5069556C8063}" type="presParOf" srcId="{A417C3B8-CBDB-4B03-BFC3-6B0195037847}" destId="{7ADF9079-7412-42E4-ADCB-BFE686BFF255}" srcOrd="0" destOrd="0" presId="urn:microsoft.com/office/officeart/2005/8/layout/vList5"/>
    <dgm:cxn modelId="{8A133126-25BF-4016-9303-2461CF0D3CBC}" type="presParOf" srcId="{A417C3B8-CBDB-4B03-BFC3-6B0195037847}" destId="{415A276C-E80B-45B6-9D63-9E1018E3829B}" srcOrd="1" destOrd="0" presId="urn:microsoft.com/office/officeart/2005/8/layout/vList5"/>
    <dgm:cxn modelId="{F65165F3-AF9A-478A-935C-C6F40032DEDA}" type="presParOf" srcId="{6FEC9297-ECD4-4405-AFD2-9B046BDBB66F}" destId="{0562AB9D-A6D3-483F-B9CF-F74E93F6AC5A}" srcOrd="1" destOrd="0" presId="urn:microsoft.com/office/officeart/2005/8/layout/vList5"/>
    <dgm:cxn modelId="{B962B691-2D82-460F-8746-5EC87FC5664D}" type="presParOf" srcId="{6FEC9297-ECD4-4405-AFD2-9B046BDBB66F}" destId="{B237235B-3977-4544-A47C-D8DBC2DC6383}" srcOrd="2" destOrd="0" presId="urn:microsoft.com/office/officeart/2005/8/layout/vList5"/>
    <dgm:cxn modelId="{CB4B5F7F-7BCD-4EC2-AE18-4A9C5FF0812E}" type="presParOf" srcId="{B237235B-3977-4544-A47C-D8DBC2DC6383}" destId="{0943310A-2500-44D1-9A23-2A01868DF1DB}" srcOrd="0" destOrd="0" presId="urn:microsoft.com/office/officeart/2005/8/layout/vList5"/>
    <dgm:cxn modelId="{645D02EB-F60F-49EE-AB22-D155EC6912BC}" type="presParOf" srcId="{B237235B-3977-4544-A47C-D8DBC2DC6383}" destId="{12650577-52B0-49E2-A96A-CC739569C73C}" srcOrd="1" destOrd="0" presId="urn:microsoft.com/office/officeart/2005/8/layout/vList5"/>
    <dgm:cxn modelId="{6F2DA3C1-B697-4563-87B9-A0BFA000720C}" type="presParOf" srcId="{6FEC9297-ECD4-4405-AFD2-9B046BDBB66F}" destId="{1742BD85-8061-4B6C-B497-512AA2E9BCE8}" srcOrd="3" destOrd="0" presId="urn:microsoft.com/office/officeart/2005/8/layout/vList5"/>
    <dgm:cxn modelId="{71405041-CB83-4125-B88D-2F243201A424}" type="presParOf" srcId="{6FEC9297-ECD4-4405-AFD2-9B046BDBB66F}" destId="{A89C58F7-EDB3-4F62-A965-B0C7B5F940AB}" srcOrd="4" destOrd="0" presId="urn:microsoft.com/office/officeart/2005/8/layout/vList5"/>
    <dgm:cxn modelId="{8AA04A23-05D6-4DEE-BC9C-8DAEB0D26093}" type="presParOf" srcId="{A89C58F7-EDB3-4F62-A965-B0C7B5F940AB}" destId="{BCE7D54F-A3DA-432E-AEF5-04DB7E7FF320}" srcOrd="0" destOrd="0" presId="urn:microsoft.com/office/officeart/2005/8/layout/vList5"/>
    <dgm:cxn modelId="{D29D3480-DD3D-414D-B05A-545CCE094061}" type="presParOf" srcId="{A89C58F7-EDB3-4F62-A965-B0C7B5F940AB}" destId="{95766D71-DDDB-463E-952D-54C93972F830}" srcOrd="1" destOrd="0" presId="urn:microsoft.com/office/officeart/2005/8/layout/vList5"/>
    <dgm:cxn modelId="{70E40A05-77E7-42D8-89D6-4EAFF55B856B}" type="presParOf" srcId="{6FEC9297-ECD4-4405-AFD2-9B046BDBB66F}" destId="{30A56178-6894-4E46-878F-3CC6E57DFB34}" srcOrd="5" destOrd="0" presId="urn:microsoft.com/office/officeart/2005/8/layout/vList5"/>
    <dgm:cxn modelId="{373170DF-CE2F-42C4-BB6D-94CED47716A0}" type="presParOf" srcId="{6FEC9297-ECD4-4405-AFD2-9B046BDBB66F}" destId="{FD1D712F-BF24-474B-9D00-4C9E0F008F2D}" srcOrd="6" destOrd="0" presId="urn:microsoft.com/office/officeart/2005/8/layout/vList5"/>
    <dgm:cxn modelId="{85E3935E-A582-47FF-8BFE-912521EA505A}" type="presParOf" srcId="{FD1D712F-BF24-474B-9D00-4C9E0F008F2D}" destId="{B32393D5-120D-4DC4-937A-C4E5DE638E21}" srcOrd="0" destOrd="0" presId="urn:microsoft.com/office/officeart/2005/8/layout/vList5"/>
    <dgm:cxn modelId="{5B2FDCB1-230F-4CAB-A1AD-ACAAD5F7A870}" type="presParOf" srcId="{FD1D712F-BF24-474B-9D00-4C9E0F008F2D}" destId="{3422E529-6B1C-4B31-BF06-638FE44BE62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5915E-55AF-4602-9405-2E58932A72AC}">
      <dsp:nvSpPr>
        <dsp:cNvPr id="0" name=""/>
        <dsp:cNvSpPr/>
      </dsp:nvSpPr>
      <dsp:spPr>
        <a:xfrm>
          <a:off x="838596" y="691"/>
          <a:ext cx="3071812" cy="184308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i="0" kern="1200" dirty="0">
              <a:effectLst/>
              <a:latin typeface="+mj-lt"/>
            </a:rPr>
            <a:t>Apply their knowledge </a:t>
          </a:r>
          <a:r>
            <a:rPr lang="en-US" sz="3000" b="0" i="0" kern="1200" dirty="0">
              <a:effectLst/>
              <a:latin typeface="+mj-lt"/>
            </a:rPr>
            <a:t>to </a:t>
          </a:r>
          <a:r>
            <a:rPr lang="en-US" sz="3000" b="1" i="0" kern="1200" dirty="0">
              <a:effectLst/>
              <a:latin typeface="+mj-lt"/>
            </a:rPr>
            <a:t>real-world scenarios</a:t>
          </a:r>
          <a:endParaRPr lang="en-US" sz="3000" kern="1200" dirty="0"/>
        </a:p>
      </dsp:txBody>
      <dsp:txXfrm>
        <a:off x="838596" y="691"/>
        <a:ext cx="3071812" cy="1843087"/>
      </dsp:txXfrm>
    </dsp:sp>
    <dsp:sp modelId="{5E98A60B-D787-43D5-8CE4-8DC0273CF8DA}">
      <dsp:nvSpPr>
        <dsp:cNvPr id="0" name=""/>
        <dsp:cNvSpPr/>
      </dsp:nvSpPr>
      <dsp:spPr>
        <a:xfrm>
          <a:off x="4217590" y="691"/>
          <a:ext cx="3071812" cy="184308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i="0" kern="1200">
              <a:effectLst/>
              <a:latin typeface="+mj-lt"/>
            </a:rPr>
            <a:t>Work in groups </a:t>
          </a:r>
          <a:r>
            <a:rPr lang="en-US" sz="3000" b="0" i="0" kern="1200">
              <a:effectLst/>
              <a:latin typeface="+mj-lt"/>
            </a:rPr>
            <a:t>on cases, usually </a:t>
          </a:r>
          <a:r>
            <a:rPr lang="en-US" sz="3000" b="1" i="0" kern="1200">
              <a:effectLst/>
              <a:latin typeface="+mj-lt"/>
            </a:rPr>
            <a:t>a story</a:t>
          </a:r>
          <a:r>
            <a:rPr lang="en-US" sz="3000" b="0" i="0" kern="1200">
              <a:effectLst/>
              <a:latin typeface="+mj-lt"/>
            </a:rPr>
            <a:t> </a:t>
          </a:r>
          <a:endParaRPr lang="en-US" sz="3000" kern="1200" dirty="0"/>
        </a:p>
      </dsp:txBody>
      <dsp:txXfrm>
        <a:off x="4217590" y="691"/>
        <a:ext cx="3071812" cy="1843087"/>
      </dsp:txXfrm>
    </dsp:sp>
    <dsp:sp modelId="{1E483EA6-04CD-4756-9FAB-DA213002096D}">
      <dsp:nvSpPr>
        <dsp:cNvPr id="0" name=""/>
        <dsp:cNvSpPr/>
      </dsp:nvSpPr>
      <dsp:spPr>
        <a:xfrm>
          <a:off x="838596" y="2150960"/>
          <a:ext cx="3071812" cy="184308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0" i="0" kern="1200">
              <a:effectLst/>
              <a:latin typeface="+mj-lt"/>
            </a:rPr>
            <a:t>Present a </a:t>
          </a:r>
          <a:r>
            <a:rPr lang="en-US" sz="3000" b="1" i="0" kern="1200">
              <a:effectLst/>
              <a:latin typeface="+mj-lt"/>
            </a:rPr>
            <a:t>disciplinary problem</a:t>
          </a:r>
          <a:endParaRPr lang="en-US" sz="3000" kern="1200" dirty="0"/>
        </a:p>
      </dsp:txBody>
      <dsp:txXfrm>
        <a:off x="838596" y="2150960"/>
        <a:ext cx="3071812" cy="1843087"/>
      </dsp:txXfrm>
    </dsp:sp>
    <dsp:sp modelId="{8FBB7DD7-D463-4694-9520-C7D0AADFFD01}">
      <dsp:nvSpPr>
        <dsp:cNvPr id="0" name=""/>
        <dsp:cNvSpPr/>
      </dsp:nvSpPr>
      <dsp:spPr>
        <a:xfrm>
          <a:off x="4217590" y="2150960"/>
          <a:ext cx="3071812" cy="184308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0" i="0" kern="1200">
              <a:effectLst/>
              <a:latin typeface="+mj-lt"/>
            </a:rPr>
            <a:t>Students </a:t>
          </a:r>
          <a:r>
            <a:rPr lang="en-US" sz="3000" b="1" i="0" kern="1200">
              <a:effectLst/>
              <a:latin typeface="+mj-lt"/>
            </a:rPr>
            <a:t>devise solutions</a:t>
          </a:r>
          <a:r>
            <a:rPr lang="en-US" sz="3000" b="0" i="0" kern="1200">
              <a:effectLst/>
              <a:latin typeface="+mj-lt"/>
            </a:rPr>
            <a:t> under the </a:t>
          </a:r>
          <a:r>
            <a:rPr lang="en-US" sz="3000" b="1" i="0" kern="1200">
              <a:effectLst/>
              <a:latin typeface="+mj-lt"/>
            </a:rPr>
            <a:t>guidance of the instructor</a:t>
          </a:r>
          <a:endParaRPr lang="en-US" sz="3000" kern="1200" dirty="0"/>
        </a:p>
      </dsp:txBody>
      <dsp:txXfrm>
        <a:off x="4217590" y="2150960"/>
        <a:ext cx="3071812" cy="18430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A276C-E80B-45B6-9D63-9E1018E3829B}">
      <dsp:nvSpPr>
        <dsp:cNvPr id="0" name=""/>
        <dsp:cNvSpPr/>
      </dsp:nvSpPr>
      <dsp:spPr>
        <a:xfrm rot="5400000">
          <a:off x="6177567" y="-2827589"/>
          <a:ext cx="798959" cy="6658031"/>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latin typeface="+mj-lt"/>
              <a:cs typeface="Calibri"/>
            </a:rPr>
            <a:t>Orientation with faculty advisor</a:t>
          </a:r>
          <a:endParaRPr lang="en-US" sz="1800" kern="1200" dirty="0">
            <a:latin typeface="+mj-lt"/>
          </a:endParaRP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latin typeface="+mj-lt"/>
              <a:cs typeface="Calibri"/>
            </a:rPr>
            <a:t>Selected readings </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latin typeface="+mj-lt"/>
              <a:cs typeface="Calibri"/>
            </a:rPr>
            <a:t>Review research done so far</a:t>
          </a:r>
        </a:p>
      </dsp:txBody>
      <dsp:txXfrm rot="-5400000">
        <a:off x="3248031" y="140949"/>
        <a:ext cx="6619029" cy="720955"/>
      </dsp:txXfrm>
    </dsp:sp>
    <dsp:sp modelId="{7ADF9079-7412-42E4-ADCB-BFE686BFF255}">
      <dsp:nvSpPr>
        <dsp:cNvPr id="0" name=""/>
        <dsp:cNvSpPr/>
      </dsp:nvSpPr>
      <dsp:spPr>
        <a:xfrm>
          <a:off x="462281" y="2076"/>
          <a:ext cx="2785749" cy="99869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latin typeface="+mj-lt"/>
              <a:cs typeface="Calibri"/>
            </a:rPr>
            <a:t>Week #1</a:t>
          </a:r>
          <a:endParaRPr lang="en-US" sz="3600" kern="1200" dirty="0">
            <a:latin typeface="+mj-lt"/>
          </a:endParaRPr>
        </a:p>
      </dsp:txBody>
      <dsp:txXfrm>
        <a:off x="511033" y="50828"/>
        <a:ext cx="2688245" cy="901194"/>
      </dsp:txXfrm>
    </dsp:sp>
    <dsp:sp modelId="{12650577-52B0-49E2-A96A-CC739569C73C}">
      <dsp:nvSpPr>
        <dsp:cNvPr id="0" name=""/>
        <dsp:cNvSpPr/>
      </dsp:nvSpPr>
      <dsp:spPr>
        <a:xfrm rot="5400000">
          <a:off x="6182361" y="-1778956"/>
          <a:ext cx="798959" cy="6658031"/>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latin typeface="+mj-lt"/>
              <a:cs typeface="Calibri"/>
            </a:rPr>
            <a:t>Presentation about quantitative research </a:t>
          </a:r>
          <a:endParaRPr lang="en-US" sz="1800" kern="1200" dirty="0">
            <a:latin typeface="+mj-lt"/>
          </a:endParaRP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latin typeface="+mj-lt"/>
              <a:cs typeface="Calibri"/>
            </a:rPr>
            <a:t>Selection of cases to review</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latin typeface="+mj-lt"/>
              <a:cs typeface="Calibri"/>
            </a:rPr>
            <a:t>Begin review of cases</a:t>
          </a:r>
        </a:p>
      </dsp:txBody>
      <dsp:txXfrm rot="-5400000">
        <a:off x="3252825" y="1189582"/>
        <a:ext cx="6619029" cy="720955"/>
      </dsp:txXfrm>
    </dsp:sp>
    <dsp:sp modelId="{0943310A-2500-44D1-9A23-2A01868DF1DB}">
      <dsp:nvSpPr>
        <dsp:cNvPr id="0" name=""/>
        <dsp:cNvSpPr/>
      </dsp:nvSpPr>
      <dsp:spPr>
        <a:xfrm>
          <a:off x="462281" y="1050710"/>
          <a:ext cx="2790543" cy="99869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a:latin typeface="Arial"/>
              <a:ea typeface="+mn-ea"/>
              <a:cs typeface="Calibri"/>
            </a:rPr>
            <a:t>Week #2</a:t>
          </a:r>
          <a:endParaRPr lang="en-US" sz="3600" b="1" kern="1200" dirty="0">
            <a:latin typeface="Arial"/>
            <a:ea typeface="+mn-ea"/>
            <a:cs typeface="Calibri"/>
          </a:endParaRPr>
        </a:p>
      </dsp:txBody>
      <dsp:txXfrm>
        <a:off x="511033" y="1099462"/>
        <a:ext cx="2693039" cy="901194"/>
      </dsp:txXfrm>
    </dsp:sp>
    <dsp:sp modelId="{95766D71-DDDB-463E-952D-54C93972F830}">
      <dsp:nvSpPr>
        <dsp:cNvPr id="0" name=""/>
        <dsp:cNvSpPr/>
      </dsp:nvSpPr>
      <dsp:spPr>
        <a:xfrm rot="5400000">
          <a:off x="6212359" y="-730322"/>
          <a:ext cx="798959" cy="6658031"/>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latin typeface="+mj-lt"/>
              <a:cs typeface="Calibri"/>
            </a:rPr>
            <a:t>Continue Review of cases</a:t>
          </a:r>
          <a:endParaRPr lang="en-US" sz="1800" kern="1200" dirty="0">
            <a:latin typeface="+mj-lt"/>
          </a:endParaRP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latin typeface="+mj-lt"/>
              <a:cs typeface="Calibri"/>
            </a:rPr>
            <a:t>Weekly consultation meeting with faculty advisor</a:t>
          </a:r>
          <a:endParaRPr lang="en-US" sz="1800" kern="1200" dirty="0">
            <a:latin typeface="+mj-lt"/>
          </a:endParaRPr>
        </a:p>
      </dsp:txBody>
      <dsp:txXfrm rot="-5400000">
        <a:off x="3282823" y="2238216"/>
        <a:ext cx="6619029" cy="720955"/>
      </dsp:txXfrm>
    </dsp:sp>
    <dsp:sp modelId="{BCE7D54F-A3DA-432E-AEF5-04DB7E7FF320}">
      <dsp:nvSpPr>
        <dsp:cNvPr id="0" name=""/>
        <dsp:cNvSpPr/>
      </dsp:nvSpPr>
      <dsp:spPr>
        <a:xfrm>
          <a:off x="462281" y="2099343"/>
          <a:ext cx="2820541" cy="99869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a:latin typeface="Arial"/>
              <a:ea typeface="+mn-ea"/>
              <a:cs typeface="Calibri"/>
            </a:rPr>
            <a:t>Week #3</a:t>
          </a:r>
          <a:endParaRPr lang="en-US" sz="3600" b="1" kern="1200" dirty="0">
            <a:latin typeface="Arial"/>
            <a:ea typeface="+mn-ea"/>
            <a:cs typeface="Calibri"/>
          </a:endParaRPr>
        </a:p>
      </dsp:txBody>
      <dsp:txXfrm>
        <a:off x="511033" y="2148095"/>
        <a:ext cx="2723037" cy="901194"/>
      </dsp:txXfrm>
    </dsp:sp>
    <dsp:sp modelId="{3422E529-6B1C-4B31-BF06-638FE44BE622}">
      <dsp:nvSpPr>
        <dsp:cNvPr id="0" name=""/>
        <dsp:cNvSpPr/>
      </dsp:nvSpPr>
      <dsp:spPr>
        <a:xfrm rot="5400000">
          <a:off x="6212397" y="318311"/>
          <a:ext cx="798959" cy="6658031"/>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latin typeface="+mj-lt"/>
              <a:cs typeface="Calibri"/>
            </a:rPr>
            <a:t>Finish review of selected cases</a:t>
          </a:r>
          <a:endParaRPr lang="en-US" sz="1800" kern="1200" dirty="0">
            <a:latin typeface="+mj-lt"/>
          </a:endParaRP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latin typeface="+mj-lt"/>
              <a:cs typeface="Calibri"/>
            </a:rPr>
            <a:t>Prepare and deliver final presentation to elective faculty</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latin typeface="+mj-lt"/>
              <a:cs typeface="Calibri"/>
            </a:rPr>
            <a:t>Presentation and dialogue with course directors </a:t>
          </a:r>
        </a:p>
      </dsp:txBody>
      <dsp:txXfrm rot="-5400000">
        <a:off x="3282861" y="3286849"/>
        <a:ext cx="6619029" cy="720955"/>
      </dsp:txXfrm>
    </dsp:sp>
    <dsp:sp modelId="{B32393D5-120D-4DC4-937A-C4E5DE638E21}">
      <dsp:nvSpPr>
        <dsp:cNvPr id="0" name=""/>
        <dsp:cNvSpPr/>
      </dsp:nvSpPr>
      <dsp:spPr>
        <a:xfrm>
          <a:off x="462281" y="3147977"/>
          <a:ext cx="2820579" cy="99869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Font typeface="Arial" panose="020B0604020202020204" pitchFamily="34" charset="0"/>
            <a:buNone/>
          </a:pPr>
          <a:r>
            <a:rPr lang="en-US" sz="3600" b="1" kern="1200">
              <a:latin typeface="Arial"/>
              <a:ea typeface="+mn-ea"/>
              <a:cs typeface="Calibri"/>
            </a:rPr>
            <a:t>Week #4</a:t>
          </a:r>
          <a:endParaRPr lang="en-US" sz="3600" b="1" kern="1200" dirty="0">
            <a:latin typeface="Arial"/>
            <a:ea typeface="+mn-ea"/>
            <a:cs typeface="Calibri"/>
          </a:endParaRPr>
        </a:p>
      </dsp:txBody>
      <dsp:txXfrm>
        <a:off x="511033" y="3196729"/>
        <a:ext cx="2723075" cy="90119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myself and my positionality </a:t>
            </a:r>
          </a:p>
        </p:txBody>
      </p:sp>
      <p:sp>
        <p:nvSpPr>
          <p:cNvPr id="4" name="Slide Number Placeholder 3"/>
          <p:cNvSpPr>
            <a:spLocks noGrp="1"/>
          </p:cNvSpPr>
          <p:nvPr>
            <p:ph type="sldNum" sz="quarter" idx="5"/>
          </p:nvPr>
        </p:nvSpPr>
        <p:spPr/>
        <p:txBody>
          <a:bodyPr/>
          <a:lstStyle/>
          <a:p>
            <a:fld id="{9706D261-4ACC-5E49-97C5-9D8FD2D9A3AF}" type="slidenum">
              <a:rPr lang="en-US" smtClean="0"/>
              <a:t>1</a:t>
            </a:fld>
            <a:endParaRPr lang="en-US" dirty="0"/>
          </a:p>
        </p:txBody>
      </p:sp>
    </p:spTree>
    <p:extLst>
      <p:ext uri="{BB962C8B-B14F-4D97-AF65-F5344CB8AC3E}">
        <p14:creationId xmlns:p14="http://schemas.microsoft.com/office/powerpoint/2010/main" val="39239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838945aa65_4_5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221" name="Google Shape;221;g838945aa65_4_5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8302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5169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838945aa65_4_6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lang="en-US" dirty="0"/>
          </a:p>
        </p:txBody>
      </p:sp>
      <p:sp>
        <p:nvSpPr>
          <p:cNvPr id="250" name="Google Shape;250;g838945aa65_4_6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838945aa65_4_6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dirty="0"/>
              <a:t>At least 2 reviewers per case</a:t>
            </a:r>
          </a:p>
        </p:txBody>
      </p:sp>
      <p:sp>
        <p:nvSpPr>
          <p:cNvPr id="256" name="Google Shape;256;g838945aa65_4_6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7618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838945aa65_4_59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228" name="Google Shape;228;g838945aa65_4_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95007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7484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importance of person-first language</a:t>
            </a:r>
          </a:p>
          <a:p>
            <a:pPr>
              <a:buFontTx/>
              <a:buChar char="-"/>
            </a:pPr>
            <a:r>
              <a:rPr lang="en-US" dirty="0"/>
              <a:t>Person experiencing homelessness</a:t>
            </a:r>
          </a:p>
          <a:p>
            <a:pPr>
              <a:buFontTx/>
              <a:buChar char="-"/>
            </a:pPr>
            <a:r>
              <a:rPr lang="en-US" dirty="0"/>
              <a:t>Person with opioid or substance use disorder</a:t>
            </a:r>
          </a:p>
          <a:p>
            <a:pPr>
              <a:buFontTx/>
              <a:buChar char="-"/>
            </a:pPr>
            <a:r>
              <a:rPr lang="en-US" dirty="0"/>
              <a:t>Person with diabetes </a:t>
            </a:r>
          </a:p>
          <a:p>
            <a:pPr marL="228600" indent="0">
              <a:buFontTx/>
              <a:buNone/>
            </a:pPr>
            <a:endParaRPr lang="en-US" dirty="0"/>
          </a:p>
          <a:p>
            <a:pPr marL="228600" indent="0">
              <a:buFontTx/>
              <a:buNone/>
            </a:pPr>
            <a:r>
              <a:rPr lang="en-US" dirty="0"/>
              <a:t>Don’t Use: </a:t>
            </a:r>
          </a:p>
          <a:p>
            <a:pPr marL="228600" indent="0">
              <a:buFontTx/>
              <a:buNone/>
            </a:pPr>
            <a:r>
              <a:rPr lang="en-US" dirty="0"/>
              <a:t>Junkie, addict – instead use person with opioid or substance use disorder</a:t>
            </a:r>
          </a:p>
          <a:p>
            <a:pPr marL="228600" indent="0">
              <a:buFontTx/>
              <a:buNone/>
            </a:pPr>
            <a:r>
              <a:rPr lang="en-US" dirty="0"/>
              <a:t>Dirty/Clean urine – instead use urine was positive for… </a:t>
            </a:r>
          </a:p>
          <a:p>
            <a:pPr marL="228600" indent="0">
              <a:buFontTx/>
              <a:buNone/>
            </a:pPr>
            <a:r>
              <a:rPr lang="en-US" dirty="0"/>
              <a:t>Habit – instead use person with substance use disorder</a:t>
            </a:r>
          </a:p>
          <a:p>
            <a:pPr marL="228600" indent="0">
              <a:buFontTx/>
              <a:buNone/>
            </a:pPr>
            <a:r>
              <a:rPr lang="en-US" dirty="0"/>
              <a:t>Abuse – instead use misuse, inappropriate use</a:t>
            </a:r>
          </a:p>
          <a:p>
            <a:pPr marL="228600" indent="0">
              <a:buFontTx/>
              <a:buNone/>
            </a:pPr>
            <a:r>
              <a:rPr lang="en-US" dirty="0"/>
              <a:t>Substitution therapy – instead use medication assisted treatment/therapy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9724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838945aa65_4_6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276" name="Google Shape;276;g838945aa65_4_6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8159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838945aa65_4_4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lang="en-US" dirty="0"/>
          </a:p>
        </p:txBody>
      </p:sp>
      <p:sp>
        <p:nvSpPr>
          <p:cNvPr id="187" name="Google Shape;187;g838945aa65_4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838945aa65_4_6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276" name="Google Shape;276;g838945aa65_4_6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7313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838945aa65_1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322" name="Google Shape;322;g838945aa65_1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109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 representation should be reflective of patients in the population at large to prepare for patients that will be seen in practice</a:t>
            </a:r>
          </a:p>
          <a:p>
            <a:r>
              <a:rPr lang="en-US" dirty="0"/>
              <a:t>--Sociodemographic info in social history</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1818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838945aa65_10_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333" name="Google Shape;333;g838945aa65_1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845eab8658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845eab8658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Used for writer and as mechanism for </a:t>
            </a:r>
            <a:r>
              <a:rPr lang="en-US" dirty="0" err="1"/>
              <a:t>workshoping</a:t>
            </a:r>
            <a:r>
              <a:rPr lang="en-US" dirty="0"/>
              <a:t> cases amongst peers</a:t>
            </a:r>
            <a:endParaRPr dirty="0"/>
          </a:p>
        </p:txBody>
      </p:sp>
      <p:sp>
        <p:nvSpPr>
          <p:cNvPr id="340" name="Google Shape;340;g845eab8658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extLst>
      <p:ext uri="{BB962C8B-B14F-4D97-AF65-F5344CB8AC3E}">
        <p14:creationId xmlns:p14="http://schemas.microsoft.com/office/powerpoint/2010/main" val="28077259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75949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838c8b5702_1_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0" name="Google Shape;400;g838c8b5702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6200" indent="0">
              <a:spcAft>
                <a:spcPts val="1200"/>
              </a:spcAft>
              <a:buFont typeface="Arial" panose="020B0604020202020204" pitchFamily="34" charset="0"/>
              <a:buNone/>
            </a:pPr>
            <a:endParaRPr lang="en-US" dirty="0">
              <a:solidFill>
                <a:srgbClr val="333333"/>
              </a:solidFill>
              <a:latin typeface="+mj-lt"/>
            </a:endParaRPr>
          </a:p>
          <a:p>
            <a:pPr marL="419100" indent="-342900">
              <a:spcAft>
                <a:spcPts val="1200"/>
              </a:spcAft>
              <a:buFont typeface="Arial" panose="020B0604020202020204" pitchFamily="34" charset="0"/>
              <a:buChar char="•"/>
            </a:pPr>
            <a:r>
              <a:rPr lang="en-US" dirty="0">
                <a:solidFill>
                  <a:srgbClr val="333333"/>
                </a:solidFill>
                <a:latin typeface="+mj-lt"/>
              </a:rPr>
              <a:t>St</a:t>
            </a:r>
            <a:r>
              <a:rPr lang="en-US" b="0" i="0" dirty="0">
                <a:solidFill>
                  <a:srgbClr val="333333"/>
                </a:solidFill>
                <a:effectLst/>
                <a:latin typeface="+mj-lt"/>
              </a:rPr>
              <a:t>udents </a:t>
            </a:r>
            <a:r>
              <a:rPr lang="en-US" b="1" i="0" dirty="0">
                <a:solidFill>
                  <a:srgbClr val="333333"/>
                </a:solidFill>
                <a:effectLst/>
                <a:latin typeface="+mj-lt"/>
              </a:rPr>
              <a:t>apply their knowledge </a:t>
            </a:r>
            <a:r>
              <a:rPr lang="en-US" b="0" i="0" dirty="0">
                <a:solidFill>
                  <a:srgbClr val="333333"/>
                </a:solidFill>
                <a:effectLst/>
                <a:latin typeface="+mj-lt"/>
              </a:rPr>
              <a:t>to </a:t>
            </a:r>
            <a:r>
              <a:rPr lang="en-US" b="1" i="0" dirty="0">
                <a:solidFill>
                  <a:srgbClr val="333333"/>
                </a:solidFill>
                <a:effectLst/>
                <a:latin typeface="+mj-lt"/>
              </a:rPr>
              <a:t>real-world scenarios</a:t>
            </a:r>
            <a:r>
              <a:rPr lang="en-US" b="0" i="0" dirty="0">
                <a:solidFill>
                  <a:srgbClr val="333333"/>
                </a:solidFill>
                <a:effectLst/>
                <a:latin typeface="+mj-lt"/>
              </a:rPr>
              <a:t>, promoting higher levels of cognition. </a:t>
            </a:r>
          </a:p>
          <a:p>
            <a:pPr marL="419100" indent="-342900">
              <a:spcAft>
                <a:spcPts val="1200"/>
              </a:spcAft>
              <a:buFont typeface="Arial" panose="020B0604020202020204" pitchFamily="34" charset="0"/>
              <a:buChar char="•"/>
            </a:pPr>
            <a:r>
              <a:rPr lang="en-US" b="0" i="0" dirty="0">
                <a:solidFill>
                  <a:srgbClr val="333333"/>
                </a:solidFill>
                <a:effectLst/>
                <a:latin typeface="+mj-lt"/>
              </a:rPr>
              <a:t>Students typically </a:t>
            </a:r>
            <a:r>
              <a:rPr lang="en-US" b="1" i="0" dirty="0">
                <a:solidFill>
                  <a:srgbClr val="333333"/>
                </a:solidFill>
                <a:effectLst/>
                <a:latin typeface="+mj-lt"/>
              </a:rPr>
              <a:t>work in groups </a:t>
            </a:r>
            <a:r>
              <a:rPr lang="en-US" b="0" i="0" dirty="0">
                <a:solidFill>
                  <a:srgbClr val="333333"/>
                </a:solidFill>
                <a:effectLst/>
                <a:latin typeface="+mj-lt"/>
              </a:rPr>
              <a:t>on cases, usually </a:t>
            </a:r>
            <a:r>
              <a:rPr lang="en-US" b="1" i="0" dirty="0">
                <a:solidFill>
                  <a:srgbClr val="333333"/>
                </a:solidFill>
                <a:effectLst/>
                <a:latin typeface="+mj-lt"/>
              </a:rPr>
              <a:t>a story</a:t>
            </a:r>
            <a:r>
              <a:rPr lang="en-US" b="0" i="0" dirty="0">
                <a:solidFill>
                  <a:srgbClr val="333333"/>
                </a:solidFill>
                <a:effectLst/>
                <a:latin typeface="+mj-lt"/>
              </a:rPr>
              <a:t> involving one or more characters and/or scenarios.  </a:t>
            </a:r>
          </a:p>
          <a:p>
            <a:pPr marL="419100" indent="-342900">
              <a:spcAft>
                <a:spcPts val="1200"/>
              </a:spcAft>
              <a:buFont typeface="Arial" panose="020B0604020202020204" pitchFamily="34" charset="0"/>
              <a:buChar char="•"/>
            </a:pPr>
            <a:r>
              <a:rPr lang="en-US" b="0" i="0" dirty="0">
                <a:solidFill>
                  <a:srgbClr val="333333"/>
                </a:solidFill>
                <a:effectLst/>
                <a:latin typeface="+mj-lt"/>
              </a:rPr>
              <a:t>The cases present a </a:t>
            </a:r>
            <a:r>
              <a:rPr lang="en-US" b="1" i="0" dirty="0">
                <a:solidFill>
                  <a:srgbClr val="333333"/>
                </a:solidFill>
                <a:effectLst/>
                <a:latin typeface="+mj-lt"/>
              </a:rPr>
              <a:t>disciplinary problem </a:t>
            </a:r>
            <a:r>
              <a:rPr lang="en-US" b="0" i="0" dirty="0">
                <a:solidFill>
                  <a:srgbClr val="333333"/>
                </a:solidFill>
                <a:effectLst/>
                <a:latin typeface="+mj-lt"/>
              </a:rPr>
              <a:t>or problems for which students </a:t>
            </a:r>
            <a:r>
              <a:rPr lang="en-US" b="1" i="0" dirty="0">
                <a:solidFill>
                  <a:srgbClr val="333333"/>
                </a:solidFill>
                <a:effectLst/>
                <a:latin typeface="+mj-lt"/>
              </a:rPr>
              <a:t>devise solutions</a:t>
            </a:r>
            <a:r>
              <a:rPr lang="en-US" b="0" i="0" dirty="0">
                <a:solidFill>
                  <a:srgbClr val="333333"/>
                </a:solidFill>
                <a:effectLst/>
                <a:latin typeface="+mj-lt"/>
              </a:rPr>
              <a:t> under the </a:t>
            </a:r>
            <a:r>
              <a:rPr lang="en-US" b="1" i="0" dirty="0">
                <a:solidFill>
                  <a:srgbClr val="333333"/>
                </a:solidFill>
                <a:effectLst/>
                <a:latin typeface="+mj-lt"/>
              </a:rPr>
              <a:t>guidance of the instructor</a:t>
            </a:r>
            <a:r>
              <a:rPr lang="en-US" b="0" i="0" dirty="0">
                <a:solidFill>
                  <a:srgbClr val="333333"/>
                </a:solidFill>
                <a:effectLst/>
                <a:latin typeface="+mj-lt"/>
              </a:rPr>
              <a:t>. </a:t>
            </a:r>
            <a:endParaRPr lang="en-US" dirty="0">
              <a:latin typeface="+mj-lt"/>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9282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11:10-11:15</a:t>
            </a:r>
          </a:p>
          <a:p>
            <a:pPr marL="0" lvl="0" indent="0" algn="l" rtl="0">
              <a:spcBef>
                <a:spcPts val="0"/>
              </a:spcBef>
              <a:spcAft>
                <a:spcPts val="0"/>
              </a:spcAft>
              <a:buNone/>
            </a:pPr>
            <a:r>
              <a:rPr lang="en-US" dirty="0"/>
              <a:t>Krista</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9048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53457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6786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838945aa65_4_5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200" name="Google Shape;200;g838945aa65_4_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38945aa65_4_5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207" name="Google Shape;207;g838945aa65_4_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838945aa65_4_57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214" name="Google Shape;214;g838945aa65_4_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D5DBE5"/>
        </a:solidFill>
        <a:effectLst/>
      </p:bgPr>
    </p:bg>
    <p:spTree>
      <p:nvGrpSpPr>
        <p:cNvPr id="1" name="Shape 15"/>
        <p:cNvGrpSpPr/>
        <p:nvPr/>
      </p:nvGrpSpPr>
      <p:grpSpPr>
        <a:xfrm>
          <a:off x="0" y="0"/>
          <a:ext cx="0" cy="0"/>
          <a:chOff x="0" y="0"/>
          <a:chExt cx="0" cy="0"/>
        </a:xfrm>
      </p:grpSpPr>
      <p:sp>
        <p:nvSpPr>
          <p:cNvPr id="16" name="Google Shape;16;p24"/>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4"/>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bg>
      <p:bgPr>
        <a:solidFill>
          <a:srgbClr val="D5DBE5"/>
        </a:solidFill>
        <a:effectLst/>
      </p:bgPr>
    </p:bg>
    <p:spTree>
      <p:nvGrpSpPr>
        <p:cNvPr id="1" name="Shape 72"/>
        <p:cNvGrpSpPr/>
        <p:nvPr/>
      </p:nvGrpSpPr>
      <p:grpSpPr>
        <a:xfrm>
          <a:off x="0" y="0"/>
          <a:ext cx="0" cy="0"/>
          <a:chOff x="0" y="0"/>
          <a:chExt cx="0" cy="0"/>
        </a:xfrm>
      </p:grpSpPr>
      <p:sp>
        <p:nvSpPr>
          <p:cNvPr id="73" name="Google Shape;73;p3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3"/>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bg>
      <p:bgPr>
        <a:solidFill>
          <a:srgbClr val="D5DBE5"/>
        </a:solidFill>
        <a:effectLst/>
      </p:bgPr>
    </p:bg>
    <p:spTree>
      <p:nvGrpSpPr>
        <p:cNvPr id="1" name="Shape 78"/>
        <p:cNvGrpSpPr/>
        <p:nvPr/>
      </p:nvGrpSpPr>
      <p:grpSpPr>
        <a:xfrm>
          <a:off x="0" y="0"/>
          <a:ext cx="0" cy="0"/>
          <a:chOff x="0" y="0"/>
          <a:chExt cx="0" cy="0"/>
        </a:xfrm>
      </p:grpSpPr>
      <p:sp>
        <p:nvSpPr>
          <p:cNvPr id="79" name="Google Shape;79;p34"/>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4"/>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page">
    <p:bg>
      <p:bgPr>
        <a:solidFill>
          <a:srgbClr val="ACA39A">
            <a:alpha val="40000"/>
          </a:srgbClr>
        </a:solidFill>
        <a:effectLst/>
      </p:bgPr>
    </p:bg>
    <p:spTree>
      <p:nvGrpSpPr>
        <p:cNvPr id="1" name=""/>
        <p:cNvGrpSpPr/>
        <p:nvPr/>
      </p:nvGrpSpPr>
      <p:grpSpPr>
        <a:xfrm>
          <a:off x="0" y="0"/>
          <a:ext cx="0" cy="0"/>
          <a:chOff x="0" y="0"/>
          <a:chExt cx="0" cy="0"/>
        </a:xfrm>
      </p:grpSpPr>
      <p:sp>
        <p:nvSpPr>
          <p:cNvPr id="6" name="Rectangle 5"/>
          <p:cNvSpPr/>
          <p:nvPr userDrawn="1"/>
        </p:nvSpPr>
        <p:spPr>
          <a:xfrm>
            <a:off x="844406" y="-864501"/>
            <a:ext cx="977953" cy="315669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900" y="775038"/>
            <a:ext cx="1718861" cy="1887729"/>
          </a:xfrm>
          <a:prstGeom prst="rect">
            <a:avLst/>
          </a:prstGeom>
        </p:spPr>
      </p:pic>
      <p:sp>
        <p:nvSpPr>
          <p:cNvPr id="12" name="Rectangle 11">
            <a:extLst>
              <a:ext uri="{FF2B5EF4-FFF2-40B4-BE49-F238E27FC236}">
                <a16:creationId xmlns:a16="http://schemas.microsoft.com/office/drawing/2014/main" id="{BA4CDEAE-A72C-6745-AF68-F4D3AFBE4BD4}"/>
              </a:ext>
            </a:extLst>
          </p:cNvPr>
          <p:cNvSpPr/>
          <p:nvPr userDrawn="1"/>
        </p:nvSpPr>
        <p:spPr>
          <a:xfrm>
            <a:off x="-41050" y="6200621"/>
            <a:ext cx="12304889" cy="720020"/>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sp>
        <p:nvSpPr>
          <p:cNvPr id="11" name="Rectangle 10">
            <a:extLst>
              <a:ext uri="{FF2B5EF4-FFF2-40B4-BE49-F238E27FC236}">
                <a16:creationId xmlns:a16="http://schemas.microsoft.com/office/drawing/2014/main" id="{9F8ED37B-660D-B140-BE36-7D07837A2CC9}"/>
              </a:ext>
            </a:extLst>
          </p:cNvPr>
          <p:cNvSpPr/>
          <p:nvPr userDrawn="1"/>
        </p:nvSpPr>
        <p:spPr>
          <a:xfrm>
            <a:off x="-41050" y="6200622"/>
            <a:ext cx="12304889" cy="669028"/>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sp>
        <p:nvSpPr>
          <p:cNvPr id="14" name="TextBox 13">
            <a:extLst>
              <a:ext uri="{FF2B5EF4-FFF2-40B4-BE49-F238E27FC236}">
                <a16:creationId xmlns:a16="http://schemas.microsoft.com/office/drawing/2014/main" id="{ED42028F-4BED-E643-AAE4-ABF5BDB8083F}"/>
              </a:ext>
            </a:extLst>
          </p:cNvPr>
          <p:cNvSpPr txBox="1"/>
          <p:nvPr userDrawn="1"/>
        </p:nvSpPr>
        <p:spPr>
          <a:xfrm>
            <a:off x="3435082" y="6287501"/>
            <a:ext cx="8212583" cy="420564"/>
          </a:xfrm>
          <a:prstGeom prst="rect">
            <a:avLst/>
          </a:prstGeom>
          <a:noFill/>
        </p:spPr>
        <p:txBody>
          <a:bodyPr wrap="square" rtlCol="0" anchor="ctr">
            <a:spAutoFit/>
          </a:bodyPr>
          <a:lstStyle/>
          <a:p>
            <a:pPr algn="r"/>
            <a:r>
              <a:rPr lang="en-US" sz="2133" b="1" dirty="0">
                <a:solidFill>
                  <a:schemeClr val="bg1"/>
                </a:solidFill>
              </a:rPr>
              <a:t>INDIANA UNIVERSITY SCHOOL OF MEDICINE</a:t>
            </a:r>
          </a:p>
        </p:txBody>
      </p:sp>
      <p:sp>
        <p:nvSpPr>
          <p:cNvPr id="16" name="Title 1">
            <a:extLst>
              <a:ext uri="{FF2B5EF4-FFF2-40B4-BE49-F238E27FC236}">
                <a16:creationId xmlns:a16="http://schemas.microsoft.com/office/drawing/2014/main" id="{38BEB617-516B-C249-8FE5-7BA549031011}"/>
              </a:ext>
            </a:extLst>
          </p:cNvPr>
          <p:cNvSpPr>
            <a:spLocks noGrp="1"/>
          </p:cNvSpPr>
          <p:nvPr>
            <p:ph type="title" hasCustomPrompt="1"/>
          </p:nvPr>
        </p:nvSpPr>
        <p:spPr>
          <a:xfrm>
            <a:off x="670538" y="2634659"/>
            <a:ext cx="10312295" cy="1485992"/>
          </a:xfrm>
          <a:prstGeom prst="rect">
            <a:avLst/>
          </a:prstGeom>
        </p:spPr>
        <p:txBody>
          <a:bodyPr anchor="ctr">
            <a:normAutofit/>
          </a:bodyPr>
          <a:lstStyle>
            <a:lvl1pPr>
              <a:lnSpc>
                <a:spcPct val="90000"/>
              </a:lnSpc>
              <a:defRPr sz="5333" b="1" i="0" spc="0" baseline="0">
                <a:solidFill>
                  <a:schemeClr val="tx1"/>
                </a:solidFill>
                <a:latin typeface="Arial"/>
                <a:cs typeface="Arial"/>
              </a:defRPr>
            </a:lvl1pPr>
          </a:lstStyle>
          <a:p>
            <a:r>
              <a:rPr lang="en-US" dirty="0"/>
              <a:t>Option 1 – Opening Slide – text resizes as content is entered</a:t>
            </a:r>
          </a:p>
        </p:txBody>
      </p:sp>
      <p:sp>
        <p:nvSpPr>
          <p:cNvPr id="17" name="Text Placeholder 19">
            <a:extLst>
              <a:ext uri="{FF2B5EF4-FFF2-40B4-BE49-F238E27FC236}">
                <a16:creationId xmlns:a16="http://schemas.microsoft.com/office/drawing/2014/main" id="{A17B975E-BE6B-3E4A-8B92-9C17B56151B0}"/>
              </a:ext>
            </a:extLst>
          </p:cNvPr>
          <p:cNvSpPr>
            <a:spLocks noGrp="1"/>
          </p:cNvSpPr>
          <p:nvPr>
            <p:ph type="body" sz="quarter" idx="12" hasCustomPrompt="1"/>
          </p:nvPr>
        </p:nvSpPr>
        <p:spPr>
          <a:xfrm>
            <a:off x="707592" y="4352744"/>
            <a:ext cx="10312296" cy="336549"/>
          </a:xfrm>
          <a:prstGeom prst="rect">
            <a:avLst/>
          </a:prstGeom>
        </p:spPr>
        <p:txBody>
          <a:bodyPr anchor="ctr">
            <a:noAutofit/>
          </a:bodyPr>
          <a:lstStyle>
            <a:lvl1pPr marL="0" indent="0">
              <a:buNone/>
              <a:defRPr sz="2400" b="0" spc="0" baseline="0">
                <a:solidFill>
                  <a:schemeClr val="tx1"/>
                </a:solidFill>
                <a:latin typeface="Arial"/>
                <a:cs typeface="Arial"/>
              </a:defRPr>
            </a:lvl1pPr>
          </a:lstStyle>
          <a:p>
            <a:pPr lvl="0"/>
            <a:r>
              <a:rPr lang="en-US" dirty="0"/>
              <a:t>PRESENTER AND TITLE</a:t>
            </a:r>
          </a:p>
        </p:txBody>
      </p:sp>
      <p:sp>
        <p:nvSpPr>
          <p:cNvPr id="9" name="Text Placeholder 19">
            <a:extLst>
              <a:ext uri="{FF2B5EF4-FFF2-40B4-BE49-F238E27FC236}">
                <a16:creationId xmlns:a16="http://schemas.microsoft.com/office/drawing/2014/main" id="{1800061F-0F64-2641-A25C-4FE07FA0159A}"/>
              </a:ext>
            </a:extLst>
          </p:cNvPr>
          <p:cNvSpPr>
            <a:spLocks noGrp="1"/>
          </p:cNvSpPr>
          <p:nvPr>
            <p:ph type="body" sz="quarter" idx="11" hasCustomPrompt="1"/>
          </p:nvPr>
        </p:nvSpPr>
        <p:spPr>
          <a:xfrm>
            <a:off x="3984395" y="338092"/>
            <a:ext cx="7789636" cy="336549"/>
          </a:xfrm>
          <a:prstGeom prst="rect">
            <a:avLst/>
          </a:prstGeom>
        </p:spPr>
        <p:txBody>
          <a:bodyPr anchor="ctr">
            <a:noAutofit/>
          </a:bodyPr>
          <a:lstStyle>
            <a:lvl1pPr marL="0" indent="0" algn="r">
              <a:buNone/>
              <a:defRPr sz="1867" b="0" spc="0" baseline="0">
                <a:solidFill>
                  <a:schemeClr val="tx1"/>
                </a:solidFill>
                <a:latin typeface="Arial"/>
                <a:cs typeface="Arial"/>
              </a:defRPr>
            </a:lvl1pPr>
          </a:lstStyle>
          <a:p>
            <a:pPr lvl="0"/>
            <a:r>
              <a:rPr lang="en-US" dirty="0"/>
              <a:t>SUBHEAD OR NAME OF DEPARTMENT, PROGRAM OR UNIT</a:t>
            </a:r>
          </a:p>
        </p:txBody>
      </p:sp>
    </p:spTree>
    <p:extLst>
      <p:ext uri="{BB962C8B-B14F-4D97-AF65-F5344CB8AC3E}">
        <p14:creationId xmlns:p14="http://schemas.microsoft.com/office/powerpoint/2010/main" val="33403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_Title page">
  <p:cSld name="4_Title page">
    <p:bg>
      <p:bgPr>
        <a:solidFill>
          <a:srgbClr val="ACA39A">
            <a:alpha val="40000"/>
          </a:srgbClr>
        </a:solidFill>
        <a:effectLst/>
      </p:bgPr>
    </p:bg>
    <p:spTree>
      <p:nvGrpSpPr>
        <p:cNvPr id="1" name="Shape 94"/>
        <p:cNvGrpSpPr/>
        <p:nvPr/>
      </p:nvGrpSpPr>
      <p:grpSpPr>
        <a:xfrm>
          <a:off x="0" y="0"/>
          <a:ext cx="0" cy="0"/>
          <a:chOff x="0" y="0"/>
          <a:chExt cx="0" cy="0"/>
        </a:xfrm>
      </p:grpSpPr>
      <p:sp>
        <p:nvSpPr>
          <p:cNvPr id="95" name="Google Shape;95;g838945aa65_4_475"/>
          <p:cNvSpPr/>
          <p:nvPr/>
        </p:nvSpPr>
        <p:spPr>
          <a:xfrm>
            <a:off x="844405" y="-864501"/>
            <a:ext cx="978000" cy="3156900"/>
          </a:xfrm>
          <a:prstGeom prst="rect">
            <a:avLst/>
          </a:prstGeom>
          <a:solidFill>
            <a:srgbClr val="990000"/>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pic>
        <p:nvPicPr>
          <p:cNvPr id="96" name="Google Shape;96;g838945aa65_4_475"/>
          <p:cNvPicPr preferRelativeResize="0"/>
          <p:nvPr/>
        </p:nvPicPr>
        <p:blipFill rotWithShape="1">
          <a:blip r:embed="rId2">
            <a:alphaModFix/>
          </a:blip>
          <a:srcRect/>
          <a:stretch/>
        </p:blipFill>
        <p:spPr>
          <a:xfrm>
            <a:off x="469900" y="775037"/>
            <a:ext cx="1718861" cy="1887729"/>
          </a:xfrm>
          <a:prstGeom prst="rect">
            <a:avLst/>
          </a:prstGeom>
          <a:noFill/>
          <a:ln>
            <a:noFill/>
          </a:ln>
        </p:spPr>
      </p:pic>
      <p:sp>
        <p:nvSpPr>
          <p:cNvPr id="97" name="Google Shape;97;g838945aa65_4_475"/>
          <p:cNvSpPr/>
          <p:nvPr/>
        </p:nvSpPr>
        <p:spPr>
          <a:xfrm>
            <a:off x="-41051" y="6200620"/>
            <a:ext cx="12304800" cy="720000"/>
          </a:xfrm>
          <a:prstGeom prst="rect">
            <a:avLst/>
          </a:prstGeom>
          <a:solidFill>
            <a:srgbClr val="690304"/>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98" name="Google Shape;98;g838945aa65_4_475"/>
          <p:cNvSpPr/>
          <p:nvPr/>
        </p:nvSpPr>
        <p:spPr>
          <a:xfrm>
            <a:off x="-41051" y="6200621"/>
            <a:ext cx="12304800" cy="669300"/>
          </a:xfrm>
          <a:prstGeom prst="rect">
            <a:avLst/>
          </a:prstGeom>
          <a:solidFill>
            <a:srgbClr val="690304"/>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99" name="Google Shape;99;g838945aa65_4_475"/>
          <p:cNvSpPr txBox="1"/>
          <p:nvPr/>
        </p:nvSpPr>
        <p:spPr>
          <a:xfrm>
            <a:off x="3435081" y="6272080"/>
            <a:ext cx="8212500" cy="451500"/>
          </a:xfrm>
          <a:prstGeom prst="rect">
            <a:avLst/>
          </a:prstGeom>
          <a:noFill/>
          <a:ln>
            <a:noFill/>
          </a:ln>
        </p:spPr>
        <p:txBody>
          <a:bodyPr spcFirstLastPara="1" wrap="square" lIns="121900" tIns="60925" rIns="121900" bIns="60925" anchor="ctr" anchorCtr="0">
            <a:noAutofit/>
          </a:bodyPr>
          <a:lstStyle/>
          <a:p>
            <a:pPr marL="0" marR="0" lvl="0" indent="0" algn="r" rtl="0">
              <a:spcBef>
                <a:spcPts val="0"/>
              </a:spcBef>
              <a:spcAft>
                <a:spcPts val="0"/>
              </a:spcAft>
              <a:buNone/>
            </a:pPr>
            <a:r>
              <a:rPr lang="en-US" sz="2100" b="1" i="0" u="none" strike="noStrike" cap="none">
                <a:solidFill>
                  <a:schemeClr val="lt1"/>
                </a:solidFill>
                <a:latin typeface="Arial"/>
                <a:ea typeface="Arial"/>
                <a:cs typeface="Arial"/>
                <a:sym typeface="Arial"/>
              </a:rPr>
              <a:t>INDIANA UNIVERSITY SCHOOL OF MEDICINE</a:t>
            </a:r>
            <a:endParaRPr sz="1900"/>
          </a:p>
        </p:txBody>
      </p:sp>
      <p:sp>
        <p:nvSpPr>
          <p:cNvPr id="100" name="Google Shape;100;g838945aa65_4_475"/>
          <p:cNvSpPr txBox="1">
            <a:spLocks noGrp="1"/>
          </p:cNvSpPr>
          <p:nvPr>
            <p:ph type="title"/>
          </p:nvPr>
        </p:nvSpPr>
        <p:spPr>
          <a:xfrm>
            <a:off x="670537" y="2634659"/>
            <a:ext cx="10312500" cy="1485900"/>
          </a:xfrm>
          <a:prstGeom prst="rect">
            <a:avLst/>
          </a:prstGeom>
          <a:noFill/>
          <a:ln>
            <a:noFill/>
          </a:ln>
        </p:spPr>
        <p:txBody>
          <a:bodyPr spcFirstLastPara="1" wrap="square" lIns="121900" tIns="60925" rIns="121900" bIns="60925" anchor="ctr" anchorCtr="0">
            <a:noAutofit/>
          </a:bodyPr>
          <a:lstStyle>
            <a:lvl1pPr marR="0" lvl="0" algn="l" rtl="0">
              <a:lnSpc>
                <a:spcPct val="90000"/>
              </a:lnSpc>
              <a:spcBef>
                <a:spcPts val="0"/>
              </a:spcBef>
              <a:spcAft>
                <a:spcPts val="0"/>
              </a:spcAft>
              <a:buClr>
                <a:schemeClr val="dk1"/>
              </a:buClr>
              <a:buSzPts val="5300"/>
              <a:buFont typeface="Arial"/>
              <a:buNone/>
              <a:defRPr sz="5300" b="1" i="0" u="none" strike="noStrike" cap="none">
                <a:solidFill>
                  <a:schemeClr val="dk1"/>
                </a:solidFill>
                <a:latin typeface="Arial"/>
                <a:ea typeface="Arial"/>
                <a:cs typeface="Arial"/>
                <a:sym typeface="Arial"/>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
        <p:nvSpPr>
          <p:cNvPr id="101" name="Google Shape;101;g838945aa65_4_475"/>
          <p:cNvSpPr txBox="1">
            <a:spLocks noGrp="1"/>
          </p:cNvSpPr>
          <p:nvPr>
            <p:ph type="body" idx="1"/>
          </p:nvPr>
        </p:nvSpPr>
        <p:spPr>
          <a:xfrm>
            <a:off x="707592" y="4352744"/>
            <a:ext cx="10312500" cy="336300"/>
          </a:xfrm>
          <a:prstGeom prst="rect">
            <a:avLst/>
          </a:prstGeom>
          <a:noFill/>
          <a:ln>
            <a:noFill/>
          </a:ln>
        </p:spPr>
        <p:txBody>
          <a:bodyPr spcFirstLastPara="1" wrap="square" lIns="121900" tIns="60925" rIns="121900" bIns="60925" anchor="ctr" anchorCtr="0">
            <a:noAutofit/>
          </a:bodyPr>
          <a:lstStyle>
            <a:lvl1pPr marL="457200" marR="0" lvl="0" indent="-228600" algn="l" rtl="0">
              <a:lnSpc>
                <a:spcPct val="100000"/>
              </a:lnSpc>
              <a:spcBef>
                <a:spcPts val="0"/>
              </a:spcBef>
              <a:spcAft>
                <a:spcPts val="0"/>
              </a:spcAft>
              <a:buClr>
                <a:srgbClr val="7F7F7F"/>
              </a:buClr>
              <a:buSzPts val="2400"/>
              <a:buFont typeface="Noto Sans Symbols"/>
              <a:buNone/>
              <a:defRPr sz="2400" b="0" i="0" u="none" strike="noStrike" cap="none">
                <a:solidFill>
                  <a:schemeClr val="dk1"/>
                </a:solidFill>
                <a:latin typeface="Arial"/>
                <a:ea typeface="Arial"/>
                <a:cs typeface="Arial"/>
                <a:sym typeface="Arial"/>
              </a:defRPr>
            </a:lvl1pPr>
            <a:lvl2pPr marL="914400" marR="0" lvl="1" indent="-381000" algn="l" rtl="0">
              <a:lnSpc>
                <a:spcPct val="100000"/>
              </a:lnSpc>
              <a:spcBef>
                <a:spcPts val="24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100000"/>
              </a:lnSpc>
              <a:spcBef>
                <a:spcPts val="24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100000"/>
              </a:lnSpc>
              <a:spcBef>
                <a:spcPts val="24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100000"/>
              </a:lnSpc>
              <a:spcBef>
                <a:spcPts val="24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400050" algn="l" rtl="0">
              <a:spcBef>
                <a:spcPts val="24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02" name="Google Shape;102;g838945aa65_4_475"/>
          <p:cNvSpPr txBox="1">
            <a:spLocks noGrp="1"/>
          </p:cNvSpPr>
          <p:nvPr>
            <p:ph type="body" idx="2"/>
          </p:nvPr>
        </p:nvSpPr>
        <p:spPr>
          <a:xfrm>
            <a:off x="3984395" y="338092"/>
            <a:ext cx="7789500" cy="336300"/>
          </a:xfrm>
          <a:prstGeom prst="rect">
            <a:avLst/>
          </a:prstGeom>
          <a:noFill/>
          <a:ln>
            <a:noFill/>
          </a:ln>
        </p:spPr>
        <p:txBody>
          <a:bodyPr spcFirstLastPara="1" wrap="square" lIns="121900" tIns="60925" rIns="121900" bIns="60925" anchor="ctr" anchorCtr="0">
            <a:noAutofit/>
          </a:bodyPr>
          <a:lstStyle>
            <a:lvl1pPr marL="457200" marR="0" lvl="0" indent="-228600" algn="r" rtl="0">
              <a:lnSpc>
                <a:spcPct val="100000"/>
              </a:lnSpc>
              <a:spcBef>
                <a:spcPts val="0"/>
              </a:spcBef>
              <a:spcAft>
                <a:spcPts val="0"/>
              </a:spcAft>
              <a:buClr>
                <a:srgbClr val="7F7F7F"/>
              </a:buClr>
              <a:buSzPts val="1900"/>
              <a:buFont typeface="Noto Sans Symbols"/>
              <a:buNone/>
              <a:defRPr sz="1900" b="0" i="0" u="none" strike="noStrike" cap="none">
                <a:solidFill>
                  <a:schemeClr val="dk1"/>
                </a:solidFill>
                <a:latin typeface="Arial"/>
                <a:ea typeface="Arial"/>
                <a:cs typeface="Arial"/>
                <a:sym typeface="Arial"/>
              </a:defRPr>
            </a:lvl1pPr>
            <a:lvl2pPr marL="914400" marR="0" lvl="1" indent="-381000" algn="l" rtl="0">
              <a:lnSpc>
                <a:spcPct val="100000"/>
              </a:lnSpc>
              <a:spcBef>
                <a:spcPts val="24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100000"/>
              </a:lnSpc>
              <a:spcBef>
                <a:spcPts val="24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100000"/>
              </a:lnSpc>
              <a:spcBef>
                <a:spcPts val="24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100000"/>
              </a:lnSpc>
              <a:spcBef>
                <a:spcPts val="24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400050" algn="l" rtl="0">
              <a:spcBef>
                <a:spcPts val="24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only: white">
  <p:cSld name="Content only: white">
    <p:spTree>
      <p:nvGrpSpPr>
        <p:cNvPr id="1" name="Shape 103"/>
        <p:cNvGrpSpPr/>
        <p:nvPr/>
      </p:nvGrpSpPr>
      <p:grpSpPr>
        <a:xfrm>
          <a:off x="0" y="0"/>
          <a:ext cx="0" cy="0"/>
          <a:chOff x="0" y="0"/>
          <a:chExt cx="0" cy="0"/>
        </a:xfrm>
      </p:grpSpPr>
      <p:sp>
        <p:nvSpPr>
          <p:cNvPr id="104" name="Google Shape;104;g838945aa65_4_484"/>
          <p:cNvSpPr txBox="1">
            <a:spLocks noGrp="1"/>
          </p:cNvSpPr>
          <p:nvPr>
            <p:ph type="ctrTitle"/>
          </p:nvPr>
        </p:nvSpPr>
        <p:spPr>
          <a:xfrm>
            <a:off x="480665" y="680376"/>
            <a:ext cx="10672500" cy="932100"/>
          </a:xfrm>
          <a:prstGeom prst="rect">
            <a:avLst/>
          </a:prstGeom>
          <a:noFill/>
          <a:ln>
            <a:noFill/>
          </a:ln>
        </p:spPr>
        <p:txBody>
          <a:bodyPr spcFirstLastPara="1" wrap="square" lIns="121900" tIns="60925" rIns="121900" bIns="60925" anchor="t" anchorCtr="0">
            <a:noAutofit/>
          </a:bodyPr>
          <a:lstStyle>
            <a:lvl1pPr marR="0" lvl="0" algn="l" rtl="0">
              <a:spcBef>
                <a:spcPts val="0"/>
              </a:spcBef>
              <a:spcAft>
                <a:spcPts val="0"/>
              </a:spcAft>
              <a:buClr>
                <a:srgbClr val="404041"/>
              </a:buClr>
              <a:buSzPts val="4000"/>
              <a:buFont typeface="Arial"/>
              <a:buNone/>
              <a:defRPr sz="4000" b="1" i="0" u="none" strike="noStrike" cap="none">
                <a:solidFill>
                  <a:srgbClr val="404041"/>
                </a:solidFill>
                <a:latin typeface="Arial"/>
                <a:ea typeface="Arial"/>
                <a:cs typeface="Arial"/>
                <a:sym typeface="Arial"/>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
        <p:nvSpPr>
          <p:cNvPr id="105" name="Google Shape;105;g838945aa65_4_484"/>
          <p:cNvSpPr/>
          <p:nvPr/>
        </p:nvSpPr>
        <p:spPr>
          <a:xfrm>
            <a:off x="0" y="806147"/>
            <a:ext cx="110400" cy="516300"/>
          </a:xfrm>
          <a:prstGeom prst="rect">
            <a:avLst/>
          </a:prstGeom>
          <a:solidFill>
            <a:srgbClr val="990000"/>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06" name="Google Shape;106;g838945aa65_4_484"/>
          <p:cNvSpPr txBox="1">
            <a:spLocks noGrp="1"/>
          </p:cNvSpPr>
          <p:nvPr>
            <p:ph type="body" idx="1"/>
          </p:nvPr>
        </p:nvSpPr>
        <p:spPr>
          <a:xfrm>
            <a:off x="6445274" y="239241"/>
            <a:ext cx="4934100" cy="336300"/>
          </a:xfrm>
          <a:prstGeom prst="rect">
            <a:avLst/>
          </a:prstGeom>
          <a:noFill/>
          <a:ln>
            <a:noFill/>
          </a:ln>
        </p:spPr>
        <p:txBody>
          <a:bodyPr spcFirstLastPara="1" wrap="square" lIns="121900" tIns="60925" rIns="121900" bIns="60925" anchor="t" anchorCtr="0">
            <a:noAutofit/>
          </a:bodyPr>
          <a:lstStyle>
            <a:lvl1pPr marL="457200" marR="0" lvl="0" indent="-228600" algn="r" rtl="0">
              <a:lnSpc>
                <a:spcPct val="100000"/>
              </a:lnSpc>
              <a:spcBef>
                <a:spcPts val="0"/>
              </a:spcBef>
              <a:spcAft>
                <a:spcPts val="0"/>
              </a:spcAft>
              <a:buClr>
                <a:srgbClr val="7F7F7F"/>
              </a:buClr>
              <a:buSzPts val="1500"/>
              <a:buFont typeface="Noto Sans Symbols"/>
              <a:buNone/>
              <a:defRPr sz="1500" b="0" i="0" u="none" strike="noStrike" cap="none">
                <a:solidFill>
                  <a:schemeClr val="dk1"/>
                </a:solidFill>
                <a:latin typeface="Arial"/>
                <a:ea typeface="Arial"/>
                <a:cs typeface="Arial"/>
                <a:sym typeface="Arial"/>
              </a:defRPr>
            </a:lvl1pPr>
            <a:lvl2pPr marL="914400" marR="0" lvl="1" indent="-381000" algn="l" rtl="0">
              <a:lnSpc>
                <a:spcPct val="100000"/>
              </a:lnSpc>
              <a:spcBef>
                <a:spcPts val="24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100000"/>
              </a:lnSpc>
              <a:spcBef>
                <a:spcPts val="24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100000"/>
              </a:lnSpc>
              <a:spcBef>
                <a:spcPts val="24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100000"/>
              </a:lnSpc>
              <a:spcBef>
                <a:spcPts val="24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400050" algn="l" rtl="0">
              <a:spcBef>
                <a:spcPts val="24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07" name="Google Shape;107;g838945aa65_4_484"/>
          <p:cNvSpPr txBox="1"/>
          <p:nvPr/>
        </p:nvSpPr>
        <p:spPr>
          <a:xfrm>
            <a:off x="4741333" y="4721412"/>
            <a:ext cx="246300" cy="492300"/>
          </a:xfrm>
          <a:prstGeom prst="rect">
            <a:avLst/>
          </a:prstGeom>
          <a:no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108" name="Google Shape;108;g838945aa65_4_484"/>
          <p:cNvSpPr txBox="1">
            <a:spLocks noGrp="1"/>
          </p:cNvSpPr>
          <p:nvPr>
            <p:ph type="body" idx="2"/>
          </p:nvPr>
        </p:nvSpPr>
        <p:spPr>
          <a:xfrm>
            <a:off x="488568" y="1763835"/>
            <a:ext cx="10687500" cy="3747600"/>
          </a:xfrm>
          <a:prstGeom prst="rect">
            <a:avLst/>
          </a:prstGeom>
          <a:noFill/>
          <a:ln>
            <a:noFill/>
          </a:ln>
        </p:spPr>
        <p:txBody>
          <a:bodyPr spcFirstLastPara="1" wrap="square" lIns="121900" tIns="60925" rIns="121900" bIns="60925" anchor="t" anchorCtr="0">
            <a:noAutofit/>
          </a:bodyPr>
          <a:lstStyle>
            <a:lvl1pPr marL="457200" marR="0" lvl="0" indent="-381000" algn="l" rtl="0">
              <a:lnSpc>
                <a:spcPct val="100000"/>
              </a:lnSpc>
              <a:spcBef>
                <a:spcPts val="0"/>
              </a:spcBef>
              <a:spcAft>
                <a:spcPts val="0"/>
              </a:spcAft>
              <a:buClr>
                <a:srgbClr val="7F7F7F"/>
              </a:buClr>
              <a:buSzPts val="2400"/>
              <a:buFont typeface="Arial"/>
              <a:buAutoNum type="arabicPeriod"/>
              <a:defRPr sz="2400" b="0" i="0" u="none" strike="noStrike" cap="none">
                <a:solidFill>
                  <a:srgbClr val="404041"/>
                </a:solidFill>
                <a:latin typeface="Arial"/>
                <a:ea typeface="Arial"/>
                <a:cs typeface="Arial"/>
                <a:sym typeface="Arial"/>
              </a:defRPr>
            </a:lvl1pPr>
            <a:lvl2pPr marL="914400" marR="0" lvl="1" indent="-361950" algn="l" rtl="0">
              <a:lnSpc>
                <a:spcPct val="100000"/>
              </a:lnSpc>
              <a:spcBef>
                <a:spcPts val="2400"/>
              </a:spcBef>
              <a:spcAft>
                <a:spcPts val="0"/>
              </a:spcAft>
              <a:buClr>
                <a:srgbClr val="404041"/>
              </a:buClr>
              <a:buSzPts val="2100"/>
              <a:buFont typeface="Arial"/>
              <a:buChar char="–"/>
              <a:defRPr sz="2100" b="0" i="0" u="none" strike="noStrike" cap="none">
                <a:solidFill>
                  <a:srgbClr val="404041"/>
                </a:solidFill>
                <a:latin typeface="Arial"/>
                <a:ea typeface="Arial"/>
                <a:cs typeface="Arial"/>
                <a:sym typeface="Arial"/>
              </a:defRPr>
            </a:lvl2pPr>
            <a:lvl3pPr marL="1371600" marR="0" lvl="2" indent="-361950" algn="l" rtl="0">
              <a:lnSpc>
                <a:spcPct val="100000"/>
              </a:lnSpc>
              <a:spcBef>
                <a:spcPts val="2400"/>
              </a:spcBef>
              <a:spcAft>
                <a:spcPts val="0"/>
              </a:spcAft>
              <a:buClr>
                <a:srgbClr val="404041"/>
              </a:buClr>
              <a:buSzPts val="2100"/>
              <a:buFont typeface="Arial"/>
              <a:buChar char="•"/>
              <a:defRPr sz="2100" b="0" i="0" u="none" strike="noStrike" cap="none">
                <a:solidFill>
                  <a:srgbClr val="404041"/>
                </a:solidFill>
                <a:latin typeface="Arial"/>
                <a:ea typeface="Arial"/>
                <a:cs typeface="Arial"/>
                <a:sym typeface="Arial"/>
              </a:defRPr>
            </a:lvl3pPr>
            <a:lvl4pPr marL="1828800" marR="0" lvl="3" indent="-361950" algn="l" rtl="0">
              <a:lnSpc>
                <a:spcPct val="100000"/>
              </a:lnSpc>
              <a:spcBef>
                <a:spcPts val="2400"/>
              </a:spcBef>
              <a:spcAft>
                <a:spcPts val="0"/>
              </a:spcAft>
              <a:buClr>
                <a:srgbClr val="404041"/>
              </a:buClr>
              <a:buSzPts val="2100"/>
              <a:buFont typeface="Arial"/>
              <a:buChar char="–"/>
              <a:defRPr sz="2100" b="0" i="0" u="none" strike="noStrike" cap="none">
                <a:solidFill>
                  <a:srgbClr val="404041"/>
                </a:solidFill>
                <a:latin typeface="Arial"/>
                <a:ea typeface="Arial"/>
                <a:cs typeface="Arial"/>
                <a:sym typeface="Arial"/>
              </a:defRPr>
            </a:lvl4pPr>
            <a:lvl5pPr marL="2286000" marR="0" lvl="4" indent="-361950" algn="l" rtl="0">
              <a:lnSpc>
                <a:spcPct val="100000"/>
              </a:lnSpc>
              <a:spcBef>
                <a:spcPts val="2400"/>
              </a:spcBef>
              <a:spcAft>
                <a:spcPts val="0"/>
              </a:spcAft>
              <a:buClr>
                <a:srgbClr val="404041"/>
              </a:buClr>
              <a:buSzPts val="2100"/>
              <a:buFont typeface="Arial"/>
              <a:buChar char="»"/>
              <a:defRPr sz="2100" b="0" i="0" u="none" strike="noStrike" cap="none">
                <a:solidFill>
                  <a:srgbClr val="404041"/>
                </a:solidFill>
                <a:latin typeface="Arial"/>
                <a:ea typeface="Arial"/>
                <a:cs typeface="Arial"/>
                <a:sym typeface="Arial"/>
              </a:defRPr>
            </a:lvl5pPr>
            <a:lvl6pPr marL="2743200" marR="0" lvl="5" indent="-400050" algn="l" rtl="0">
              <a:spcBef>
                <a:spcPts val="24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grpSp>
        <p:nvGrpSpPr>
          <p:cNvPr id="109" name="Google Shape;109;g838945aa65_4_484"/>
          <p:cNvGrpSpPr/>
          <p:nvPr/>
        </p:nvGrpSpPr>
        <p:grpSpPr>
          <a:xfrm>
            <a:off x="-41050" y="5731204"/>
            <a:ext cx="12304492" cy="1138446"/>
            <a:chOff x="-30788" y="4298510"/>
            <a:chExt cx="9228600" cy="853856"/>
          </a:xfrm>
        </p:grpSpPr>
        <p:sp>
          <p:nvSpPr>
            <p:cNvPr id="110" name="Google Shape;110;g838945aa65_4_484"/>
            <p:cNvSpPr/>
            <p:nvPr/>
          </p:nvSpPr>
          <p:spPr>
            <a:xfrm>
              <a:off x="-30788" y="4650466"/>
              <a:ext cx="9228600" cy="501900"/>
            </a:xfrm>
            <a:prstGeom prst="rect">
              <a:avLst/>
            </a:prstGeom>
            <a:solidFill>
              <a:srgbClr val="690304"/>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11" name="Google Shape;111;g838945aa65_4_484"/>
            <p:cNvSpPr txBox="1"/>
            <p:nvPr/>
          </p:nvSpPr>
          <p:spPr>
            <a:xfrm>
              <a:off x="2576311" y="4704060"/>
              <a:ext cx="6159300" cy="338700"/>
            </a:xfrm>
            <a:prstGeom prst="rect">
              <a:avLst/>
            </a:prstGeom>
            <a:noFill/>
            <a:ln>
              <a:noFill/>
            </a:ln>
          </p:spPr>
          <p:txBody>
            <a:bodyPr spcFirstLastPara="1" wrap="square" lIns="121900" tIns="60925" rIns="121900" bIns="60925" anchor="ctr" anchorCtr="0">
              <a:noAutofit/>
            </a:bodyPr>
            <a:lstStyle/>
            <a:p>
              <a:pPr marL="0" marR="0" lvl="0" indent="0" algn="r" rtl="0">
                <a:spcBef>
                  <a:spcPts val="0"/>
                </a:spcBef>
                <a:spcAft>
                  <a:spcPts val="0"/>
                </a:spcAft>
                <a:buNone/>
              </a:pPr>
              <a:r>
                <a:rPr lang="en-US" sz="2100" b="1">
                  <a:solidFill>
                    <a:schemeClr val="lt1"/>
                  </a:solidFill>
                  <a:latin typeface="Arial"/>
                  <a:ea typeface="Arial"/>
                  <a:cs typeface="Arial"/>
                  <a:sym typeface="Arial"/>
                </a:rPr>
                <a:t>INDIANA UNIVERSITY SCHOOL OF MEDICINE</a:t>
              </a:r>
              <a:endParaRPr sz="1900"/>
            </a:p>
          </p:txBody>
        </p:sp>
        <p:grpSp>
          <p:nvGrpSpPr>
            <p:cNvPr id="112" name="Google Shape;112;g838945aa65_4_484"/>
            <p:cNvGrpSpPr/>
            <p:nvPr/>
          </p:nvGrpSpPr>
          <p:grpSpPr>
            <a:xfrm>
              <a:off x="422970" y="4298510"/>
              <a:ext cx="725830" cy="853599"/>
              <a:chOff x="422970" y="4298510"/>
              <a:chExt cx="725830" cy="853599"/>
            </a:xfrm>
          </p:grpSpPr>
          <p:sp>
            <p:nvSpPr>
              <p:cNvPr id="113" name="Google Shape;113;g838945aa65_4_484"/>
              <p:cNvSpPr/>
              <p:nvPr/>
            </p:nvSpPr>
            <p:spPr>
              <a:xfrm>
                <a:off x="583872" y="4456709"/>
                <a:ext cx="407100" cy="695400"/>
              </a:xfrm>
              <a:prstGeom prst="rect">
                <a:avLst/>
              </a:prstGeom>
              <a:solidFill>
                <a:srgbClr val="990000"/>
              </a:solidFill>
              <a:ln>
                <a:noFill/>
              </a:ln>
              <a:effectLst>
                <a:outerShdw blurRad="40000" dist="23000" dir="5400000" rotWithShape="0">
                  <a:srgbClr val="000000">
                    <a:alpha val="34900"/>
                  </a:srgbClr>
                </a:outerShdw>
              </a:effectLst>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pic>
            <p:nvPicPr>
              <p:cNvPr id="114" name="Google Shape;114;g838945aa65_4_484"/>
              <p:cNvPicPr preferRelativeResize="0"/>
              <p:nvPr/>
            </p:nvPicPr>
            <p:blipFill rotWithShape="1">
              <a:blip r:embed="rId2">
                <a:alphaModFix/>
              </a:blip>
              <a:srcRect/>
              <a:stretch/>
            </p:blipFill>
            <p:spPr>
              <a:xfrm>
                <a:off x="422970" y="4298510"/>
                <a:ext cx="725830" cy="797138"/>
              </a:xfrm>
              <a:prstGeom prst="rect">
                <a:avLst/>
              </a:prstGeom>
              <a:noFill/>
              <a:ln>
                <a:noFill/>
              </a:ln>
            </p:spPr>
          </p:pic>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Title page">
  <p:cSld name="3_Title page">
    <p:bg>
      <p:bgPr>
        <a:solidFill>
          <a:srgbClr val="ACA39A">
            <a:alpha val="80000"/>
          </a:srgbClr>
        </a:solidFill>
        <a:effectLst/>
      </p:bgPr>
    </p:bg>
    <p:spTree>
      <p:nvGrpSpPr>
        <p:cNvPr id="1" name="Shape 124"/>
        <p:cNvGrpSpPr/>
        <p:nvPr/>
      </p:nvGrpSpPr>
      <p:grpSpPr>
        <a:xfrm>
          <a:off x="0" y="0"/>
          <a:ext cx="0" cy="0"/>
          <a:chOff x="0" y="0"/>
          <a:chExt cx="0" cy="0"/>
        </a:xfrm>
      </p:grpSpPr>
      <p:sp>
        <p:nvSpPr>
          <p:cNvPr id="125" name="Google Shape;125;g838945aa65_4_505"/>
          <p:cNvSpPr/>
          <p:nvPr/>
        </p:nvSpPr>
        <p:spPr>
          <a:xfrm>
            <a:off x="844405" y="-864501"/>
            <a:ext cx="978000" cy="3156900"/>
          </a:xfrm>
          <a:prstGeom prst="rect">
            <a:avLst/>
          </a:prstGeom>
          <a:solidFill>
            <a:srgbClr val="990000"/>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pic>
        <p:nvPicPr>
          <p:cNvPr id="126" name="Google Shape;126;g838945aa65_4_505"/>
          <p:cNvPicPr preferRelativeResize="0"/>
          <p:nvPr/>
        </p:nvPicPr>
        <p:blipFill rotWithShape="1">
          <a:blip r:embed="rId2">
            <a:alphaModFix/>
          </a:blip>
          <a:srcRect/>
          <a:stretch/>
        </p:blipFill>
        <p:spPr>
          <a:xfrm>
            <a:off x="469900" y="775037"/>
            <a:ext cx="1718861" cy="1887729"/>
          </a:xfrm>
          <a:prstGeom prst="rect">
            <a:avLst/>
          </a:prstGeom>
          <a:noFill/>
          <a:ln>
            <a:noFill/>
          </a:ln>
        </p:spPr>
      </p:pic>
      <p:sp>
        <p:nvSpPr>
          <p:cNvPr id="127" name="Google Shape;127;g838945aa65_4_505"/>
          <p:cNvSpPr/>
          <p:nvPr/>
        </p:nvSpPr>
        <p:spPr>
          <a:xfrm>
            <a:off x="-41051" y="6200620"/>
            <a:ext cx="12304800" cy="720000"/>
          </a:xfrm>
          <a:prstGeom prst="rect">
            <a:avLst/>
          </a:prstGeom>
          <a:solidFill>
            <a:srgbClr val="690304"/>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28" name="Google Shape;128;g838945aa65_4_505"/>
          <p:cNvSpPr/>
          <p:nvPr/>
        </p:nvSpPr>
        <p:spPr>
          <a:xfrm>
            <a:off x="-41051" y="6200621"/>
            <a:ext cx="12304800" cy="669300"/>
          </a:xfrm>
          <a:prstGeom prst="rect">
            <a:avLst/>
          </a:prstGeom>
          <a:solidFill>
            <a:srgbClr val="690304"/>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29" name="Google Shape;129;g838945aa65_4_505"/>
          <p:cNvSpPr txBox="1"/>
          <p:nvPr/>
        </p:nvSpPr>
        <p:spPr>
          <a:xfrm>
            <a:off x="3435081" y="6272080"/>
            <a:ext cx="8212500" cy="451500"/>
          </a:xfrm>
          <a:prstGeom prst="rect">
            <a:avLst/>
          </a:prstGeom>
          <a:noFill/>
          <a:ln>
            <a:noFill/>
          </a:ln>
        </p:spPr>
        <p:txBody>
          <a:bodyPr spcFirstLastPara="1" wrap="square" lIns="121900" tIns="60925" rIns="121900" bIns="60925" anchor="ctr" anchorCtr="0">
            <a:noAutofit/>
          </a:bodyPr>
          <a:lstStyle/>
          <a:p>
            <a:pPr marL="0" marR="0" lvl="0" indent="0" algn="r" rtl="0">
              <a:spcBef>
                <a:spcPts val="0"/>
              </a:spcBef>
              <a:spcAft>
                <a:spcPts val="0"/>
              </a:spcAft>
              <a:buNone/>
            </a:pPr>
            <a:r>
              <a:rPr lang="en-US" sz="2100" b="1">
                <a:solidFill>
                  <a:schemeClr val="lt1"/>
                </a:solidFill>
                <a:latin typeface="Arial"/>
                <a:ea typeface="Arial"/>
                <a:cs typeface="Arial"/>
                <a:sym typeface="Arial"/>
              </a:rPr>
              <a:t>INDIANA UNIVERSITY SCHOOL OF MEDICINE</a:t>
            </a:r>
            <a:endParaRPr sz="1900"/>
          </a:p>
        </p:txBody>
      </p:sp>
      <p:sp>
        <p:nvSpPr>
          <p:cNvPr id="130" name="Google Shape;130;g838945aa65_4_505"/>
          <p:cNvSpPr txBox="1">
            <a:spLocks noGrp="1"/>
          </p:cNvSpPr>
          <p:nvPr>
            <p:ph type="title"/>
          </p:nvPr>
        </p:nvSpPr>
        <p:spPr>
          <a:xfrm>
            <a:off x="670537" y="2634659"/>
            <a:ext cx="10312500" cy="1485900"/>
          </a:xfrm>
          <a:prstGeom prst="rect">
            <a:avLst/>
          </a:prstGeom>
          <a:noFill/>
          <a:ln>
            <a:noFill/>
          </a:ln>
        </p:spPr>
        <p:txBody>
          <a:bodyPr spcFirstLastPara="1" wrap="square" lIns="121900" tIns="60925" rIns="121900" bIns="60925" anchor="ctr" anchorCtr="0">
            <a:noAutofit/>
          </a:bodyPr>
          <a:lstStyle>
            <a:lvl1pPr marR="0" lvl="0" algn="l" rtl="0">
              <a:lnSpc>
                <a:spcPct val="90000"/>
              </a:lnSpc>
              <a:spcBef>
                <a:spcPts val="0"/>
              </a:spcBef>
              <a:spcAft>
                <a:spcPts val="0"/>
              </a:spcAft>
              <a:buClr>
                <a:schemeClr val="dk1"/>
              </a:buClr>
              <a:buSzPts val="5300"/>
              <a:buFont typeface="Arial"/>
              <a:buNone/>
              <a:defRPr sz="5300" b="1" i="0" u="none" strike="noStrike" cap="none">
                <a:solidFill>
                  <a:schemeClr val="dk1"/>
                </a:solidFill>
                <a:latin typeface="Arial"/>
                <a:ea typeface="Arial"/>
                <a:cs typeface="Arial"/>
                <a:sym typeface="Arial"/>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
        <p:nvSpPr>
          <p:cNvPr id="131" name="Google Shape;131;g838945aa65_4_505"/>
          <p:cNvSpPr txBox="1">
            <a:spLocks noGrp="1"/>
          </p:cNvSpPr>
          <p:nvPr>
            <p:ph type="body" idx="1"/>
          </p:nvPr>
        </p:nvSpPr>
        <p:spPr>
          <a:xfrm>
            <a:off x="707592" y="4352744"/>
            <a:ext cx="10312500" cy="336300"/>
          </a:xfrm>
          <a:prstGeom prst="rect">
            <a:avLst/>
          </a:prstGeom>
          <a:noFill/>
          <a:ln>
            <a:noFill/>
          </a:ln>
        </p:spPr>
        <p:txBody>
          <a:bodyPr spcFirstLastPara="1" wrap="square" lIns="121900" tIns="60925" rIns="121900" bIns="60925" anchor="ctr" anchorCtr="0">
            <a:noAutofit/>
          </a:bodyPr>
          <a:lstStyle>
            <a:lvl1pPr marL="457200" marR="0" lvl="0" indent="-228600" algn="l" rtl="0">
              <a:lnSpc>
                <a:spcPct val="100000"/>
              </a:lnSpc>
              <a:spcBef>
                <a:spcPts val="0"/>
              </a:spcBef>
              <a:spcAft>
                <a:spcPts val="0"/>
              </a:spcAft>
              <a:buClr>
                <a:srgbClr val="7F7F7F"/>
              </a:buClr>
              <a:buSzPts val="2400"/>
              <a:buFont typeface="Noto Sans Symbols"/>
              <a:buNone/>
              <a:defRPr sz="2400" b="0" i="0" u="none" strike="noStrike" cap="none">
                <a:solidFill>
                  <a:schemeClr val="dk1"/>
                </a:solidFill>
                <a:latin typeface="Arial"/>
                <a:ea typeface="Arial"/>
                <a:cs typeface="Arial"/>
                <a:sym typeface="Arial"/>
              </a:defRPr>
            </a:lvl1pPr>
            <a:lvl2pPr marL="914400" marR="0" lvl="1" indent="-381000" algn="l" rtl="0">
              <a:lnSpc>
                <a:spcPct val="100000"/>
              </a:lnSpc>
              <a:spcBef>
                <a:spcPts val="24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100000"/>
              </a:lnSpc>
              <a:spcBef>
                <a:spcPts val="24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100000"/>
              </a:lnSpc>
              <a:spcBef>
                <a:spcPts val="24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100000"/>
              </a:lnSpc>
              <a:spcBef>
                <a:spcPts val="24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400050" algn="l" rtl="0">
              <a:spcBef>
                <a:spcPts val="24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32" name="Google Shape;132;g838945aa65_4_505"/>
          <p:cNvSpPr txBox="1">
            <a:spLocks noGrp="1"/>
          </p:cNvSpPr>
          <p:nvPr>
            <p:ph type="body" idx="2"/>
          </p:nvPr>
        </p:nvSpPr>
        <p:spPr>
          <a:xfrm>
            <a:off x="3984395" y="338092"/>
            <a:ext cx="7789500" cy="336300"/>
          </a:xfrm>
          <a:prstGeom prst="rect">
            <a:avLst/>
          </a:prstGeom>
          <a:noFill/>
          <a:ln>
            <a:noFill/>
          </a:ln>
        </p:spPr>
        <p:txBody>
          <a:bodyPr spcFirstLastPara="1" wrap="square" lIns="121900" tIns="60925" rIns="121900" bIns="60925" anchor="ctr" anchorCtr="0">
            <a:noAutofit/>
          </a:bodyPr>
          <a:lstStyle>
            <a:lvl1pPr marL="457200" marR="0" lvl="0" indent="-228600" algn="r" rtl="0">
              <a:lnSpc>
                <a:spcPct val="100000"/>
              </a:lnSpc>
              <a:spcBef>
                <a:spcPts val="0"/>
              </a:spcBef>
              <a:spcAft>
                <a:spcPts val="0"/>
              </a:spcAft>
              <a:buClr>
                <a:srgbClr val="7F7F7F"/>
              </a:buClr>
              <a:buSzPts val="1900"/>
              <a:buFont typeface="Noto Sans Symbols"/>
              <a:buNone/>
              <a:defRPr sz="1900" b="0" i="0" u="none" strike="noStrike" cap="none">
                <a:solidFill>
                  <a:schemeClr val="dk1"/>
                </a:solidFill>
                <a:latin typeface="Arial"/>
                <a:ea typeface="Arial"/>
                <a:cs typeface="Arial"/>
                <a:sym typeface="Arial"/>
              </a:defRPr>
            </a:lvl1pPr>
            <a:lvl2pPr marL="914400" marR="0" lvl="1" indent="-381000" algn="l" rtl="0">
              <a:lnSpc>
                <a:spcPct val="100000"/>
              </a:lnSpc>
              <a:spcBef>
                <a:spcPts val="24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100000"/>
              </a:lnSpc>
              <a:spcBef>
                <a:spcPts val="24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100000"/>
              </a:lnSpc>
              <a:spcBef>
                <a:spcPts val="24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100000"/>
              </a:lnSpc>
              <a:spcBef>
                <a:spcPts val="24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400050" algn="l" rtl="0">
              <a:spcBef>
                <a:spcPts val="24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page">
  <p:cSld name="Title page">
    <p:bg>
      <p:bgPr>
        <a:solidFill>
          <a:srgbClr val="262626"/>
        </a:solidFill>
        <a:effectLst/>
      </p:bgPr>
    </p:bg>
    <p:spTree>
      <p:nvGrpSpPr>
        <p:cNvPr id="1" name="Shape 133"/>
        <p:cNvGrpSpPr/>
        <p:nvPr/>
      </p:nvGrpSpPr>
      <p:grpSpPr>
        <a:xfrm>
          <a:off x="0" y="0"/>
          <a:ext cx="0" cy="0"/>
          <a:chOff x="0" y="0"/>
          <a:chExt cx="0" cy="0"/>
        </a:xfrm>
      </p:grpSpPr>
      <p:sp>
        <p:nvSpPr>
          <p:cNvPr id="134" name="Google Shape;134;g838945aa65_4_514"/>
          <p:cNvSpPr/>
          <p:nvPr/>
        </p:nvSpPr>
        <p:spPr>
          <a:xfrm>
            <a:off x="844405" y="-864501"/>
            <a:ext cx="978000" cy="3156900"/>
          </a:xfrm>
          <a:prstGeom prst="rect">
            <a:avLst/>
          </a:prstGeom>
          <a:solidFill>
            <a:srgbClr val="990000"/>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pic>
        <p:nvPicPr>
          <p:cNvPr id="135" name="Google Shape;135;g838945aa65_4_514"/>
          <p:cNvPicPr preferRelativeResize="0"/>
          <p:nvPr/>
        </p:nvPicPr>
        <p:blipFill rotWithShape="1">
          <a:blip r:embed="rId2">
            <a:alphaModFix/>
          </a:blip>
          <a:srcRect/>
          <a:stretch/>
        </p:blipFill>
        <p:spPr>
          <a:xfrm>
            <a:off x="469900" y="775037"/>
            <a:ext cx="1718861" cy="1887729"/>
          </a:xfrm>
          <a:prstGeom prst="rect">
            <a:avLst/>
          </a:prstGeom>
          <a:noFill/>
          <a:ln>
            <a:noFill/>
          </a:ln>
        </p:spPr>
      </p:pic>
      <p:sp>
        <p:nvSpPr>
          <p:cNvPr id="136" name="Google Shape;136;g838945aa65_4_514"/>
          <p:cNvSpPr/>
          <p:nvPr/>
        </p:nvSpPr>
        <p:spPr>
          <a:xfrm>
            <a:off x="-41051" y="6200620"/>
            <a:ext cx="12304800" cy="720000"/>
          </a:xfrm>
          <a:prstGeom prst="rect">
            <a:avLst/>
          </a:prstGeom>
          <a:solidFill>
            <a:srgbClr val="690304"/>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37" name="Google Shape;137;g838945aa65_4_514"/>
          <p:cNvSpPr/>
          <p:nvPr/>
        </p:nvSpPr>
        <p:spPr>
          <a:xfrm>
            <a:off x="-41051" y="6200621"/>
            <a:ext cx="12304800" cy="669300"/>
          </a:xfrm>
          <a:prstGeom prst="rect">
            <a:avLst/>
          </a:prstGeom>
          <a:solidFill>
            <a:srgbClr val="690304"/>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38" name="Google Shape;138;g838945aa65_4_514"/>
          <p:cNvSpPr txBox="1"/>
          <p:nvPr/>
        </p:nvSpPr>
        <p:spPr>
          <a:xfrm>
            <a:off x="3435081" y="6272080"/>
            <a:ext cx="8212500" cy="451500"/>
          </a:xfrm>
          <a:prstGeom prst="rect">
            <a:avLst/>
          </a:prstGeom>
          <a:noFill/>
          <a:ln>
            <a:noFill/>
          </a:ln>
        </p:spPr>
        <p:txBody>
          <a:bodyPr spcFirstLastPara="1" wrap="square" lIns="121900" tIns="60925" rIns="121900" bIns="60925" anchor="ctr" anchorCtr="0">
            <a:noAutofit/>
          </a:bodyPr>
          <a:lstStyle/>
          <a:p>
            <a:pPr marL="0" marR="0" lvl="0" indent="0" algn="r" rtl="0">
              <a:spcBef>
                <a:spcPts val="0"/>
              </a:spcBef>
              <a:spcAft>
                <a:spcPts val="0"/>
              </a:spcAft>
              <a:buNone/>
            </a:pPr>
            <a:r>
              <a:rPr lang="en-US" sz="2100" b="1">
                <a:solidFill>
                  <a:schemeClr val="lt1"/>
                </a:solidFill>
                <a:latin typeface="Arial"/>
                <a:ea typeface="Arial"/>
                <a:cs typeface="Arial"/>
                <a:sym typeface="Arial"/>
              </a:rPr>
              <a:t>INDIANA UNIVERSITY SCHOOL OF MEDICINE</a:t>
            </a:r>
            <a:endParaRPr sz="1900"/>
          </a:p>
        </p:txBody>
      </p:sp>
      <p:sp>
        <p:nvSpPr>
          <p:cNvPr id="139" name="Google Shape;139;g838945aa65_4_514"/>
          <p:cNvSpPr txBox="1">
            <a:spLocks noGrp="1"/>
          </p:cNvSpPr>
          <p:nvPr>
            <p:ph type="body" idx="1"/>
          </p:nvPr>
        </p:nvSpPr>
        <p:spPr>
          <a:xfrm>
            <a:off x="3984395" y="338092"/>
            <a:ext cx="7789500" cy="336300"/>
          </a:xfrm>
          <a:prstGeom prst="rect">
            <a:avLst/>
          </a:prstGeom>
          <a:noFill/>
          <a:ln>
            <a:noFill/>
          </a:ln>
        </p:spPr>
        <p:txBody>
          <a:bodyPr spcFirstLastPara="1" wrap="square" lIns="121900" tIns="60925" rIns="121900" bIns="60925" anchor="ctr" anchorCtr="0">
            <a:noAutofit/>
          </a:bodyPr>
          <a:lstStyle>
            <a:lvl1pPr marL="457200" marR="0" lvl="0" indent="-228600" algn="r" rtl="0">
              <a:lnSpc>
                <a:spcPct val="100000"/>
              </a:lnSpc>
              <a:spcBef>
                <a:spcPts val="0"/>
              </a:spcBef>
              <a:spcAft>
                <a:spcPts val="0"/>
              </a:spcAft>
              <a:buClr>
                <a:srgbClr val="7F7F7F"/>
              </a:buClr>
              <a:buSzPts val="1900"/>
              <a:buFont typeface="Noto Sans Symbols"/>
              <a:buNone/>
              <a:defRPr sz="1900" b="0" i="0" u="none" strike="noStrike" cap="none">
                <a:solidFill>
                  <a:schemeClr val="lt1"/>
                </a:solidFill>
                <a:latin typeface="Arial"/>
                <a:ea typeface="Arial"/>
                <a:cs typeface="Arial"/>
                <a:sym typeface="Arial"/>
              </a:defRPr>
            </a:lvl1pPr>
            <a:lvl2pPr marL="914400" marR="0" lvl="1" indent="-381000" algn="l" rtl="0">
              <a:lnSpc>
                <a:spcPct val="100000"/>
              </a:lnSpc>
              <a:spcBef>
                <a:spcPts val="24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100000"/>
              </a:lnSpc>
              <a:spcBef>
                <a:spcPts val="24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100000"/>
              </a:lnSpc>
              <a:spcBef>
                <a:spcPts val="24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100000"/>
              </a:lnSpc>
              <a:spcBef>
                <a:spcPts val="24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400050" algn="l" rtl="0">
              <a:spcBef>
                <a:spcPts val="24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40" name="Google Shape;140;g838945aa65_4_514"/>
          <p:cNvSpPr txBox="1">
            <a:spLocks noGrp="1"/>
          </p:cNvSpPr>
          <p:nvPr>
            <p:ph type="title"/>
          </p:nvPr>
        </p:nvSpPr>
        <p:spPr>
          <a:xfrm>
            <a:off x="670537" y="2634659"/>
            <a:ext cx="10312500" cy="1485900"/>
          </a:xfrm>
          <a:prstGeom prst="rect">
            <a:avLst/>
          </a:prstGeom>
          <a:noFill/>
          <a:ln>
            <a:noFill/>
          </a:ln>
        </p:spPr>
        <p:txBody>
          <a:bodyPr spcFirstLastPara="1" wrap="square" lIns="121900" tIns="60925" rIns="121900" bIns="60925" anchor="ctr" anchorCtr="0">
            <a:noAutofit/>
          </a:bodyPr>
          <a:lstStyle>
            <a:lvl1pPr marR="0" lvl="0" algn="l" rtl="0">
              <a:lnSpc>
                <a:spcPct val="90000"/>
              </a:lnSpc>
              <a:spcBef>
                <a:spcPts val="0"/>
              </a:spcBef>
              <a:spcAft>
                <a:spcPts val="0"/>
              </a:spcAft>
              <a:buClr>
                <a:schemeClr val="lt1"/>
              </a:buClr>
              <a:buSzPts val="5300"/>
              <a:buFont typeface="Arial"/>
              <a:buNone/>
              <a:defRPr sz="5300" b="1" i="0" u="none" strike="noStrike" cap="none">
                <a:solidFill>
                  <a:schemeClr val="lt1"/>
                </a:solidFill>
                <a:latin typeface="Arial"/>
                <a:ea typeface="Arial"/>
                <a:cs typeface="Arial"/>
                <a:sym typeface="Arial"/>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
        <p:nvSpPr>
          <p:cNvPr id="141" name="Google Shape;141;g838945aa65_4_514"/>
          <p:cNvSpPr txBox="1">
            <a:spLocks noGrp="1"/>
          </p:cNvSpPr>
          <p:nvPr>
            <p:ph type="body" idx="2"/>
          </p:nvPr>
        </p:nvSpPr>
        <p:spPr>
          <a:xfrm>
            <a:off x="707592" y="4352744"/>
            <a:ext cx="10312500" cy="336300"/>
          </a:xfrm>
          <a:prstGeom prst="rect">
            <a:avLst/>
          </a:prstGeom>
          <a:noFill/>
          <a:ln>
            <a:noFill/>
          </a:ln>
        </p:spPr>
        <p:txBody>
          <a:bodyPr spcFirstLastPara="1" wrap="square" lIns="121900" tIns="60925" rIns="121900" bIns="60925" anchor="ctr" anchorCtr="0">
            <a:noAutofit/>
          </a:bodyPr>
          <a:lstStyle>
            <a:lvl1pPr marL="457200" marR="0" lvl="0" indent="-228600" algn="l" rtl="0">
              <a:lnSpc>
                <a:spcPct val="100000"/>
              </a:lnSpc>
              <a:spcBef>
                <a:spcPts val="0"/>
              </a:spcBef>
              <a:spcAft>
                <a:spcPts val="0"/>
              </a:spcAft>
              <a:buClr>
                <a:srgbClr val="7F7F7F"/>
              </a:buClr>
              <a:buSzPts val="2400"/>
              <a:buFont typeface="Noto Sans Symbols"/>
              <a:buNone/>
              <a:defRPr sz="2400" b="0" i="0" u="none" strike="noStrike" cap="none">
                <a:solidFill>
                  <a:schemeClr val="lt1"/>
                </a:solidFill>
                <a:latin typeface="Arial"/>
                <a:ea typeface="Arial"/>
                <a:cs typeface="Arial"/>
                <a:sym typeface="Arial"/>
              </a:defRPr>
            </a:lvl1pPr>
            <a:lvl2pPr marL="914400" marR="0" lvl="1" indent="-381000" algn="l" rtl="0">
              <a:lnSpc>
                <a:spcPct val="100000"/>
              </a:lnSpc>
              <a:spcBef>
                <a:spcPts val="24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100000"/>
              </a:lnSpc>
              <a:spcBef>
                <a:spcPts val="24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100000"/>
              </a:lnSpc>
              <a:spcBef>
                <a:spcPts val="24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100000"/>
              </a:lnSpc>
              <a:spcBef>
                <a:spcPts val="24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400050" algn="l" rtl="0">
              <a:spcBef>
                <a:spcPts val="24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rgbClr val="ACA39A"/>
        </a:solidFill>
        <a:effectLst/>
      </p:bgPr>
    </p:bg>
    <p:spTree>
      <p:nvGrpSpPr>
        <p:cNvPr id="1" name="Shape 142"/>
        <p:cNvGrpSpPr/>
        <p:nvPr/>
      </p:nvGrpSpPr>
      <p:grpSpPr>
        <a:xfrm>
          <a:off x="0" y="0"/>
          <a:ext cx="0" cy="0"/>
          <a:chOff x="0" y="0"/>
          <a:chExt cx="0" cy="0"/>
        </a:xfrm>
      </p:grpSpPr>
      <p:sp>
        <p:nvSpPr>
          <p:cNvPr id="143" name="Google Shape;143;g838945aa65_4_523"/>
          <p:cNvSpPr txBox="1"/>
          <p:nvPr/>
        </p:nvSpPr>
        <p:spPr>
          <a:xfrm>
            <a:off x="1838252" y="3187345"/>
            <a:ext cx="246300" cy="492300"/>
          </a:xfrm>
          <a:prstGeom prst="rect">
            <a:avLst/>
          </a:prstGeom>
          <a:no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144" name="Google Shape;144;g838945aa65_4_523"/>
          <p:cNvSpPr txBox="1"/>
          <p:nvPr/>
        </p:nvSpPr>
        <p:spPr>
          <a:xfrm>
            <a:off x="1838252" y="3187345"/>
            <a:ext cx="246300" cy="492300"/>
          </a:xfrm>
          <a:prstGeom prst="rect">
            <a:avLst/>
          </a:prstGeom>
          <a:no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145" name="Google Shape;145;g838945aa65_4_523"/>
          <p:cNvSpPr txBox="1"/>
          <p:nvPr/>
        </p:nvSpPr>
        <p:spPr>
          <a:xfrm>
            <a:off x="1838252" y="3187345"/>
            <a:ext cx="246300" cy="492300"/>
          </a:xfrm>
          <a:prstGeom prst="rect">
            <a:avLst/>
          </a:prstGeom>
          <a:no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146" name="Google Shape;146;g838945aa65_4_523"/>
          <p:cNvSpPr txBox="1">
            <a:spLocks noGrp="1"/>
          </p:cNvSpPr>
          <p:nvPr>
            <p:ph type="title"/>
          </p:nvPr>
        </p:nvSpPr>
        <p:spPr>
          <a:xfrm>
            <a:off x="675592" y="3032696"/>
            <a:ext cx="9069900" cy="876000"/>
          </a:xfrm>
          <a:prstGeom prst="rect">
            <a:avLst/>
          </a:prstGeom>
          <a:noFill/>
          <a:ln>
            <a:noFill/>
          </a:ln>
        </p:spPr>
        <p:txBody>
          <a:bodyPr spcFirstLastPara="1" wrap="square" lIns="121900" tIns="60925" rIns="121900" bIns="60925" anchor="ctr" anchorCtr="0">
            <a:noAutofit/>
          </a:bodyPr>
          <a:lstStyle>
            <a:lvl1pPr marR="0" lvl="0" algn="l" rtl="0">
              <a:spcBef>
                <a:spcPts val="0"/>
              </a:spcBef>
              <a:spcAft>
                <a:spcPts val="0"/>
              </a:spcAft>
              <a:buClr>
                <a:schemeClr val="dk1"/>
              </a:buClr>
              <a:buSzPts val="5300"/>
              <a:buFont typeface="Arial"/>
              <a:buNone/>
              <a:defRPr sz="5300" b="1" i="0" u="none" strike="noStrike" cap="none">
                <a:solidFill>
                  <a:schemeClr val="dk1"/>
                </a:solidFill>
                <a:latin typeface="Arial"/>
                <a:ea typeface="Arial"/>
                <a:cs typeface="Arial"/>
                <a:sym typeface="Arial"/>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
        <p:nvSpPr>
          <p:cNvPr id="147" name="Google Shape;147;g838945aa65_4_523"/>
          <p:cNvSpPr txBox="1">
            <a:spLocks noGrp="1"/>
          </p:cNvSpPr>
          <p:nvPr>
            <p:ph type="body" idx="1"/>
          </p:nvPr>
        </p:nvSpPr>
        <p:spPr>
          <a:xfrm>
            <a:off x="701508" y="2710381"/>
            <a:ext cx="4934100" cy="336300"/>
          </a:xfrm>
          <a:prstGeom prst="rect">
            <a:avLst/>
          </a:prstGeom>
          <a:noFill/>
          <a:ln>
            <a:noFill/>
          </a:ln>
        </p:spPr>
        <p:txBody>
          <a:bodyPr spcFirstLastPara="1" wrap="square" lIns="121900" tIns="60925" rIns="121900" bIns="60925" anchor="ctr" anchorCtr="0">
            <a:noAutofit/>
          </a:bodyPr>
          <a:lstStyle>
            <a:lvl1pPr marL="457200" marR="0" lvl="0" indent="-228600" algn="l" rtl="0">
              <a:lnSpc>
                <a:spcPct val="100000"/>
              </a:lnSpc>
              <a:spcBef>
                <a:spcPts val="0"/>
              </a:spcBef>
              <a:spcAft>
                <a:spcPts val="0"/>
              </a:spcAft>
              <a:buClr>
                <a:srgbClr val="7F7F7F"/>
              </a:buClr>
              <a:buSzPts val="1900"/>
              <a:buFont typeface="Noto Sans Symbols"/>
              <a:buNone/>
              <a:defRPr sz="1900" b="1" i="0" u="none" strike="noStrike" cap="none">
                <a:solidFill>
                  <a:schemeClr val="dk1"/>
                </a:solidFill>
                <a:latin typeface="Arial"/>
                <a:ea typeface="Arial"/>
                <a:cs typeface="Arial"/>
                <a:sym typeface="Arial"/>
              </a:defRPr>
            </a:lvl1pPr>
            <a:lvl2pPr marL="914400" marR="0" lvl="1" indent="-381000" algn="l" rtl="0">
              <a:lnSpc>
                <a:spcPct val="100000"/>
              </a:lnSpc>
              <a:spcBef>
                <a:spcPts val="24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100000"/>
              </a:lnSpc>
              <a:spcBef>
                <a:spcPts val="24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100000"/>
              </a:lnSpc>
              <a:spcBef>
                <a:spcPts val="24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100000"/>
              </a:lnSpc>
              <a:spcBef>
                <a:spcPts val="24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400050" algn="l" rtl="0">
              <a:spcBef>
                <a:spcPts val="24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48" name="Google Shape;148;g838945aa65_4_523"/>
          <p:cNvSpPr/>
          <p:nvPr/>
        </p:nvSpPr>
        <p:spPr>
          <a:xfrm>
            <a:off x="-19923" y="2709333"/>
            <a:ext cx="198000" cy="1115700"/>
          </a:xfrm>
          <a:prstGeom prst="rect">
            <a:avLst/>
          </a:prstGeom>
          <a:solidFill>
            <a:srgbClr val="990000"/>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nvGrpSpPr>
          <p:cNvPr id="149" name="Google Shape;149;g838945aa65_4_523"/>
          <p:cNvGrpSpPr/>
          <p:nvPr/>
        </p:nvGrpSpPr>
        <p:grpSpPr>
          <a:xfrm>
            <a:off x="-41050" y="5731204"/>
            <a:ext cx="12304492" cy="1138446"/>
            <a:chOff x="-30788" y="4298510"/>
            <a:chExt cx="9228600" cy="853856"/>
          </a:xfrm>
        </p:grpSpPr>
        <p:sp>
          <p:nvSpPr>
            <p:cNvPr id="150" name="Google Shape;150;g838945aa65_4_523"/>
            <p:cNvSpPr/>
            <p:nvPr/>
          </p:nvSpPr>
          <p:spPr>
            <a:xfrm>
              <a:off x="-30788" y="4650466"/>
              <a:ext cx="9228600" cy="501900"/>
            </a:xfrm>
            <a:prstGeom prst="rect">
              <a:avLst/>
            </a:prstGeom>
            <a:solidFill>
              <a:srgbClr val="690304"/>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51" name="Google Shape;151;g838945aa65_4_523"/>
            <p:cNvSpPr txBox="1"/>
            <p:nvPr/>
          </p:nvSpPr>
          <p:spPr>
            <a:xfrm>
              <a:off x="2576311" y="4704060"/>
              <a:ext cx="6159300" cy="338700"/>
            </a:xfrm>
            <a:prstGeom prst="rect">
              <a:avLst/>
            </a:prstGeom>
            <a:noFill/>
            <a:ln>
              <a:noFill/>
            </a:ln>
          </p:spPr>
          <p:txBody>
            <a:bodyPr spcFirstLastPara="1" wrap="square" lIns="121900" tIns="60925" rIns="121900" bIns="60925" anchor="ctr" anchorCtr="0">
              <a:noAutofit/>
            </a:bodyPr>
            <a:lstStyle/>
            <a:p>
              <a:pPr marL="0" marR="0" lvl="0" indent="0" algn="r" rtl="0">
                <a:spcBef>
                  <a:spcPts val="0"/>
                </a:spcBef>
                <a:spcAft>
                  <a:spcPts val="0"/>
                </a:spcAft>
                <a:buNone/>
              </a:pPr>
              <a:r>
                <a:rPr lang="en-US" sz="2100" b="1">
                  <a:solidFill>
                    <a:schemeClr val="lt1"/>
                  </a:solidFill>
                  <a:latin typeface="Arial"/>
                  <a:ea typeface="Arial"/>
                  <a:cs typeface="Arial"/>
                  <a:sym typeface="Arial"/>
                </a:rPr>
                <a:t>INDIANA UNIVERSITY SCHOOL OF MEDICINE</a:t>
              </a:r>
              <a:endParaRPr sz="1900"/>
            </a:p>
          </p:txBody>
        </p:sp>
        <p:grpSp>
          <p:nvGrpSpPr>
            <p:cNvPr id="152" name="Google Shape;152;g838945aa65_4_523"/>
            <p:cNvGrpSpPr/>
            <p:nvPr/>
          </p:nvGrpSpPr>
          <p:grpSpPr>
            <a:xfrm>
              <a:off x="422970" y="4298510"/>
              <a:ext cx="725830" cy="853599"/>
              <a:chOff x="422970" y="4298510"/>
              <a:chExt cx="725830" cy="853599"/>
            </a:xfrm>
          </p:grpSpPr>
          <p:sp>
            <p:nvSpPr>
              <p:cNvPr id="153" name="Google Shape;153;g838945aa65_4_523"/>
              <p:cNvSpPr/>
              <p:nvPr/>
            </p:nvSpPr>
            <p:spPr>
              <a:xfrm>
                <a:off x="583872" y="4456709"/>
                <a:ext cx="407100" cy="695400"/>
              </a:xfrm>
              <a:prstGeom prst="rect">
                <a:avLst/>
              </a:prstGeom>
              <a:solidFill>
                <a:srgbClr val="990000"/>
              </a:solidFill>
              <a:ln>
                <a:noFill/>
              </a:ln>
              <a:effectLst>
                <a:outerShdw blurRad="40000" dist="23000" dir="5400000" rotWithShape="0">
                  <a:srgbClr val="000000">
                    <a:alpha val="34900"/>
                  </a:srgbClr>
                </a:outerShdw>
              </a:effectLst>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pic>
            <p:nvPicPr>
              <p:cNvPr id="154" name="Google Shape;154;g838945aa65_4_523"/>
              <p:cNvPicPr preferRelativeResize="0"/>
              <p:nvPr/>
            </p:nvPicPr>
            <p:blipFill rotWithShape="1">
              <a:blip r:embed="rId2">
                <a:alphaModFix/>
              </a:blip>
              <a:srcRect/>
              <a:stretch/>
            </p:blipFill>
            <p:spPr>
              <a:xfrm>
                <a:off x="422970" y="4298510"/>
                <a:ext cx="725830" cy="797138"/>
              </a:xfrm>
              <a:prstGeom prst="rect">
                <a:avLst/>
              </a:prstGeom>
              <a:noFill/>
              <a:ln>
                <a:noFill/>
              </a:ln>
            </p:spPr>
          </p:pic>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rgbClr val="660B13"/>
        </a:solidFill>
        <a:effectLst/>
      </p:bgPr>
    </p:bg>
    <p:spTree>
      <p:nvGrpSpPr>
        <p:cNvPr id="1" name="Shape 155"/>
        <p:cNvGrpSpPr/>
        <p:nvPr/>
      </p:nvGrpSpPr>
      <p:grpSpPr>
        <a:xfrm>
          <a:off x="0" y="0"/>
          <a:ext cx="0" cy="0"/>
          <a:chOff x="0" y="0"/>
          <a:chExt cx="0" cy="0"/>
        </a:xfrm>
      </p:grpSpPr>
      <p:sp>
        <p:nvSpPr>
          <p:cNvPr id="156" name="Google Shape;156;g838945aa65_4_536"/>
          <p:cNvSpPr txBox="1"/>
          <p:nvPr/>
        </p:nvSpPr>
        <p:spPr>
          <a:xfrm>
            <a:off x="1838252" y="3187345"/>
            <a:ext cx="246300" cy="492300"/>
          </a:xfrm>
          <a:prstGeom prst="rect">
            <a:avLst/>
          </a:prstGeom>
          <a:no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157" name="Google Shape;157;g838945aa65_4_536"/>
          <p:cNvSpPr txBox="1"/>
          <p:nvPr/>
        </p:nvSpPr>
        <p:spPr>
          <a:xfrm>
            <a:off x="1838252" y="3187345"/>
            <a:ext cx="246300" cy="492300"/>
          </a:xfrm>
          <a:prstGeom prst="rect">
            <a:avLst/>
          </a:prstGeom>
          <a:no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158" name="Google Shape;158;g838945aa65_4_536"/>
          <p:cNvSpPr txBox="1"/>
          <p:nvPr/>
        </p:nvSpPr>
        <p:spPr>
          <a:xfrm>
            <a:off x="1838252" y="3187345"/>
            <a:ext cx="246300" cy="492300"/>
          </a:xfrm>
          <a:prstGeom prst="rect">
            <a:avLst/>
          </a:prstGeom>
          <a:no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159" name="Google Shape;159;g838945aa65_4_536"/>
          <p:cNvSpPr txBox="1">
            <a:spLocks noGrp="1"/>
          </p:cNvSpPr>
          <p:nvPr>
            <p:ph type="title"/>
          </p:nvPr>
        </p:nvSpPr>
        <p:spPr>
          <a:xfrm>
            <a:off x="675592" y="3032696"/>
            <a:ext cx="9069900" cy="876000"/>
          </a:xfrm>
          <a:prstGeom prst="rect">
            <a:avLst/>
          </a:prstGeom>
          <a:noFill/>
          <a:ln>
            <a:noFill/>
          </a:ln>
        </p:spPr>
        <p:txBody>
          <a:bodyPr spcFirstLastPara="1" wrap="square" lIns="121900" tIns="60925" rIns="121900" bIns="60925" anchor="ctr" anchorCtr="0">
            <a:noAutofit/>
          </a:bodyPr>
          <a:lstStyle>
            <a:lvl1pPr marR="0" lvl="0" algn="l" rtl="0">
              <a:spcBef>
                <a:spcPts val="0"/>
              </a:spcBef>
              <a:spcAft>
                <a:spcPts val="0"/>
              </a:spcAft>
              <a:buClr>
                <a:srgbClr val="FFFFFF"/>
              </a:buClr>
              <a:buSzPts val="5300"/>
              <a:buFont typeface="Arial"/>
              <a:buNone/>
              <a:defRPr sz="5300" b="1" i="0" u="none" strike="noStrike" cap="none">
                <a:solidFill>
                  <a:srgbClr val="FFFFFF"/>
                </a:solidFill>
                <a:latin typeface="Arial"/>
                <a:ea typeface="Arial"/>
                <a:cs typeface="Arial"/>
                <a:sym typeface="Arial"/>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
        <p:nvSpPr>
          <p:cNvPr id="160" name="Google Shape;160;g838945aa65_4_536"/>
          <p:cNvSpPr txBox="1">
            <a:spLocks noGrp="1"/>
          </p:cNvSpPr>
          <p:nvPr>
            <p:ph type="body" idx="1"/>
          </p:nvPr>
        </p:nvSpPr>
        <p:spPr>
          <a:xfrm>
            <a:off x="701508" y="2710381"/>
            <a:ext cx="4934100" cy="336300"/>
          </a:xfrm>
          <a:prstGeom prst="rect">
            <a:avLst/>
          </a:prstGeom>
          <a:noFill/>
          <a:ln>
            <a:noFill/>
          </a:ln>
        </p:spPr>
        <p:txBody>
          <a:bodyPr spcFirstLastPara="1" wrap="square" lIns="121900" tIns="60925" rIns="121900" bIns="60925" anchor="ctr" anchorCtr="0">
            <a:noAutofit/>
          </a:bodyPr>
          <a:lstStyle>
            <a:lvl1pPr marL="457200" marR="0" lvl="0" indent="-228600" algn="l" rtl="0">
              <a:lnSpc>
                <a:spcPct val="100000"/>
              </a:lnSpc>
              <a:spcBef>
                <a:spcPts val="0"/>
              </a:spcBef>
              <a:spcAft>
                <a:spcPts val="0"/>
              </a:spcAft>
              <a:buClr>
                <a:srgbClr val="7F7F7F"/>
              </a:buClr>
              <a:buSzPts val="1900"/>
              <a:buFont typeface="Noto Sans Symbols"/>
              <a:buNone/>
              <a:defRPr sz="1900" b="1" i="0" u="none" strike="noStrike" cap="none">
                <a:solidFill>
                  <a:srgbClr val="A6A6A6"/>
                </a:solidFill>
                <a:latin typeface="Arial"/>
                <a:ea typeface="Arial"/>
                <a:cs typeface="Arial"/>
                <a:sym typeface="Arial"/>
              </a:defRPr>
            </a:lvl1pPr>
            <a:lvl2pPr marL="914400" marR="0" lvl="1" indent="-381000" algn="l" rtl="0">
              <a:lnSpc>
                <a:spcPct val="100000"/>
              </a:lnSpc>
              <a:spcBef>
                <a:spcPts val="24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100000"/>
              </a:lnSpc>
              <a:spcBef>
                <a:spcPts val="24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100000"/>
              </a:lnSpc>
              <a:spcBef>
                <a:spcPts val="24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100000"/>
              </a:lnSpc>
              <a:spcBef>
                <a:spcPts val="24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400050" algn="l" rtl="0">
              <a:spcBef>
                <a:spcPts val="24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61" name="Google Shape;161;g838945aa65_4_536"/>
          <p:cNvSpPr/>
          <p:nvPr/>
        </p:nvSpPr>
        <p:spPr>
          <a:xfrm>
            <a:off x="-19923" y="2709333"/>
            <a:ext cx="198000" cy="1115700"/>
          </a:xfrm>
          <a:prstGeom prst="rect">
            <a:avLst/>
          </a:prstGeom>
          <a:solidFill>
            <a:srgbClr val="990000"/>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nvGrpSpPr>
          <p:cNvPr id="162" name="Google Shape;162;g838945aa65_4_536"/>
          <p:cNvGrpSpPr/>
          <p:nvPr/>
        </p:nvGrpSpPr>
        <p:grpSpPr>
          <a:xfrm>
            <a:off x="-41050" y="5731204"/>
            <a:ext cx="12304492" cy="1138446"/>
            <a:chOff x="-30788" y="4298510"/>
            <a:chExt cx="9228600" cy="853856"/>
          </a:xfrm>
        </p:grpSpPr>
        <p:sp>
          <p:nvSpPr>
            <p:cNvPr id="163" name="Google Shape;163;g838945aa65_4_536"/>
            <p:cNvSpPr/>
            <p:nvPr/>
          </p:nvSpPr>
          <p:spPr>
            <a:xfrm>
              <a:off x="-30788" y="4650466"/>
              <a:ext cx="9228600" cy="501900"/>
            </a:xfrm>
            <a:prstGeom prst="rect">
              <a:avLst/>
            </a:prstGeom>
            <a:solidFill>
              <a:srgbClr val="690304"/>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64" name="Google Shape;164;g838945aa65_4_536"/>
            <p:cNvSpPr txBox="1"/>
            <p:nvPr/>
          </p:nvSpPr>
          <p:spPr>
            <a:xfrm>
              <a:off x="2576311" y="4704060"/>
              <a:ext cx="6159300" cy="338700"/>
            </a:xfrm>
            <a:prstGeom prst="rect">
              <a:avLst/>
            </a:prstGeom>
            <a:noFill/>
            <a:ln>
              <a:noFill/>
            </a:ln>
          </p:spPr>
          <p:txBody>
            <a:bodyPr spcFirstLastPara="1" wrap="square" lIns="121900" tIns="60925" rIns="121900" bIns="60925" anchor="ctr" anchorCtr="0">
              <a:noAutofit/>
            </a:bodyPr>
            <a:lstStyle/>
            <a:p>
              <a:pPr marL="0" marR="0" lvl="0" indent="0" algn="r" rtl="0">
                <a:spcBef>
                  <a:spcPts val="0"/>
                </a:spcBef>
                <a:spcAft>
                  <a:spcPts val="0"/>
                </a:spcAft>
                <a:buNone/>
              </a:pPr>
              <a:r>
                <a:rPr lang="en-US" sz="2100" b="1">
                  <a:solidFill>
                    <a:schemeClr val="lt1"/>
                  </a:solidFill>
                  <a:latin typeface="Arial"/>
                  <a:ea typeface="Arial"/>
                  <a:cs typeface="Arial"/>
                  <a:sym typeface="Arial"/>
                </a:rPr>
                <a:t>INDIANA UNIVERSITY SCHOOL OF MEDICINE</a:t>
              </a:r>
              <a:endParaRPr sz="1900"/>
            </a:p>
          </p:txBody>
        </p:sp>
        <p:grpSp>
          <p:nvGrpSpPr>
            <p:cNvPr id="165" name="Google Shape;165;g838945aa65_4_536"/>
            <p:cNvGrpSpPr/>
            <p:nvPr/>
          </p:nvGrpSpPr>
          <p:grpSpPr>
            <a:xfrm>
              <a:off x="422970" y="4298510"/>
              <a:ext cx="725830" cy="853599"/>
              <a:chOff x="422970" y="4298510"/>
              <a:chExt cx="725830" cy="853599"/>
            </a:xfrm>
          </p:grpSpPr>
          <p:sp>
            <p:nvSpPr>
              <p:cNvPr id="166" name="Google Shape;166;g838945aa65_4_536"/>
              <p:cNvSpPr/>
              <p:nvPr/>
            </p:nvSpPr>
            <p:spPr>
              <a:xfrm>
                <a:off x="583872" y="4456709"/>
                <a:ext cx="407100" cy="695400"/>
              </a:xfrm>
              <a:prstGeom prst="rect">
                <a:avLst/>
              </a:prstGeom>
              <a:solidFill>
                <a:srgbClr val="990000"/>
              </a:solidFill>
              <a:ln>
                <a:noFill/>
              </a:ln>
              <a:effectLst>
                <a:outerShdw blurRad="40000" dist="23000" dir="5400000" rotWithShape="0">
                  <a:srgbClr val="000000">
                    <a:alpha val="34900"/>
                  </a:srgbClr>
                </a:outerShdw>
              </a:effectLst>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pic>
            <p:nvPicPr>
              <p:cNvPr id="167" name="Google Shape;167;g838945aa65_4_536"/>
              <p:cNvPicPr preferRelativeResize="0"/>
              <p:nvPr/>
            </p:nvPicPr>
            <p:blipFill rotWithShape="1">
              <a:blip r:embed="rId2">
                <a:alphaModFix/>
              </a:blip>
              <a:srcRect/>
              <a:stretch/>
            </p:blipFill>
            <p:spPr>
              <a:xfrm>
                <a:off x="422970" y="4298510"/>
                <a:ext cx="725830" cy="797138"/>
              </a:xfrm>
              <a:prstGeom prst="rect">
                <a:avLst/>
              </a:prstGeom>
              <a:noFill/>
              <a:ln>
                <a:noFill/>
              </a:ln>
            </p:spPr>
          </p:pic>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and photo: white">
  <p:cSld name="Content and photo: white">
    <p:spTree>
      <p:nvGrpSpPr>
        <p:cNvPr id="1" name="Shape 168"/>
        <p:cNvGrpSpPr/>
        <p:nvPr/>
      </p:nvGrpSpPr>
      <p:grpSpPr>
        <a:xfrm>
          <a:off x="0" y="0"/>
          <a:ext cx="0" cy="0"/>
          <a:chOff x="0" y="0"/>
          <a:chExt cx="0" cy="0"/>
        </a:xfrm>
      </p:grpSpPr>
      <p:sp>
        <p:nvSpPr>
          <p:cNvPr id="169" name="Google Shape;169;g838945aa65_4_549"/>
          <p:cNvSpPr txBox="1">
            <a:spLocks noGrp="1"/>
          </p:cNvSpPr>
          <p:nvPr>
            <p:ph type="title"/>
          </p:nvPr>
        </p:nvSpPr>
        <p:spPr>
          <a:xfrm>
            <a:off x="700404" y="619181"/>
            <a:ext cx="6080700" cy="1039200"/>
          </a:xfrm>
          <a:prstGeom prst="rect">
            <a:avLst/>
          </a:prstGeom>
          <a:noFill/>
          <a:ln>
            <a:noFill/>
          </a:ln>
        </p:spPr>
        <p:txBody>
          <a:bodyPr spcFirstLastPara="1" wrap="square" lIns="121900" tIns="60925" rIns="121900" bIns="60925" anchor="ctr" anchorCtr="0">
            <a:noAutofit/>
          </a:bodyPr>
          <a:lstStyle>
            <a:lvl1pPr marR="0" lvl="0" algn="l" rtl="0">
              <a:spcBef>
                <a:spcPts val="0"/>
              </a:spcBef>
              <a:spcAft>
                <a:spcPts val="0"/>
              </a:spcAft>
              <a:buClr>
                <a:srgbClr val="404041"/>
              </a:buClr>
              <a:buSzPts val="4000"/>
              <a:buFont typeface="Arial"/>
              <a:buNone/>
              <a:defRPr sz="4000" b="1" i="0" u="none" strike="noStrike" cap="none">
                <a:solidFill>
                  <a:srgbClr val="404041"/>
                </a:solidFill>
                <a:latin typeface="Arial"/>
                <a:ea typeface="Arial"/>
                <a:cs typeface="Arial"/>
                <a:sym typeface="Arial"/>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
        <p:nvSpPr>
          <p:cNvPr id="170" name="Google Shape;170;g838945aa65_4_549"/>
          <p:cNvSpPr txBox="1">
            <a:spLocks noGrp="1"/>
          </p:cNvSpPr>
          <p:nvPr>
            <p:ph type="body" idx="1"/>
          </p:nvPr>
        </p:nvSpPr>
        <p:spPr>
          <a:xfrm>
            <a:off x="700404" y="2172540"/>
            <a:ext cx="6080700" cy="3723300"/>
          </a:xfrm>
          <a:prstGeom prst="rect">
            <a:avLst/>
          </a:prstGeom>
          <a:noFill/>
          <a:ln>
            <a:noFill/>
          </a:ln>
        </p:spPr>
        <p:txBody>
          <a:bodyPr spcFirstLastPara="1" wrap="square" lIns="121900" tIns="60925" rIns="121900" bIns="60925" anchor="t" anchorCtr="0">
            <a:noAutofit/>
          </a:bodyPr>
          <a:lstStyle>
            <a:lvl1pPr marL="457200" marR="0" lvl="0" indent="-381000" algn="l" rtl="0">
              <a:lnSpc>
                <a:spcPct val="100000"/>
              </a:lnSpc>
              <a:spcBef>
                <a:spcPts val="0"/>
              </a:spcBef>
              <a:spcAft>
                <a:spcPts val="0"/>
              </a:spcAft>
              <a:buClr>
                <a:srgbClr val="7F7F7F"/>
              </a:buClr>
              <a:buSzPts val="2400"/>
              <a:buFont typeface="Arial"/>
              <a:buChar char="•"/>
              <a:defRPr sz="2400" b="0" i="0" u="none" strike="noStrike" cap="none">
                <a:solidFill>
                  <a:srgbClr val="404041"/>
                </a:solidFill>
                <a:latin typeface="Arial"/>
                <a:ea typeface="Arial"/>
                <a:cs typeface="Arial"/>
                <a:sym typeface="Arial"/>
              </a:defRPr>
            </a:lvl1pPr>
            <a:lvl2pPr marL="914400" marR="0" lvl="1" indent="-381000" algn="l" rtl="0">
              <a:lnSpc>
                <a:spcPct val="100000"/>
              </a:lnSpc>
              <a:spcBef>
                <a:spcPts val="2400"/>
              </a:spcBef>
              <a:spcAft>
                <a:spcPts val="0"/>
              </a:spcAft>
              <a:buClr>
                <a:srgbClr val="404041"/>
              </a:buClr>
              <a:buSzPts val="2400"/>
              <a:buFont typeface="Arial"/>
              <a:buChar char="•"/>
              <a:defRPr sz="2400" b="0" i="0" u="none" strike="noStrike" cap="none">
                <a:solidFill>
                  <a:srgbClr val="404041"/>
                </a:solidFill>
                <a:latin typeface="Arial"/>
                <a:ea typeface="Arial"/>
                <a:cs typeface="Arial"/>
                <a:sym typeface="Arial"/>
              </a:defRPr>
            </a:lvl2pPr>
            <a:lvl3pPr marL="1371600" marR="0" lvl="2" indent="-381000" algn="l" rtl="0">
              <a:lnSpc>
                <a:spcPct val="100000"/>
              </a:lnSpc>
              <a:spcBef>
                <a:spcPts val="2400"/>
              </a:spcBef>
              <a:spcAft>
                <a:spcPts val="0"/>
              </a:spcAft>
              <a:buClr>
                <a:srgbClr val="404041"/>
              </a:buClr>
              <a:buSzPts val="2400"/>
              <a:buFont typeface="Arial"/>
              <a:buChar char="•"/>
              <a:defRPr sz="2400" b="0" i="0" u="none" strike="noStrike" cap="none">
                <a:solidFill>
                  <a:srgbClr val="404041"/>
                </a:solidFill>
                <a:latin typeface="Arial"/>
                <a:ea typeface="Arial"/>
                <a:cs typeface="Arial"/>
                <a:sym typeface="Arial"/>
              </a:defRPr>
            </a:lvl3pPr>
            <a:lvl4pPr marL="1828800" marR="0" lvl="3" indent="-381000" algn="l" rtl="0">
              <a:lnSpc>
                <a:spcPct val="100000"/>
              </a:lnSpc>
              <a:spcBef>
                <a:spcPts val="2400"/>
              </a:spcBef>
              <a:spcAft>
                <a:spcPts val="0"/>
              </a:spcAft>
              <a:buClr>
                <a:srgbClr val="404041"/>
              </a:buClr>
              <a:buSzPts val="2400"/>
              <a:buFont typeface="Arial"/>
              <a:buChar char="•"/>
              <a:defRPr sz="2400" b="0" i="0" u="none" strike="noStrike" cap="none">
                <a:solidFill>
                  <a:srgbClr val="404041"/>
                </a:solidFill>
                <a:latin typeface="Arial"/>
                <a:ea typeface="Arial"/>
                <a:cs typeface="Arial"/>
                <a:sym typeface="Arial"/>
              </a:defRPr>
            </a:lvl4pPr>
            <a:lvl5pPr marL="2286000" marR="0" lvl="4" indent="-381000" algn="l" rtl="0">
              <a:lnSpc>
                <a:spcPct val="100000"/>
              </a:lnSpc>
              <a:spcBef>
                <a:spcPts val="2400"/>
              </a:spcBef>
              <a:spcAft>
                <a:spcPts val="0"/>
              </a:spcAft>
              <a:buClr>
                <a:srgbClr val="404041"/>
              </a:buClr>
              <a:buSzPts val="2400"/>
              <a:buFont typeface="Arial"/>
              <a:buChar char="•"/>
              <a:defRPr sz="2400" b="0" i="0" u="none" strike="noStrike" cap="none">
                <a:solidFill>
                  <a:srgbClr val="404041"/>
                </a:solidFill>
                <a:latin typeface="Arial"/>
                <a:ea typeface="Arial"/>
                <a:cs typeface="Arial"/>
                <a:sym typeface="Arial"/>
              </a:defRPr>
            </a:lvl5pPr>
            <a:lvl6pPr marL="2743200" marR="0" lvl="5" indent="-400050" algn="l" rtl="0">
              <a:spcBef>
                <a:spcPts val="24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71" name="Google Shape;171;g838945aa65_4_549"/>
          <p:cNvSpPr>
            <a:spLocks noGrp="1"/>
          </p:cNvSpPr>
          <p:nvPr>
            <p:ph type="pic" idx="2"/>
          </p:nvPr>
        </p:nvSpPr>
        <p:spPr>
          <a:xfrm>
            <a:off x="7430744" y="0"/>
            <a:ext cx="4761300" cy="6858000"/>
          </a:xfrm>
          <a:prstGeom prst="rect">
            <a:avLst/>
          </a:prstGeom>
          <a:noFill/>
          <a:ln>
            <a:noFill/>
          </a:ln>
        </p:spPr>
        <p:txBody>
          <a:bodyPr spcFirstLastPara="1" wrap="square" lIns="121900" tIns="60925" rIns="121900" bIns="60925" anchor="t" anchorCtr="0">
            <a:noAutofit/>
          </a:bodyPr>
          <a:lstStyle>
            <a:lvl1pPr marR="0" lvl="0" algn="l" rtl="0">
              <a:lnSpc>
                <a:spcPct val="100000"/>
              </a:lnSpc>
              <a:spcBef>
                <a:spcPts val="0"/>
              </a:spcBef>
              <a:spcAft>
                <a:spcPts val="0"/>
              </a:spcAft>
              <a:buClr>
                <a:srgbClr val="7F7F7F"/>
              </a:buClr>
              <a:buSzPts val="2400"/>
              <a:buFont typeface="Noto Sans Symbols"/>
              <a:buChar char="▪"/>
              <a:defRPr sz="2400" b="0" i="0" u="none" strike="noStrike" cap="none">
                <a:solidFill>
                  <a:schemeClr val="dk1"/>
                </a:solidFill>
                <a:latin typeface="Arial"/>
                <a:ea typeface="Arial"/>
                <a:cs typeface="Arial"/>
                <a:sym typeface="Arial"/>
              </a:defRPr>
            </a:lvl1pPr>
            <a:lvl2pPr marR="0" lvl="1" algn="l" rtl="0">
              <a:lnSpc>
                <a:spcPct val="100000"/>
              </a:lnSpc>
              <a:spcBef>
                <a:spcPts val="24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100000"/>
              </a:lnSpc>
              <a:spcBef>
                <a:spcPts val="24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24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R="0" lvl="4" algn="l" rtl="0">
              <a:lnSpc>
                <a:spcPct val="100000"/>
              </a:lnSpc>
              <a:spcBef>
                <a:spcPts val="24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R="0" lvl="5" algn="l" rtl="0">
              <a:spcBef>
                <a:spcPts val="24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grpSp>
        <p:nvGrpSpPr>
          <p:cNvPr id="172" name="Google Shape;172;g838945aa65_4_549"/>
          <p:cNvGrpSpPr/>
          <p:nvPr/>
        </p:nvGrpSpPr>
        <p:grpSpPr>
          <a:xfrm>
            <a:off x="-41050" y="5731204"/>
            <a:ext cx="12304492" cy="1138446"/>
            <a:chOff x="-30788" y="4298510"/>
            <a:chExt cx="9228600" cy="853856"/>
          </a:xfrm>
        </p:grpSpPr>
        <p:sp>
          <p:nvSpPr>
            <p:cNvPr id="173" name="Google Shape;173;g838945aa65_4_549"/>
            <p:cNvSpPr/>
            <p:nvPr/>
          </p:nvSpPr>
          <p:spPr>
            <a:xfrm>
              <a:off x="-30788" y="4650466"/>
              <a:ext cx="9228600" cy="501900"/>
            </a:xfrm>
            <a:prstGeom prst="rect">
              <a:avLst/>
            </a:prstGeom>
            <a:solidFill>
              <a:srgbClr val="690304"/>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74" name="Google Shape;174;g838945aa65_4_549"/>
            <p:cNvSpPr txBox="1"/>
            <p:nvPr/>
          </p:nvSpPr>
          <p:spPr>
            <a:xfrm>
              <a:off x="2576311" y="4704060"/>
              <a:ext cx="6159300" cy="338700"/>
            </a:xfrm>
            <a:prstGeom prst="rect">
              <a:avLst/>
            </a:prstGeom>
            <a:noFill/>
            <a:ln>
              <a:noFill/>
            </a:ln>
          </p:spPr>
          <p:txBody>
            <a:bodyPr spcFirstLastPara="1" wrap="square" lIns="121900" tIns="60925" rIns="121900" bIns="60925" anchor="ctr" anchorCtr="0">
              <a:noAutofit/>
            </a:bodyPr>
            <a:lstStyle/>
            <a:p>
              <a:pPr marL="0" marR="0" lvl="0" indent="0" algn="r" rtl="0">
                <a:spcBef>
                  <a:spcPts val="0"/>
                </a:spcBef>
                <a:spcAft>
                  <a:spcPts val="0"/>
                </a:spcAft>
                <a:buNone/>
              </a:pPr>
              <a:r>
                <a:rPr lang="en-US" sz="2100" b="1">
                  <a:solidFill>
                    <a:schemeClr val="lt1"/>
                  </a:solidFill>
                  <a:latin typeface="Arial"/>
                  <a:ea typeface="Arial"/>
                  <a:cs typeface="Arial"/>
                  <a:sym typeface="Arial"/>
                </a:rPr>
                <a:t>INDIANA UNIVERSITY SCHOOL OF MEDICINE</a:t>
              </a:r>
              <a:endParaRPr sz="1900"/>
            </a:p>
          </p:txBody>
        </p:sp>
        <p:grpSp>
          <p:nvGrpSpPr>
            <p:cNvPr id="175" name="Google Shape;175;g838945aa65_4_549"/>
            <p:cNvGrpSpPr/>
            <p:nvPr/>
          </p:nvGrpSpPr>
          <p:grpSpPr>
            <a:xfrm>
              <a:off x="422970" y="4298510"/>
              <a:ext cx="725830" cy="853599"/>
              <a:chOff x="422970" y="4298510"/>
              <a:chExt cx="725830" cy="853599"/>
            </a:xfrm>
          </p:grpSpPr>
          <p:sp>
            <p:nvSpPr>
              <p:cNvPr id="176" name="Google Shape;176;g838945aa65_4_549"/>
              <p:cNvSpPr/>
              <p:nvPr/>
            </p:nvSpPr>
            <p:spPr>
              <a:xfrm>
                <a:off x="583872" y="4456709"/>
                <a:ext cx="407100" cy="695400"/>
              </a:xfrm>
              <a:prstGeom prst="rect">
                <a:avLst/>
              </a:prstGeom>
              <a:solidFill>
                <a:srgbClr val="990000"/>
              </a:solidFill>
              <a:ln>
                <a:noFill/>
              </a:ln>
              <a:effectLst>
                <a:outerShdw blurRad="40000" dist="23000" dir="5400000" rotWithShape="0">
                  <a:srgbClr val="000000">
                    <a:alpha val="34900"/>
                  </a:srgbClr>
                </a:outerShdw>
              </a:effectLst>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pic>
            <p:nvPicPr>
              <p:cNvPr id="177" name="Google Shape;177;g838945aa65_4_549"/>
              <p:cNvPicPr preferRelativeResize="0"/>
              <p:nvPr/>
            </p:nvPicPr>
            <p:blipFill rotWithShape="1">
              <a:blip r:embed="rId2">
                <a:alphaModFix/>
              </a:blip>
              <a:srcRect/>
              <a:stretch/>
            </p:blipFill>
            <p:spPr>
              <a:xfrm>
                <a:off x="422970" y="4298510"/>
                <a:ext cx="725830" cy="797138"/>
              </a:xfrm>
              <a:prstGeom prst="rect">
                <a:avLst/>
              </a:prstGeom>
              <a:noFill/>
              <a:ln>
                <a:noFill/>
              </a:ln>
            </p:spPr>
          </p:pic>
        </p:grpSp>
      </p:grpSp>
      <p:sp>
        <p:nvSpPr>
          <p:cNvPr id="178" name="Google Shape;178;g838945aa65_4_549"/>
          <p:cNvSpPr/>
          <p:nvPr/>
        </p:nvSpPr>
        <p:spPr>
          <a:xfrm>
            <a:off x="0" y="806147"/>
            <a:ext cx="110400" cy="516300"/>
          </a:xfrm>
          <a:prstGeom prst="rect">
            <a:avLst/>
          </a:prstGeom>
          <a:solidFill>
            <a:srgbClr val="990000"/>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rgbClr val="D5DBE5"/>
        </a:solidFill>
        <a:effectLst/>
      </p:bgPr>
    </p:bg>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Section Header">
    <p:bg>
      <p:bgPr>
        <a:solidFill>
          <a:srgbClr val="660B13"/>
        </a:solidFill>
        <a:effectLst/>
      </p:bgPr>
    </p:bg>
    <p:spTree>
      <p:nvGrpSpPr>
        <p:cNvPr id="1" name=""/>
        <p:cNvGrpSpPr/>
        <p:nvPr/>
      </p:nvGrpSpPr>
      <p:grpSpPr>
        <a:xfrm>
          <a:off x="0" y="0"/>
          <a:ext cx="0" cy="0"/>
          <a:chOff x="0" y="0"/>
          <a:chExt cx="0" cy="0"/>
        </a:xfrm>
      </p:grpSpPr>
      <p:sp>
        <p:nvSpPr>
          <p:cNvPr id="2" name="TextBox 1"/>
          <p:cNvSpPr txBox="1"/>
          <p:nvPr userDrawn="1"/>
        </p:nvSpPr>
        <p:spPr>
          <a:xfrm>
            <a:off x="1838253" y="3187345"/>
            <a:ext cx="184731" cy="379656"/>
          </a:xfrm>
          <a:prstGeom prst="rect">
            <a:avLst/>
          </a:prstGeom>
          <a:noFill/>
        </p:spPr>
        <p:txBody>
          <a:bodyPr wrap="none" rtlCol="0">
            <a:spAutoFit/>
          </a:bodyPr>
          <a:lstStyle/>
          <a:p>
            <a:endParaRPr lang="en-US" sz="1867" dirty="0"/>
          </a:p>
        </p:txBody>
      </p:sp>
      <p:sp>
        <p:nvSpPr>
          <p:cNvPr id="10" name="TextBox 9"/>
          <p:cNvSpPr txBox="1"/>
          <p:nvPr userDrawn="1"/>
        </p:nvSpPr>
        <p:spPr>
          <a:xfrm>
            <a:off x="1838253" y="3187345"/>
            <a:ext cx="184731" cy="379656"/>
          </a:xfrm>
          <a:prstGeom prst="rect">
            <a:avLst/>
          </a:prstGeom>
          <a:noFill/>
        </p:spPr>
        <p:txBody>
          <a:bodyPr wrap="none" rtlCol="0">
            <a:spAutoFit/>
          </a:bodyPr>
          <a:lstStyle/>
          <a:p>
            <a:endParaRPr lang="en-US" sz="1867" dirty="0"/>
          </a:p>
        </p:txBody>
      </p:sp>
      <p:sp>
        <p:nvSpPr>
          <p:cNvPr id="11" name="TextBox 10"/>
          <p:cNvSpPr txBox="1"/>
          <p:nvPr userDrawn="1"/>
        </p:nvSpPr>
        <p:spPr>
          <a:xfrm>
            <a:off x="1838253" y="3187345"/>
            <a:ext cx="184731" cy="379656"/>
          </a:xfrm>
          <a:prstGeom prst="rect">
            <a:avLst/>
          </a:prstGeom>
          <a:noFill/>
        </p:spPr>
        <p:txBody>
          <a:bodyPr wrap="none" rtlCol="0">
            <a:spAutoFit/>
          </a:bodyPr>
          <a:lstStyle/>
          <a:p>
            <a:endParaRPr lang="en-US" sz="1867" dirty="0"/>
          </a:p>
        </p:txBody>
      </p:sp>
      <p:sp>
        <p:nvSpPr>
          <p:cNvPr id="14" name="Title 13"/>
          <p:cNvSpPr>
            <a:spLocks noGrp="1"/>
          </p:cNvSpPr>
          <p:nvPr>
            <p:ph type="title" hasCustomPrompt="1"/>
          </p:nvPr>
        </p:nvSpPr>
        <p:spPr>
          <a:xfrm>
            <a:off x="675592" y="3032696"/>
            <a:ext cx="9069976" cy="875880"/>
          </a:xfrm>
        </p:spPr>
        <p:txBody>
          <a:bodyPr anchor="ctr">
            <a:noAutofit/>
          </a:bodyPr>
          <a:lstStyle>
            <a:lvl1pPr>
              <a:defRPr sz="5333" b="1" i="0" spc="0" baseline="0">
                <a:solidFill>
                  <a:srgbClr val="FFFFFF"/>
                </a:solidFill>
                <a:latin typeface="Arial"/>
                <a:cs typeface="Arial"/>
              </a:defRPr>
            </a:lvl1pPr>
          </a:lstStyle>
          <a:p>
            <a:r>
              <a:rPr lang="en-US" dirty="0"/>
              <a:t>Section Heading</a:t>
            </a:r>
          </a:p>
        </p:txBody>
      </p:sp>
      <p:sp>
        <p:nvSpPr>
          <p:cNvPr id="20" name="Text Placeholder 19"/>
          <p:cNvSpPr>
            <a:spLocks noGrp="1"/>
          </p:cNvSpPr>
          <p:nvPr>
            <p:ph type="body" sz="quarter" idx="10" hasCustomPrompt="1"/>
          </p:nvPr>
        </p:nvSpPr>
        <p:spPr>
          <a:xfrm>
            <a:off x="701508" y="2710382"/>
            <a:ext cx="4933949" cy="336549"/>
          </a:xfrm>
        </p:spPr>
        <p:txBody>
          <a:bodyPr anchor="ctr">
            <a:noAutofit/>
          </a:bodyPr>
          <a:lstStyle>
            <a:lvl1pPr marL="0" indent="0">
              <a:buNone/>
              <a:defRPr sz="1867" b="1" i="0" spc="67" baseline="0">
                <a:solidFill>
                  <a:srgbClr val="A6A6A6"/>
                </a:solidFill>
                <a:latin typeface="Arial"/>
                <a:cs typeface="Arial"/>
              </a:defRPr>
            </a:lvl1pPr>
          </a:lstStyle>
          <a:p>
            <a:pPr lvl="0"/>
            <a:r>
              <a:rPr lang="en-US" dirty="0"/>
              <a:t>SECTION NUMBER OR SUBTITLE</a:t>
            </a:r>
          </a:p>
        </p:txBody>
      </p:sp>
      <p:sp>
        <p:nvSpPr>
          <p:cNvPr id="4" name="Rectangle 3"/>
          <p:cNvSpPr/>
          <p:nvPr userDrawn="1"/>
        </p:nvSpPr>
        <p:spPr>
          <a:xfrm>
            <a:off x="-19923" y="2709333"/>
            <a:ext cx="198152" cy="1115608"/>
          </a:xfrm>
          <a:prstGeom prst="rect">
            <a:avLst/>
          </a:prstGeom>
          <a:solidFill>
            <a:srgbClr val="0082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spTree>
    <p:extLst>
      <p:ext uri="{BB962C8B-B14F-4D97-AF65-F5344CB8AC3E}">
        <p14:creationId xmlns:p14="http://schemas.microsoft.com/office/powerpoint/2010/main" val="1433804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Section Header">
    <p:bg>
      <p:bgPr>
        <a:solidFill>
          <a:srgbClr val="660B13"/>
        </a:solidFill>
        <a:effectLst/>
      </p:bgPr>
    </p:bg>
    <p:spTree>
      <p:nvGrpSpPr>
        <p:cNvPr id="1" name=""/>
        <p:cNvGrpSpPr/>
        <p:nvPr/>
      </p:nvGrpSpPr>
      <p:grpSpPr>
        <a:xfrm>
          <a:off x="0" y="0"/>
          <a:ext cx="0" cy="0"/>
          <a:chOff x="0" y="0"/>
          <a:chExt cx="0" cy="0"/>
        </a:xfrm>
      </p:grpSpPr>
      <p:sp>
        <p:nvSpPr>
          <p:cNvPr id="2" name="TextBox 1"/>
          <p:cNvSpPr txBox="1"/>
          <p:nvPr userDrawn="1"/>
        </p:nvSpPr>
        <p:spPr>
          <a:xfrm>
            <a:off x="1838253" y="3187345"/>
            <a:ext cx="184731" cy="379656"/>
          </a:xfrm>
          <a:prstGeom prst="rect">
            <a:avLst/>
          </a:prstGeom>
          <a:noFill/>
        </p:spPr>
        <p:txBody>
          <a:bodyPr wrap="none" rtlCol="0">
            <a:spAutoFit/>
          </a:bodyPr>
          <a:lstStyle/>
          <a:p>
            <a:endParaRPr lang="en-US" sz="1867" dirty="0"/>
          </a:p>
        </p:txBody>
      </p:sp>
      <p:sp>
        <p:nvSpPr>
          <p:cNvPr id="10" name="TextBox 9"/>
          <p:cNvSpPr txBox="1"/>
          <p:nvPr userDrawn="1"/>
        </p:nvSpPr>
        <p:spPr>
          <a:xfrm>
            <a:off x="1838253" y="3187345"/>
            <a:ext cx="184731" cy="379656"/>
          </a:xfrm>
          <a:prstGeom prst="rect">
            <a:avLst/>
          </a:prstGeom>
          <a:noFill/>
        </p:spPr>
        <p:txBody>
          <a:bodyPr wrap="none" rtlCol="0">
            <a:spAutoFit/>
          </a:bodyPr>
          <a:lstStyle/>
          <a:p>
            <a:endParaRPr lang="en-US" sz="1867" dirty="0"/>
          </a:p>
        </p:txBody>
      </p:sp>
      <p:sp>
        <p:nvSpPr>
          <p:cNvPr id="11" name="TextBox 10"/>
          <p:cNvSpPr txBox="1"/>
          <p:nvPr userDrawn="1"/>
        </p:nvSpPr>
        <p:spPr>
          <a:xfrm>
            <a:off x="1838253" y="3187345"/>
            <a:ext cx="184731" cy="379656"/>
          </a:xfrm>
          <a:prstGeom prst="rect">
            <a:avLst/>
          </a:prstGeom>
          <a:noFill/>
        </p:spPr>
        <p:txBody>
          <a:bodyPr wrap="none" rtlCol="0">
            <a:spAutoFit/>
          </a:bodyPr>
          <a:lstStyle/>
          <a:p>
            <a:endParaRPr lang="en-US" sz="1867" dirty="0"/>
          </a:p>
        </p:txBody>
      </p:sp>
      <p:sp>
        <p:nvSpPr>
          <p:cNvPr id="14" name="Title 13"/>
          <p:cNvSpPr>
            <a:spLocks noGrp="1"/>
          </p:cNvSpPr>
          <p:nvPr>
            <p:ph type="title" hasCustomPrompt="1"/>
          </p:nvPr>
        </p:nvSpPr>
        <p:spPr>
          <a:xfrm>
            <a:off x="675592" y="3032696"/>
            <a:ext cx="9069976" cy="875880"/>
          </a:xfrm>
        </p:spPr>
        <p:txBody>
          <a:bodyPr anchor="ctr">
            <a:noAutofit/>
          </a:bodyPr>
          <a:lstStyle>
            <a:lvl1pPr>
              <a:defRPr sz="5333" b="1" i="0" spc="0" baseline="0">
                <a:solidFill>
                  <a:srgbClr val="FFFFFF"/>
                </a:solidFill>
                <a:latin typeface="Arial"/>
                <a:cs typeface="Arial"/>
              </a:defRPr>
            </a:lvl1pPr>
          </a:lstStyle>
          <a:p>
            <a:r>
              <a:rPr lang="en-US" dirty="0"/>
              <a:t>Section Heading</a:t>
            </a:r>
          </a:p>
        </p:txBody>
      </p:sp>
      <p:sp>
        <p:nvSpPr>
          <p:cNvPr id="20" name="Text Placeholder 19"/>
          <p:cNvSpPr>
            <a:spLocks noGrp="1"/>
          </p:cNvSpPr>
          <p:nvPr>
            <p:ph type="body" sz="quarter" idx="10" hasCustomPrompt="1"/>
          </p:nvPr>
        </p:nvSpPr>
        <p:spPr>
          <a:xfrm>
            <a:off x="701508" y="2710382"/>
            <a:ext cx="4933949" cy="336549"/>
          </a:xfrm>
        </p:spPr>
        <p:txBody>
          <a:bodyPr anchor="ctr">
            <a:noAutofit/>
          </a:bodyPr>
          <a:lstStyle>
            <a:lvl1pPr marL="0" indent="0">
              <a:buNone/>
              <a:defRPr sz="1867" b="1" i="0" spc="67" baseline="0">
                <a:solidFill>
                  <a:srgbClr val="A6A6A6"/>
                </a:solidFill>
                <a:latin typeface="Arial"/>
                <a:cs typeface="Arial"/>
              </a:defRPr>
            </a:lvl1pPr>
          </a:lstStyle>
          <a:p>
            <a:pPr lvl="0"/>
            <a:r>
              <a:rPr lang="en-US" dirty="0"/>
              <a:t>SECTION NUMBER OR SUBTITLE</a:t>
            </a:r>
          </a:p>
        </p:txBody>
      </p:sp>
      <p:sp>
        <p:nvSpPr>
          <p:cNvPr id="4" name="Rectangle 3"/>
          <p:cNvSpPr/>
          <p:nvPr userDrawn="1"/>
        </p:nvSpPr>
        <p:spPr>
          <a:xfrm>
            <a:off x="-19923" y="2709333"/>
            <a:ext cx="198152" cy="1115608"/>
          </a:xfrm>
          <a:prstGeom prst="rect">
            <a:avLst/>
          </a:prstGeom>
          <a:solidFill>
            <a:srgbClr val="0082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spTree>
    <p:extLst>
      <p:ext uri="{BB962C8B-B14F-4D97-AF65-F5344CB8AC3E}">
        <p14:creationId xmlns:p14="http://schemas.microsoft.com/office/powerpoint/2010/main" val="2829476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rgbClr val="D5DBE5"/>
        </a:solidFill>
        <a:effectLst/>
      </p:bgPr>
    </p:bg>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rgbClr val="D5DBE5"/>
        </a:solidFill>
        <a:effectLst/>
      </p:bgPr>
    </p:bg>
    <p:spTree>
      <p:nvGrpSpPr>
        <p:cNvPr id="1" name="Shape 32"/>
        <p:cNvGrpSpPr/>
        <p:nvPr/>
      </p:nvGrpSpPr>
      <p:grpSpPr>
        <a:xfrm>
          <a:off x="0" y="0"/>
          <a:ext cx="0" cy="0"/>
          <a:chOff x="0" y="0"/>
          <a:chExt cx="0" cy="0"/>
        </a:xfrm>
      </p:grpSpPr>
      <p:sp>
        <p:nvSpPr>
          <p:cNvPr id="33" name="Google Shape;33;p2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7"/>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7"/>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D5DBE5"/>
        </a:solidFill>
        <a:effectLst/>
      </p:bgPr>
    </p:bg>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8"/>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solidFill>
          <a:srgbClr val="D5DBE5"/>
        </a:solidFill>
        <a:effectLst/>
      </p:bgPr>
    </p:bg>
    <p:spTree>
      <p:nvGrpSpPr>
        <p:cNvPr id="1" name="Shape 45"/>
        <p:cNvGrpSpPr/>
        <p:nvPr/>
      </p:nvGrpSpPr>
      <p:grpSpPr>
        <a:xfrm>
          <a:off x="0" y="0"/>
          <a:ext cx="0" cy="0"/>
          <a:chOff x="0" y="0"/>
          <a:chExt cx="0" cy="0"/>
        </a:xfrm>
      </p:grpSpPr>
      <p:sp>
        <p:nvSpPr>
          <p:cNvPr id="46" name="Google Shape;46;p29"/>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9"/>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9"/>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9"/>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9"/>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D5DBE5"/>
        </a:solidFill>
        <a:effectLst/>
      </p:bgPr>
    </p:bg>
    <p:spTree>
      <p:nvGrpSpPr>
        <p:cNvPr id="1" name="Shape 54"/>
        <p:cNvGrpSpPr/>
        <p:nvPr/>
      </p:nvGrpSpPr>
      <p:grpSpPr>
        <a:xfrm>
          <a:off x="0" y="0"/>
          <a:ext cx="0" cy="0"/>
          <a:chOff x="0" y="0"/>
          <a:chExt cx="0" cy="0"/>
        </a:xfrm>
      </p:grpSpPr>
      <p:sp>
        <p:nvSpPr>
          <p:cNvPr id="55" name="Google Shape;55;p3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solidFill>
          <a:srgbClr val="D5DBE5"/>
        </a:solidFill>
        <a:effectLst/>
      </p:bgPr>
    </p:bg>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1"/>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1"/>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solidFill>
          <a:srgbClr val="D5DBE5"/>
        </a:solidFill>
        <a:effectLst/>
      </p:bgPr>
    </p:bg>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2"/>
          <p:cNvSpPr>
            <a:spLocks noGrp="1"/>
          </p:cNvSpPr>
          <p:nvPr>
            <p:ph type="pic" idx="2"/>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2"/>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5DBE5"/>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 id="2147483669" r:id="rId7"/>
    <p:sldLayoutId id="2147483670" r:id="rId8"/>
    <p:sldLayoutId id="214748367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hyperlink" Target="https://poorvucenter.yale.edu/strategic-resources-digital-publications/strategies-teaching/case-based-learning"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hyperlink" Target="https://sciencecases.lib.buffalo.edu/"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hyperlink" Target="mailto:maholley@iu.edu"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hyperlink" Target="https://implicit.harvard.edu/implicit/index.jsp"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1D4505-543D-4A76-9FEC-46E535B82C5E}"/>
              </a:ext>
            </a:extLst>
          </p:cNvPr>
          <p:cNvPicPr>
            <a:picLocks noChangeAspect="1"/>
          </p:cNvPicPr>
          <p:nvPr/>
        </p:nvPicPr>
        <p:blipFill>
          <a:blip r:embed="rId3"/>
          <a:stretch>
            <a:fillRect/>
          </a:stretch>
        </p:blipFill>
        <p:spPr>
          <a:xfrm>
            <a:off x="877529" y="5053780"/>
            <a:ext cx="459659" cy="4596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itle 11">
            <a:extLst>
              <a:ext uri="{FF2B5EF4-FFF2-40B4-BE49-F238E27FC236}">
                <a16:creationId xmlns:a16="http://schemas.microsoft.com/office/drawing/2014/main" id="{41656716-D8E9-2240-931F-4E230DB1E367}"/>
              </a:ext>
            </a:extLst>
          </p:cNvPr>
          <p:cNvSpPr>
            <a:spLocks noGrp="1"/>
          </p:cNvSpPr>
          <p:nvPr>
            <p:ph type="title"/>
          </p:nvPr>
        </p:nvSpPr>
        <p:spPr>
          <a:xfrm>
            <a:off x="2232135" y="1668521"/>
            <a:ext cx="10312295" cy="1485992"/>
          </a:xfrm>
        </p:spPr>
        <p:txBody>
          <a:bodyPr>
            <a:normAutofit fontScale="90000"/>
          </a:bodyPr>
          <a:lstStyle/>
          <a:p>
            <a:r>
              <a:rPr lang="en-US" sz="4267" dirty="0">
                <a:solidFill>
                  <a:srgbClr val="990000"/>
                </a:solidFill>
              </a:rPr>
              <a:t>Best Practices for Mitigating Bias and Microaggressions in Case Development  </a:t>
            </a:r>
          </a:p>
        </p:txBody>
      </p:sp>
      <p:sp>
        <p:nvSpPr>
          <p:cNvPr id="14" name="Text Placeholder 13">
            <a:extLst>
              <a:ext uri="{FF2B5EF4-FFF2-40B4-BE49-F238E27FC236}">
                <a16:creationId xmlns:a16="http://schemas.microsoft.com/office/drawing/2014/main" id="{D853F2B4-2BF6-944D-AA02-312B21CB791D}"/>
              </a:ext>
            </a:extLst>
          </p:cNvPr>
          <p:cNvSpPr>
            <a:spLocks noGrp="1"/>
          </p:cNvSpPr>
          <p:nvPr>
            <p:ph type="body" sz="quarter" idx="12"/>
          </p:nvPr>
        </p:nvSpPr>
        <p:spPr>
          <a:xfrm>
            <a:off x="877529" y="4446483"/>
            <a:ext cx="10312296" cy="379657"/>
          </a:xfrm>
        </p:spPr>
        <p:txBody>
          <a:bodyPr/>
          <a:lstStyle/>
          <a:p>
            <a:pPr>
              <a:lnSpc>
                <a:spcPct val="100000"/>
              </a:lnSpc>
            </a:pPr>
            <a:r>
              <a:rPr lang="en-US" sz="1800" b="1" dirty="0"/>
              <a:t>Matthew Holley, PhD </a:t>
            </a:r>
            <a:r>
              <a:rPr lang="en-US" sz="1800" dirty="0"/>
              <a:t>(he/him)                                                                        </a:t>
            </a:r>
          </a:p>
          <a:p>
            <a:pPr>
              <a:lnSpc>
                <a:spcPct val="100000"/>
              </a:lnSpc>
            </a:pPr>
            <a:r>
              <a:rPr lang="en-US" sz="1800" dirty="0"/>
              <a:t>Assistant Professor of Clinical Family Medicine </a:t>
            </a:r>
            <a:r>
              <a:rPr lang="en-US" sz="1800" b="1" dirty="0"/>
              <a:t>|</a:t>
            </a:r>
            <a:r>
              <a:rPr lang="en-US" sz="1800" dirty="0"/>
              <a:t> FM</a:t>
            </a:r>
          </a:p>
          <a:p>
            <a:pPr>
              <a:lnSpc>
                <a:spcPct val="100000"/>
              </a:lnSpc>
            </a:pPr>
            <a:r>
              <a:rPr kumimoji="0" lang="en-US" sz="1800" b="0" i="0" u="none" strike="noStrike" kern="1200" cap="none" spc="0" normalizeH="0" baseline="0" noProof="0" dirty="0">
                <a:ln>
                  <a:noFill/>
                </a:ln>
                <a:solidFill>
                  <a:prstClr val="black"/>
                </a:solidFill>
                <a:effectLst/>
                <a:uLnTx/>
                <a:uFillTx/>
                <a:latin typeface="Arial"/>
                <a:cs typeface="Arial"/>
                <a:sym typeface="Arial"/>
              </a:rPr>
              <a:t>Associate Director, Academy of Teaching Scholars </a:t>
            </a:r>
            <a:r>
              <a:rPr kumimoji="0" lang="en-US" sz="1800" b="1" i="0" u="none" strike="noStrike" kern="1200" cap="none" spc="0" normalizeH="0" baseline="0" noProof="0" dirty="0">
                <a:ln>
                  <a:noFill/>
                </a:ln>
                <a:solidFill>
                  <a:prstClr val="black"/>
                </a:solidFill>
                <a:effectLst/>
                <a:uLnTx/>
                <a:uFillTx/>
                <a:latin typeface="Arial"/>
                <a:cs typeface="Arial"/>
                <a:sym typeface="Arial"/>
              </a:rPr>
              <a:t>| </a:t>
            </a:r>
            <a:r>
              <a:rPr kumimoji="0" lang="en-US" sz="1800" b="0" i="0" u="none" strike="noStrike" kern="1200" cap="none" spc="0" normalizeH="0" baseline="0" noProof="0" dirty="0">
                <a:ln>
                  <a:noFill/>
                </a:ln>
                <a:solidFill>
                  <a:prstClr val="black"/>
                </a:solidFill>
                <a:effectLst/>
                <a:uLnTx/>
                <a:uFillTx/>
                <a:latin typeface="Arial"/>
                <a:cs typeface="Arial"/>
                <a:sym typeface="Arial"/>
              </a:rPr>
              <a:t>FAPDD</a:t>
            </a:r>
          </a:p>
          <a:p>
            <a:endParaRPr lang="en-US" sz="2133" dirty="0"/>
          </a:p>
          <a:p>
            <a:endParaRPr lang="en-US" sz="2133" dirty="0"/>
          </a:p>
        </p:txBody>
      </p:sp>
      <p:sp>
        <p:nvSpPr>
          <p:cNvPr id="11" name="TextBox 10">
            <a:extLst>
              <a:ext uri="{FF2B5EF4-FFF2-40B4-BE49-F238E27FC236}">
                <a16:creationId xmlns:a16="http://schemas.microsoft.com/office/drawing/2014/main" id="{7445B4BD-9E63-4D0C-8904-15913BCAC335}"/>
              </a:ext>
            </a:extLst>
          </p:cNvPr>
          <p:cNvSpPr txBox="1"/>
          <p:nvPr/>
        </p:nvSpPr>
        <p:spPr>
          <a:xfrm>
            <a:off x="1337188" y="5098943"/>
            <a:ext cx="3018504" cy="379656"/>
          </a:xfrm>
          <a:prstGeom prst="rect">
            <a:avLst/>
          </a:prstGeom>
          <a:noFill/>
        </p:spPr>
        <p:txBody>
          <a:bodyPr wrap="square" rtlCol="0">
            <a:spAutoFit/>
          </a:bodyPr>
          <a:lstStyle/>
          <a:p>
            <a:r>
              <a:rPr lang="en-US" sz="1867" dirty="0"/>
              <a:t>maholley@iu.edu</a:t>
            </a:r>
          </a:p>
        </p:txBody>
      </p:sp>
      <p:pic>
        <p:nvPicPr>
          <p:cNvPr id="16" name="Picture 15">
            <a:extLst>
              <a:ext uri="{FF2B5EF4-FFF2-40B4-BE49-F238E27FC236}">
                <a16:creationId xmlns:a16="http://schemas.microsoft.com/office/drawing/2014/main" id="{5867E0BD-9503-4726-98AA-7E57C71D0F4E}"/>
              </a:ext>
            </a:extLst>
          </p:cNvPr>
          <p:cNvPicPr>
            <a:picLocks noChangeAspect="1"/>
          </p:cNvPicPr>
          <p:nvPr/>
        </p:nvPicPr>
        <p:blipFill>
          <a:blip r:embed="rId4"/>
          <a:stretch>
            <a:fillRect/>
          </a:stretch>
        </p:blipFill>
        <p:spPr>
          <a:xfrm>
            <a:off x="3680953" y="4960374"/>
            <a:ext cx="646471" cy="646471"/>
          </a:xfrm>
          <a:prstGeom prst="rect">
            <a:avLst/>
          </a:prstGeom>
        </p:spPr>
      </p:pic>
      <p:sp>
        <p:nvSpPr>
          <p:cNvPr id="17" name="TextBox 16">
            <a:extLst>
              <a:ext uri="{FF2B5EF4-FFF2-40B4-BE49-F238E27FC236}">
                <a16:creationId xmlns:a16="http://schemas.microsoft.com/office/drawing/2014/main" id="{588F49D6-73FC-49D8-A67A-8BB84E05CA0C}"/>
              </a:ext>
            </a:extLst>
          </p:cNvPr>
          <p:cNvSpPr txBox="1"/>
          <p:nvPr/>
        </p:nvSpPr>
        <p:spPr>
          <a:xfrm>
            <a:off x="4247536" y="5105625"/>
            <a:ext cx="3018504" cy="379656"/>
          </a:xfrm>
          <a:prstGeom prst="rect">
            <a:avLst/>
          </a:prstGeom>
          <a:noFill/>
        </p:spPr>
        <p:txBody>
          <a:bodyPr wrap="square" rtlCol="0">
            <a:spAutoFit/>
          </a:bodyPr>
          <a:lstStyle/>
          <a:p>
            <a:r>
              <a:rPr lang="en-US" sz="1867" dirty="0"/>
              <a:t>@mededmatt</a:t>
            </a:r>
          </a:p>
        </p:txBody>
      </p:sp>
    </p:spTree>
    <p:extLst>
      <p:ext uri="{BB962C8B-B14F-4D97-AF65-F5344CB8AC3E}">
        <p14:creationId xmlns:p14="http://schemas.microsoft.com/office/powerpoint/2010/main" val="2561148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53831C-56E3-4F92-9E03-628FEC21F682}"/>
              </a:ext>
            </a:extLst>
          </p:cNvPr>
          <p:cNvPicPr>
            <a:picLocks noChangeAspect="1"/>
          </p:cNvPicPr>
          <p:nvPr/>
        </p:nvPicPr>
        <p:blipFill>
          <a:blip r:embed="rId3"/>
          <a:stretch>
            <a:fillRect/>
          </a:stretch>
        </p:blipFill>
        <p:spPr>
          <a:xfrm>
            <a:off x="3753604" y="3429000"/>
            <a:ext cx="5036113" cy="2643959"/>
          </a:xfrm>
          <a:prstGeom prst="rect">
            <a:avLst/>
          </a:prstGeom>
        </p:spPr>
      </p:pic>
      <p:sp>
        <p:nvSpPr>
          <p:cNvPr id="2" name="Title 1">
            <a:extLst>
              <a:ext uri="{FF2B5EF4-FFF2-40B4-BE49-F238E27FC236}">
                <a16:creationId xmlns:a16="http://schemas.microsoft.com/office/drawing/2014/main" id="{187DDDC7-5A2C-4B4F-8E94-1443D707FECC}"/>
              </a:ext>
            </a:extLst>
          </p:cNvPr>
          <p:cNvSpPr>
            <a:spLocks noGrp="1"/>
          </p:cNvSpPr>
          <p:nvPr>
            <p:ph type="ctrTitle"/>
          </p:nvPr>
        </p:nvSpPr>
        <p:spPr>
          <a:xfrm>
            <a:off x="635274" y="625159"/>
            <a:ext cx="10672500" cy="932100"/>
          </a:xfrm>
        </p:spPr>
        <p:txBody>
          <a:bodyPr/>
          <a:lstStyle/>
          <a:p>
            <a:r>
              <a:rPr lang="en-US" sz="4800" dirty="0">
                <a:solidFill>
                  <a:srgbClr val="C00000"/>
                </a:solidFill>
                <a:latin typeface="Calibri"/>
                <a:cs typeface="Calibri"/>
              </a:rPr>
              <a:t>Microaggression</a:t>
            </a:r>
          </a:p>
        </p:txBody>
      </p:sp>
      <p:sp>
        <p:nvSpPr>
          <p:cNvPr id="4" name="Text Placeholder 3">
            <a:extLst>
              <a:ext uri="{FF2B5EF4-FFF2-40B4-BE49-F238E27FC236}">
                <a16:creationId xmlns:a16="http://schemas.microsoft.com/office/drawing/2014/main" id="{8A761352-F98D-724D-BCB7-C593A888FB4A}"/>
              </a:ext>
            </a:extLst>
          </p:cNvPr>
          <p:cNvSpPr>
            <a:spLocks noGrp="1"/>
          </p:cNvSpPr>
          <p:nvPr>
            <p:ph type="body" idx="2"/>
          </p:nvPr>
        </p:nvSpPr>
        <p:spPr>
          <a:xfrm>
            <a:off x="558789" y="1555200"/>
            <a:ext cx="11074421" cy="3747600"/>
          </a:xfrm>
        </p:spPr>
        <p:txBody>
          <a:bodyPr/>
          <a:lstStyle/>
          <a:p>
            <a:pPr marL="76200" indent="0">
              <a:buNone/>
            </a:pPr>
            <a:r>
              <a:rPr lang="en-US" dirty="0">
                <a:latin typeface="Calibri"/>
                <a:cs typeface="Calibri"/>
              </a:rPr>
              <a:t>A comment or action that subtly and often </a:t>
            </a:r>
            <a:r>
              <a:rPr lang="en-US" b="1" dirty="0">
                <a:latin typeface="Calibri"/>
                <a:cs typeface="Calibri"/>
              </a:rPr>
              <a:t>unconsciously or unintentionally</a:t>
            </a:r>
            <a:r>
              <a:rPr lang="en-US" dirty="0">
                <a:latin typeface="Calibri"/>
                <a:cs typeface="Calibri"/>
              </a:rPr>
              <a:t> expresses a prejudiced attitude toward a member of a marginalized group (such as a racial, ethnic or sexual minority).</a:t>
            </a:r>
          </a:p>
          <a:p>
            <a:pPr marL="76200" indent="0">
              <a:buNone/>
            </a:pPr>
            <a:endParaRPr lang="en-US" dirty="0">
              <a:latin typeface="Calibri"/>
              <a:cs typeface="Calibri"/>
            </a:endParaRPr>
          </a:p>
          <a:p>
            <a:pPr marL="76200" indent="0">
              <a:buNone/>
            </a:pPr>
            <a:r>
              <a:rPr lang="en-US" dirty="0">
                <a:latin typeface="Calibri"/>
                <a:cs typeface="Calibri"/>
              </a:rPr>
              <a:t>Remains </a:t>
            </a:r>
            <a:r>
              <a:rPr lang="en-US" b="1" dirty="0">
                <a:latin typeface="Calibri"/>
                <a:cs typeface="Calibri"/>
              </a:rPr>
              <a:t>invisible to the </a:t>
            </a:r>
            <a:r>
              <a:rPr lang="en-US" b="1" dirty="0" err="1">
                <a:latin typeface="Calibri"/>
                <a:cs typeface="Calibri"/>
              </a:rPr>
              <a:t>microaggressor</a:t>
            </a:r>
            <a:r>
              <a:rPr lang="en-US" dirty="0">
                <a:latin typeface="Calibri"/>
                <a:cs typeface="Calibri"/>
              </a:rPr>
              <a:t> or the one holding privilege and evident to the individual targeted. </a:t>
            </a:r>
          </a:p>
        </p:txBody>
      </p:sp>
    </p:spTree>
    <p:extLst>
      <p:ext uri="{BB962C8B-B14F-4D97-AF65-F5344CB8AC3E}">
        <p14:creationId xmlns:p14="http://schemas.microsoft.com/office/powerpoint/2010/main" val="2376455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838945aa65_4_566"/>
          <p:cNvSpPr txBox="1">
            <a:spLocks noGrp="1"/>
          </p:cNvSpPr>
          <p:nvPr>
            <p:ph type="ctrTitle"/>
          </p:nvPr>
        </p:nvSpPr>
        <p:spPr>
          <a:xfrm>
            <a:off x="326056" y="298277"/>
            <a:ext cx="10672500" cy="932100"/>
          </a:xfrm>
          <a:prstGeom prst="rect">
            <a:avLst/>
          </a:prstGeom>
          <a:noFill/>
          <a:ln>
            <a:noFill/>
          </a:ln>
        </p:spPr>
        <p:txBody>
          <a:bodyPr spcFirstLastPara="1" wrap="square" lIns="121900" tIns="60925" rIns="121900" bIns="60925" anchor="t" anchorCtr="0">
            <a:noAutofit/>
          </a:bodyPr>
          <a:lstStyle/>
          <a:p>
            <a:pPr>
              <a:lnSpc>
                <a:spcPct val="90000"/>
              </a:lnSpc>
              <a:buClr>
                <a:srgbClr val="1D9A78"/>
              </a:buClr>
              <a:buSzPts val="4400"/>
            </a:pPr>
            <a:r>
              <a:rPr lang="en-US" sz="4400" dirty="0">
                <a:solidFill>
                  <a:srgbClr val="C00000"/>
                </a:solidFill>
                <a:latin typeface="Calibri"/>
                <a:ea typeface="Calibri"/>
                <a:cs typeface="Calibri"/>
                <a:sym typeface="Calibri"/>
              </a:rPr>
              <a:t>Bias in Medical Education </a:t>
            </a:r>
            <a:endParaRPr dirty="0">
              <a:solidFill>
                <a:srgbClr val="C00000"/>
              </a:solidFill>
            </a:endParaRPr>
          </a:p>
        </p:txBody>
      </p:sp>
      <p:sp>
        <p:nvSpPr>
          <p:cNvPr id="203" name="Google Shape;203;g838945aa65_4_566"/>
          <p:cNvSpPr txBox="1">
            <a:spLocks noGrp="1"/>
          </p:cNvSpPr>
          <p:nvPr>
            <p:ph type="body" idx="2"/>
          </p:nvPr>
        </p:nvSpPr>
        <p:spPr>
          <a:xfrm>
            <a:off x="294780" y="1083600"/>
            <a:ext cx="11656170" cy="4999362"/>
          </a:xfrm>
          <a:prstGeom prst="rect">
            <a:avLst/>
          </a:prstGeom>
          <a:noFill/>
          <a:ln>
            <a:noFill/>
          </a:ln>
        </p:spPr>
        <p:txBody>
          <a:bodyPr spcFirstLastPara="1" wrap="square" lIns="121900" tIns="60925" rIns="121900" bIns="60925" anchor="t" anchorCtr="0">
            <a:noAutofit/>
          </a:bodyPr>
          <a:lstStyle/>
          <a:p>
            <a:pPr marL="0" indent="0">
              <a:lnSpc>
                <a:spcPct val="90000"/>
              </a:lnSpc>
              <a:spcBef>
                <a:spcPts val="1000"/>
              </a:spcBef>
              <a:buNone/>
            </a:pPr>
            <a:r>
              <a:rPr lang="en-US" dirty="0">
                <a:solidFill>
                  <a:schemeClr val="dk1"/>
                </a:solidFill>
                <a:latin typeface="Calibri"/>
                <a:ea typeface="Calibri"/>
                <a:cs typeface="Calibri"/>
              </a:rPr>
              <a:t>The definition of race has changed over time from skin color and genetic differences to its contemporary sociopolitical understanding.</a:t>
            </a:r>
            <a:endParaRPr lang="en-US" dirty="0">
              <a:solidFill>
                <a:schemeClr val="dk1"/>
              </a:solidFill>
            </a:endParaRPr>
          </a:p>
          <a:p>
            <a:pPr marL="0" indent="0">
              <a:lnSpc>
                <a:spcPct val="90000"/>
              </a:lnSpc>
              <a:spcBef>
                <a:spcPts val="1000"/>
              </a:spcBef>
              <a:buNone/>
            </a:pPr>
            <a:r>
              <a:rPr lang="en-US" dirty="0">
                <a:solidFill>
                  <a:schemeClr val="dk1"/>
                </a:solidFill>
                <a:latin typeface="Calibri"/>
                <a:ea typeface="Calibri"/>
                <a:cs typeface="Calibri"/>
                <a:sym typeface="Calibri"/>
              </a:rPr>
              <a:t>Fluidity of racial categories demonstrates the lack of a sound biological basis, but race continues to be used as a lazy proxy for SSDOH. </a:t>
            </a:r>
            <a:r>
              <a:rPr lang="en-US" b="1" dirty="0">
                <a:solidFill>
                  <a:schemeClr val="dk1"/>
                </a:solidFill>
                <a:latin typeface="Calibri"/>
                <a:ea typeface="Calibri"/>
                <a:cs typeface="Calibri"/>
                <a:sym typeface="Calibri"/>
              </a:rPr>
              <a:t>Inclusion of cultural identifiers such as language, religion, or country of origin, and sexual orientation generally only occurs as markers of risk</a:t>
            </a:r>
            <a:r>
              <a:rPr lang="en-US" dirty="0">
                <a:solidFill>
                  <a:schemeClr val="dk1"/>
                </a:solidFill>
                <a:latin typeface="Calibri"/>
                <a:ea typeface="Calibri"/>
                <a:cs typeface="Calibri"/>
                <a:sym typeface="Calibri"/>
              </a:rPr>
              <a:t>, presenting a two-fold problem: </a:t>
            </a:r>
            <a:endParaRPr lang="en-US" dirty="0">
              <a:solidFill>
                <a:schemeClr val="dk1"/>
              </a:solidFill>
              <a:latin typeface="Calibri"/>
              <a:ea typeface="Calibri"/>
              <a:cs typeface="Calibri"/>
            </a:endParaRPr>
          </a:p>
          <a:p>
            <a:pPr>
              <a:lnSpc>
                <a:spcPct val="90000"/>
              </a:lnSpc>
              <a:spcBef>
                <a:spcPts val="1000"/>
              </a:spcBef>
              <a:buClr>
                <a:schemeClr val="dk1"/>
              </a:buClr>
              <a:buChar char="●"/>
            </a:pPr>
            <a:r>
              <a:rPr lang="en-US" dirty="0">
                <a:solidFill>
                  <a:schemeClr val="dk1"/>
                </a:solidFill>
                <a:latin typeface="Calibri"/>
                <a:ea typeface="Calibri"/>
                <a:cs typeface="Calibri"/>
                <a:sym typeface="Calibri"/>
              </a:rPr>
              <a:t>When race/ethnicity, cultural identifiers or sexual orientation are mentioned, they tend to be used as shorthand for risk factors, regardless of the actual behaviors of the patients. </a:t>
            </a:r>
            <a:endParaRPr dirty="0">
              <a:solidFill>
                <a:schemeClr val="dk1"/>
              </a:solidFill>
              <a:latin typeface="Calibri"/>
              <a:ea typeface="Calibri"/>
              <a:cs typeface="Calibri"/>
              <a:sym typeface="Calibri"/>
            </a:endParaRPr>
          </a:p>
          <a:p>
            <a:pPr>
              <a:lnSpc>
                <a:spcPct val="90000"/>
              </a:lnSpc>
              <a:spcBef>
                <a:spcPts val="1000"/>
              </a:spcBef>
              <a:buClr>
                <a:schemeClr val="dk1"/>
              </a:buClr>
              <a:buChar char="●"/>
            </a:pPr>
            <a:r>
              <a:rPr lang="en-US" dirty="0">
                <a:solidFill>
                  <a:schemeClr val="dk1"/>
                </a:solidFill>
                <a:latin typeface="Calibri"/>
                <a:ea typeface="Calibri"/>
                <a:cs typeface="Calibri"/>
                <a:sym typeface="Calibri"/>
              </a:rPr>
              <a:t>When these factors are not mentioned, the patients are assumed to be white and heterosexual, establishing these identities as the norm and conveying the connotation that other identities are abnormal. </a:t>
            </a:r>
            <a:endParaRPr dirty="0">
              <a:solidFill>
                <a:schemeClr val="dk1"/>
              </a:solidFill>
              <a:latin typeface="Calibri"/>
              <a:ea typeface="Calibri"/>
              <a:cs typeface="Calibri"/>
              <a:sym typeface="Calibri"/>
            </a:endParaRPr>
          </a:p>
          <a:p>
            <a:pPr marL="0" marR="0" lvl="0" indent="0" algn="l" rtl="0">
              <a:lnSpc>
                <a:spcPct val="100000"/>
              </a:lnSpc>
              <a:spcBef>
                <a:spcPts val="2400"/>
              </a:spcBef>
              <a:spcAft>
                <a:spcPts val="0"/>
              </a:spcAft>
              <a:buNone/>
            </a:pPr>
            <a:endParaRPr sz="1800" dirty="0"/>
          </a:p>
        </p:txBody>
      </p:sp>
      <p:sp>
        <p:nvSpPr>
          <p:cNvPr id="204" name="Google Shape;204;g838945aa65_4_566"/>
          <p:cNvSpPr txBox="1"/>
          <p:nvPr/>
        </p:nvSpPr>
        <p:spPr>
          <a:xfrm>
            <a:off x="7418400" y="5377850"/>
            <a:ext cx="4773600" cy="78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Calibri"/>
                <a:ea typeface="Calibri"/>
                <a:cs typeface="Calibri"/>
                <a:sym typeface="Calibri"/>
              </a:rPr>
              <a:t>Tsai, J, </a:t>
            </a:r>
            <a:r>
              <a:rPr lang="en-US" sz="1200" dirty="0" err="1">
                <a:latin typeface="Calibri"/>
                <a:ea typeface="Calibri"/>
                <a:cs typeface="Calibri"/>
                <a:sym typeface="Calibri"/>
              </a:rPr>
              <a:t>Ucik</a:t>
            </a:r>
            <a:r>
              <a:rPr lang="en-US" sz="1200" dirty="0">
                <a:latin typeface="Calibri"/>
                <a:ea typeface="Calibri"/>
                <a:cs typeface="Calibri"/>
                <a:sym typeface="Calibri"/>
              </a:rPr>
              <a:t>, L., Baldwin, N, </a:t>
            </a:r>
            <a:r>
              <a:rPr lang="en-US" sz="1200" dirty="0" err="1">
                <a:latin typeface="Calibri"/>
                <a:ea typeface="Calibri"/>
                <a:cs typeface="Calibri"/>
                <a:sym typeface="Calibri"/>
              </a:rPr>
              <a:t>Hasslinger</a:t>
            </a:r>
            <a:r>
              <a:rPr lang="en-US" sz="1200" dirty="0">
                <a:latin typeface="Calibri"/>
                <a:ea typeface="Calibri"/>
                <a:cs typeface="Calibri"/>
                <a:sym typeface="Calibri"/>
              </a:rPr>
              <a:t>, C, and George, P. (2016). Race matters? Examining and rethinking race portrayal in preclinical medical education. </a:t>
            </a:r>
            <a:r>
              <a:rPr lang="en-US" sz="1200" dirty="0" err="1">
                <a:latin typeface="Calibri"/>
                <a:ea typeface="Calibri"/>
                <a:cs typeface="Calibri"/>
                <a:sym typeface="Calibri"/>
              </a:rPr>
              <a:t>Acad</a:t>
            </a:r>
            <a:r>
              <a:rPr lang="en-US" sz="1200" dirty="0">
                <a:latin typeface="Calibri"/>
                <a:ea typeface="Calibri"/>
                <a:cs typeface="Calibri"/>
                <a:sym typeface="Calibri"/>
              </a:rPr>
              <a:t> Med. 2016; 91:916–920.</a:t>
            </a:r>
            <a:endParaRPr sz="1200" dirty="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838945aa65_4_573"/>
          <p:cNvSpPr txBox="1">
            <a:spLocks noGrp="1"/>
          </p:cNvSpPr>
          <p:nvPr>
            <p:ph type="ctrTitle"/>
          </p:nvPr>
        </p:nvSpPr>
        <p:spPr>
          <a:xfrm>
            <a:off x="480665" y="680381"/>
            <a:ext cx="10672500" cy="932100"/>
          </a:xfrm>
          <a:prstGeom prst="rect">
            <a:avLst/>
          </a:prstGeom>
          <a:noFill/>
          <a:ln>
            <a:noFill/>
          </a:ln>
        </p:spPr>
        <p:txBody>
          <a:bodyPr spcFirstLastPara="1" wrap="square" lIns="121900" tIns="60925" rIns="121900" bIns="60925" anchor="t" anchorCtr="0">
            <a:noAutofit/>
          </a:bodyPr>
          <a:lstStyle/>
          <a:p>
            <a:pPr marL="0" lvl="0" indent="0" algn="l" rtl="0">
              <a:lnSpc>
                <a:spcPct val="90000"/>
              </a:lnSpc>
              <a:spcBef>
                <a:spcPts val="0"/>
              </a:spcBef>
              <a:spcAft>
                <a:spcPts val="0"/>
              </a:spcAft>
              <a:buClr>
                <a:srgbClr val="1D9A78"/>
              </a:buClr>
              <a:buSzPts val="4400"/>
              <a:buFont typeface="Calibri"/>
              <a:buNone/>
            </a:pPr>
            <a:r>
              <a:rPr lang="en-US" sz="4400">
                <a:solidFill>
                  <a:srgbClr val="C00000"/>
                </a:solidFill>
                <a:latin typeface="Calibri"/>
                <a:ea typeface="Calibri"/>
                <a:cs typeface="Calibri"/>
                <a:sym typeface="Calibri"/>
              </a:rPr>
              <a:t>Bias in Medical Education cont. </a:t>
            </a:r>
            <a:endParaRPr>
              <a:solidFill>
                <a:srgbClr val="C00000"/>
              </a:solidFill>
            </a:endParaRPr>
          </a:p>
        </p:txBody>
      </p:sp>
      <p:sp>
        <p:nvSpPr>
          <p:cNvPr id="210" name="Google Shape;210;g838945aa65_4_573"/>
          <p:cNvSpPr txBox="1">
            <a:spLocks noGrp="1"/>
          </p:cNvSpPr>
          <p:nvPr>
            <p:ph type="body" idx="2"/>
          </p:nvPr>
        </p:nvSpPr>
        <p:spPr>
          <a:xfrm>
            <a:off x="488568" y="1459035"/>
            <a:ext cx="10687500" cy="3747600"/>
          </a:xfrm>
          <a:prstGeom prst="rect">
            <a:avLst/>
          </a:prstGeom>
          <a:noFill/>
          <a:ln>
            <a:noFill/>
          </a:ln>
        </p:spPr>
        <p:txBody>
          <a:bodyPr spcFirstLastPara="1" wrap="square" lIns="121900" tIns="60925" rIns="121900" bIns="60925" anchor="t" anchorCtr="0">
            <a:noAutofit/>
          </a:bodyPr>
          <a:lstStyle/>
          <a:p>
            <a:pPr marL="457200" lvl="0" indent="-381000" algn="l" rtl="0">
              <a:lnSpc>
                <a:spcPct val="90000"/>
              </a:lnSpc>
              <a:spcBef>
                <a:spcPts val="0"/>
              </a:spcBef>
              <a:spcAft>
                <a:spcPts val="0"/>
              </a:spcAft>
              <a:buClr>
                <a:schemeClr val="dk1"/>
              </a:buClr>
              <a:buSzPts val="2400"/>
              <a:buChar char="●"/>
            </a:pPr>
            <a:r>
              <a:rPr lang="en-US" dirty="0">
                <a:solidFill>
                  <a:schemeClr val="dk1"/>
                </a:solidFill>
                <a:latin typeface="Calibri"/>
                <a:ea typeface="Calibri"/>
                <a:cs typeface="Calibri"/>
                <a:sym typeface="Calibri"/>
              </a:rPr>
              <a:t>Flawed epidemiological methods contribute to misrepresentation—from tokenism to erasure of nonwhite/non-cis/non-heterosexual people—but it also stems from societal structures, while simultaneously reinforcing them. </a:t>
            </a:r>
            <a:endParaRPr dirty="0">
              <a:solidFill>
                <a:schemeClr val="dk1"/>
              </a:solidFill>
              <a:latin typeface="Calibri"/>
              <a:ea typeface="Calibri"/>
              <a:cs typeface="Calibri"/>
              <a:sym typeface="Calibri"/>
            </a:endParaRPr>
          </a:p>
          <a:p>
            <a:pPr marL="457200" lvl="0" indent="0" algn="l" rtl="0">
              <a:lnSpc>
                <a:spcPct val="90000"/>
              </a:lnSpc>
              <a:spcBef>
                <a:spcPts val="0"/>
              </a:spcBef>
              <a:spcAft>
                <a:spcPts val="0"/>
              </a:spcAft>
              <a:buNone/>
            </a:pPr>
            <a:endParaRPr dirty="0">
              <a:solidFill>
                <a:schemeClr val="dk1"/>
              </a:solidFill>
              <a:latin typeface="Calibri"/>
              <a:ea typeface="Calibri"/>
              <a:cs typeface="Calibri"/>
              <a:sym typeface="Calibri"/>
            </a:endParaRPr>
          </a:p>
          <a:p>
            <a:pPr marL="457200" lvl="0" indent="-381000" algn="l" rtl="0">
              <a:lnSpc>
                <a:spcPct val="90000"/>
              </a:lnSpc>
              <a:spcBef>
                <a:spcPts val="0"/>
              </a:spcBef>
              <a:spcAft>
                <a:spcPts val="0"/>
              </a:spcAft>
              <a:buClr>
                <a:schemeClr val="dk1"/>
              </a:buClr>
              <a:buSzPts val="2400"/>
              <a:buChar char="●"/>
            </a:pPr>
            <a:r>
              <a:rPr lang="en-US" dirty="0">
                <a:solidFill>
                  <a:schemeClr val="dk1"/>
                </a:solidFill>
                <a:latin typeface="Calibri"/>
                <a:ea typeface="Calibri"/>
                <a:cs typeface="Calibri"/>
                <a:sym typeface="Calibri"/>
              </a:rPr>
              <a:t>Women are also underrepresented in case presentations and texts regardless of disease prevalence. </a:t>
            </a:r>
            <a:endParaRPr dirty="0">
              <a:solidFill>
                <a:schemeClr val="dk1"/>
              </a:solidFill>
              <a:latin typeface="Calibri"/>
              <a:ea typeface="Calibri"/>
              <a:cs typeface="Calibri"/>
              <a:sym typeface="Calibri"/>
            </a:endParaRPr>
          </a:p>
          <a:p>
            <a:pPr marL="457200" lvl="0" indent="0" algn="l" rtl="0">
              <a:lnSpc>
                <a:spcPct val="90000"/>
              </a:lnSpc>
              <a:spcBef>
                <a:spcPts val="0"/>
              </a:spcBef>
              <a:spcAft>
                <a:spcPts val="0"/>
              </a:spcAft>
              <a:buNone/>
            </a:pPr>
            <a:endParaRPr dirty="0">
              <a:solidFill>
                <a:schemeClr val="dk1"/>
              </a:solidFill>
              <a:latin typeface="Calibri"/>
              <a:ea typeface="Calibri"/>
              <a:cs typeface="Calibri"/>
              <a:sym typeface="Calibri"/>
            </a:endParaRPr>
          </a:p>
          <a:p>
            <a:pPr marL="457200" lvl="0" indent="-381000" algn="l" rtl="0">
              <a:lnSpc>
                <a:spcPct val="90000"/>
              </a:lnSpc>
              <a:spcBef>
                <a:spcPts val="0"/>
              </a:spcBef>
              <a:spcAft>
                <a:spcPts val="0"/>
              </a:spcAft>
              <a:buClr>
                <a:schemeClr val="dk1"/>
              </a:buClr>
              <a:buSzPts val="2400"/>
              <a:buChar char="●"/>
            </a:pPr>
            <a:r>
              <a:rPr lang="en-US" dirty="0">
                <a:solidFill>
                  <a:schemeClr val="dk1"/>
                </a:solidFill>
                <a:latin typeface="Calibri"/>
                <a:ea typeface="Calibri"/>
                <a:cs typeface="Calibri"/>
                <a:sym typeface="Calibri"/>
              </a:rPr>
              <a:t>All these forms of skewed representation result in reinforcement of implicit bias, worse health outcomes, and policy that perpetuates inequalities.</a:t>
            </a:r>
            <a:endParaRPr dirty="0">
              <a:solidFill>
                <a:schemeClr val="dk1"/>
              </a:solidFill>
              <a:latin typeface="Calibri"/>
              <a:ea typeface="Calibri"/>
              <a:cs typeface="Calibri"/>
              <a:sym typeface="Calibri"/>
            </a:endParaRPr>
          </a:p>
          <a:p>
            <a:pPr marL="0" marR="0" lvl="0" indent="0" algn="l" rtl="0">
              <a:lnSpc>
                <a:spcPct val="100000"/>
              </a:lnSpc>
              <a:spcBef>
                <a:spcPts val="2400"/>
              </a:spcBef>
              <a:spcAft>
                <a:spcPts val="0"/>
              </a:spcAft>
              <a:buNone/>
            </a:pPr>
            <a:endParaRPr dirty="0"/>
          </a:p>
        </p:txBody>
      </p:sp>
      <p:sp>
        <p:nvSpPr>
          <p:cNvPr id="211" name="Google Shape;211;g838945aa65_4_573"/>
          <p:cNvSpPr txBox="1"/>
          <p:nvPr/>
        </p:nvSpPr>
        <p:spPr>
          <a:xfrm>
            <a:off x="7418400" y="5377850"/>
            <a:ext cx="4773600" cy="78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Karani R, Varpio L, May W, et al.Commentary. Academic Medicine. 2017;92(11S):S1–S6. doi: 10.1097/ACM.0000000000001928.</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838945aa65_4_579"/>
          <p:cNvSpPr txBox="1">
            <a:spLocks noGrp="1"/>
          </p:cNvSpPr>
          <p:nvPr>
            <p:ph type="ctrTitle"/>
          </p:nvPr>
        </p:nvSpPr>
        <p:spPr>
          <a:xfrm>
            <a:off x="480665" y="680381"/>
            <a:ext cx="10672500" cy="932100"/>
          </a:xfrm>
          <a:prstGeom prst="rect">
            <a:avLst/>
          </a:prstGeom>
          <a:noFill/>
          <a:ln>
            <a:noFill/>
          </a:ln>
        </p:spPr>
        <p:txBody>
          <a:bodyPr spcFirstLastPara="1" wrap="square" lIns="121900" tIns="60925" rIns="121900" bIns="60925" anchor="t" anchorCtr="0">
            <a:noAutofit/>
          </a:bodyPr>
          <a:lstStyle/>
          <a:p>
            <a:pPr>
              <a:lnSpc>
                <a:spcPct val="90000"/>
              </a:lnSpc>
              <a:buClr>
                <a:srgbClr val="1D9A78"/>
              </a:buClr>
              <a:buSzPts val="4400"/>
            </a:pPr>
            <a:r>
              <a:rPr lang="en-US" sz="4400" dirty="0">
                <a:solidFill>
                  <a:srgbClr val="C00000"/>
                </a:solidFill>
                <a:latin typeface="Calibri"/>
                <a:ea typeface="Calibri"/>
                <a:cs typeface="Calibri"/>
                <a:sym typeface="Calibri"/>
              </a:rPr>
              <a:t>The “Hidden” Curriculum </a:t>
            </a:r>
            <a:endParaRPr>
              <a:solidFill>
                <a:srgbClr val="C00000"/>
              </a:solidFill>
            </a:endParaRPr>
          </a:p>
        </p:txBody>
      </p:sp>
      <p:sp>
        <p:nvSpPr>
          <p:cNvPr id="217" name="Google Shape;217;g838945aa65_4_579"/>
          <p:cNvSpPr txBox="1">
            <a:spLocks noGrp="1"/>
          </p:cNvSpPr>
          <p:nvPr>
            <p:ph type="body" idx="2"/>
          </p:nvPr>
        </p:nvSpPr>
        <p:spPr>
          <a:xfrm>
            <a:off x="483047" y="1459035"/>
            <a:ext cx="10681978" cy="4277686"/>
          </a:xfrm>
          <a:prstGeom prst="rect">
            <a:avLst/>
          </a:prstGeom>
          <a:noFill/>
          <a:ln>
            <a:noFill/>
          </a:ln>
        </p:spPr>
        <p:txBody>
          <a:bodyPr spcFirstLastPara="1" wrap="square" lIns="121900" tIns="60925" rIns="121900" bIns="60925" anchor="t" anchorCtr="0">
            <a:noAutofit/>
          </a:bodyPr>
          <a:lstStyle/>
          <a:p>
            <a:pPr marL="457200" lvl="0" indent="-381000" algn="l" rtl="0">
              <a:lnSpc>
                <a:spcPct val="90000"/>
              </a:lnSpc>
              <a:spcBef>
                <a:spcPts val="0"/>
              </a:spcBef>
              <a:spcAft>
                <a:spcPts val="0"/>
              </a:spcAft>
              <a:buClr>
                <a:schemeClr val="dk1"/>
              </a:buClr>
              <a:buSzPts val="2400"/>
              <a:buFont typeface="Calibri"/>
              <a:buChar char="●"/>
            </a:pPr>
            <a:r>
              <a:rPr lang="en-US" sz="2200" dirty="0">
                <a:solidFill>
                  <a:schemeClr val="dk1"/>
                </a:solidFill>
                <a:latin typeface="Calibri"/>
                <a:ea typeface="Calibri"/>
                <a:cs typeface="Calibri"/>
                <a:sym typeface="Calibri"/>
              </a:rPr>
              <a:t>The “hidden curriculum” refers to medical education as more than simple transmission of knowledge and skills; it is also a socialization process. </a:t>
            </a:r>
            <a:r>
              <a:rPr lang="en-US" sz="2200" b="1" dirty="0">
                <a:solidFill>
                  <a:schemeClr val="dk1"/>
                </a:solidFill>
                <a:latin typeface="Calibri"/>
                <a:ea typeface="Calibri"/>
                <a:cs typeface="Calibri"/>
                <a:sym typeface="Calibri"/>
              </a:rPr>
              <a:t>Wittingly or unwittingly, norms and values transmitted to future physicians often undermine the formal messages of the declared curriculum. </a:t>
            </a:r>
            <a:r>
              <a:rPr lang="en-US" sz="2200" dirty="0">
                <a:solidFill>
                  <a:schemeClr val="dk1"/>
                </a:solidFill>
                <a:latin typeface="Calibri"/>
                <a:ea typeface="Calibri"/>
                <a:cs typeface="Calibri"/>
                <a:sym typeface="Calibri"/>
              </a:rPr>
              <a:t>The hidden curriculum consists of what is </a:t>
            </a:r>
            <a:r>
              <a:rPr lang="en-US" sz="2200" b="1" dirty="0">
                <a:solidFill>
                  <a:schemeClr val="dk1"/>
                </a:solidFill>
                <a:latin typeface="Calibri"/>
                <a:ea typeface="Calibri"/>
                <a:cs typeface="Calibri"/>
                <a:sym typeface="Calibri"/>
              </a:rPr>
              <a:t>implicitly taught by example day to day</a:t>
            </a:r>
            <a:r>
              <a:rPr lang="en-US" sz="2200" dirty="0">
                <a:solidFill>
                  <a:schemeClr val="dk1"/>
                </a:solidFill>
                <a:latin typeface="Calibri"/>
                <a:ea typeface="Calibri"/>
                <a:cs typeface="Calibri"/>
                <a:sym typeface="Calibri"/>
              </a:rPr>
              <a:t>, not the explicit teaching of lectures, grand rounds, and seminars.”(Mahood, 2011)</a:t>
            </a:r>
            <a:endParaRPr lang="en-US" sz="2200" dirty="0">
              <a:solidFill>
                <a:schemeClr val="dk1"/>
              </a:solidFill>
              <a:latin typeface="Calibri"/>
              <a:ea typeface="Calibri"/>
              <a:cs typeface="Calibri"/>
            </a:endParaRPr>
          </a:p>
          <a:p>
            <a:pPr marL="228600" lvl="0" indent="0" algn="l" rtl="0">
              <a:lnSpc>
                <a:spcPct val="90000"/>
              </a:lnSpc>
              <a:spcBef>
                <a:spcPts val="0"/>
              </a:spcBef>
              <a:spcAft>
                <a:spcPts val="0"/>
              </a:spcAft>
              <a:buNone/>
            </a:pPr>
            <a:endParaRPr sz="2200" dirty="0">
              <a:solidFill>
                <a:schemeClr val="dk1"/>
              </a:solidFill>
              <a:latin typeface="Calibri"/>
              <a:ea typeface="Calibri"/>
              <a:cs typeface="Calibri"/>
            </a:endParaRPr>
          </a:p>
          <a:p>
            <a:pPr>
              <a:lnSpc>
                <a:spcPct val="90000"/>
              </a:lnSpc>
              <a:buClr>
                <a:schemeClr val="dk1"/>
              </a:buClr>
              <a:buChar char="●"/>
            </a:pPr>
            <a:r>
              <a:rPr lang="en-US" sz="2200" dirty="0">
                <a:solidFill>
                  <a:schemeClr val="dk1"/>
                </a:solidFill>
                <a:latin typeface="Calibri"/>
                <a:ea typeface="Calibri"/>
                <a:cs typeface="Calibri"/>
                <a:sym typeface="Calibri"/>
              </a:rPr>
              <a:t>Institutionally presented patterns, unintended messages, grouped behaviors, interpersonal relationship structures, and absence/out-of-context of information, and also nearly everything in between </a:t>
            </a:r>
            <a:endParaRPr lang="en-US" sz="2200" dirty="0">
              <a:solidFill>
                <a:schemeClr val="dk1"/>
              </a:solidFill>
              <a:ea typeface="Calibri"/>
            </a:endParaRPr>
          </a:p>
          <a:p>
            <a:pPr>
              <a:lnSpc>
                <a:spcPct val="90000"/>
              </a:lnSpc>
              <a:buClr>
                <a:schemeClr val="dk1"/>
              </a:buClr>
              <a:buChar char="●"/>
            </a:pPr>
            <a:endParaRPr lang="en-US" sz="2200" dirty="0">
              <a:solidFill>
                <a:schemeClr val="dk1"/>
              </a:solidFill>
              <a:latin typeface="Calibri"/>
              <a:ea typeface="Calibri"/>
              <a:cs typeface="Calibri"/>
            </a:endParaRPr>
          </a:p>
          <a:p>
            <a:pPr>
              <a:lnSpc>
                <a:spcPct val="90000"/>
              </a:lnSpc>
              <a:buClr>
                <a:schemeClr val="dk1"/>
              </a:buClr>
              <a:buChar char="●"/>
            </a:pPr>
            <a:r>
              <a:rPr lang="en-US" sz="2200" dirty="0">
                <a:solidFill>
                  <a:schemeClr val="dk1"/>
                </a:solidFill>
                <a:latin typeface="Calibri"/>
                <a:ea typeface="Calibri"/>
                <a:cs typeface="Calibri"/>
                <a:sym typeface="Calibri"/>
              </a:rPr>
              <a:t>The classical definition of hidden curriculum is fairly vague. In order for it to be a useful concept to be explored and applied in an evidence-based manner, it must be quantified (Lawrence 2018)</a:t>
            </a:r>
            <a:endParaRPr sz="2200" dirty="0">
              <a:solidFill>
                <a:schemeClr val="dk1"/>
              </a:solidFill>
            </a:endParaRPr>
          </a:p>
        </p:txBody>
      </p:sp>
      <p:sp>
        <p:nvSpPr>
          <p:cNvPr id="218" name="Google Shape;218;g838945aa65_4_579"/>
          <p:cNvSpPr txBox="1"/>
          <p:nvPr/>
        </p:nvSpPr>
        <p:spPr>
          <a:xfrm>
            <a:off x="7418400" y="5694425"/>
            <a:ext cx="4773600" cy="473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US" sz="1200">
                <a:solidFill>
                  <a:schemeClr val="dk1"/>
                </a:solidFill>
                <a:latin typeface="Calibri"/>
                <a:ea typeface="Calibri"/>
                <a:cs typeface="Calibri"/>
                <a:sym typeface="Calibri"/>
              </a:rPr>
              <a:t>Slide Adapted from: Melissa Gronceski &amp; Joey Wendt</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838945aa65_4_585"/>
          <p:cNvSpPr txBox="1">
            <a:spLocks noGrp="1"/>
          </p:cNvSpPr>
          <p:nvPr>
            <p:ph type="ctrTitle"/>
          </p:nvPr>
        </p:nvSpPr>
        <p:spPr>
          <a:xfrm>
            <a:off x="480665" y="680381"/>
            <a:ext cx="10672500" cy="932100"/>
          </a:xfrm>
          <a:prstGeom prst="rect">
            <a:avLst/>
          </a:prstGeom>
          <a:noFill/>
          <a:ln>
            <a:noFill/>
          </a:ln>
        </p:spPr>
        <p:txBody>
          <a:bodyPr spcFirstLastPara="1" wrap="square" lIns="121900" tIns="60925" rIns="121900" bIns="60925" anchor="t" anchorCtr="0">
            <a:noAutofit/>
          </a:bodyPr>
          <a:lstStyle/>
          <a:p>
            <a:pPr marL="0" lvl="0" indent="0" algn="l" rtl="0">
              <a:lnSpc>
                <a:spcPct val="90000"/>
              </a:lnSpc>
              <a:spcBef>
                <a:spcPts val="0"/>
              </a:spcBef>
              <a:spcAft>
                <a:spcPts val="0"/>
              </a:spcAft>
              <a:buClr>
                <a:srgbClr val="1D9A78"/>
              </a:buClr>
              <a:buSzPts val="4400"/>
              <a:buFont typeface="Calibri"/>
              <a:buNone/>
            </a:pPr>
            <a:r>
              <a:rPr lang="en-US" sz="4400">
                <a:solidFill>
                  <a:srgbClr val="C00000"/>
                </a:solidFill>
                <a:latin typeface="Calibri"/>
                <a:ea typeface="Calibri"/>
                <a:cs typeface="Calibri"/>
                <a:sym typeface="Calibri"/>
              </a:rPr>
              <a:t>The “Hidden” Curriculum cont. </a:t>
            </a:r>
            <a:endParaRPr>
              <a:solidFill>
                <a:srgbClr val="C00000"/>
              </a:solidFill>
            </a:endParaRPr>
          </a:p>
        </p:txBody>
      </p:sp>
      <p:sp>
        <p:nvSpPr>
          <p:cNvPr id="224" name="Google Shape;224;g838945aa65_4_585"/>
          <p:cNvSpPr txBox="1">
            <a:spLocks noGrp="1"/>
          </p:cNvSpPr>
          <p:nvPr>
            <p:ph type="body" idx="2"/>
          </p:nvPr>
        </p:nvSpPr>
        <p:spPr>
          <a:xfrm>
            <a:off x="488568" y="1459035"/>
            <a:ext cx="10687500" cy="3747600"/>
          </a:xfrm>
          <a:prstGeom prst="rect">
            <a:avLst/>
          </a:prstGeom>
          <a:noFill/>
          <a:ln>
            <a:noFill/>
          </a:ln>
        </p:spPr>
        <p:txBody>
          <a:bodyPr spcFirstLastPara="1" wrap="square" lIns="121900" tIns="60925" rIns="121900" bIns="60925" anchor="t" anchorCtr="0">
            <a:noAutofit/>
          </a:bodyPr>
          <a:lstStyle/>
          <a:p>
            <a:pPr marL="457200" lvl="0" indent="-381000" algn="l" rtl="0">
              <a:lnSpc>
                <a:spcPct val="90000"/>
              </a:lnSpc>
              <a:spcBef>
                <a:spcPts val="1000"/>
              </a:spcBef>
              <a:spcAft>
                <a:spcPts val="0"/>
              </a:spcAft>
              <a:buClr>
                <a:schemeClr val="dk1"/>
              </a:buClr>
              <a:buSzPts val="2400"/>
              <a:buChar char="●"/>
            </a:pPr>
            <a:r>
              <a:rPr lang="en-US">
                <a:solidFill>
                  <a:schemeClr val="dk1"/>
                </a:solidFill>
                <a:latin typeface="Calibri"/>
                <a:ea typeface="Calibri"/>
                <a:cs typeface="Calibri"/>
                <a:sym typeface="Calibri"/>
              </a:rPr>
              <a:t>How does case-based learning specifically color medical education? (Turbes, 2002)</a:t>
            </a:r>
            <a:endParaRPr>
              <a:solidFill>
                <a:schemeClr val="dk1"/>
              </a:solidFill>
              <a:latin typeface="Calibri"/>
              <a:ea typeface="Calibri"/>
              <a:cs typeface="Calibri"/>
              <a:sym typeface="Calibri"/>
            </a:endParaRPr>
          </a:p>
          <a:p>
            <a:pPr marL="914400" lvl="1" indent="-381000" algn="l" rtl="0">
              <a:lnSpc>
                <a:spcPct val="90000"/>
              </a:lnSpc>
              <a:spcBef>
                <a:spcPts val="500"/>
              </a:spcBef>
              <a:spcAft>
                <a:spcPts val="0"/>
              </a:spcAft>
              <a:buClr>
                <a:schemeClr val="dk1"/>
              </a:buClr>
              <a:buSzPts val="2400"/>
              <a:buChar char="○"/>
            </a:pPr>
            <a:r>
              <a:rPr lang="en-US" sz="2400">
                <a:solidFill>
                  <a:schemeClr val="dk1"/>
                </a:solidFill>
                <a:latin typeface="Calibri"/>
                <a:ea typeface="Calibri"/>
                <a:cs typeface="Calibri"/>
                <a:sym typeface="Calibri"/>
              </a:rPr>
              <a:t>Under-representations of women, sexual minorities, ethnic minorities</a:t>
            </a:r>
            <a:endParaRPr sz="2400">
              <a:solidFill>
                <a:schemeClr val="dk1"/>
              </a:solidFill>
              <a:latin typeface="Calibri"/>
              <a:ea typeface="Calibri"/>
              <a:cs typeface="Calibri"/>
              <a:sym typeface="Calibri"/>
            </a:endParaRPr>
          </a:p>
          <a:p>
            <a:pPr marL="914400" lvl="1" indent="-381000" algn="l" rtl="0">
              <a:lnSpc>
                <a:spcPct val="90000"/>
              </a:lnSpc>
              <a:spcBef>
                <a:spcPts val="500"/>
              </a:spcBef>
              <a:spcAft>
                <a:spcPts val="0"/>
              </a:spcAft>
              <a:buClr>
                <a:schemeClr val="dk1"/>
              </a:buClr>
              <a:buSzPts val="2400"/>
              <a:buChar char="○"/>
            </a:pPr>
            <a:r>
              <a:rPr lang="en-US" sz="2400">
                <a:solidFill>
                  <a:schemeClr val="dk1"/>
                </a:solidFill>
                <a:latin typeface="Calibri"/>
                <a:ea typeface="Calibri"/>
                <a:cs typeface="Calibri"/>
                <a:sym typeface="Calibri"/>
              </a:rPr>
              <a:t>Demographics incongruent with population and disease prevalence</a:t>
            </a:r>
            <a:endParaRPr sz="2400">
              <a:solidFill>
                <a:schemeClr val="dk1"/>
              </a:solidFill>
              <a:latin typeface="Calibri"/>
              <a:ea typeface="Calibri"/>
              <a:cs typeface="Calibri"/>
              <a:sym typeface="Calibri"/>
            </a:endParaRPr>
          </a:p>
          <a:p>
            <a:pPr marL="457200" lvl="0" indent="-381000" algn="l" rtl="0">
              <a:lnSpc>
                <a:spcPct val="90000"/>
              </a:lnSpc>
              <a:spcBef>
                <a:spcPts val="1000"/>
              </a:spcBef>
              <a:spcAft>
                <a:spcPts val="0"/>
              </a:spcAft>
              <a:buClr>
                <a:schemeClr val="dk1"/>
              </a:buClr>
              <a:buSzPts val="2400"/>
              <a:buChar char="●"/>
            </a:pPr>
            <a:r>
              <a:rPr lang="en-US">
                <a:solidFill>
                  <a:schemeClr val="dk1"/>
                </a:solidFill>
                <a:latin typeface="Calibri"/>
                <a:ea typeface="Calibri"/>
                <a:cs typeface="Calibri"/>
                <a:sym typeface="Calibri"/>
              </a:rPr>
              <a:t>In each clinical case: representation vs. erasure, reality vs. normality vs. stereotype</a:t>
            </a:r>
            <a:endParaRPr>
              <a:solidFill>
                <a:schemeClr val="dk1"/>
              </a:solidFill>
              <a:latin typeface="Calibri"/>
              <a:ea typeface="Calibri"/>
              <a:cs typeface="Calibri"/>
              <a:sym typeface="Calibri"/>
            </a:endParaRPr>
          </a:p>
          <a:p>
            <a:pPr marL="457200" lvl="0" indent="0" algn="l" rtl="0">
              <a:lnSpc>
                <a:spcPct val="90000"/>
              </a:lnSpc>
              <a:spcBef>
                <a:spcPts val="0"/>
              </a:spcBef>
              <a:spcAft>
                <a:spcPts val="0"/>
              </a:spcAft>
              <a:buNone/>
            </a:pPr>
            <a:endParaRPr sz="1800">
              <a:solidFill>
                <a:schemeClr val="dk1"/>
              </a:solidFill>
              <a:latin typeface="Calibri"/>
              <a:ea typeface="Calibri"/>
              <a:cs typeface="Calibri"/>
              <a:sym typeface="Calibri"/>
            </a:endParaRPr>
          </a:p>
        </p:txBody>
      </p:sp>
      <p:sp>
        <p:nvSpPr>
          <p:cNvPr id="225" name="Google Shape;225;g838945aa65_4_585"/>
          <p:cNvSpPr txBox="1"/>
          <p:nvPr/>
        </p:nvSpPr>
        <p:spPr>
          <a:xfrm>
            <a:off x="7418400" y="5694425"/>
            <a:ext cx="4773600" cy="473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2400"/>
              <a:buFont typeface="Arial"/>
              <a:buNone/>
            </a:pPr>
            <a:r>
              <a:rPr lang="en-US" sz="1200">
                <a:solidFill>
                  <a:schemeClr val="dk1"/>
                </a:solidFill>
                <a:latin typeface="Calibri"/>
                <a:ea typeface="Calibri"/>
                <a:cs typeface="Calibri"/>
                <a:sym typeface="Calibri"/>
              </a:rPr>
              <a:t>Slide Adapted from: Melissa Gronceski &amp; Joey Wendt</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0C8637-81FF-45C3-A436-C9A36780626B}"/>
              </a:ext>
            </a:extLst>
          </p:cNvPr>
          <p:cNvSpPr>
            <a:spLocks noGrp="1"/>
          </p:cNvSpPr>
          <p:nvPr>
            <p:ph type="title"/>
          </p:nvPr>
        </p:nvSpPr>
        <p:spPr>
          <a:xfrm>
            <a:off x="675592" y="3032696"/>
            <a:ext cx="10447110" cy="876000"/>
          </a:xfrm>
        </p:spPr>
        <p:txBody>
          <a:bodyPr/>
          <a:lstStyle/>
          <a:p>
            <a:pPr marL="76200" marR="0" lvl="0" indent="0" defTabSz="914400" rtl="0" eaLnBrk="1" fontAlgn="auto" latinLnBrk="0" hangingPunct="1">
              <a:lnSpc>
                <a:spcPct val="90000"/>
              </a:lnSpc>
              <a:spcBef>
                <a:spcPts val="1000"/>
              </a:spcBef>
              <a:spcAft>
                <a:spcPts val="0"/>
              </a:spcAft>
              <a:tabLst/>
              <a:defRPr/>
            </a:pPr>
            <a:r>
              <a:rPr lang="en-US" dirty="0">
                <a:sym typeface="Calibri"/>
              </a:rPr>
              <a:t>What is the hidden curriculum being created as the result of unconscious bias and/or microaggressions in IUSM cases?</a:t>
            </a:r>
            <a:r>
              <a:rPr lang="en-US" dirty="0"/>
              <a:t> </a:t>
            </a:r>
            <a:br>
              <a:rPr lang="en-US" dirty="0"/>
            </a:br>
            <a:endParaRPr lang="en-US" dirty="0"/>
          </a:p>
        </p:txBody>
      </p:sp>
    </p:spTree>
    <p:extLst>
      <p:ext uri="{BB962C8B-B14F-4D97-AF65-F5344CB8AC3E}">
        <p14:creationId xmlns:p14="http://schemas.microsoft.com/office/powerpoint/2010/main" val="1261375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D7CD7-49A9-4948-8A37-05225F660855}"/>
              </a:ext>
            </a:extLst>
          </p:cNvPr>
          <p:cNvSpPr>
            <a:spLocks noGrp="1"/>
          </p:cNvSpPr>
          <p:nvPr>
            <p:ph type="ctrTitle"/>
          </p:nvPr>
        </p:nvSpPr>
        <p:spPr>
          <a:xfrm>
            <a:off x="580056" y="558898"/>
            <a:ext cx="10672500" cy="932100"/>
          </a:xfrm>
        </p:spPr>
        <p:txBody>
          <a:bodyPr/>
          <a:lstStyle/>
          <a:p>
            <a:r>
              <a:rPr lang="en-US" dirty="0">
                <a:latin typeface="+mj-lt"/>
              </a:rPr>
              <a:t>Elective Timeline</a:t>
            </a:r>
          </a:p>
        </p:txBody>
      </p:sp>
      <p:graphicFrame>
        <p:nvGraphicFramePr>
          <p:cNvPr id="3" name="Diagram 2">
            <a:extLst>
              <a:ext uri="{FF2B5EF4-FFF2-40B4-BE49-F238E27FC236}">
                <a16:creationId xmlns:a16="http://schemas.microsoft.com/office/drawing/2014/main" id="{6998B859-7BDB-41D2-A30F-AAE2264DF502}"/>
              </a:ext>
            </a:extLst>
          </p:cNvPr>
          <p:cNvGraphicFramePr/>
          <p:nvPr/>
        </p:nvGraphicFramePr>
        <p:xfrm>
          <a:off x="1079291" y="1490998"/>
          <a:ext cx="10403174" cy="41487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7271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838945aa65_4_617"/>
          <p:cNvSpPr txBox="1">
            <a:spLocks noGrp="1"/>
          </p:cNvSpPr>
          <p:nvPr>
            <p:ph type="ctrTitle"/>
          </p:nvPr>
        </p:nvSpPr>
        <p:spPr>
          <a:xfrm>
            <a:off x="491708" y="262937"/>
            <a:ext cx="10672500" cy="932100"/>
          </a:xfrm>
          <a:prstGeom prst="rect">
            <a:avLst/>
          </a:prstGeom>
          <a:noFill/>
          <a:ln>
            <a:noFill/>
          </a:ln>
        </p:spPr>
        <p:txBody>
          <a:bodyPr spcFirstLastPara="1" wrap="square" lIns="121900" tIns="60925" rIns="121900" bIns="60925" anchor="t" anchorCtr="0">
            <a:noAutofit/>
          </a:bodyPr>
          <a:lstStyle/>
          <a:p>
            <a:pPr>
              <a:lnSpc>
                <a:spcPct val="90000"/>
              </a:lnSpc>
              <a:buClr>
                <a:srgbClr val="1D9A78"/>
              </a:buClr>
              <a:buSzPts val="4400"/>
            </a:pPr>
            <a:r>
              <a:rPr lang="en-US" sz="4800" dirty="0">
                <a:solidFill>
                  <a:srgbClr val="C00000"/>
                </a:solidFill>
                <a:latin typeface="Calibri"/>
                <a:ea typeface="Calibri"/>
                <a:cs typeface="Calibri"/>
                <a:sym typeface="Calibri"/>
              </a:rPr>
              <a:t>How to Assess Cased-Based Curriculum  </a:t>
            </a:r>
            <a:endParaRPr sz="4800">
              <a:solidFill>
                <a:srgbClr val="C00000"/>
              </a:solidFill>
            </a:endParaRPr>
          </a:p>
        </p:txBody>
      </p:sp>
      <p:sp>
        <p:nvSpPr>
          <p:cNvPr id="253" name="Google Shape;253;g838945aa65_4_617"/>
          <p:cNvSpPr txBox="1">
            <a:spLocks noGrp="1"/>
          </p:cNvSpPr>
          <p:nvPr>
            <p:ph type="body" idx="2"/>
          </p:nvPr>
        </p:nvSpPr>
        <p:spPr>
          <a:xfrm>
            <a:off x="488568" y="1195096"/>
            <a:ext cx="10687500" cy="3747600"/>
          </a:xfrm>
          <a:prstGeom prst="rect">
            <a:avLst/>
          </a:prstGeom>
          <a:noFill/>
          <a:ln>
            <a:noFill/>
          </a:ln>
        </p:spPr>
        <p:txBody>
          <a:bodyPr spcFirstLastPara="1" wrap="square" lIns="121900" tIns="60925" rIns="121900" bIns="60925" anchor="t" anchorCtr="0">
            <a:noAutofit/>
          </a:bodyPr>
          <a:lstStyle/>
          <a:p>
            <a:pPr marL="0" lvl="0" indent="0" algn="l" rtl="0">
              <a:spcBef>
                <a:spcPts val="0"/>
              </a:spcBef>
              <a:spcAft>
                <a:spcPts val="0"/>
              </a:spcAft>
              <a:buNone/>
            </a:pPr>
            <a:r>
              <a:rPr lang="en-US" sz="2000" dirty="0">
                <a:solidFill>
                  <a:schemeClr val="dk1"/>
                </a:solidFill>
                <a:latin typeface="Calibri"/>
                <a:ea typeface="Calibri"/>
                <a:cs typeface="Calibri"/>
                <a:sym typeface="Calibri"/>
              </a:rPr>
              <a:t>Krishnan et al (2019) provide a rubric to evaluate cases for teaching structural competency. Their criteria:</a:t>
            </a:r>
            <a:endParaRPr sz="2000" dirty="0">
              <a:solidFill>
                <a:schemeClr val="dk1"/>
              </a:solidFill>
              <a:latin typeface="Calibri"/>
              <a:ea typeface="Calibri"/>
              <a:cs typeface="Calibri"/>
              <a:sym typeface="Calibri"/>
            </a:endParaRPr>
          </a:p>
          <a:p>
            <a:pPr marL="444500" lvl="0" indent="-342900" algn="l" rtl="0">
              <a:spcBef>
                <a:spcPts val="1000"/>
              </a:spcBef>
              <a:spcAft>
                <a:spcPts val="0"/>
              </a:spcAft>
              <a:buClr>
                <a:schemeClr val="dk1"/>
              </a:buClr>
              <a:buSzPts val="2000"/>
              <a:buChar char="•"/>
            </a:pPr>
            <a:r>
              <a:rPr lang="en-US" sz="2000" dirty="0">
                <a:solidFill>
                  <a:schemeClr val="dk1"/>
                </a:solidFill>
                <a:latin typeface="Calibri"/>
                <a:ea typeface="Calibri"/>
                <a:cs typeface="Calibri"/>
                <a:sym typeface="Calibri"/>
              </a:rPr>
              <a:t>Racial and ethnic health disparities are caused by social and structural determinants of health (SSDOH) and not based in genetics or biology.</a:t>
            </a:r>
            <a:endParaRPr sz="2000" dirty="0">
              <a:solidFill>
                <a:schemeClr val="dk1"/>
              </a:solidFill>
              <a:latin typeface="Calibri"/>
              <a:ea typeface="Calibri"/>
              <a:cs typeface="Calibri"/>
            </a:endParaRPr>
          </a:p>
          <a:p>
            <a:pPr marL="444500" lvl="0" indent="-342900" algn="l" rtl="0">
              <a:spcBef>
                <a:spcPts val="1000"/>
              </a:spcBef>
              <a:spcAft>
                <a:spcPts val="0"/>
              </a:spcAft>
              <a:buClr>
                <a:schemeClr val="dk1"/>
              </a:buClr>
              <a:buSzPts val="2000"/>
              <a:buChar char="•"/>
            </a:pPr>
            <a:r>
              <a:rPr lang="en-US" sz="2000" dirty="0">
                <a:solidFill>
                  <a:schemeClr val="dk1"/>
                </a:solidFill>
                <a:latin typeface="Calibri"/>
                <a:ea typeface="Calibri"/>
                <a:cs typeface="Calibri"/>
                <a:sym typeface="Calibri"/>
              </a:rPr>
              <a:t>Providers should look to SSDOH to understand patient behaviors, rather than attributing patient behavior to patient’s race/culture.</a:t>
            </a:r>
            <a:endParaRPr sz="2000" dirty="0">
              <a:solidFill>
                <a:schemeClr val="dk1"/>
              </a:solidFill>
              <a:latin typeface="Calibri"/>
              <a:ea typeface="Calibri"/>
              <a:cs typeface="Calibri"/>
            </a:endParaRPr>
          </a:p>
          <a:p>
            <a:pPr marL="444500" lvl="0" indent="-342900" algn="l" rtl="0">
              <a:spcBef>
                <a:spcPts val="1000"/>
              </a:spcBef>
              <a:spcAft>
                <a:spcPts val="0"/>
              </a:spcAft>
              <a:buClr>
                <a:schemeClr val="dk1"/>
              </a:buClr>
              <a:buSzPts val="2000"/>
              <a:buChar char="•"/>
            </a:pPr>
            <a:r>
              <a:rPr lang="en-US" sz="2000" dirty="0">
                <a:solidFill>
                  <a:schemeClr val="dk1"/>
                </a:solidFill>
                <a:latin typeface="Calibri"/>
                <a:ea typeface="Calibri"/>
                <a:cs typeface="Calibri"/>
                <a:sym typeface="Calibri"/>
              </a:rPr>
              <a:t>Description of patients’ histories, health beliefs, and practices should direct attention to unique patient circumstances and SSDOH, as opposed to racial/cultural stereotypes.</a:t>
            </a:r>
            <a:endParaRPr sz="2000" dirty="0">
              <a:solidFill>
                <a:schemeClr val="dk1"/>
              </a:solidFill>
              <a:latin typeface="Calibri"/>
              <a:ea typeface="Calibri"/>
              <a:cs typeface="Calibri"/>
            </a:endParaRPr>
          </a:p>
          <a:p>
            <a:pPr marL="444500" lvl="0" indent="-342900" algn="l" rtl="0">
              <a:spcBef>
                <a:spcPts val="1000"/>
              </a:spcBef>
              <a:spcAft>
                <a:spcPts val="0"/>
              </a:spcAft>
              <a:buClr>
                <a:schemeClr val="dk1"/>
              </a:buClr>
              <a:buSzPts val="2000"/>
              <a:buChar char="•"/>
            </a:pPr>
            <a:r>
              <a:rPr lang="en-US" sz="2000" dirty="0">
                <a:solidFill>
                  <a:schemeClr val="dk1"/>
                </a:solidFill>
                <a:latin typeface="Calibri"/>
                <a:ea typeface="Calibri"/>
                <a:cs typeface="Calibri"/>
                <a:sym typeface="Calibri"/>
              </a:rPr>
              <a:t>Treatment plan should include addressing patients’ SSDOH.</a:t>
            </a:r>
            <a:endParaRPr sz="2000" dirty="0">
              <a:solidFill>
                <a:schemeClr val="dk1"/>
              </a:solidFill>
              <a:latin typeface="Calibri"/>
              <a:ea typeface="Calibri"/>
              <a:cs typeface="Calibri"/>
            </a:endParaRPr>
          </a:p>
          <a:p>
            <a:pPr marL="444500" lvl="0" indent="-342900" algn="l" rtl="0">
              <a:spcBef>
                <a:spcPts val="1000"/>
              </a:spcBef>
              <a:spcAft>
                <a:spcPts val="0"/>
              </a:spcAft>
              <a:buClr>
                <a:schemeClr val="dk1"/>
              </a:buClr>
              <a:buSzPts val="2000"/>
              <a:buChar char="•"/>
            </a:pPr>
            <a:r>
              <a:rPr lang="en-US" sz="2000" dirty="0">
                <a:solidFill>
                  <a:schemeClr val="dk1"/>
                </a:solidFill>
                <a:latin typeface="Calibri"/>
                <a:ea typeface="Calibri"/>
                <a:cs typeface="Calibri"/>
                <a:sym typeface="Calibri"/>
              </a:rPr>
              <a:t>Cases discuss implicit bias and critically reflect on racial/cultural disparities.</a:t>
            </a:r>
            <a:endParaRPr sz="2000" dirty="0">
              <a:solidFill>
                <a:schemeClr val="dk1"/>
              </a:solidFill>
              <a:latin typeface="Calibri"/>
              <a:ea typeface="Calibri"/>
              <a:cs typeface="Calibri"/>
            </a:endParaRPr>
          </a:p>
          <a:p>
            <a:pPr marL="444500" indent="-342900">
              <a:spcBef>
                <a:spcPts val="1000"/>
              </a:spcBef>
              <a:buClr>
                <a:schemeClr val="dk1"/>
              </a:buClr>
              <a:buSzPts val="2000"/>
              <a:buChar char="•"/>
            </a:pPr>
            <a:r>
              <a:rPr lang="en-US" sz="2000" dirty="0">
                <a:solidFill>
                  <a:schemeClr val="dk1"/>
                </a:solidFill>
                <a:latin typeface="Calibri"/>
                <a:ea typeface="Calibri"/>
                <a:cs typeface="Calibri"/>
                <a:sym typeface="Calibri"/>
              </a:rPr>
              <a:t>Cases include a diverse range of patient, provider, and medical student identities and health professional roles, which reflect nationwide sociodemographic statistics.</a:t>
            </a:r>
            <a:endParaRPr sz="2000" dirty="0">
              <a:solidFill>
                <a:schemeClr val="dk1"/>
              </a:solidFill>
              <a:latin typeface="Calibri"/>
              <a:ea typeface="Calibri"/>
              <a:cs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838945aa65_4_622"/>
          <p:cNvSpPr txBox="1">
            <a:spLocks noGrp="1"/>
          </p:cNvSpPr>
          <p:nvPr>
            <p:ph type="ctrTitle"/>
          </p:nvPr>
        </p:nvSpPr>
        <p:spPr>
          <a:xfrm>
            <a:off x="492760" y="523143"/>
            <a:ext cx="10672500" cy="932100"/>
          </a:xfrm>
          <a:prstGeom prst="rect">
            <a:avLst/>
          </a:prstGeom>
          <a:noFill/>
          <a:ln>
            <a:noFill/>
          </a:ln>
        </p:spPr>
        <p:txBody>
          <a:bodyPr spcFirstLastPara="1" wrap="square" lIns="121900" tIns="60925" rIns="121900" bIns="60925" anchor="t" anchorCtr="0">
            <a:noAutofit/>
          </a:bodyPr>
          <a:lstStyle/>
          <a:p>
            <a:pPr>
              <a:lnSpc>
                <a:spcPct val="90000"/>
              </a:lnSpc>
              <a:buClr>
                <a:srgbClr val="1D9A78"/>
              </a:buClr>
              <a:buSzPts val="4400"/>
            </a:pPr>
            <a:r>
              <a:rPr lang="en-US" sz="5400" dirty="0">
                <a:solidFill>
                  <a:srgbClr val="C00000"/>
                </a:solidFill>
                <a:latin typeface="Calibri"/>
                <a:ea typeface="Calibri"/>
                <a:cs typeface="Calibri"/>
                <a:sym typeface="Calibri"/>
              </a:rPr>
              <a:t>Methodology</a:t>
            </a:r>
            <a:r>
              <a:rPr lang="en-US" sz="4800" dirty="0">
                <a:solidFill>
                  <a:srgbClr val="A50021"/>
                </a:solidFill>
                <a:latin typeface="Calibri"/>
                <a:ea typeface="Calibri"/>
                <a:cs typeface="Calibri"/>
                <a:sym typeface="Calibri"/>
              </a:rPr>
              <a:t>  </a:t>
            </a:r>
            <a:endParaRPr sz="4800">
              <a:solidFill>
                <a:srgbClr val="A50021"/>
              </a:solidFill>
            </a:endParaRPr>
          </a:p>
        </p:txBody>
      </p:sp>
      <p:sp>
        <p:nvSpPr>
          <p:cNvPr id="259" name="Google Shape;259;g838945aa65_4_622"/>
          <p:cNvSpPr txBox="1">
            <a:spLocks noGrp="1"/>
          </p:cNvSpPr>
          <p:nvPr>
            <p:ph type="body" idx="2"/>
          </p:nvPr>
        </p:nvSpPr>
        <p:spPr>
          <a:xfrm>
            <a:off x="488568" y="1459035"/>
            <a:ext cx="10687500" cy="3747600"/>
          </a:xfrm>
          <a:prstGeom prst="rect">
            <a:avLst/>
          </a:prstGeom>
          <a:noFill/>
          <a:ln>
            <a:noFill/>
          </a:ln>
        </p:spPr>
        <p:txBody>
          <a:bodyPr spcFirstLastPara="1" wrap="square" lIns="121900" tIns="60925" rIns="121900" bIns="60925" anchor="t" anchorCtr="0">
            <a:noAutofit/>
          </a:bodyPr>
          <a:lstStyle/>
          <a:p>
            <a:pPr marL="0" indent="0">
              <a:buNone/>
            </a:pPr>
            <a:r>
              <a:rPr lang="en-US" dirty="0">
                <a:solidFill>
                  <a:schemeClr val="dk1"/>
                </a:solidFill>
                <a:latin typeface="Calibri"/>
                <a:ea typeface="Calibri"/>
                <a:cs typeface="Calibri"/>
                <a:sym typeface="Calibri"/>
              </a:rPr>
              <a:t>Building on the rubric developed by Krishnan et al, we assessed the cases on a number of qualitative parameters:</a:t>
            </a:r>
            <a:endParaRPr lang="en-US" dirty="0">
              <a:solidFill>
                <a:schemeClr val="dk1"/>
              </a:solidFill>
              <a:latin typeface="Calibri"/>
              <a:ea typeface="Calibri"/>
              <a:cs typeface="Calibri"/>
            </a:endParaRPr>
          </a:p>
          <a:p>
            <a:pPr marL="0" lvl="0" indent="0" algn="l" rtl="0">
              <a:spcBef>
                <a:spcPts val="0"/>
              </a:spcBef>
              <a:spcAft>
                <a:spcPts val="0"/>
              </a:spcAft>
              <a:buNone/>
            </a:pPr>
            <a:endParaRPr dirty="0">
              <a:solidFill>
                <a:schemeClr val="dk1"/>
              </a:solidFill>
              <a:latin typeface="Calibri"/>
              <a:ea typeface="Calibri"/>
              <a:cs typeface="Calibri"/>
              <a:sym typeface="Calibri"/>
            </a:endParaRPr>
          </a:p>
          <a:p>
            <a:pPr marL="0" lvl="0" indent="0" algn="l" rtl="0">
              <a:spcBef>
                <a:spcPts val="0"/>
              </a:spcBef>
              <a:spcAft>
                <a:spcPts val="0"/>
              </a:spcAft>
              <a:buNone/>
            </a:pPr>
            <a:endParaRPr dirty="0">
              <a:solidFill>
                <a:schemeClr val="dk1"/>
              </a:solidFill>
              <a:latin typeface="Calibri"/>
              <a:ea typeface="Calibri"/>
              <a:cs typeface="Calibri"/>
              <a:sym typeface="Calibri"/>
            </a:endParaRPr>
          </a:p>
          <a:p>
            <a:pPr marL="0" lvl="0" indent="0" algn="l" rtl="0">
              <a:spcBef>
                <a:spcPts val="0"/>
              </a:spcBef>
              <a:spcAft>
                <a:spcPts val="0"/>
              </a:spcAft>
              <a:buNone/>
            </a:pPr>
            <a:endParaRPr dirty="0">
              <a:solidFill>
                <a:schemeClr val="dk1"/>
              </a:solidFill>
              <a:latin typeface="Calibri"/>
              <a:ea typeface="Calibri"/>
              <a:cs typeface="Calibri"/>
              <a:sym typeface="Calibri"/>
            </a:endParaRPr>
          </a:p>
          <a:p>
            <a:pPr marL="0" lvl="0" indent="0" algn="l" rtl="0">
              <a:spcBef>
                <a:spcPts val="0"/>
              </a:spcBef>
              <a:spcAft>
                <a:spcPts val="0"/>
              </a:spcAft>
              <a:buNone/>
            </a:pP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2200"/>
              <a:buFont typeface="Arial"/>
              <a:buNone/>
            </a:pPr>
            <a:endParaRPr dirty="0">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endParaRPr dirty="0">
              <a:solidFill>
                <a:schemeClr val="dk1"/>
              </a:solidFill>
              <a:latin typeface="Calibri"/>
              <a:ea typeface="Calibri"/>
              <a:cs typeface="Calibri"/>
              <a:sym typeface="Calibri"/>
            </a:endParaRPr>
          </a:p>
          <a:p>
            <a:pPr marL="0" indent="0">
              <a:buClr>
                <a:schemeClr val="dk1"/>
              </a:buClr>
              <a:buSzPts val="2200"/>
              <a:buNone/>
            </a:pPr>
            <a:endParaRPr lang="en-US" dirty="0">
              <a:solidFill>
                <a:schemeClr val="dk1"/>
              </a:solidFill>
              <a:latin typeface="Calibri"/>
              <a:ea typeface="Calibri"/>
              <a:cs typeface="Calibri"/>
            </a:endParaRPr>
          </a:p>
          <a:p>
            <a:pPr marL="0" indent="0">
              <a:buSzPts val="2200"/>
              <a:buNone/>
            </a:pPr>
            <a:r>
              <a:rPr lang="en-US" dirty="0">
                <a:solidFill>
                  <a:schemeClr val="dk1"/>
                </a:solidFill>
                <a:latin typeface="Calibri"/>
                <a:ea typeface="Calibri"/>
                <a:cs typeface="Calibri"/>
                <a:sym typeface="Calibri"/>
              </a:rPr>
              <a:t>We then assessed the cases for bias on a scale of 1 to 5, with a score of 1 indicating no concern for bias and 5 indicating serious bias. </a:t>
            </a:r>
            <a:endParaRPr dirty="0">
              <a:solidFill>
                <a:schemeClr val="dk1"/>
              </a:solidFill>
              <a:latin typeface="Calibri"/>
              <a:ea typeface="Calibri"/>
              <a:cs typeface="Calibri"/>
            </a:endParaRPr>
          </a:p>
          <a:p>
            <a:pPr marL="0" lvl="0" indent="0" algn="l" rtl="0">
              <a:spcBef>
                <a:spcPts val="0"/>
              </a:spcBef>
              <a:spcAft>
                <a:spcPts val="0"/>
              </a:spcAft>
              <a:buNone/>
            </a:pPr>
            <a:endParaRPr sz="1800" b="1" dirty="0">
              <a:solidFill>
                <a:schemeClr val="dk1"/>
              </a:solidFill>
              <a:latin typeface="Calibri"/>
              <a:ea typeface="Calibri"/>
              <a:cs typeface="Calibri"/>
              <a:sym typeface="Calibri"/>
            </a:endParaRPr>
          </a:p>
        </p:txBody>
      </p:sp>
      <p:sp>
        <p:nvSpPr>
          <p:cNvPr id="260" name="Google Shape;260;g838945aa65_4_622"/>
          <p:cNvSpPr txBox="1"/>
          <p:nvPr/>
        </p:nvSpPr>
        <p:spPr>
          <a:xfrm>
            <a:off x="1016500" y="2306139"/>
            <a:ext cx="3239400" cy="1906500"/>
          </a:xfrm>
          <a:prstGeom prst="rect">
            <a:avLst/>
          </a:prstGeom>
          <a:noFill/>
          <a:ln>
            <a:noFill/>
          </a:ln>
        </p:spPr>
        <p:txBody>
          <a:bodyPr spcFirstLastPara="1" wrap="square" lIns="91425" tIns="91425" rIns="91425" bIns="91425" anchor="t" anchorCtr="0">
            <a:noAutofit/>
          </a:bodyPr>
          <a:lstStyle/>
          <a:p>
            <a:pPr marL="400050" lvl="0" indent="-285750" algn="l" rtl="0">
              <a:lnSpc>
                <a:spcPct val="115000"/>
              </a:lnSpc>
              <a:spcBef>
                <a:spcPts val="0"/>
              </a:spcBef>
              <a:spcAft>
                <a:spcPts val="0"/>
              </a:spcAft>
              <a:buClr>
                <a:schemeClr val="dk1"/>
              </a:buClr>
              <a:buSzPts val="1800"/>
              <a:buChar char="•"/>
            </a:pPr>
            <a:r>
              <a:rPr lang="en-US" sz="2000" dirty="0">
                <a:solidFill>
                  <a:schemeClr val="dk1"/>
                </a:solidFill>
                <a:latin typeface="Calibri"/>
                <a:ea typeface="Calibri"/>
                <a:cs typeface="Calibri"/>
                <a:sym typeface="Calibri"/>
              </a:rPr>
              <a:t>Race &amp; Ethnicity</a:t>
            </a:r>
            <a:endParaRPr lang="en-US" sz="2000" dirty="0">
              <a:solidFill>
                <a:schemeClr val="dk1"/>
              </a:solidFill>
              <a:latin typeface="Calibri"/>
              <a:ea typeface="Calibri"/>
              <a:cs typeface="Calibri"/>
            </a:endParaRPr>
          </a:p>
          <a:p>
            <a:pPr marL="400050" lvl="0" indent="-285750" algn="l" rtl="0">
              <a:lnSpc>
                <a:spcPct val="115000"/>
              </a:lnSpc>
              <a:spcBef>
                <a:spcPts val="0"/>
              </a:spcBef>
              <a:spcAft>
                <a:spcPts val="0"/>
              </a:spcAft>
              <a:buClr>
                <a:schemeClr val="dk1"/>
              </a:buClr>
              <a:buSzPts val="1800"/>
              <a:buChar char="•"/>
            </a:pPr>
            <a:r>
              <a:rPr lang="en-US" sz="2000" dirty="0">
                <a:solidFill>
                  <a:schemeClr val="dk1"/>
                </a:solidFill>
                <a:latin typeface="Calibri"/>
                <a:ea typeface="Calibri"/>
                <a:cs typeface="Calibri"/>
                <a:sym typeface="Calibri"/>
              </a:rPr>
              <a:t>Occupation/Education</a:t>
            </a:r>
            <a:endParaRPr sz="2000">
              <a:solidFill>
                <a:schemeClr val="dk1"/>
              </a:solidFill>
              <a:latin typeface="Calibri"/>
              <a:ea typeface="Calibri"/>
              <a:cs typeface="Calibri"/>
            </a:endParaRPr>
          </a:p>
          <a:p>
            <a:pPr marL="400050" lvl="0" indent="-285750" algn="l" rtl="0">
              <a:lnSpc>
                <a:spcPct val="115000"/>
              </a:lnSpc>
              <a:spcBef>
                <a:spcPts val="0"/>
              </a:spcBef>
              <a:spcAft>
                <a:spcPts val="0"/>
              </a:spcAft>
              <a:buClr>
                <a:schemeClr val="dk1"/>
              </a:buClr>
              <a:buSzPts val="1800"/>
              <a:buChar char="•"/>
            </a:pPr>
            <a:r>
              <a:rPr lang="en-US" sz="2000" dirty="0">
                <a:solidFill>
                  <a:schemeClr val="dk1"/>
                </a:solidFill>
                <a:latin typeface="Calibri"/>
                <a:ea typeface="Calibri"/>
                <a:cs typeface="Calibri"/>
                <a:sym typeface="Calibri"/>
              </a:rPr>
              <a:t>Faith/Religion</a:t>
            </a:r>
            <a:endParaRPr sz="2000">
              <a:solidFill>
                <a:schemeClr val="dk1"/>
              </a:solidFill>
              <a:latin typeface="Calibri"/>
              <a:ea typeface="Calibri"/>
              <a:cs typeface="Calibri"/>
            </a:endParaRPr>
          </a:p>
          <a:p>
            <a:pPr marL="400050" lvl="0" indent="-285750" algn="l" rtl="0">
              <a:lnSpc>
                <a:spcPct val="115000"/>
              </a:lnSpc>
              <a:spcBef>
                <a:spcPts val="0"/>
              </a:spcBef>
              <a:spcAft>
                <a:spcPts val="0"/>
              </a:spcAft>
              <a:buClr>
                <a:schemeClr val="dk1"/>
              </a:buClr>
              <a:buSzPts val="1800"/>
              <a:buChar char="•"/>
            </a:pPr>
            <a:r>
              <a:rPr lang="en-US" sz="2000" dirty="0">
                <a:solidFill>
                  <a:schemeClr val="dk1"/>
                </a:solidFill>
                <a:latin typeface="Calibri"/>
                <a:ea typeface="Calibri"/>
                <a:cs typeface="Calibri"/>
                <a:sym typeface="Calibri"/>
              </a:rPr>
              <a:t>Veteran Status</a:t>
            </a:r>
            <a:endParaRPr sz="2000">
              <a:solidFill>
                <a:schemeClr val="dk1"/>
              </a:solidFill>
              <a:latin typeface="Calibri"/>
              <a:ea typeface="Calibri"/>
              <a:cs typeface="Calibri"/>
            </a:endParaRPr>
          </a:p>
          <a:p>
            <a:pPr marL="400050" lvl="0" indent="-285750" algn="l" rtl="0">
              <a:lnSpc>
                <a:spcPct val="115000"/>
              </a:lnSpc>
              <a:spcBef>
                <a:spcPts val="0"/>
              </a:spcBef>
              <a:spcAft>
                <a:spcPts val="0"/>
              </a:spcAft>
              <a:buClr>
                <a:schemeClr val="dk1"/>
              </a:buClr>
              <a:buSzPts val="1800"/>
              <a:buChar char="•"/>
            </a:pPr>
            <a:r>
              <a:rPr lang="en-US" sz="2000" dirty="0">
                <a:solidFill>
                  <a:schemeClr val="dk1"/>
                </a:solidFill>
                <a:latin typeface="Calibri"/>
                <a:ea typeface="Calibri"/>
                <a:cs typeface="Calibri"/>
                <a:sym typeface="Calibri"/>
              </a:rPr>
              <a:t>Healthcare Access</a:t>
            </a:r>
            <a:endParaRPr sz="2000">
              <a:solidFill>
                <a:schemeClr val="dk1"/>
              </a:solidFill>
              <a:latin typeface="Calibri"/>
              <a:ea typeface="Calibri"/>
              <a:cs typeface="Calibri"/>
            </a:endParaRPr>
          </a:p>
          <a:p>
            <a:pPr marL="400050" lvl="0" indent="-285750" algn="l" rtl="0">
              <a:lnSpc>
                <a:spcPct val="115000"/>
              </a:lnSpc>
              <a:spcBef>
                <a:spcPts val="0"/>
              </a:spcBef>
              <a:spcAft>
                <a:spcPts val="0"/>
              </a:spcAft>
              <a:buClr>
                <a:schemeClr val="dk1"/>
              </a:buClr>
              <a:buSzPts val="1800"/>
              <a:buChar char="•"/>
            </a:pPr>
            <a:r>
              <a:rPr lang="en-US" sz="2000" dirty="0">
                <a:solidFill>
                  <a:schemeClr val="dk1"/>
                </a:solidFill>
                <a:latin typeface="Calibri"/>
                <a:ea typeface="Calibri"/>
                <a:cs typeface="Calibri"/>
                <a:sym typeface="Calibri"/>
              </a:rPr>
              <a:t>Family Status</a:t>
            </a:r>
            <a:endParaRPr sz="2000" dirty="0">
              <a:solidFill>
                <a:schemeClr val="dk1"/>
              </a:solidFill>
              <a:latin typeface="Calibri"/>
              <a:ea typeface="Calibri"/>
              <a:cs typeface="Calibri"/>
            </a:endParaRPr>
          </a:p>
          <a:p>
            <a:pPr marL="457200" lvl="0" indent="0" algn="l" rtl="0">
              <a:lnSpc>
                <a:spcPct val="115000"/>
              </a:lnSpc>
              <a:spcBef>
                <a:spcPts val="0"/>
              </a:spcBef>
              <a:spcAft>
                <a:spcPts val="0"/>
              </a:spcAft>
              <a:buNone/>
            </a:pPr>
            <a:endParaRPr/>
          </a:p>
        </p:txBody>
      </p:sp>
      <p:sp>
        <p:nvSpPr>
          <p:cNvPr id="261" name="Google Shape;261;g838945aa65_4_622"/>
          <p:cNvSpPr txBox="1"/>
          <p:nvPr/>
        </p:nvSpPr>
        <p:spPr>
          <a:xfrm>
            <a:off x="4532744" y="2302271"/>
            <a:ext cx="2878200" cy="1906500"/>
          </a:xfrm>
          <a:prstGeom prst="rect">
            <a:avLst/>
          </a:prstGeom>
          <a:noFill/>
          <a:ln>
            <a:noFill/>
          </a:ln>
        </p:spPr>
        <p:txBody>
          <a:bodyPr spcFirstLastPara="1" wrap="square" lIns="91425" tIns="91425" rIns="91425" bIns="91425" anchor="t" anchorCtr="0">
            <a:noAutofit/>
          </a:bodyPr>
          <a:lstStyle/>
          <a:p>
            <a:pPr marL="400050" lvl="0" indent="-285750" algn="l" rtl="0">
              <a:lnSpc>
                <a:spcPct val="115000"/>
              </a:lnSpc>
              <a:spcBef>
                <a:spcPts val="0"/>
              </a:spcBef>
              <a:spcAft>
                <a:spcPts val="0"/>
              </a:spcAft>
              <a:buClr>
                <a:schemeClr val="dk1"/>
              </a:buClr>
              <a:buSzPts val="1800"/>
              <a:buChar char="•"/>
            </a:pPr>
            <a:r>
              <a:rPr lang="en-US" sz="2000" dirty="0">
                <a:solidFill>
                  <a:schemeClr val="dk1"/>
                </a:solidFill>
                <a:latin typeface="Calibri"/>
                <a:ea typeface="Calibri"/>
                <a:cs typeface="Calibri"/>
                <a:sym typeface="Calibri"/>
              </a:rPr>
              <a:t>Disability</a:t>
            </a:r>
            <a:endParaRPr lang="en-US" sz="2000" dirty="0">
              <a:solidFill>
                <a:schemeClr val="dk1"/>
              </a:solidFill>
              <a:latin typeface="Calibri"/>
              <a:ea typeface="Calibri"/>
              <a:cs typeface="Calibri"/>
            </a:endParaRPr>
          </a:p>
          <a:p>
            <a:pPr marL="400050" lvl="0" indent="-285750" algn="l" rtl="0">
              <a:lnSpc>
                <a:spcPct val="115000"/>
              </a:lnSpc>
              <a:spcBef>
                <a:spcPts val="0"/>
              </a:spcBef>
              <a:spcAft>
                <a:spcPts val="0"/>
              </a:spcAft>
              <a:buClr>
                <a:schemeClr val="dk1"/>
              </a:buClr>
              <a:buSzPts val="1800"/>
              <a:buChar char="•"/>
            </a:pPr>
            <a:r>
              <a:rPr lang="en-US" sz="2000" dirty="0">
                <a:solidFill>
                  <a:schemeClr val="dk1"/>
                </a:solidFill>
                <a:latin typeface="Calibri"/>
                <a:ea typeface="Calibri"/>
                <a:cs typeface="Calibri"/>
                <a:sym typeface="Calibri"/>
              </a:rPr>
              <a:t>Gender</a:t>
            </a:r>
            <a:endParaRPr sz="2000">
              <a:solidFill>
                <a:schemeClr val="dk1"/>
              </a:solidFill>
              <a:latin typeface="Calibri"/>
              <a:ea typeface="Calibri"/>
              <a:cs typeface="Calibri"/>
            </a:endParaRPr>
          </a:p>
          <a:p>
            <a:pPr marL="400050" lvl="0" indent="-285750" algn="l" rtl="0">
              <a:lnSpc>
                <a:spcPct val="115000"/>
              </a:lnSpc>
              <a:spcBef>
                <a:spcPts val="0"/>
              </a:spcBef>
              <a:spcAft>
                <a:spcPts val="0"/>
              </a:spcAft>
              <a:buClr>
                <a:schemeClr val="dk1"/>
              </a:buClr>
              <a:buSzPts val="1800"/>
              <a:buChar char="•"/>
            </a:pPr>
            <a:r>
              <a:rPr lang="en-US" sz="2000" dirty="0">
                <a:solidFill>
                  <a:schemeClr val="dk1"/>
                </a:solidFill>
                <a:latin typeface="Calibri"/>
                <a:ea typeface="Calibri"/>
                <a:cs typeface="Calibri"/>
                <a:sym typeface="Calibri"/>
              </a:rPr>
              <a:t>LGBTQ identity</a:t>
            </a:r>
            <a:endParaRPr sz="2000">
              <a:solidFill>
                <a:schemeClr val="dk1"/>
              </a:solidFill>
              <a:latin typeface="Calibri"/>
              <a:ea typeface="Calibri"/>
              <a:cs typeface="Calibri"/>
            </a:endParaRPr>
          </a:p>
          <a:p>
            <a:pPr marL="400050" lvl="0" indent="-285750" algn="l" rtl="0">
              <a:lnSpc>
                <a:spcPct val="115000"/>
              </a:lnSpc>
              <a:spcBef>
                <a:spcPts val="0"/>
              </a:spcBef>
              <a:spcAft>
                <a:spcPts val="0"/>
              </a:spcAft>
              <a:buClr>
                <a:schemeClr val="dk1"/>
              </a:buClr>
              <a:buSzPts val="1800"/>
              <a:buChar char="•"/>
            </a:pPr>
            <a:r>
              <a:rPr lang="en-US" sz="2000" dirty="0">
                <a:solidFill>
                  <a:schemeClr val="dk1"/>
                </a:solidFill>
                <a:latin typeface="Calibri"/>
                <a:ea typeface="Calibri"/>
                <a:cs typeface="Calibri"/>
                <a:sym typeface="Calibri"/>
              </a:rPr>
              <a:t>Immigration Status</a:t>
            </a:r>
            <a:endParaRPr sz="2000">
              <a:solidFill>
                <a:schemeClr val="dk1"/>
              </a:solidFill>
              <a:latin typeface="Calibri"/>
              <a:ea typeface="Calibri"/>
              <a:cs typeface="Calibri"/>
            </a:endParaRPr>
          </a:p>
          <a:p>
            <a:pPr marL="400050" lvl="0" indent="-285750" algn="l" rtl="0">
              <a:lnSpc>
                <a:spcPct val="115000"/>
              </a:lnSpc>
              <a:spcBef>
                <a:spcPts val="0"/>
              </a:spcBef>
              <a:spcAft>
                <a:spcPts val="0"/>
              </a:spcAft>
              <a:buClr>
                <a:schemeClr val="dk1"/>
              </a:buClr>
              <a:buSzPts val="1800"/>
              <a:buChar char="•"/>
            </a:pPr>
            <a:r>
              <a:rPr lang="en-US" sz="2000" dirty="0">
                <a:solidFill>
                  <a:schemeClr val="dk1"/>
                </a:solidFill>
                <a:latin typeface="Calibri"/>
                <a:ea typeface="Calibri"/>
                <a:cs typeface="Calibri"/>
                <a:sym typeface="Calibri"/>
              </a:rPr>
              <a:t>Mental Health</a:t>
            </a:r>
            <a:endParaRPr sz="2000">
              <a:solidFill>
                <a:schemeClr val="dk1"/>
              </a:solidFill>
              <a:latin typeface="Calibri"/>
              <a:ea typeface="Calibri"/>
              <a:cs typeface="Calibri"/>
            </a:endParaRPr>
          </a:p>
          <a:p>
            <a:pPr marL="400050" lvl="0" indent="-285750" algn="l" rtl="0">
              <a:lnSpc>
                <a:spcPct val="115000"/>
              </a:lnSpc>
              <a:spcBef>
                <a:spcPts val="0"/>
              </a:spcBef>
              <a:spcAft>
                <a:spcPts val="0"/>
              </a:spcAft>
              <a:buClr>
                <a:schemeClr val="dk1"/>
              </a:buClr>
              <a:buSzPts val="1800"/>
              <a:buChar char="•"/>
            </a:pPr>
            <a:r>
              <a:rPr lang="en-US" sz="2000" dirty="0">
                <a:solidFill>
                  <a:schemeClr val="dk1"/>
                </a:solidFill>
                <a:latin typeface="Calibri"/>
                <a:ea typeface="Calibri"/>
                <a:cs typeface="Calibri"/>
                <a:sym typeface="Calibri"/>
              </a:rPr>
              <a:t>Substance Use</a:t>
            </a:r>
            <a:endParaRPr sz="2000">
              <a:solidFill>
                <a:schemeClr val="dk1"/>
              </a:solidFill>
            </a:endParaRPr>
          </a:p>
          <a:p>
            <a:pPr marL="285750" lvl="0" indent="-285750" algn="l" rtl="0">
              <a:spcBef>
                <a:spcPts val="0"/>
              </a:spcBef>
              <a:spcAft>
                <a:spcPts val="0"/>
              </a:spcAft>
              <a:buChar char="•"/>
            </a:pPr>
            <a:endParaRPr/>
          </a:p>
        </p:txBody>
      </p:sp>
    </p:spTree>
    <p:extLst>
      <p:ext uri="{BB962C8B-B14F-4D97-AF65-F5344CB8AC3E}">
        <p14:creationId xmlns:p14="http://schemas.microsoft.com/office/powerpoint/2010/main" val="3902552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838945aa65_4_599"/>
          <p:cNvSpPr txBox="1">
            <a:spLocks noGrp="1"/>
          </p:cNvSpPr>
          <p:nvPr>
            <p:ph type="ctrTitle"/>
          </p:nvPr>
        </p:nvSpPr>
        <p:spPr>
          <a:xfrm>
            <a:off x="3064838" y="834990"/>
            <a:ext cx="5548327" cy="932100"/>
          </a:xfrm>
          <a:prstGeom prst="rect">
            <a:avLst/>
          </a:prstGeom>
          <a:noFill/>
          <a:ln>
            <a:noFill/>
          </a:ln>
        </p:spPr>
        <p:txBody>
          <a:bodyPr spcFirstLastPara="1" wrap="square" lIns="121900" tIns="60925" rIns="121900" bIns="60925" anchor="t" anchorCtr="0">
            <a:noAutofit/>
          </a:bodyPr>
          <a:lstStyle/>
          <a:p>
            <a:pPr marL="0" lvl="0" indent="0" algn="l" rtl="0">
              <a:lnSpc>
                <a:spcPct val="90000"/>
              </a:lnSpc>
              <a:spcBef>
                <a:spcPts val="0"/>
              </a:spcBef>
              <a:spcAft>
                <a:spcPts val="0"/>
              </a:spcAft>
              <a:buClr>
                <a:srgbClr val="1D9A78"/>
              </a:buClr>
              <a:buSzPts val="4400"/>
              <a:buFont typeface="Calibri"/>
              <a:buNone/>
            </a:pPr>
            <a:r>
              <a:rPr lang="en-US" sz="4800" dirty="0">
                <a:solidFill>
                  <a:srgbClr val="C00000"/>
                </a:solidFill>
                <a:latin typeface="Calibri"/>
                <a:ea typeface="Calibri"/>
                <a:cs typeface="Calibri"/>
                <a:sym typeface="Calibri"/>
              </a:rPr>
              <a:t>Goldilocks</a:t>
            </a:r>
            <a:r>
              <a:rPr lang="en-US" sz="4800" dirty="0">
                <a:solidFill>
                  <a:srgbClr val="A50021"/>
                </a:solidFill>
                <a:latin typeface="Calibri"/>
                <a:ea typeface="Calibri"/>
                <a:cs typeface="Calibri"/>
                <a:sym typeface="Calibri"/>
              </a:rPr>
              <a:t> </a:t>
            </a:r>
            <a:r>
              <a:rPr lang="en-US" sz="4800" dirty="0">
                <a:solidFill>
                  <a:srgbClr val="C00000"/>
                </a:solidFill>
                <a:latin typeface="Calibri"/>
                <a:ea typeface="Calibri"/>
                <a:cs typeface="Calibri"/>
                <a:sym typeface="Calibri"/>
              </a:rPr>
              <a:t>Problem</a:t>
            </a:r>
            <a:endParaRPr sz="4800" dirty="0">
              <a:solidFill>
                <a:srgbClr val="C00000"/>
              </a:solidFill>
            </a:endParaRPr>
          </a:p>
        </p:txBody>
      </p:sp>
      <p:sp>
        <p:nvSpPr>
          <p:cNvPr id="231" name="Google Shape;231;g838945aa65_4_599"/>
          <p:cNvSpPr txBox="1">
            <a:spLocks noGrp="1"/>
          </p:cNvSpPr>
          <p:nvPr>
            <p:ph type="body" idx="2"/>
          </p:nvPr>
        </p:nvSpPr>
        <p:spPr>
          <a:xfrm>
            <a:off x="488568" y="1757209"/>
            <a:ext cx="10687500" cy="3747600"/>
          </a:xfrm>
          <a:prstGeom prst="rect">
            <a:avLst/>
          </a:prstGeom>
          <a:noFill/>
          <a:ln>
            <a:noFill/>
          </a:ln>
        </p:spPr>
        <p:txBody>
          <a:bodyPr spcFirstLastPara="1" wrap="square" lIns="121900" tIns="60925" rIns="121900" bIns="60925" anchor="t" anchorCtr="0">
            <a:noAutofit/>
          </a:bodyPr>
          <a:lstStyle/>
          <a:p>
            <a:pPr marL="0" lvl="0" indent="0" algn="ctr" rtl="0">
              <a:lnSpc>
                <a:spcPct val="90000"/>
              </a:lnSpc>
              <a:spcBef>
                <a:spcPts val="0"/>
              </a:spcBef>
              <a:spcAft>
                <a:spcPts val="0"/>
              </a:spcAft>
              <a:buNone/>
            </a:pPr>
            <a:endParaRPr sz="4000">
              <a:solidFill>
                <a:schemeClr val="dk1"/>
              </a:solidFill>
              <a:latin typeface="Calibri"/>
              <a:ea typeface="Calibri"/>
              <a:cs typeface="Calibri"/>
              <a:sym typeface="Calibri"/>
            </a:endParaRPr>
          </a:p>
          <a:p>
            <a:pPr marL="0" lvl="0" indent="0" algn="ctr" rtl="0">
              <a:lnSpc>
                <a:spcPct val="90000"/>
              </a:lnSpc>
              <a:spcBef>
                <a:spcPts val="0"/>
              </a:spcBef>
              <a:spcAft>
                <a:spcPts val="0"/>
              </a:spcAft>
              <a:buNone/>
            </a:pPr>
            <a:r>
              <a:rPr lang="en-US" sz="4000">
                <a:solidFill>
                  <a:schemeClr val="dk1"/>
                </a:solidFill>
                <a:latin typeface="Calibri"/>
                <a:ea typeface="Calibri"/>
                <a:cs typeface="Calibri"/>
                <a:sym typeface="Calibri"/>
              </a:rPr>
              <a:t>Too much information becomes essentialist</a:t>
            </a:r>
            <a:endParaRPr>
              <a:solidFill>
                <a:schemeClr val="dk1"/>
              </a:solidFill>
              <a:latin typeface="Calibri"/>
              <a:ea typeface="Calibri"/>
              <a:cs typeface="Calibri"/>
              <a:sym typeface="Calibri"/>
            </a:endParaRPr>
          </a:p>
          <a:p>
            <a:pPr marL="0" lvl="0" indent="0" algn="ctr" rtl="0">
              <a:lnSpc>
                <a:spcPct val="90000"/>
              </a:lnSpc>
              <a:spcBef>
                <a:spcPts val="1000"/>
              </a:spcBef>
              <a:spcAft>
                <a:spcPts val="0"/>
              </a:spcAft>
              <a:buNone/>
            </a:pPr>
            <a:r>
              <a:rPr lang="en-US" sz="4000">
                <a:solidFill>
                  <a:schemeClr val="dk1"/>
                </a:solidFill>
                <a:latin typeface="Calibri"/>
                <a:ea typeface="Calibri"/>
                <a:cs typeface="Calibri"/>
                <a:sym typeface="Calibri"/>
              </a:rPr>
              <a:t>Too little relies on SP or student to fill in gaps based on their own personal biases</a:t>
            </a:r>
            <a:endParaRPr b="1">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C1506-3769-46EE-A0C6-CA7FD48E6CC9}"/>
              </a:ext>
            </a:extLst>
          </p:cNvPr>
          <p:cNvSpPr>
            <a:spLocks noGrp="1"/>
          </p:cNvSpPr>
          <p:nvPr>
            <p:ph type="ctrTitle"/>
          </p:nvPr>
        </p:nvSpPr>
        <p:spPr/>
        <p:txBody>
          <a:bodyPr/>
          <a:lstStyle/>
          <a:p>
            <a:r>
              <a:rPr lang="en-US" dirty="0"/>
              <a:t>Participation is Encouraged </a:t>
            </a:r>
          </a:p>
        </p:txBody>
      </p:sp>
      <p:sp>
        <p:nvSpPr>
          <p:cNvPr id="4" name="Text Placeholder 3">
            <a:extLst>
              <a:ext uri="{FF2B5EF4-FFF2-40B4-BE49-F238E27FC236}">
                <a16:creationId xmlns:a16="http://schemas.microsoft.com/office/drawing/2014/main" id="{43833D4C-BC5D-4494-924A-08C79DC84E1A}"/>
              </a:ext>
            </a:extLst>
          </p:cNvPr>
          <p:cNvSpPr>
            <a:spLocks noGrp="1"/>
          </p:cNvSpPr>
          <p:nvPr>
            <p:ph type="body" idx="2"/>
          </p:nvPr>
        </p:nvSpPr>
        <p:spPr>
          <a:xfrm>
            <a:off x="488568" y="1763834"/>
            <a:ext cx="11302379" cy="4223079"/>
          </a:xfrm>
        </p:spPr>
        <p:txBody>
          <a:bodyPr/>
          <a:lstStyle/>
          <a:p>
            <a:pPr marL="76200" indent="0">
              <a:buNone/>
            </a:pPr>
            <a:r>
              <a:rPr lang="en-US" b="1" dirty="0"/>
              <a:t>During today’s presentation, please feel free to fully engage by: </a:t>
            </a:r>
          </a:p>
          <a:p>
            <a:pPr marL="419100" indent="-342900">
              <a:buFont typeface="Arial" panose="020B0604020202020204" pitchFamily="34" charset="0"/>
              <a:buChar char="•"/>
            </a:pPr>
            <a:r>
              <a:rPr lang="en-US" dirty="0"/>
              <a:t>Using the chat function </a:t>
            </a:r>
          </a:p>
          <a:p>
            <a:pPr marL="419100" indent="-342900">
              <a:buFont typeface="Arial" panose="020B0604020202020204" pitchFamily="34" charset="0"/>
              <a:buChar char="•"/>
            </a:pPr>
            <a:r>
              <a:rPr lang="en-US" dirty="0"/>
              <a:t>Using the icons to raise your hand </a:t>
            </a:r>
          </a:p>
          <a:p>
            <a:pPr marL="419100" indent="-342900">
              <a:buFont typeface="Arial" panose="020B0604020202020204" pitchFamily="34" charset="0"/>
              <a:buChar char="•"/>
            </a:pPr>
            <a:r>
              <a:rPr lang="en-US" dirty="0"/>
              <a:t>Use your video </a:t>
            </a:r>
          </a:p>
          <a:p>
            <a:pPr marL="419100" indent="-34290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03741130-3D63-45D3-AE92-A856B72D9315}"/>
              </a:ext>
            </a:extLst>
          </p:cNvPr>
          <p:cNvPicPr>
            <a:picLocks noChangeAspect="1"/>
          </p:cNvPicPr>
          <p:nvPr/>
        </p:nvPicPr>
        <p:blipFill>
          <a:blip r:embed="rId2"/>
          <a:stretch>
            <a:fillRect/>
          </a:stretch>
        </p:blipFill>
        <p:spPr>
          <a:xfrm>
            <a:off x="6756935" y="2964580"/>
            <a:ext cx="5107806" cy="2873141"/>
          </a:xfrm>
          <a:prstGeom prst="rect">
            <a:avLst/>
          </a:prstGeom>
        </p:spPr>
      </p:pic>
    </p:spTree>
    <p:extLst>
      <p:ext uri="{BB962C8B-B14F-4D97-AF65-F5344CB8AC3E}">
        <p14:creationId xmlns:p14="http://schemas.microsoft.com/office/powerpoint/2010/main" val="3963883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34FA75-9369-4CF1-BB2E-BA8A30DC9A6C}"/>
              </a:ext>
            </a:extLst>
          </p:cNvPr>
          <p:cNvSpPr>
            <a:spLocks noGrp="1"/>
          </p:cNvSpPr>
          <p:nvPr>
            <p:ph type="ctrTitle"/>
          </p:nvPr>
        </p:nvSpPr>
        <p:spPr/>
        <p:txBody>
          <a:bodyPr/>
          <a:lstStyle/>
          <a:p>
            <a:r>
              <a:rPr lang="en-US" dirty="0"/>
              <a:t>Chat Activity</a:t>
            </a:r>
          </a:p>
        </p:txBody>
      </p:sp>
      <p:sp>
        <p:nvSpPr>
          <p:cNvPr id="6" name="Text Placeholder 5">
            <a:extLst>
              <a:ext uri="{FF2B5EF4-FFF2-40B4-BE49-F238E27FC236}">
                <a16:creationId xmlns:a16="http://schemas.microsoft.com/office/drawing/2014/main" id="{2192D59F-93CE-47F6-B6E3-4BAABCDDCA46}"/>
              </a:ext>
            </a:extLst>
          </p:cNvPr>
          <p:cNvSpPr>
            <a:spLocks noGrp="1"/>
          </p:cNvSpPr>
          <p:nvPr>
            <p:ph type="body" idx="1"/>
          </p:nvPr>
        </p:nvSpPr>
        <p:spPr/>
        <p:txBody>
          <a:bodyPr/>
          <a:lstStyle/>
          <a:p>
            <a:endParaRPr lang="en-US"/>
          </a:p>
        </p:txBody>
      </p:sp>
      <p:sp>
        <p:nvSpPr>
          <p:cNvPr id="7" name="Text Placeholder 6">
            <a:extLst>
              <a:ext uri="{FF2B5EF4-FFF2-40B4-BE49-F238E27FC236}">
                <a16:creationId xmlns:a16="http://schemas.microsoft.com/office/drawing/2014/main" id="{07FBA39E-DA58-41B7-81E3-94DEF8ED0577}"/>
              </a:ext>
            </a:extLst>
          </p:cNvPr>
          <p:cNvSpPr>
            <a:spLocks noGrp="1"/>
          </p:cNvSpPr>
          <p:nvPr>
            <p:ph type="body" idx="2"/>
          </p:nvPr>
        </p:nvSpPr>
        <p:spPr>
          <a:xfrm>
            <a:off x="488568" y="1763835"/>
            <a:ext cx="5607432" cy="3747600"/>
          </a:xfrm>
        </p:spPr>
        <p:txBody>
          <a:bodyPr/>
          <a:lstStyle/>
          <a:p>
            <a:pPr marL="76200" indent="0">
              <a:buNone/>
            </a:pPr>
            <a:r>
              <a:rPr lang="en-US" sz="4000" dirty="0"/>
              <a:t>What words would you change/remove from this case?</a:t>
            </a:r>
          </a:p>
        </p:txBody>
      </p:sp>
      <p:pic>
        <p:nvPicPr>
          <p:cNvPr id="2" name="Picture 1">
            <a:extLst>
              <a:ext uri="{FF2B5EF4-FFF2-40B4-BE49-F238E27FC236}">
                <a16:creationId xmlns:a16="http://schemas.microsoft.com/office/drawing/2014/main" id="{AD22566C-1213-4680-A20A-99532287F4C5}"/>
              </a:ext>
            </a:extLst>
          </p:cNvPr>
          <p:cNvPicPr>
            <a:picLocks noChangeAspect="1"/>
          </p:cNvPicPr>
          <p:nvPr/>
        </p:nvPicPr>
        <p:blipFill>
          <a:blip r:embed="rId3"/>
          <a:stretch>
            <a:fillRect/>
          </a:stretch>
        </p:blipFill>
        <p:spPr>
          <a:xfrm>
            <a:off x="6290232" y="1401378"/>
            <a:ext cx="5413200" cy="3747600"/>
          </a:xfrm>
          <a:prstGeom prst="rect">
            <a:avLst/>
          </a:prstGeom>
        </p:spPr>
      </p:pic>
    </p:spTree>
    <p:extLst>
      <p:ext uri="{BB962C8B-B14F-4D97-AF65-F5344CB8AC3E}">
        <p14:creationId xmlns:p14="http://schemas.microsoft.com/office/powerpoint/2010/main" val="2562515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D7CD7-49A9-4948-8A37-05225F660855}"/>
              </a:ext>
            </a:extLst>
          </p:cNvPr>
          <p:cNvSpPr>
            <a:spLocks noGrp="1"/>
          </p:cNvSpPr>
          <p:nvPr>
            <p:ph type="ctrTitle"/>
          </p:nvPr>
        </p:nvSpPr>
        <p:spPr>
          <a:xfrm>
            <a:off x="580056" y="558898"/>
            <a:ext cx="10672500" cy="932100"/>
          </a:xfrm>
        </p:spPr>
        <p:txBody>
          <a:bodyPr/>
          <a:lstStyle/>
          <a:p>
            <a:r>
              <a:rPr lang="en-US" dirty="0"/>
              <a:t>Example A  </a:t>
            </a:r>
          </a:p>
        </p:txBody>
      </p:sp>
      <p:sp>
        <p:nvSpPr>
          <p:cNvPr id="4" name="Text Placeholder 3">
            <a:extLst>
              <a:ext uri="{FF2B5EF4-FFF2-40B4-BE49-F238E27FC236}">
                <a16:creationId xmlns:a16="http://schemas.microsoft.com/office/drawing/2014/main" id="{3401A96C-8B70-4CCF-A1E2-7F80FE649025}"/>
              </a:ext>
            </a:extLst>
          </p:cNvPr>
          <p:cNvSpPr>
            <a:spLocks noGrp="1"/>
          </p:cNvSpPr>
          <p:nvPr>
            <p:ph type="body" idx="2"/>
          </p:nvPr>
        </p:nvSpPr>
        <p:spPr>
          <a:xfrm>
            <a:off x="583196" y="1564837"/>
            <a:ext cx="11111499" cy="4474737"/>
          </a:xfrm>
        </p:spPr>
        <p:txBody>
          <a:bodyPr/>
          <a:lstStyle/>
          <a:p>
            <a:pPr marL="76200" indent="0">
              <a:buNone/>
            </a:pPr>
            <a:r>
              <a:rPr lang="en-US" sz="2200" dirty="0">
                <a:solidFill>
                  <a:schemeClr val="tx1"/>
                </a:solidFill>
                <a:latin typeface="+mj-lt"/>
                <a:cs typeface="Calibri"/>
              </a:rPr>
              <a:t>J.J. is a 38-year-old woman who is a heroin addict.  She presents to your clinic complaining of chronic back pain.  After reading her chart, you note that she has been doctor shopping, trying to get oxycodone.  She states that her back pain started 10 years ago after her first child was born.  Her pain is unchanged over the past 10 years and she doesn’t complain of any neurological symptoms. </a:t>
            </a:r>
          </a:p>
          <a:p>
            <a:pPr marL="76200" indent="0">
              <a:buNone/>
            </a:pPr>
            <a:endParaRPr lang="en-US" sz="2200" dirty="0">
              <a:solidFill>
                <a:schemeClr val="tx1"/>
              </a:solidFill>
              <a:latin typeface="+mj-lt"/>
              <a:cs typeface="Calibri"/>
            </a:endParaRPr>
          </a:p>
          <a:p>
            <a:pPr marL="76200" indent="0">
              <a:buNone/>
            </a:pPr>
            <a:r>
              <a:rPr lang="en-US" sz="2200" dirty="0">
                <a:solidFill>
                  <a:schemeClr val="tx1"/>
                </a:solidFill>
                <a:latin typeface="+mj-lt"/>
                <a:cs typeface="Calibri"/>
              </a:rPr>
              <a:t>She alleges that she can’t work because the pain is so severe.  She claims she last used heroin about 6 months ago.  Her family history is significant for a mother who is a methamphetamine junkie.  Her physical exam is normal except that she appears very anxious and has track marks on her left arm.  Her urine screen is dirty.  One of your colleagues overhears you talking about how she is such a difficult patient and mentions that maybe she should be offered substitution therapy.  </a:t>
            </a:r>
            <a:endParaRPr lang="en-US" sz="2200" dirty="0">
              <a:latin typeface="+mj-lt"/>
              <a:cs typeface="Calibri"/>
            </a:endParaRPr>
          </a:p>
          <a:p>
            <a:endParaRPr lang="en-US" dirty="0">
              <a:latin typeface="+mj-lt"/>
              <a:cs typeface="Calibri"/>
            </a:endParaRPr>
          </a:p>
        </p:txBody>
      </p:sp>
    </p:spTree>
    <p:extLst>
      <p:ext uri="{BB962C8B-B14F-4D97-AF65-F5344CB8AC3E}">
        <p14:creationId xmlns:p14="http://schemas.microsoft.com/office/powerpoint/2010/main" val="2746534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D7CD7-49A9-4948-8A37-05225F660855}"/>
              </a:ext>
            </a:extLst>
          </p:cNvPr>
          <p:cNvSpPr>
            <a:spLocks noGrp="1"/>
          </p:cNvSpPr>
          <p:nvPr>
            <p:ph type="ctrTitle"/>
          </p:nvPr>
        </p:nvSpPr>
        <p:spPr>
          <a:xfrm>
            <a:off x="580056" y="558898"/>
            <a:ext cx="10672500" cy="932100"/>
          </a:xfrm>
        </p:spPr>
        <p:txBody>
          <a:bodyPr/>
          <a:lstStyle/>
          <a:p>
            <a:r>
              <a:rPr lang="en-US" dirty="0"/>
              <a:t>Example B </a:t>
            </a:r>
          </a:p>
        </p:txBody>
      </p:sp>
      <p:sp>
        <p:nvSpPr>
          <p:cNvPr id="4" name="Text Placeholder 3">
            <a:extLst>
              <a:ext uri="{FF2B5EF4-FFF2-40B4-BE49-F238E27FC236}">
                <a16:creationId xmlns:a16="http://schemas.microsoft.com/office/drawing/2014/main" id="{3401A96C-8B70-4CCF-A1E2-7F80FE649025}"/>
              </a:ext>
            </a:extLst>
          </p:cNvPr>
          <p:cNvSpPr>
            <a:spLocks noGrp="1"/>
          </p:cNvSpPr>
          <p:nvPr>
            <p:ph type="body" idx="2"/>
          </p:nvPr>
        </p:nvSpPr>
        <p:spPr>
          <a:xfrm>
            <a:off x="583196" y="1564837"/>
            <a:ext cx="11111499" cy="4474737"/>
          </a:xfrm>
        </p:spPr>
        <p:txBody>
          <a:bodyPr/>
          <a:lstStyle/>
          <a:p>
            <a:pPr marL="76200" indent="0">
              <a:buNone/>
            </a:pPr>
            <a:r>
              <a:rPr lang="en-US" sz="2200" dirty="0">
                <a:solidFill>
                  <a:schemeClr val="tx1"/>
                </a:solidFill>
                <a:latin typeface="+mj-lt"/>
                <a:cs typeface="Calibri"/>
              </a:rPr>
              <a:t>J.J. is a 38 year old woman who is a heroin </a:t>
            </a:r>
            <a:r>
              <a:rPr lang="en-US" sz="2200" strike="sngStrike" dirty="0">
                <a:solidFill>
                  <a:schemeClr val="tx1"/>
                </a:solidFill>
                <a:highlight>
                  <a:srgbClr val="FFFF00"/>
                </a:highlight>
                <a:latin typeface="+mj-lt"/>
                <a:cs typeface="Calibri"/>
              </a:rPr>
              <a:t>addict</a:t>
            </a:r>
            <a:r>
              <a:rPr lang="en-US" sz="2200" dirty="0">
                <a:solidFill>
                  <a:schemeClr val="tx1"/>
                </a:solidFill>
                <a:latin typeface="+mj-lt"/>
                <a:cs typeface="Calibri"/>
              </a:rPr>
              <a:t>.  She presents to your clinic complaining of chronic back pain.  After reading her chart, you note that she has been </a:t>
            </a:r>
            <a:r>
              <a:rPr lang="en-US" sz="2200" strike="sngStrike" dirty="0">
                <a:solidFill>
                  <a:schemeClr val="tx1"/>
                </a:solidFill>
                <a:highlight>
                  <a:srgbClr val="FFFF00"/>
                </a:highlight>
                <a:latin typeface="+mj-lt"/>
                <a:cs typeface="Calibri"/>
              </a:rPr>
              <a:t>doctor shopping</a:t>
            </a:r>
            <a:r>
              <a:rPr lang="en-US" sz="2200" dirty="0">
                <a:solidFill>
                  <a:schemeClr val="tx1"/>
                </a:solidFill>
                <a:latin typeface="+mj-lt"/>
                <a:cs typeface="Calibri"/>
              </a:rPr>
              <a:t>, </a:t>
            </a:r>
            <a:r>
              <a:rPr lang="en-US" sz="2200" i="1" dirty="0">
                <a:solidFill>
                  <a:srgbClr val="C00000"/>
                </a:solidFill>
                <a:latin typeface="+mj-lt"/>
                <a:cs typeface="Calibri"/>
              </a:rPr>
              <a:t>trying to get oxycodone</a:t>
            </a:r>
            <a:r>
              <a:rPr lang="en-US" sz="2200" dirty="0">
                <a:solidFill>
                  <a:schemeClr val="tx1"/>
                </a:solidFill>
                <a:latin typeface="+mj-lt"/>
                <a:cs typeface="Calibri"/>
              </a:rPr>
              <a:t>.  She states that her back pain started 10 years ago after her first child was born.  Her pain is unchanged over the past 10 years and she doesn’t complain of any neurological symptoms. </a:t>
            </a:r>
          </a:p>
          <a:p>
            <a:pPr marL="76200" indent="0">
              <a:buNone/>
            </a:pPr>
            <a:endParaRPr lang="en-US" sz="2200" dirty="0">
              <a:solidFill>
                <a:schemeClr val="tx1"/>
              </a:solidFill>
              <a:latin typeface="+mj-lt"/>
              <a:cs typeface="Calibri"/>
            </a:endParaRPr>
          </a:p>
          <a:p>
            <a:pPr marL="76200" indent="0">
              <a:buNone/>
            </a:pPr>
            <a:r>
              <a:rPr lang="en-US" sz="2200" dirty="0">
                <a:solidFill>
                  <a:schemeClr val="tx1"/>
                </a:solidFill>
                <a:latin typeface="+mj-lt"/>
                <a:cs typeface="Calibri"/>
              </a:rPr>
              <a:t>She </a:t>
            </a:r>
            <a:r>
              <a:rPr lang="en-US" sz="2200" strike="sngStrike" dirty="0">
                <a:solidFill>
                  <a:schemeClr val="tx1"/>
                </a:solidFill>
                <a:highlight>
                  <a:srgbClr val="FFFF00"/>
                </a:highlight>
                <a:latin typeface="+mj-lt"/>
                <a:cs typeface="Calibri"/>
              </a:rPr>
              <a:t>alleges</a:t>
            </a:r>
            <a:r>
              <a:rPr lang="en-US" sz="2200" strike="sngStrike" dirty="0">
                <a:solidFill>
                  <a:schemeClr val="tx1"/>
                </a:solidFill>
                <a:latin typeface="+mj-lt"/>
                <a:cs typeface="Calibri"/>
              </a:rPr>
              <a:t> </a:t>
            </a:r>
            <a:r>
              <a:rPr lang="en-US" sz="2200" dirty="0">
                <a:solidFill>
                  <a:schemeClr val="tx1"/>
                </a:solidFill>
                <a:latin typeface="+mj-lt"/>
                <a:cs typeface="Calibri"/>
              </a:rPr>
              <a:t>that she can’t work because the pain is so severe.  She </a:t>
            </a:r>
            <a:r>
              <a:rPr lang="en-US" sz="2200" strike="sngStrike" dirty="0">
                <a:solidFill>
                  <a:schemeClr val="tx1"/>
                </a:solidFill>
                <a:highlight>
                  <a:srgbClr val="FFFF00"/>
                </a:highlight>
                <a:latin typeface="+mj-lt"/>
                <a:cs typeface="Calibri"/>
              </a:rPr>
              <a:t>claims</a:t>
            </a:r>
            <a:r>
              <a:rPr lang="en-US" sz="2200" dirty="0">
                <a:solidFill>
                  <a:schemeClr val="tx1"/>
                </a:solidFill>
                <a:latin typeface="+mj-lt"/>
                <a:cs typeface="Calibri"/>
              </a:rPr>
              <a:t> she last used heroin about 6 months ago.  Her family history is significant for a mother who is a methamphetamine </a:t>
            </a:r>
            <a:r>
              <a:rPr lang="en-US" sz="2200" strike="sngStrike" dirty="0">
                <a:solidFill>
                  <a:schemeClr val="tx1"/>
                </a:solidFill>
                <a:highlight>
                  <a:srgbClr val="FFFF00"/>
                </a:highlight>
                <a:latin typeface="+mj-lt"/>
                <a:cs typeface="Calibri"/>
              </a:rPr>
              <a:t>junkie</a:t>
            </a:r>
            <a:r>
              <a:rPr lang="en-US" sz="2200" dirty="0">
                <a:solidFill>
                  <a:schemeClr val="tx1"/>
                </a:solidFill>
                <a:latin typeface="+mj-lt"/>
                <a:cs typeface="Calibri"/>
              </a:rPr>
              <a:t>.  Her physical exam is normal except that she appears very anxious and has track marks on her left arm.  Her urine screen is </a:t>
            </a:r>
            <a:r>
              <a:rPr lang="en-US" sz="2200" strike="sngStrike" dirty="0">
                <a:solidFill>
                  <a:schemeClr val="tx1"/>
                </a:solidFill>
                <a:highlight>
                  <a:srgbClr val="FFFF00"/>
                </a:highlight>
                <a:latin typeface="+mj-lt"/>
                <a:cs typeface="Calibri"/>
              </a:rPr>
              <a:t>dirty</a:t>
            </a:r>
            <a:r>
              <a:rPr lang="en-US" sz="2200" dirty="0">
                <a:solidFill>
                  <a:schemeClr val="tx1"/>
                </a:solidFill>
                <a:latin typeface="+mj-lt"/>
                <a:cs typeface="Calibri"/>
              </a:rPr>
              <a:t>.  One of your colleagues overhears you talking about how she is such a </a:t>
            </a:r>
            <a:r>
              <a:rPr lang="en-US" sz="2200" strike="sngStrike" dirty="0">
                <a:solidFill>
                  <a:schemeClr val="tx1"/>
                </a:solidFill>
                <a:highlight>
                  <a:srgbClr val="FFFF00"/>
                </a:highlight>
                <a:latin typeface="+mj-lt"/>
                <a:cs typeface="Calibri"/>
              </a:rPr>
              <a:t>difficult</a:t>
            </a:r>
            <a:r>
              <a:rPr lang="en-US" sz="2200" dirty="0">
                <a:solidFill>
                  <a:schemeClr val="tx1"/>
                </a:solidFill>
                <a:latin typeface="+mj-lt"/>
                <a:cs typeface="Calibri"/>
              </a:rPr>
              <a:t> patient and mentions that maybe she should be offered </a:t>
            </a:r>
            <a:r>
              <a:rPr lang="en-US" sz="2200" strike="sngStrike" dirty="0">
                <a:solidFill>
                  <a:schemeClr val="tx1"/>
                </a:solidFill>
                <a:highlight>
                  <a:srgbClr val="FFFF00"/>
                </a:highlight>
                <a:latin typeface="+mj-lt"/>
                <a:cs typeface="Calibri"/>
              </a:rPr>
              <a:t>substitution</a:t>
            </a:r>
            <a:r>
              <a:rPr lang="en-US" sz="2200" dirty="0">
                <a:solidFill>
                  <a:schemeClr val="tx1"/>
                </a:solidFill>
                <a:latin typeface="+mj-lt"/>
                <a:cs typeface="Calibri"/>
              </a:rPr>
              <a:t> therapy.  </a:t>
            </a:r>
            <a:endParaRPr lang="en-US" sz="2200" dirty="0">
              <a:latin typeface="+mj-lt"/>
              <a:cs typeface="Calibri"/>
            </a:endParaRPr>
          </a:p>
          <a:p>
            <a:endParaRPr lang="en-US" dirty="0">
              <a:latin typeface="+mj-lt"/>
              <a:cs typeface="Calibri"/>
            </a:endParaRPr>
          </a:p>
        </p:txBody>
      </p:sp>
    </p:spTree>
    <p:extLst>
      <p:ext uri="{BB962C8B-B14F-4D97-AF65-F5344CB8AC3E}">
        <p14:creationId xmlns:p14="http://schemas.microsoft.com/office/powerpoint/2010/main" val="1612583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09027-C7FB-4CC2-8048-B4E1F3A493F8}"/>
              </a:ext>
            </a:extLst>
          </p:cNvPr>
          <p:cNvSpPr>
            <a:spLocks noGrp="1"/>
          </p:cNvSpPr>
          <p:nvPr>
            <p:ph type="ctrTitle"/>
          </p:nvPr>
        </p:nvSpPr>
        <p:spPr>
          <a:xfrm>
            <a:off x="480665" y="680376"/>
            <a:ext cx="11279891" cy="932100"/>
          </a:xfrm>
        </p:spPr>
        <p:txBody>
          <a:bodyPr/>
          <a:lstStyle/>
          <a:p>
            <a:r>
              <a:rPr lang="en-US" sz="5400" dirty="0">
                <a:solidFill>
                  <a:srgbClr val="C00000"/>
                </a:solidFill>
                <a:latin typeface="Calibri"/>
                <a:cs typeface="Calibri"/>
              </a:rPr>
              <a:t>Goals for Continuous Case Review</a:t>
            </a:r>
          </a:p>
        </p:txBody>
      </p:sp>
      <p:sp>
        <p:nvSpPr>
          <p:cNvPr id="4" name="Text Placeholder 3">
            <a:extLst>
              <a:ext uri="{FF2B5EF4-FFF2-40B4-BE49-F238E27FC236}">
                <a16:creationId xmlns:a16="http://schemas.microsoft.com/office/drawing/2014/main" id="{7D48F60D-983B-4474-AC2A-769043D9CA0A}"/>
              </a:ext>
            </a:extLst>
          </p:cNvPr>
          <p:cNvSpPr>
            <a:spLocks noGrp="1"/>
          </p:cNvSpPr>
          <p:nvPr>
            <p:ph type="body" idx="2"/>
          </p:nvPr>
        </p:nvSpPr>
        <p:spPr>
          <a:xfrm>
            <a:off x="477525" y="1796965"/>
            <a:ext cx="10687500" cy="3747600"/>
          </a:xfrm>
        </p:spPr>
        <p:txBody>
          <a:bodyPr/>
          <a:lstStyle/>
          <a:p>
            <a:pPr>
              <a:buChar char="•"/>
            </a:pPr>
            <a:r>
              <a:rPr lang="en-US" sz="2800" dirty="0">
                <a:solidFill>
                  <a:srgbClr val="000000"/>
                </a:solidFill>
                <a:latin typeface="Calibri"/>
                <a:cs typeface="Calibri"/>
              </a:rPr>
              <a:t>Improve student ability to take comprehensive social histories </a:t>
            </a:r>
          </a:p>
          <a:p>
            <a:pPr>
              <a:buChar char="•"/>
            </a:pPr>
            <a:r>
              <a:rPr lang="en-US" sz="2800" dirty="0">
                <a:solidFill>
                  <a:srgbClr val="000000"/>
                </a:solidFill>
                <a:latin typeface="Calibri"/>
                <a:cs typeface="Calibri"/>
              </a:rPr>
              <a:t>Improve student incorporation of the patient's social background into the patient's treatment </a:t>
            </a:r>
          </a:p>
          <a:p>
            <a:pPr>
              <a:buChar char="•"/>
            </a:pPr>
            <a:r>
              <a:rPr lang="en-US" sz="2800" dirty="0">
                <a:solidFill>
                  <a:srgbClr val="000000"/>
                </a:solidFill>
                <a:latin typeface="Calibri"/>
                <a:cs typeface="Calibri"/>
              </a:rPr>
              <a:t>Present cases that consistently represent our diverse population</a:t>
            </a:r>
          </a:p>
          <a:p>
            <a:pPr>
              <a:buChar char="•"/>
            </a:pPr>
            <a:r>
              <a:rPr lang="en-US" sz="2800" dirty="0">
                <a:solidFill>
                  <a:srgbClr val="000000"/>
                </a:solidFill>
                <a:latin typeface="Calibri"/>
                <a:cs typeface="Calibri"/>
              </a:rPr>
              <a:t>Allow students to talk about bias and increase awareness of implicit bias </a:t>
            </a:r>
          </a:p>
          <a:p>
            <a:pPr>
              <a:buChar char="•"/>
            </a:pPr>
            <a:r>
              <a:rPr lang="en-US" sz="2800" dirty="0">
                <a:solidFill>
                  <a:srgbClr val="000000"/>
                </a:solidFill>
                <a:latin typeface="Calibri"/>
                <a:cs typeface="Calibri"/>
              </a:rPr>
              <a:t>Minimize assumptions rooted in bias when students are eventually caring for patients </a:t>
            </a:r>
          </a:p>
          <a:p>
            <a:pPr>
              <a:buChar char="•"/>
            </a:pPr>
            <a:endParaRPr lang="en-US" sz="2800" dirty="0">
              <a:solidFill>
                <a:srgbClr val="000000"/>
              </a:solidFill>
              <a:latin typeface="Calibri"/>
              <a:cs typeface="Calibri"/>
            </a:endParaRPr>
          </a:p>
        </p:txBody>
      </p:sp>
    </p:spTree>
    <p:extLst>
      <p:ext uri="{BB962C8B-B14F-4D97-AF65-F5344CB8AC3E}">
        <p14:creationId xmlns:p14="http://schemas.microsoft.com/office/powerpoint/2010/main" val="2260549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B6E10-2B2A-45ED-A887-931B263AE647}"/>
              </a:ext>
            </a:extLst>
          </p:cNvPr>
          <p:cNvSpPr>
            <a:spLocks noGrp="1"/>
          </p:cNvSpPr>
          <p:nvPr>
            <p:ph type="title"/>
          </p:nvPr>
        </p:nvSpPr>
        <p:spPr/>
        <p:txBody>
          <a:bodyPr/>
          <a:lstStyle/>
          <a:p>
            <a:r>
              <a:rPr lang="en-US" dirty="0"/>
              <a:t>Findings</a:t>
            </a:r>
            <a:br>
              <a:rPr lang="en-US"/>
            </a:br>
            <a:r>
              <a:rPr lang="en-US"/>
              <a:t>1514 </a:t>
            </a:r>
            <a:r>
              <a:rPr lang="en-US" dirty="0"/>
              <a:t>cases reviewed</a:t>
            </a:r>
          </a:p>
        </p:txBody>
      </p:sp>
    </p:spTree>
    <p:extLst>
      <p:ext uri="{BB962C8B-B14F-4D97-AF65-F5344CB8AC3E}">
        <p14:creationId xmlns:p14="http://schemas.microsoft.com/office/powerpoint/2010/main" val="3240453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838945aa65_4_641"/>
          <p:cNvSpPr txBox="1">
            <a:spLocks noGrp="1"/>
          </p:cNvSpPr>
          <p:nvPr>
            <p:ph type="body" idx="2"/>
          </p:nvPr>
        </p:nvSpPr>
        <p:spPr>
          <a:xfrm>
            <a:off x="599003" y="1690949"/>
            <a:ext cx="10687500" cy="3747600"/>
          </a:xfrm>
          <a:prstGeom prst="rect">
            <a:avLst/>
          </a:prstGeom>
          <a:noFill/>
          <a:ln>
            <a:noFill/>
          </a:ln>
        </p:spPr>
        <p:txBody>
          <a:bodyPr spcFirstLastPara="1" wrap="square" lIns="121900" tIns="60925" rIns="121900" bIns="60925" anchor="t" anchorCtr="0">
            <a:noAutofit/>
          </a:bodyPr>
          <a:lstStyle/>
          <a:p>
            <a:pPr marL="342900" indent="-342900">
              <a:lnSpc>
                <a:spcPct val="90000"/>
              </a:lnSpc>
              <a:spcBef>
                <a:spcPts val="1000"/>
              </a:spcBef>
              <a:buClr>
                <a:schemeClr val="dk1"/>
              </a:buClr>
              <a:buChar char="•"/>
            </a:pPr>
            <a:r>
              <a:rPr lang="en-US" sz="3200" dirty="0">
                <a:solidFill>
                  <a:schemeClr val="dk1"/>
                </a:solidFill>
                <a:latin typeface="Calibri"/>
                <a:ea typeface="Calibri"/>
                <a:cs typeface="Calibri"/>
                <a:sym typeface="Calibri"/>
              </a:rPr>
              <a:t>Hispanic/Latino patients are seldom represented </a:t>
            </a:r>
            <a:endParaRPr lang="en-US" sz="3200" dirty="0">
              <a:solidFill>
                <a:schemeClr val="dk1"/>
              </a:solidFill>
              <a:latin typeface="Calibri"/>
              <a:ea typeface="Calibri"/>
              <a:cs typeface="Calibri"/>
            </a:endParaRPr>
          </a:p>
          <a:p>
            <a:pPr marL="342900" indent="-342900">
              <a:lnSpc>
                <a:spcPct val="90000"/>
              </a:lnSpc>
              <a:spcBef>
                <a:spcPts val="1000"/>
              </a:spcBef>
              <a:buClr>
                <a:schemeClr val="dk1"/>
              </a:buClr>
              <a:buChar char="•"/>
            </a:pPr>
            <a:r>
              <a:rPr lang="en-US" sz="3200" dirty="0">
                <a:solidFill>
                  <a:schemeClr val="dk1"/>
                </a:solidFill>
                <a:latin typeface="Calibri"/>
                <a:ea typeface="Calibri"/>
                <a:cs typeface="Calibri"/>
              </a:rPr>
              <a:t>Asian patients are seldom represented </a:t>
            </a:r>
          </a:p>
          <a:p>
            <a:pPr marL="342900" indent="-342900">
              <a:lnSpc>
                <a:spcPct val="90000"/>
              </a:lnSpc>
              <a:spcBef>
                <a:spcPts val="1000"/>
              </a:spcBef>
              <a:buClr>
                <a:schemeClr val="dk1"/>
              </a:buClr>
              <a:buChar char="•"/>
            </a:pPr>
            <a:r>
              <a:rPr lang="en-US" sz="3200" dirty="0">
                <a:solidFill>
                  <a:schemeClr val="dk1"/>
                </a:solidFill>
                <a:latin typeface="Calibri"/>
                <a:ea typeface="Calibri"/>
                <a:cs typeface="Calibri"/>
              </a:rPr>
              <a:t>LGBTQ patients are seldom represented</a:t>
            </a:r>
            <a:endParaRPr lang="en-US" sz="2900" dirty="0">
              <a:solidFill>
                <a:schemeClr val="dk1"/>
              </a:solidFill>
              <a:ea typeface="Calibri"/>
            </a:endParaRPr>
          </a:p>
          <a:p>
            <a:pPr marL="800100" lvl="1" indent="-342900">
              <a:lnSpc>
                <a:spcPct val="90000"/>
              </a:lnSpc>
              <a:spcBef>
                <a:spcPts val="1000"/>
              </a:spcBef>
              <a:buClr>
                <a:schemeClr val="dk1"/>
              </a:buClr>
              <a:buSzPts val="2400"/>
              <a:buChar char="•"/>
            </a:pPr>
            <a:r>
              <a:rPr lang="en-US" sz="2600" dirty="0">
                <a:solidFill>
                  <a:schemeClr val="dk1"/>
                </a:solidFill>
                <a:latin typeface="Calibri"/>
                <a:cs typeface="Calibri"/>
              </a:rPr>
              <a:t>Men: Presented with stereotyped mannerisms and behavior</a:t>
            </a:r>
            <a:endParaRPr lang="en-US" sz="2600" dirty="0">
              <a:solidFill>
                <a:schemeClr val="dk1"/>
              </a:solidFill>
            </a:endParaRPr>
          </a:p>
          <a:p>
            <a:pPr marL="800100" lvl="1" indent="-342900">
              <a:lnSpc>
                <a:spcPct val="90000"/>
              </a:lnSpc>
              <a:spcBef>
                <a:spcPts val="1000"/>
              </a:spcBef>
              <a:buClr>
                <a:schemeClr val="dk1"/>
              </a:buClr>
              <a:buSzPts val="2400"/>
              <a:buChar char="•"/>
            </a:pPr>
            <a:r>
              <a:rPr lang="en-US" sz="2600" dirty="0">
                <a:solidFill>
                  <a:schemeClr val="dk1"/>
                </a:solidFill>
                <a:latin typeface="Calibri"/>
                <a:cs typeface="Calibri"/>
              </a:rPr>
              <a:t>Women: written off as "experimentation" </a:t>
            </a:r>
            <a:endParaRPr lang="en-US" sz="2600" dirty="0">
              <a:solidFill>
                <a:schemeClr val="dk1"/>
              </a:solidFill>
            </a:endParaRPr>
          </a:p>
          <a:p>
            <a:pPr marL="342900" indent="-342900">
              <a:lnSpc>
                <a:spcPct val="90000"/>
              </a:lnSpc>
              <a:spcBef>
                <a:spcPts val="1000"/>
              </a:spcBef>
              <a:buClr>
                <a:schemeClr val="dk1"/>
              </a:buClr>
              <a:buChar char="•"/>
            </a:pPr>
            <a:r>
              <a:rPr lang="en-US" sz="3200" dirty="0">
                <a:solidFill>
                  <a:schemeClr val="dk1"/>
                </a:solidFill>
                <a:latin typeface="Calibri"/>
                <a:ea typeface="Calibri"/>
                <a:cs typeface="Calibri"/>
              </a:rPr>
              <a:t>White patients are on average overrepresented by ~10% </a:t>
            </a:r>
          </a:p>
          <a:p>
            <a:pPr marL="800100" lvl="1" indent="-342900">
              <a:lnSpc>
                <a:spcPct val="90000"/>
              </a:lnSpc>
              <a:spcBef>
                <a:spcPts val="1000"/>
              </a:spcBef>
              <a:buClr>
                <a:schemeClr val="dk1"/>
              </a:buClr>
              <a:buChar char="•"/>
            </a:pPr>
            <a:r>
              <a:rPr lang="en-US" sz="2900" dirty="0">
                <a:solidFill>
                  <a:schemeClr val="dk1"/>
                </a:solidFill>
                <a:latin typeface="Calibri"/>
                <a:ea typeface="Calibri"/>
                <a:cs typeface="Calibri"/>
              </a:rPr>
              <a:t>Often times the "default" </a:t>
            </a:r>
          </a:p>
          <a:p>
            <a:pPr marL="342900" indent="-342900">
              <a:lnSpc>
                <a:spcPct val="90000"/>
              </a:lnSpc>
              <a:spcBef>
                <a:spcPts val="1000"/>
              </a:spcBef>
              <a:buClr>
                <a:schemeClr val="dk1"/>
              </a:buClr>
              <a:buChar char="•"/>
            </a:pPr>
            <a:endParaRPr lang="en-US" sz="3200" dirty="0">
              <a:solidFill>
                <a:schemeClr val="dk1"/>
              </a:solidFill>
              <a:latin typeface="Calibri"/>
              <a:ea typeface="Calibri"/>
              <a:cs typeface="Calibri"/>
            </a:endParaRPr>
          </a:p>
          <a:p>
            <a:pPr marL="0" indent="0">
              <a:lnSpc>
                <a:spcPct val="90000"/>
              </a:lnSpc>
              <a:spcBef>
                <a:spcPts val="1000"/>
              </a:spcBef>
              <a:buClr>
                <a:schemeClr val="dk1"/>
              </a:buClr>
              <a:buNone/>
            </a:pPr>
            <a:endParaRPr lang="en-US" sz="3200" dirty="0">
              <a:solidFill>
                <a:schemeClr val="dk1"/>
              </a:solidFill>
              <a:latin typeface="Calibri"/>
              <a:ea typeface="Calibri"/>
              <a:cs typeface="Calibri"/>
            </a:endParaRPr>
          </a:p>
          <a:p>
            <a:pPr marL="0" indent="0">
              <a:lnSpc>
                <a:spcPct val="90000"/>
              </a:lnSpc>
              <a:spcBef>
                <a:spcPts val="1000"/>
              </a:spcBef>
              <a:buClr>
                <a:srgbClr val="000000"/>
              </a:buClr>
              <a:buNone/>
            </a:pPr>
            <a:endParaRPr lang="en-US" sz="3200" dirty="0">
              <a:solidFill>
                <a:schemeClr val="dk1"/>
              </a:solidFill>
              <a:latin typeface="Calibri"/>
              <a:ea typeface="Calibri"/>
              <a:cs typeface="Calibri"/>
            </a:endParaRPr>
          </a:p>
          <a:p>
            <a:pPr marL="0" lvl="0" indent="0" rtl="0">
              <a:lnSpc>
                <a:spcPct val="90000"/>
              </a:lnSpc>
              <a:spcBef>
                <a:spcPts val="0"/>
              </a:spcBef>
              <a:spcAft>
                <a:spcPts val="0"/>
              </a:spcAft>
              <a:buNone/>
            </a:pPr>
            <a:endParaRPr lang="en-US" sz="6000" dirty="0">
              <a:solidFill>
                <a:schemeClr val="dk1"/>
              </a:solidFill>
              <a:latin typeface="Calibri"/>
              <a:ea typeface="Calibri"/>
              <a:cs typeface="Calibri"/>
            </a:endParaRPr>
          </a:p>
          <a:p>
            <a:pPr marL="0" lvl="0" indent="0" algn="l" rtl="0">
              <a:spcBef>
                <a:spcPts val="0"/>
              </a:spcBef>
              <a:spcAft>
                <a:spcPts val="0"/>
              </a:spcAft>
              <a:buNone/>
            </a:pPr>
            <a:endParaRPr sz="6000" dirty="0">
              <a:solidFill>
                <a:schemeClr val="dk1"/>
              </a:solidFill>
              <a:latin typeface="Calibri"/>
              <a:ea typeface="Calibri"/>
              <a:cs typeface="Calibri"/>
            </a:endParaRPr>
          </a:p>
          <a:p>
            <a:pPr marL="0" indent="0">
              <a:buNone/>
            </a:pPr>
            <a:endParaRPr lang="en-US" sz="6000" b="1" dirty="0">
              <a:solidFill>
                <a:schemeClr val="dk1"/>
              </a:solidFill>
              <a:latin typeface="Calibri"/>
              <a:ea typeface="Calibri"/>
              <a:cs typeface="Calibri"/>
            </a:endParaRPr>
          </a:p>
        </p:txBody>
      </p:sp>
      <p:sp>
        <p:nvSpPr>
          <p:cNvPr id="2" name="TextBox 1">
            <a:extLst>
              <a:ext uri="{FF2B5EF4-FFF2-40B4-BE49-F238E27FC236}">
                <a16:creationId xmlns:a16="http://schemas.microsoft.com/office/drawing/2014/main" id="{FDA7DC2A-C925-433A-9064-41C0B42D0316}"/>
              </a:ext>
            </a:extLst>
          </p:cNvPr>
          <p:cNvSpPr txBox="1"/>
          <p:nvPr/>
        </p:nvSpPr>
        <p:spPr>
          <a:xfrm>
            <a:off x="594139" y="583095"/>
            <a:ext cx="1063928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solidFill>
                  <a:srgbClr val="C00000"/>
                </a:solidFill>
                <a:latin typeface="Calibri"/>
              </a:rPr>
              <a:t>Findings</a:t>
            </a:r>
            <a:r>
              <a:rPr lang="en-US" sz="6000" b="1" dirty="0">
                <a:solidFill>
                  <a:srgbClr val="A50021"/>
                </a:solidFill>
                <a:latin typeface="Calibri"/>
              </a:rPr>
              <a:t> </a:t>
            </a:r>
          </a:p>
        </p:txBody>
      </p:sp>
    </p:spTree>
    <p:extLst>
      <p:ext uri="{BB962C8B-B14F-4D97-AF65-F5344CB8AC3E}">
        <p14:creationId xmlns:p14="http://schemas.microsoft.com/office/powerpoint/2010/main" val="1843215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838945aa65_4_641"/>
          <p:cNvSpPr txBox="1">
            <a:spLocks noGrp="1"/>
          </p:cNvSpPr>
          <p:nvPr>
            <p:ph type="body" idx="2"/>
          </p:nvPr>
        </p:nvSpPr>
        <p:spPr>
          <a:xfrm>
            <a:off x="599003" y="1690949"/>
            <a:ext cx="10687500" cy="3747600"/>
          </a:xfrm>
          <a:prstGeom prst="rect">
            <a:avLst/>
          </a:prstGeom>
          <a:noFill/>
          <a:ln>
            <a:noFill/>
          </a:ln>
        </p:spPr>
        <p:txBody>
          <a:bodyPr spcFirstLastPara="1" wrap="square" lIns="121900" tIns="60925" rIns="121900" bIns="60925" anchor="t" anchorCtr="0">
            <a:noAutofit/>
          </a:bodyPr>
          <a:lstStyle/>
          <a:p>
            <a:pPr marL="342900" indent="-342900">
              <a:lnSpc>
                <a:spcPct val="90000"/>
              </a:lnSpc>
              <a:spcBef>
                <a:spcPts val="1000"/>
              </a:spcBef>
              <a:buClr>
                <a:schemeClr val="dk1"/>
              </a:buClr>
              <a:buChar char="•"/>
            </a:pPr>
            <a:r>
              <a:rPr lang="en-US" sz="3200" dirty="0">
                <a:solidFill>
                  <a:schemeClr val="dk1"/>
                </a:solidFill>
                <a:latin typeface="Calibri"/>
                <a:ea typeface="Calibri"/>
                <a:cs typeface="Calibri"/>
                <a:sym typeface="Calibri"/>
              </a:rPr>
              <a:t>Gender </a:t>
            </a:r>
          </a:p>
          <a:p>
            <a:pPr marL="800100" lvl="1" indent="-342900">
              <a:lnSpc>
                <a:spcPct val="90000"/>
              </a:lnSpc>
              <a:spcBef>
                <a:spcPts val="1000"/>
              </a:spcBef>
              <a:buClr>
                <a:schemeClr val="dk1"/>
              </a:buClr>
              <a:buChar char="•"/>
            </a:pPr>
            <a:r>
              <a:rPr lang="en-US" sz="2400" dirty="0">
                <a:solidFill>
                  <a:schemeClr val="dk1"/>
                </a:solidFill>
                <a:latin typeface="Calibri"/>
                <a:ea typeface="Calibri"/>
                <a:cs typeface="Calibri"/>
                <a:sym typeface="Calibri"/>
              </a:rPr>
              <a:t>Females underrepresented in some courses</a:t>
            </a:r>
          </a:p>
          <a:p>
            <a:pPr marL="800100" lvl="1" indent="-342900">
              <a:lnSpc>
                <a:spcPct val="90000"/>
              </a:lnSpc>
              <a:spcBef>
                <a:spcPts val="1000"/>
              </a:spcBef>
              <a:buClr>
                <a:schemeClr val="dk1"/>
              </a:buClr>
              <a:buChar char="•"/>
            </a:pPr>
            <a:r>
              <a:rPr lang="en-US" sz="2400" dirty="0">
                <a:solidFill>
                  <a:schemeClr val="dk1"/>
                </a:solidFill>
                <a:latin typeface="Calibri"/>
                <a:ea typeface="Calibri"/>
                <a:cs typeface="Calibri"/>
                <a:sym typeface="Calibri"/>
              </a:rPr>
              <a:t>Consistent lower paying jobs compared to men</a:t>
            </a:r>
            <a:r>
              <a:rPr lang="en-US" sz="2800" dirty="0">
                <a:solidFill>
                  <a:schemeClr val="dk1"/>
                </a:solidFill>
                <a:latin typeface="Calibri"/>
                <a:ea typeface="Calibri"/>
                <a:cs typeface="Calibri"/>
              </a:rPr>
              <a:t> </a:t>
            </a:r>
          </a:p>
          <a:p>
            <a:pPr marL="342900" indent="-342900">
              <a:lnSpc>
                <a:spcPct val="90000"/>
              </a:lnSpc>
              <a:spcBef>
                <a:spcPts val="1000"/>
              </a:spcBef>
              <a:buClr>
                <a:schemeClr val="dk1"/>
              </a:buClr>
              <a:buChar char="•"/>
            </a:pPr>
            <a:r>
              <a:rPr lang="en-US" sz="3200" dirty="0">
                <a:solidFill>
                  <a:schemeClr val="dk1"/>
                </a:solidFill>
                <a:latin typeface="Calibri"/>
                <a:ea typeface="Calibri"/>
                <a:cs typeface="Calibri"/>
              </a:rPr>
              <a:t>Mental Health</a:t>
            </a:r>
            <a:endParaRPr lang="en-US" sz="2900" dirty="0">
              <a:solidFill>
                <a:schemeClr val="dk1"/>
              </a:solidFill>
              <a:ea typeface="Calibri"/>
            </a:endParaRPr>
          </a:p>
          <a:p>
            <a:pPr marL="800100" lvl="1" indent="-342900">
              <a:lnSpc>
                <a:spcPct val="90000"/>
              </a:lnSpc>
              <a:spcBef>
                <a:spcPts val="1000"/>
              </a:spcBef>
              <a:buClr>
                <a:schemeClr val="dk1"/>
              </a:buClr>
              <a:buSzPts val="2400"/>
              <a:buChar char="•"/>
            </a:pPr>
            <a:r>
              <a:rPr lang="en-US" sz="2400" dirty="0">
                <a:solidFill>
                  <a:schemeClr val="dk1"/>
                </a:solidFill>
                <a:latin typeface="Calibri"/>
                <a:cs typeface="Calibri"/>
              </a:rPr>
              <a:t>Higher number of female cases; when mentioned in men, a clear etiology was mentioned</a:t>
            </a:r>
          </a:p>
          <a:p>
            <a:pPr marL="800100" lvl="1" indent="-342900">
              <a:lnSpc>
                <a:spcPct val="90000"/>
              </a:lnSpc>
              <a:spcBef>
                <a:spcPts val="1000"/>
              </a:spcBef>
              <a:buClr>
                <a:schemeClr val="dk1"/>
              </a:buClr>
              <a:buSzPts val="2400"/>
              <a:buChar char="•"/>
            </a:pPr>
            <a:r>
              <a:rPr lang="en-US" sz="2400" dirty="0">
                <a:solidFill>
                  <a:schemeClr val="dk1"/>
                </a:solidFill>
                <a:latin typeface="Calibri"/>
                <a:cs typeface="Calibri"/>
              </a:rPr>
              <a:t>Lack of adequate attention paid to diagnosis, severity, past interventions</a:t>
            </a:r>
          </a:p>
          <a:p>
            <a:pPr marL="800100" lvl="1" indent="-342900">
              <a:lnSpc>
                <a:spcPct val="90000"/>
              </a:lnSpc>
              <a:spcBef>
                <a:spcPts val="1000"/>
              </a:spcBef>
              <a:buClr>
                <a:schemeClr val="dk1"/>
              </a:buClr>
              <a:buSzPts val="2400"/>
              <a:buChar char="•"/>
            </a:pPr>
            <a:r>
              <a:rPr lang="en-US" sz="2400" dirty="0">
                <a:solidFill>
                  <a:schemeClr val="dk1"/>
                </a:solidFill>
                <a:latin typeface="Calibri"/>
                <a:cs typeface="Calibri"/>
              </a:rPr>
              <a:t>Many groups not mentioned:  veterans, transgender patients, etc.</a:t>
            </a:r>
            <a:r>
              <a:rPr lang="en-US" sz="2800" dirty="0">
                <a:solidFill>
                  <a:schemeClr val="dk1"/>
                </a:solidFill>
                <a:latin typeface="Calibri"/>
                <a:cs typeface="Calibri"/>
              </a:rPr>
              <a:t> </a:t>
            </a:r>
            <a:endParaRPr lang="en-US" sz="3600" dirty="0">
              <a:solidFill>
                <a:schemeClr val="dk1"/>
              </a:solidFill>
              <a:latin typeface="Calibri"/>
              <a:ea typeface="Calibri"/>
              <a:cs typeface="Calibri"/>
            </a:endParaRPr>
          </a:p>
          <a:p>
            <a:pPr marL="0" indent="0">
              <a:lnSpc>
                <a:spcPct val="90000"/>
              </a:lnSpc>
              <a:spcBef>
                <a:spcPts val="1000"/>
              </a:spcBef>
              <a:buClr>
                <a:srgbClr val="000000"/>
              </a:buClr>
              <a:buNone/>
            </a:pPr>
            <a:endParaRPr lang="en-US" sz="3200" dirty="0">
              <a:solidFill>
                <a:schemeClr val="dk1"/>
              </a:solidFill>
              <a:latin typeface="Calibri"/>
              <a:ea typeface="Calibri"/>
              <a:cs typeface="Calibri"/>
            </a:endParaRPr>
          </a:p>
          <a:p>
            <a:pPr marL="0" lvl="0" indent="0" rtl="0">
              <a:lnSpc>
                <a:spcPct val="90000"/>
              </a:lnSpc>
              <a:spcBef>
                <a:spcPts val="0"/>
              </a:spcBef>
              <a:spcAft>
                <a:spcPts val="0"/>
              </a:spcAft>
              <a:buNone/>
            </a:pPr>
            <a:endParaRPr lang="en-US" sz="6000" dirty="0">
              <a:solidFill>
                <a:schemeClr val="dk1"/>
              </a:solidFill>
              <a:latin typeface="Calibri"/>
              <a:ea typeface="Calibri"/>
              <a:cs typeface="Calibri"/>
            </a:endParaRPr>
          </a:p>
          <a:p>
            <a:pPr marL="0" lvl="0" indent="0" algn="l" rtl="0">
              <a:spcBef>
                <a:spcPts val="0"/>
              </a:spcBef>
              <a:spcAft>
                <a:spcPts val="0"/>
              </a:spcAft>
              <a:buNone/>
            </a:pPr>
            <a:endParaRPr sz="6000" dirty="0">
              <a:solidFill>
                <a:schemeClr val="dk1"/>
              </a:solidFill>
              <a:latin typeface="Calibri"/>
              <a:ea typeface="Calibri"/>
              <a:cs typeface="Calibri"/>
            </a:endParaRPr>
          </a:p>
          <a:p>
            <a:pPr marL="0" indent="0">
              <a:buNone/>
            </a:pPr>
            <a:endParaRPr lang="en-US" sz="6000" b="1" dirty="0">
              <a:solidFill>
                <a:schemeClr val="dk1"/>
              </a:solidFill>
              <a:latin typeface="Calibri"/>
              <a:ea typeface="Calibri"/>
              <a:cs typeface="Calibri"/>
            </a:endParaRPr>
          </a:p>
        </p:txBody>
      </p:sp>
      <p:sp>
        <p:nvSpPr>
          <p:cNvPr id="2" name="TextBox 1">
            <a:extLst>
              <a:ext uri="{FF2B5EF4-FFF2-40B4-BE49-F238E27FC236}">
                <a16:creationId xmlns:a16="http://schemas.microsoft.com/office/drawing/2014/main" id="{FDA7DC2A-C925-433A-9064-41C0B42D0316}"/>
              </a:ext>
            </a:extLst>
          </p:cNvPr>
          <p:cNvSpPr txBox="1"/>
          <p:nvPr/>
        </p:nvSpPr>
        <p:spPr>
          <a:xfrm>
            <a:off x="594139" y="583095"/>
            <a:ext cx="1063928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solidFill>
                  <a:srgbClr val="C00000"/>
                </a:solidFill>
                <a:latin typeface="Calibri"/>
              </a:rPr>
              <a:t>Findings</a:t>
            </a:r>
            <a:r>
              <a:rPr lang="en-US" sz="6000" b="1" dirty="0">
                <a:solidFill>
                  <a:srgbClr val="A50021"/>
                </a:solidFill>
                <a:latin typeface="Calibri"/>
              </a:rPr>
              <a:t> </a:t>
            </a:r>
          </a:p>
        </p:txBody>
      </p:sp>
    </p:spTree>
    <p:extLst>
      <p:ext uri="{BB962C8B-B14F-4D97-AF65-F5344CB8AC3E}">
        <p14:creationId xmlns:p14="http://schemas.microsoft.com/office/powerpoint/2010/main" val="1254934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838945aa65_10_14"/>
          <p:cNvSpPr txBox="1">
            <a:spLocks noGrp="1"/>
          </p:cNvSpPr>
          <p:nvPr>
            <p:ph type="ctrTitle"/>
          </p:nvPr>
        </p:nvSpPr>
        <p:spPr>
          <a:xfrm>
            <a:off x="1501622" y="2887286"/>
            <a:ext cx="9144000" cy="2387700"/>
          </a:xfrm>
          <a:prstGeom prst="rect">
            <a:avLst/>
          </a:prstGeom>
          <a:noFill/>
          <a:ln>
            <a:noFill/>
          </a:ln>
        </p:spPr>
        <p:txBody>
          <a:bodyPr spcFirstLastPara="1" wrap="square" lIns="91425" tIns="45700" rIns="91425" bIns="45700" anchor="b" anchorCtr="0">
            <a:noAutofit/>
          </a:bodyPr>
          <a:lstStyle/>
          <a:p>
            <a:pPr algn="ctr">
              <a:lnSpc>
                <a:spcPct val="90000"/>
              </a:lnSpc>
              <a:buClr>
                <a:schemeClr val="dk1"/>
              </a:buClr>
              <a:buSzPts val="7200"/>
            </a:pPr>
            <a:r>
              <a:rPr lang="en-US" sz="6600" dirty="0">
                <a:solidFill>
                  <a:srgbClr val="C00000"/>
                </a:solidFill>
                <a:latin typeface="Calibri"/>
                <a:cs typeface="Calibri"/>
              </a:rPr>
              <a:t>Recommendations </a:t>
            </a:r>
            <a:br>
              <a:rPr lang="en-US" sz="6600" dirty="0">
                <a:solidFill>
                  <a:srgbClr val="C00000"/>
                </a:solidFill>
                <a:latin typeface="Calibri"/>
                <a:cs typeface="Calibri"/>
              </a:rPr>
            </a:br>
            <a:r>
              <a:rPr lang="en-US" sz="6600" dirty="0">
                <a:solidFill>
                  <a:srgbClr val="C00000"/>
                </a:solidFill>
                <a:latin typeface="Calibri"/>
                <a:cs typeface="Calibri"/>
              </a:rPr>
              <a:t>for Future Case Creation </a:t>
            </a:r>
            <a:endParaRPr sz="6600" dirty="0">
              <a:solidFill>
                <a:srgbClr val="C00000"/>
              </a:solidFill>
              <a:latin typeface="Calibri"/>
              <a:cs typeface="Calibri"/>
            </a:endParaRPr>
          </a:p>
          <a:p>
            <a:pPr marL="0" lvl="0" indent="0" algn="ctr" rtl="0">
              <a:lnSpc>
                <a:spcPct val="90000"/>
              </a:lnSpc>
              <a:spcBef>
                <a:spcPts val="0"/>
              </a:spcBef>
              <a:spcAft>
                <a:spcPts val="0"/>
              </a:spcAft>
              <a:buSzPts val="6000"/>
              <a:buNone/>
            </a:pPr>
            <a:endParaRPr sz="6600" dirty="0">
              <a:solidFill>
                <a:srgbClr val="C00000"/>
              </a:solidFill>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BDE70-1DFF-4853-BAB5-35185A6381C5}"/>
              </a:ext>
            </a:extLst>
          </p:cNvPr>
          <p:cNvSpPr>
            <a:spLocks noGrp="1"/>
          </p:cNvSpPr>
          <p:nvPr>
            <p:ph type="ctrTitle"/>
          </p:nvPr>
        </p:nvSpPr>
        <p:spPr/>
        <p:txBody>
          <a:bodyPr/>
          <a:lstStyle/>
          <a:p>
            <a:r>
              <a:rPr lang="en-US" dirty="0"/>
              <a:t>Desired Outcomes</a:t>
            </a:r>
          </a:p>
        </p:txBody>
      </p:sp>
      <p:sp>
        <p:nvSpPr>
          <p:cNvPr id="4" name="Text Placeholder 3">
            <a:extLst>
              <a:ext uri="{FF2B5EF4-FFF2-40B4-BE49-F238E27FC236}">
                <a16:creationId xmlns:a16="http://schemas.microsoft.com/office/drawing/2014/main" id="{EBD13BBC-B93C-4FCE-AF6D-52E62D540783}"/>
              </a:ext>
            </a:extLst>
          </p:cNvPr>
          <p:cNvSpPr>
            <a:spLocks noGrp="1"/>
          </p:cNvSpPr>
          <p:nvPr>
            <p:ph type="body" idx="2"/>
          </p:nvPr>
        </p:nvSpPr>
        <p:spPr>
          <a:xfrm>
            <a:off x="488568" y="1617161"/>
            <a:ext cx="5282645" cy="3747600"/>
          </a:xfrm>
        </p:spPr>
        <p:txBody>
          <a:bodyPr/>
          <a:lstStyle/>
          <a:p>
            <a:pPr>
              <a:spcBef>
                <a:spcPts val="1200"/>
              </a:spcBef>
            </a:pPr>
            <a:r>
              <a:rPr lang="en-US" dirty="0"/>
              <a:t>Ongoing review across cases for demographic parity with the state</a:t>
            </a:r>
          </a:p>
          <a:p>
            <a:pPr>
              <a:spcBef>
                <a:spcPts val="1200"/>
              </a:spcBef>
            </a:pPr>
            <a:r>
              <a:rPr lang="en-US" dirty="0"/>
              <a:t>Case template to be used across all courses</a:t>
            </a:r>
          </a:p>
          <a:p>
            <a:pPr>
              <a:spcBef>
                <a:spcPts val="1200"/>
              </a:spcBef>
            </a:pPr>
            <a:r>
              <a:rPr lang="en-US" dirty="0"/>
              <a:t>Develop a checklist for creation of new cases</a:t>
            </a:r>
          </a:p>
          <a:p>
            <a:pPr>
              <a:spcBef>
                <a:spcPts val="1200"/>
              </a:spcBef>
            </a:pPr>
            <a:r>
              <a:rPr lang="en-US" dirty="0"/>
              <a:t>Use cases to break, rather than reinforce, stereotypes</a:t>
            </a:r>
          </a:p>
          <a:p>
            <a:pPr marL="76200" indent="0">
              <a:buNone/>
            </a:pPr>
            <a:endParaRPr lang="en-US" sz="2000" dirty="0"/>
          </a:p>
          <a:p>
            <a:endParaRPr lang="en-US" sz="2000" dirty="0"/>
          </a:p>
        </p:txBody>
      </p:sp>
      <p:pic>
        <p:nvPicPr>
          <p:cNvPr id="6146" name="Picture 2" descr="Residency Curriculum | Urology | IU School of Medicine">
            <a:extLst>
              <a:ext uri="{FF2B5EF4-FFF2-40B4-BE49-F238E27FC236}">
                <a16:creationId xmlns:a16="http://schemas.microsoft.com/office/drawing/2014/main" id="{9F5448A7-7D51-4356-AD1E-BF2EA4E5F1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58" r="2725"/>
          <a:stretch/>
        </p:blipFill>
        <p:spPr bwMode="auto">
          <a:xfrm>
            <a:off x="6162826" y="1758534"/>
            <a:ext cx="5498995" cy="30109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418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D55ABA7-85BD-41E6-AA7D-FB2032DF1336}"/>
              </a:ext>
            </a:extLst>
          </p:cNvPr>
          <p:cNvSpPr>
            <a:spLocks noGrp="1"/>
          </p:cNvSpPr>
          <p:nvPr>
            <p:ph type="body" idx="2"/>
          </p:nvPr>
        </p:nvSpPr>
        <p:spPr>
          <a:xfrm>
            <a:off x="634742" y="902292"/>
            <a:ext cx="11161952" cy="3747600"/>
          </a:xfrm>
        </p:spPr>
        <p:txBody>
          <a:bodyPr/>
          <a:lstStyle/>
          <a:p>
            <a:pPr>
              <a:buChar char="•"/>
            </a:pPr>
            <a:r>
              <a:rPr lang="en-US" sz="2800" b="1" dirty="0">
                <a:latin typeface="Calibri"/>
              </a:rPr>
              <a:t>Include</a:t>
            </a:r>
            <a:r>
              <a:rPr lang="en-US" sz="2800" b="1" dirty="0">
                <a:latin typeface="Calibri"/>
                <a:ea typeface="Arial"/>
                <a:cs typeface="Arial"/>
              </a:rPr>
              <a:t> a </a:t>
            </a:r>
            <a:r>
              <a:rPr lang="en-US" sz="2800" b="1" dirty="0">
                <a:latin typeface="Calibri"/>
              </a:rPr>
              <a:t>wide variety</a:t>
            </a:r>
            <a:r>
              <a:rPr lang="en-US" sz="2800" b="1" dirty="0">
                <a:latin typeface="Calibri"/>
                <a:ea typeface="Arial"/>
                <a:cs typeface="Arial"/>
              </a:rPr>
              <a:t> of patient populations</a:t>
            </a:r>
            <a:r>
              <a:rPr lang="en-US" sz="2800" b="1" dirty="0">
                <a:latin typeface="Calibri"/>
              </a:rPr>
              <a:t> (LGBTQ pts, immigrants, veterans, </a:t>
            </a:r>
            <a:r>
              <a:rPr lang="en-US" sz="2800" b="1" dirty="0" err="1">
                <a:latin typeface="Calibri"/>
              </a:rPr>
              <a:t>etc</a:t>
            </a:r>
            <a:r>
              <a:rPr lang="en-US" sz="2800" b="1" dirty="0">
                <a:latin typeface="Calibri"/>
              </a:rPr>
              <a:t>) and backgrounds (racial and ethnic diversity) </a:t>
            </a:r>
            <a:endParaRPr lang="en-US" sz="2800" b="1" dirty="0"/>
          </a:p>
          <a:p>
            <a:pPr lvl="1">
              <a:buChar char="•"/>
            </a:pPr>
            <a:r>
              <a:rPr lang="en-US" sz="2400" dirty="0">
                <a:latin typeface="Calibri"/>
              </a:rPr>
              <a:t>Including images</a:t>
            </a:r>
          </a:p>
          <a:p>
            <a:pPr lvl="1">
              <a:buChar char="•"/>
            </a:pPr>
            <a:r>
              <a:rPr lang="en-US" sz="2400" dirty="0">
                <a:latin typeface="Calibri"/>
              </a:rPr>
              <a:t>Can </a:t>
            </a:r>
            <a:r>
              <a:rPr lang="en-US" sz="2400" dirty="0">
                <a:latin typeface="Calibri"/>
                <a:ea typeface="Arial"/>
                <a:cs typeface="Arial"/>
              </a:rPr>
              <a:t> </a:t>
            </a:r>
            <a:r>
              <a:rPr lang="en-US" sz="2400" dirty="0">
                <a:latin typeface="Calibri"/>
              </a:rPr>
              <a:t>take these opportunities to </a:t>
            </a:r>
            <a:r>
              <a:rPr lang="en-US" sz="2400" dirty="0">
                <a:latin typeface="Calibri"/>
                <a:ea typeface="Arial"/>
                <a:cs typeface="Arial"/>
              </a:rPr>
              <a:t>illustrate prevalence</a:t>
            </a:r>
            <a:r>
              <a:rPr lang="en-US" sz="2400" dirty="0">
                <a:latin typeface="Calibri"/>
              </a:rPr>
              <a:t> in different populations</a:t>
            </a:r>
            <a:endParaRPr lang="en-US" sz="2400" dirty="0"/>
          </a:p>
          <a:p>
            <a:pPr lvl="1">
              <a:buChar char="•"/>
            </a:pPr>
            <a:r>
              <a:rPr lang="en-US" sz="2400" dirty="0">
                <a:latin typeface="Calibri"/>
                <a:ea typeface="Arial"/>
                <a:cs typeface="Arial"/>
              </a:rPr>
              <a:t>For marginalized groups, </a:t>
            </a:r>
            <a:r>
              <a:rPr lang="en-US" sz="2400" dirty="0">
                <a:latin typeface="Calibri"/>
              </a:rPr>
              <a:t>can also take these opportunities to</a:t>
            </a:r>
            <a:r>
              <a:rPr lang="en-US" sz="2400" dirty="0">
                <a:latin typeface="Calibri"/>
                <a:ea typeface="Arial"/>
                <a:cs typeface="Arial"/>
              </a:rPr>
              <a:t> undermine stereotypes (e.g. Latina doctor, trans man with HTN)​</a:t>
            </a:r>
            <a:endParaRPr lang="en-US" sz="2400" dirty="0">
              <a:ea typeface="Arial"/>
              <a:cs typeface="Arial"/>
            </a:endParaRPr>
          </a:p>
          <a:p>
            <a:pPr>
              <a:buSzPts val="2100"/>
              <a:buFont typeface="Arial,Sans-Serif"/>
              <a:buChar char="•"/>
            </a:pPr>
            <a:endParaRPr lang="en-US" b="1" dirty="0">
              <a:latin typeface="Calibri"/>
              <a:cs typeface="Calibri"/>
            </a:endParaRPr>
          </a:p>
          <a:p>
            <a:pPr>
              <a:buSzPts val="2100"/>
              <a:buFont typeface="Arial,Sans-Serif"/>
              <a:buChar char="•"/>
            </a:pPr>
            <a:r>
              <a:rPr lang="en-US" sz="2800" b="1" dirty="0">
                <a:latin typeface="Calibri"/>
                <a:cs typeface="Calibri"/>
              </a:rPr>
              <a:t>Consistently incorporate sociodemographic information </a:t>
            </a:r>
            <a:endParaRPr lang="en-US" sz="2400" dirty="0"/>
          </a:p>
        </p:txBody>
      </p:sp>
    </p:spTree>
    <p:extLst>
      <p:ext uri="{BB962C8B-B14F-4D97-AF65-F5344CB8AC3E}">
        <p14:creationId xmlns:p14="http://schemas.microsoft.com/office/powerpoint/2010/main" val="1230126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838945aa65_4_469"/>
          <p:cNvSpPr txBox="1">
            <a:spLocks noGrp="1"/>
          </p:cNvSpPr>
          <p:nvPr>
            <p:ph type="ctrTitle"/>
          </p:nvPr>
        </p:nvSpPr>
        <p:spPr>
          <a:xfrm>
            <a:off x="480665" y="680381"/>
            <a:ext cx="10672500" cy="932100"/>
          </a:xfrm>
          <a:prstGeom prst="rect">
            <a:avLst/>
          </a:prstGeom>
          <a:noFill/>
          <a:ln>
            <a:noFill/>
          </a:ln>
        </p:spPr>
        <p:txBody>
          <a:bodyPr spcFirstLastPara="1" wrap="square" lIns="121900" tIns="60925" rIns="121900" bIns="60925" anchor="t" anchorCtr="0">
            <a:noAutofit/>
          </a:bodyPr>
          <a:lstStyle/>
          <a:p>
            <a:pPr marL="0" lvl="0" indent="0" algn="l" rtl="0">
              <a:lnSpc>
                <a:spcPct val="90000"/>
              </a:lnSpc>
              <a:spcBef>
                <a:spcPts val="0"/>
              </a:spcBef>
              <a:spcAft>
                <a:spcPts val="0"/>
              </a:spcAft>
              <a:buClr>
                <a:srgbClr val="1D9A78"/>
              </a:buClr>
              <a:buSzPts val="4400"/>
              <a:buFont typeface="Calibri"/>
              <a:buNone/>
            </a:pPr>
            <a:r>
              <a:rPr lang="en-US" sz="5400" dirty="0">
                <a:solidFill>
                  <a:srgbClr val="C00000"/>
                </a:solidFill>
                <a:latin typeface="Calibri"/>
                <a:ea typeface="Calibri"/>
                <a:cs typeface="Calibri"/>
                <a:sym typeface="Calibri"/>
              </a:rPr>
              <a:t>Overview</a:t>
            </a:r>
            <a:endParaRPr lang="en-US" sz="6000" dirty="0">
              <a:solidFill>
                <a:srgbClr val="C00000"/>
              </a:solidFill>
            </a:endParaRPr>
          </a:p>
        </p:txBody>
      </p:sp>
      <p:sp>
        <p:nvSpPr>
          <p:cNvPr id="190" name="Google Shape;190;g838945aa65_4_469"/>
          <p:cNvSpPr txBox="1">
            <a:spLocks noGrp="1"/>
          </p:cNvSpPr>
          <p:nvPr>
            <p:ph type="body" idx="2"/>
          </p:nvPr>
        </p:nvSpPr>
        <p:spPr>
          <a:xfrm>
            <a:off x="488568" y="1763835"/>
            <a:ext cx="5113579" cy="3747600"/>
          </a:xfrm>
          <a:prstGeom prst="rect">
            <a:avLst/>
          </a:prstGeom>
          <a:noFill/>
          <a:ln>
            <a:noFill/>
          </a:ln>
        </p:spPr>
        <p:txBody>
          <a:bodyPr spcFirstLastPara="1" wrap="square" lIns="121900" tIns="60925" rIns="121900" bIns="60925" anchor="t" anchorCtr="0">
            <a:noAutofit/>
          </a:bodyPr>
          <a:lstStyle/>
          <a:p>
            <a:pPr marL="419100" lvl="0" indent="-342900" algn="l" rtl="0">
              <a:lnSpc>
                <a:spcPct val="90000"/>
              </a:lnSpc>
              <a:spcBef>
                <a:spcPts val="0"/>
              </a:spcBef>
              <a:spcAft>
                <a:spcPts val="0"/>
              </a:spcAft>
              <a:buClr>
                <a:schemeClr val="dk1"/>
              </a:buClr>
              <a:buSzPts val="2400"/>
              <a:buChar char="•"/>
            </a:pPr>
            <a:r>
              <a:rPr lang="en-US" dirty="0">
                <a:sym typeface="Calibri"/>
              </a:rPr>
              <a:t>Definitions: CBL, Unconscious Bias, Hidden Curriculum</a:t>
            </a:r>
          </a:p>
          <a:p>
            <a:pPr marL="419100" lvl="0" indent="-342900" algn="l" rtl="0">
              <a:lnSpc>
                <a:spcPct val="90000"/>
              </a:lnSpc>
              <a:spcBef>
                <a:spcPts val="0"/>
              </a:spcBef>
              <a:spcAft>
                <a:spcPts val="0"/>
              </a:spcAft>
              <a:buClr>
                <a:schemeClr val="dk1"/>
              </a:buClr>
              <a:buSzPts val="2400"/>
              <a:buChar char="•"/>
            </a:pPr>
            <a:r>
              <a:rPr lang="en-US" dirty="0">
                <a:sym typeface="Calibri"/>
              </a:rPr>
              <a:t>Description of the Intervention/Course</a:t>
            </a:r>
            <a:endParaRPr lang="en-US" dirty="0"/>
          </a:p>
          <a:p>
            <a:pPr marL="419100" lvl="0" indent="-342900" algn="l" rtl="0">
              <a:lnSpc>
                <a:spcPct val="90000"/>
              </a:lnSpc>
              <a:spcBef>
                <a:spcPts val="0"/>
              </a:spcBef>
              <a:spcAft>
                <a:spcPts val="0"/>
              </a:spcAft>
              <a:buClr>
                <a:schemeClr val="dk1"/>
              </a:buClr>
              <a:buSzPts val="2400"/>
              <a:buChar char="•"/>
            </a:pPr>
            <a:r>
              <a:rPr lang="en-US" dirty="0">
                <a:sym typeface="Calibri"/>
              </a:rPr>
              <a:t>Methodology</a:t>
            </a:r>
          </a:p>
          <a:p>
            <a:pPr marL="419100" lvl="0" indent="-342900" algn="l" rtl="0">
              <a:lnSpc>
                <a:spcPct val="90000"/>
              </a:lnSpc>
              <a:spcBef>
                <a:spcPts val="0"/>
              </a:spcBef>
              <a:spcAft>
                <a:spcPts val="0"/>
              </a:spcAft>
              <a:buClr>
                <a:schemeClr val="dk1"/>
              </a:buClr>
              <a:buSzPts val="2400"/>
              <a:buChar char="•"/>
            </a:pPr>
            <a:r>
              <a:rPr lang="en-US" dirty="0">
                <a:sym typeface="Calibri"/>
              </a:rPr>
              <a:t>Example Case</a:t>
            </a:r>
            <a:endParaRPr lang="en-US" dirty="0"/>
          </a:p>
          <a:p>
            <a:pPr marL="419100" lvl="0" indent="-342900" algn="l" rtl="0">
              <a:lnSpc>
                <a:spcPct val="90000"/>
              </a:lnSpc>
              <a:spcBef>
                <a:spcPts val="0"/>
              </a:spcBef>
              <a:spcAft>
                <a:spcPts val="0"/>
              </a:spcAft>
              <a:buClr>
                <a:schemeClr val="dk1"/>
              </a:buClr>
              <a:buSzPts val="2400"/>
              <a:buChar char="•"/>
            </a:pPr>
            <a:r>
              <a:rPr lang="en-US" dirty="0">
                <a:sym typeface="Calibri"/>
              </a:rPr>
              <a:t>Findings</a:t>
            </a:r>
          </a:p>
          <a:p>
            <a:pPr marL="419100" lvl="0" indent="-342900" algn="l" rtl="0">
              <a:lnSpc>
                <a:spcPct val="90000"/>
              </a:lnSpc>
              <a:spcBef>
                <a:spcPts val="0"/>
              </a:spcBef>
              <a:spcAft>
                <a:spcPts val="0"/>
              </a:spcAft>
              <a:buClr>
                <a:schemeClr val="dk1"/>
              </a:buClr>
              <a:buSzPts val="2400"/>
              <a:buChar char="•"/>
            </a:pPr>
            <a:r>
              <a:rPr lang="en-US" dirty="0">
                <a:sym typeface="Calibri"/>
              </a:rPr>
              <a:t>Best Practices </a:t>
            </a:r>
            <a:endParaRPr lang="en-US" dirty="0"/>
          </a:p>
          <a:p>
            <a:pPr marL="419100" lvl="0" indent="-342900" algn="l" rtl="0">
              <a:lnSpc>
                <a:spcPct val="90000"/>
              </a:lnSpc>
              <a:spcBef>
                <a:spcPts val="0"/>
              </a:spcBef>
              <a:spcAft>
                <a:spcPts val="0"/>
              </a:spcAft>
              <a:buClr>
                <a:schemeClr val="dk1"/>
              </a:buClr>
              <a:buSzPts val="2400"/>
              <a:buChar char="•"/>
            </a:pPr>
            <a:r>
              <a:rPr lang="en-US" dirty="0">
                <a:sym typeface="Calibri"/>
              </a:rPr>
              <a:t>Resources</a:t>
            </a:r>
            <a:endParaRPr lang="en-US" dirty="0"/>
          </a:p>
          <a:p>
            <a:pPr marL="0" marR="0" lvl="0" indent="0" algn="l" rtl="0">
              <a:lnSpc>
                <a:spcPct val="100000"/>
              </a:lnSpc>
              <a:spcBef>
                <a:spcPts val="2400"/>
              </a:spcBef>
              <a:spcAft>
                <a:spcPts val="0"/>
              </a:spcAft>
              <a:buNone/>
            </a:pPr>
            <a:endParaRPr dirty="0"/>
          </a:p>
        </p:txBody>
      </p:sp>
      <p:pic>
        <p:nvPicPr>
          <p:cNvPr id="2" name="Picture 1">
            <a:extLst>
              <a:ext uri="{FF2B5EF4-FFF2-40B4-BE49-F238E27FC236}">
                <a16:creationId xmlns:a16="http://schemas.microsoft.com/office/drawing/2014/main" id="{2CB8FB8C-D6E6-475C-8AFA-0E39340E4A25}"/>
              </a:ext>
            </a:extLst>
          </p:cNvPr>
          <p:cNvPicPr>
            <a:picLocks noChangeAspect="1"/>
          </p:cNvPicPr>
          <p:nvPr/>
        </p:nvPicPr>
        <p:blipFill>
          <a:blip r:embed="rId3"/>
          <a:stretch>
            <a:fillRect/>
          </a:stretch>
        </p:blipFill>
        <p:spPr>
          <a:xfrm>
            <a:off x="5602146" y="582635"/>
            <a:ext cx="6176065" cy="516998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E7D475C-DFD7-47D6-B004-28B986909E3B}"/>
              </a:ext>
            </a:extLst>
          </p:cNvPr>
          <p:cNvSpPr>
            <a:spLocks noGrp="1"/>
          </p:cNvSpPr>
          <p:nvPr>
            <p:ph type="body" idx="2"/>
          </p:nvPr>
        </p:nvSpPr>
        <p:spPr>
          <a:xfrm>
            <a:off x="576916" y="595936"/>
            <a:ext cx="11320103" cy="4926543"/>
          </a:xfrm>
        </p:spPr>
        <p:txBody>
          <a:bodyPr/>
          <a:lstStyle/>
          <a:p>
            <a:pPr>
              <a:buFont typeface="Arial,Sans-Serif"/>
              <a:buChar char="•"/>
            </a:pPr>
            <a:r>
              <a:rPr lang="en-US" b="1" dirty="0">
                <a:latin typeface="Calibri"/>
                <a:cs typeface="Calibri"/>
              </a:rPr>
              <a:t>Avoid stereotyping </a:t>
            </a:r>
            <a:endParaRPr lang="en-US" b="1"/>
          </a:p>
          <a:p>
            <a:pPr lvl="1">
              <a:buSzPts val="2400"/>
              <a:buFont typeface="Arial,Sans-Serif"/>
              <a:buChar char="•"/>
            </a:pPr>
            <a:r>
              <a:rPr lang="en-US" sz="2000" dirty="0">
                <a:latin typeface="Calibri"/>
                <a:cs typeface="Calibri"/>
              </a:rPr>
              <a:t>Does this piece of information affect management? </a:t>
            </a:r>
            <a:endParaRPr lang="en-US" sz="2000" dirty="0"/>
          </a:p>
          <a:p>
            <a:pPr lvl="1">
              <a:buSzPts val="2400"/>
              <a:buFont typeface="Arial,Sans-Serif"/>
              <a:buChar char="•"/>
            </a:pPr>
            <a:r>
              <a:rPr lang="en-US" sz="2000" dirty="0">
                <a:latin typeface="Calibri"/>
                <a:cs typeface="Calibri"/>
              </a:rPr>
              <a:t>Does this piece of information have a high risk of misinterpretation? </a:t>
            </a:r>
            <a:endParaRPr lang="en-US" sz="2000" dirty="0"/>
          </a:p>
          <a:p>
            <a:pPr>
              <a:buFont typeface="Arial,Sans-Serif"/>
              <a:buChar char="•"/>
            </a:pPr>
            <a:endParaRPr lang="en-US" sz="2000" b="1" dirty="0">
              <a:latin typeface="Calibri"/>
              <a:cs typeface="Calibri"/>
            </a:endParaRPr>
          </a:p>
          <a:p>
            <a:pPr>
              <a:buFont typeface="Arial,Sans-Serif"/>
              <a:buChar char="•"/>
            </a:pPr>
            <a:r>
              <a:rPr lang="en-US" b="1" dirty="0">
                <a:latin typeface="Calibri"/>
                <a:cs typeface="Calibri"/>
              </a:rPr>
              <a:t>Avoid placing blame on the individual </a:t>
            </a:r>
            <a:endParaRPr lang="en-US" b="1"/>
          </a:p>
          <a:p>
            <a:pPr lvl="1">
              <a:buSzPts val="2400"/>
              <a:buFont typeface="Arial,Sans-Serif"/>
              <a:buChar char="•"/>
            </a:pPr>
            <a:r>
              <a:rPr lang="en-US" sz="2000" dirty="0">
                <a:latin typeface="Calibri"/>
                <a:cs typeface="Calibri"/>
              </a:rPr>
              <a:t>Consider ways to highlight complex social situations and evaluate social impact and implications of different diseases </a:t>
            </a:r>
            <a:endParaRPr lang="en-US" sz="2000"/>
          </a:p>
          <a:p>
            <a:pPr>
              <a:buFont typeface="Arial,Sans-Serif"/>
              <a:buChar char="•"/>
            </a:pPr>
            <a:endParaRPr lang="en-US" sz="2000" b="1" dirty="0">
              <a:latin typeface="Calibri"/>
              <a:cs typeface="Calibri"/>
            </a:endParaRPr>
          </a:p>
          <a:p>
            <a:pPr>
              <a:buFont typeface="Arial,Sans-Serif"/>
              <a:buChar char="•"/>
            </a:pPr>
            <a:r>
              <a:rPr lang="en-US" b="1" dirty="0">
                <a:latin typeface="Calibri"/>
                <a:cs typeface="Calibri"/>
              </a:rPr>
              <a:t>Set up a system for continuous improvement by student reporting of bias concerns</a:t>
            </a:r>
            <a:endParaRPr lang="en-US"/>
          </a:p>
          <a:p>
            <a:pPr>
              <a:buFont typeface="Arial,Sans-Serif"/>
              <a:buChar char="•"/>
            </a:pPr>
            <a:endParaRPr lang="en-US" b="1" dirty="0">
              <a:latin typeface="Calibri"/>
              <a:cs typeface="Calibri"/>
            </a:endParaRPr>
          </a:p>
          <a:p>
            <a:pPr>
              <a:buFont typeface="Arial,Sans-Serif"/>
              <a:buChar char="•"/>
            </a:pPr>
            <a:r>
              <a:rPr lang="en-US" b="1" dirty="0">
                <a:latin typeface="Calibri"/>
                <a:cs typeface="Calibri"/>
              </a:rPr>
              <a:t>Provide disclosure/warning in cases that may trigger negative reaction</a:t>
            </a:r>
            <a:endParaRPr lang="en-US" b="1"/>
          </a:p>
          <a:p>
            <a:pPr lvl="1">
              <a:buFont typeface="Arial,Sans-Serif"/>
              <a:buChar char="•"/>
            </a:pPr>
            <a:r>
              <a:rPr lang="en-US" sz="2000" dirty="0">
                <a:latin typeface="Calibri"/>
                <a:cs typeface="Calibri"/>
              </a:rPr>
              <a:t>Utilize debriefing </a:t>
            </a:r>
          </a:p>
          <a:p>
            <a:pPr marL="76200" indent="0">
              <a:buNone/>
            </a:pPr>
            <a:endParaRPr lang="en-US" sz="2000" dirty="0">
              <a:latin typeface="Calibri"/>
              <a:cs typeface="Calibri"/>
            </a:endParaRPr>
          </a:p>
        </p:txBody>
      </p:sp>
    </p:spTree>
    <p:extLst>
      <p:ext uri="{BB962C8B-B14F-4D97-AF65-F5344CB8AC3E}">
        <p14:creationId xmlns:p14="http://schemas.microsoft.com/office/powerpoint/2010/main" val="2752406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6" name="Google Shape;336;g838945aa65_10_29"/>
          <p:cNvSpPr txBox="1">
            <a:spLocks noGrp="1"/>
          </p:cNvSpPr>
          <p:nvPr>
            <p:ph type="body" idx="2"/>
          </p:nvPr>
        </p:nvSpPr>
        <p:spPr>
          <a:xfrm>
            <a:off x="682613" y="675898"/>
            <a:ext cx="5772300" cy="5228286"/>
          </a:xfrm>
          <a:prstGeom prst="rect">
            <a:avLst/>
          </a:prstGeom>
          <a:noFill/>
          <a:ln>
            <a:noFill/>
          </a:ln>
        </p:spPr>
        <p:txBody>
          <a:bodyPr spcFirstLastPara="1" wrap="square" lIns="121900" tIns="60925" rIns="121900" bIns="60925" anchor="t" anchorCtr="0">
            <a:noAutofit/>
          </a:bodyPr>
          <a:lstStyle/>
          <a:p>
            <a:pPr marL="0" lvl="0" indent="0" algn="l" rtl="0">
              <a:lnSpc>
                <a:spcPct val="115000"/>
              </a:lnSpc>
              <a:spcBef>
                <a:spcPts val="0"/>
              </a:spcBef>
              <a:spcAft>
                <a:spcPts val="0"/>
              </a:spcAft>
              <a:buNone/>
            </a:pPr>
            <a:r>
              <a:rPr lang="en-US" b="1" dirty="0">
                <a:solidFill>
                  <a:schemeClr val="dk1"/>
                </a:solidFill>
                <a:latin typeface="Calibri"/>
                <a:ea typeface="Calibri"/>
                <a:cs typeface="Calibri"/>
                <a:sym typeface="Calibri"/>
              </a:rPr>
              <a:t>Patient information:</a:t>
            </a:r>
            <a:endParaRPr b="1" dirty="0">
              <a:solidFill>
                <a:schemeClr val="dk1"/>
              </a:solidFill>
              <a:latin typeface="Calibri"/>
              <a:ea typeface="Calibri"/>
              <a:cs typeface="Calibri"/>
              <a:sym typeface="Calibri"/>
            </a:endParaRPr>
          </a:p>
          <a:p>
            <a:pPr marL="457200" lvl="0" indent="0" algn="l" rtl="0">
              <a:lnSpc>
                <a:spcPct val="115000"/>
              </a:lnSpc>
              <a:spcBef>
                <a:spcPts val="1000"/>
              </a:spcBef>
              <a:spcAft>
                <a:spcPts val="0"/>
              </a:spcAft>
              <a:buNone/>
            </a:pPr>
            <a:r>
              <a:rPr lang="en-US" sz="2000" dirty="0">
                <a:solidFill>
                  <a:schemeClr val="dk1"/>
                </a:solidFill>
                <a:latin typeface="Calibri"/>
                <a:ea typeface="Calibri"/>
                <a:cs typeface="Calibri"/>
                <a:sym typeface="Calibri"/>
              </a:rPr>
              <a:t>•Age</a:t>
            </a:r>
            <a:endParaRPr sz="2000" dirty="0">
              <a:solidFill>
                <a:schemeClr val="dk1"/>
              </a:solidFill>
              <a:latin typeface="Calibri"/>
              <a:ea typeface="Calibri"/>
              <a:cs typeface="Calibri"/>
              <a:sym typeface="Calibri"/>
            </a:endParaRPr>
          </a:p>
          <a:p>
            <a:pPr marL="457200" lvl="0" indent="0" algn="l" rtl="0">
              <a:lnSpc>
                <a:spcPct val="115000"/>
              </a:lnSpc>
              <a:spcBef>
                <a:spcPts val="1000"/>
              </a:spcBef>
              <a:spcAft>
                <a:spcPts val="0"/>
              </a:spcAft>
              <a:buNone/>
            </a:pPr>
            <a:r>
              <a:rPr lang="en-US" sz="2000" dirty="0">
                <a:solidFill>
                  <a:schemeClr val="dk1"/>
                </a:solidFill>
                <a:latin typeface="Calibri"/>
                <a:ea typeface="Calibri"/>
                <a:cs typeface="Calibri"/>
                <a:sym typeface="Calibri"/>
              </a:rPr>
              <a:t>•Gender</a:t>
            </a:r>
            <a:endParaRPr sz="2000" dirty="0">
              <a:solidFill>
                <a:schemeClr val="dk1"/>
              </a:solidFill>
              <a:latin typeface="Calibri"/>
              <a:ea typeface="Calibri"/>
              <a:cs typeface="Calibri"/>
              <a:sym typeface="Calibri"/>
            </a:endParaRPr>
          </a:p>
          <a:p>
            <a:pPr marL="457200" lvl="0" indent="0" algn="l" rtl="0">
              <a:lnSpc>
                <a:spcPct val="115000"/>
              </a:lnSpc>
              <a:spcBef>
                <a:spcPts val="1000"/>
              </a:spcBef>
              <a:spcAft>
                <a:spcPts val="0"/>
              </a:spcAft>
              <a:buNone/>
            </a:pPr>
            <a:r>
              <a:rPr lang="en-US" sz="2000" dirty="0">
                <a:solidFill>
                  <a:schemeClr val="dk1"/>
                </a:solidFill>
                <a:latin typeface="Calibri"/>
                <a:ea typeface="Calibri"/>
                <a:cs typeface="Calibri"/>
                <a:sym typeface="Calibri"/>
              </a:rPr>
              <a:t>•Pronouns</a:t>
            </a:r>
            <a:endParaRPr sz="2000" dirty="0">
              <a:solidFill>
                <a:schemeClr val="dk1"/>
              </a:solidFill>
              <a:latin typeface="Calibri"/>
              <a:ea typeface="Calibri"/>
              <a:cs typeface="Calibri"/>
              <a:sym typeface="Calibri"/>
            </a:endParaRPr>
          </a:p>
          <a:p>
            <a:pPr marL="0" lvl="0" indent="0" algn="l" rtl="0">
              <a:lnSpc>
                <a:spcPct val="115000"/>
              </a:lnSpc>
              <a:spcBef>
                <a:spcPts val="1000"/>
              </a:spcBef>
              <a:spcAft>
                <a:spcPts val="0"/>
              </a:spcAft>
              <a:buNone/>
            </a:pPr>
            <a:r>
              <a:rPr lang="en-US" b="1" dirty="0">
                <a:solidFill>
                  <a:schemeClr val="dk1"/>
                </a:solidFill>
                <a:latin typeface="Calibri"/>
                <a:ea typeface="Calibri"/>
                <a:cs typeface="Calibri"/>
                <a:sym typeface="Calibri"/>
              </a:rPr>
              <a:t>Past Medical hx: mental health asked about and documented in all patients</a:t>
            </a:r>
            <a:endParaRPr b="1" dirty="0">
              <a:solidFill>
                <a:schemeClr val="dk1"/>
              </a:solidFill>
              <a:latin typeface="Calibri"/>
              <a:ea typeface="Calibri"/>
              <a:cs typeface="Calibri"/>
              <a:sym typeface="Calibri"/>
            </a:endParaRPr>
          </a:p>
          <a:p>
            <a:pPr marL="457200" lvl="0" indent="0" algn="l" rtl="0">
              <a:lnSpc>
                <a:spcPct val="115000"/>
              </a:lnSpc>
              <a:spcBef>
                <a:spcPts val="1000"/>
              </a:spcBef>
              <a:spcAft>
                <a:spcPts val="0"/>
              </a:spcAft>
              <a:buNone/>
            </a:pPr>
            <a:r>
              <a:rPr lang="en-US" sz="2000" dirty="0">
                <a:solidFill>
                  <a:schemeClr val="dk1"/>
                </a:solidFill>
                <a:latin typeface="Calibri"/>
                <a:ea typeface="Calibri"/>
                <a:cs typeface="Calibri"/>
                <a:sym typeface="Calibri"/>
              </a:rPr>
              <a:t>•Exact diagnosis</a:t>
            </a:r>
            <a:endParaRPr sz="2000" dirty="0">
              <a:solidFill>
                <a:schemeClr val="dk1"/>
              </a:solidFill>
              <a:latin typeface="Calibri"/>
              <a:ea typeface="Calibri"/>
              <a:cs typeface="Calibri"/>
              <a:sym typeface="Calibri"/>
            </a:endParaRPr>
          </a:p>
          <a:p>
            <a:pPr marL="457200" lvl="0" indent="0" algn="l" rtl="0">
              <a:lnSpc>
                <a:spcPct val="115000"/>
              </a:lnSpc>
              <a:spcBef>
                <a:spcPts val="1000"/>
              </a:spcBef>
              <a:spcAft>
                <a:spcPts val="0"/>
              </a:spcAft>
              <a:buNone/>
            </a:pPr>
            <a:r>
              <a:rPr lang="en-US" sz="2000" dirty="0">
                <a:solidFill>
                  <a:schemeClr val="dk1"/>
                </a:solidFill>
                <a:latin typeface="Calibri"/>
                <a:ea typeface="Calibri"/>
                <a:cs typeface="Calibri"/>
                <a:sym typeface="Calibri"/>
              </a:rPr>
              <a:t>•Severity and etiology</a:t>
            </a:r>
            <a:endParaRPr sz="2000" dirty="0">
              <a:solidFill>
                <a:schemeClr val="dk1"/>
              </a:solidFill>
              <a:latin typeface="Calibri"/>
              <a:ea typeface="Calibri"/>
              <a:cs typeface="Calibri"/>
              <a:sym typeface="Calibri"/>
            </a:endParaRPr>
          </a:p>
          <a:p>
            <a:pPr marL="457200" lvl="0" indent="0" algn="l" rtl="0">
              <a:lnSpc>
                <a:spcPct val="115000"/>
              </a:lnSpc>
              <a:spcBef>
                <a:spcPts val="1000"/>
              </a:spcBef>
              <a:spcAft>
                <a:spcPts val="0"/>
              </a:spcAft>
              <a:buNone/>
            </a:pPr>
            <a:r>
              <a:rPr lang="en-US" sz="2000" dirty="0">
                <a:solidFill>
                  <a:schemeClr val="dk1"/>
                </a:solidFill>
                <a:latin typeface="Calibri"/>
                <a:ea typeface="Calibri"/>
                <a:cs typeface="Calibri"/>
                <a:sym typeface="Calibri"/>
              </a:rPr>
              <a:t>•All medical and nonmedical interventions used past and present</a:t>
            </a:r>
            <a:endParaRPr sz="2000" dirty="0">
              <a:solidFill>
                <a:schemeClr val="dk1"/>
              </a:solidFill>
              <a:latin typeface="Calibri"/>
              <a:ea typeface="Calibri"/>
              <a:cs typeface="Calibri"/>
              <a:sym typeface="Calibri"/>
            </a:endParaRPr>
          </a:p>
        </p:txBody>
      </p:sp>
      <p:sp>
        <p:nvSpPr>
          <p:cNvPr id="337" name="Google Shape;337;g838945aa65_10_29"/>
          <p:cNvSpPr txBox="1"/>
          <p:nvPr/>
        </p:nvSpPr>
        <p:spPr>
          <a:xfrm>
            <a:off x="6845992" y="674834"/>
            <a:ext cx="4908300" cy="438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latin typeface="Calibri"/>
                <a:ea typeface="Calibri"/>
                <a:cs typeface="Calibri"/>
                <a:sym typeface="Calibri"/>
              </a:rPr>
              <a:t>Social hx:</a:t>
            </a:r>
            <a:endParaRPr sz="2400" b="1" dirty="0">
              <a:latin typeface="Calibri"/>
              <a:ea typeface="Calibri"/>
              <a:cs typeface="Calibri"/>
              <a:sym typeface="Calibri"/>
            </a:endParaRPr>
          </a:p>
          <a:p>
            <a:pPr marL="457200" lvl="0" indent="0" algn="l" rtl="0">
              <a:lnSpc>
                <a:spcPct val="115000"/>
              </a:lnSpc>
              <a:spcBef>
                <a:spcPts val="1000"/>
              </a:spcBef>
              <a:spcAft>
                <a:spcPts val="0"/>
              </a:spcAft>
              <a:buClr>
                <a:schemeClr val="dk1"/>
              </a:buClr>
              <a:buSzPts val="1100"/>
              <a:buFont typeface="Arial"/>
              <a:buNone/>
            </a:pPr>
            <a:r>
              <a:rPr lang="en-US" sz="2000" dirty="0">
                <a:solidFill>
                  <a:schemeClr val="dk1"/>
                </a:solidFill>
                <a:latin typeface="Calibri"/>
                <a:ea typeface="Calibri"/>
                <a:cs typeface="Calibri"/>
                <a:sym typeface="Calibri"/>
              </a:rPr>
              <a:t>•Race / Ethnicity</a:t>
            </a:r>
            <a:endParaRPr sz="2000" b="1" dirty="0">
              <a:latin typeface="Calibri"/>
              <a:ea typeface="Calibri"/>
              <a:cs typeface="Calibri"/>
              <a:sym typeface="Calibri"/>
            </a:endParaRPr>
          </a:p>
          <a:p>
            <a:pPr marL="457200" lvl="0" indent="0" algn="l" rtl="0">
              <a:spcBef>
                <a:spcPts val="1000"/>
              </a:spcBef>
              <a:spcAft>
                <a:spcPts val="0"/>
              </a:spcAft>
              <a:buNone/>
            </a:pPr>
            <a:r>
              <a:rPr lang="en-US" sz="2000" dirty="0">
                <a:latin typeface="Calibri"/>
                <a:ea typeface="Calibri"/>
                <a:cs typeface="Calibri"/>
                <a:sym typeface="Calibri"/>
              </a:rPr>
              <a:t>•Education</a:t>
            </a:r>
            <a:endParaRPr sz="2000" dirty="0">
              <a:latin typeface="Calibri"/>
              <a:ea typeface="Calibri"/>
              <a:cs typeface="Calibri"/>
              <a:sym typeface="Calibri"/>
            </a:endParaRPr>
          </a:p>
          <a:p>
            <a:pPr marL="457200" lvl="0" indent="0" algn="l" rtl="0">
              <a:spcBef>
                <a:spcPts val="1000"/>
              </a:spcBef>
              <a:spcAft>
                <a:spcPts val="0"/>
              </a:spcAft>
              <a:buNone/>
            </a:pPr>
            <a:r>
              <a:rPr lang="en-US" sz="2000" dirty="0">
                <a:latin typeface="Calibri"/>
                <a:ea typeface="Calibri"/>
                <a:cs typeface="Calibri"/>
                <a:sym typeface="Calibri"/>
              </a:rPr>
              <a:t>•Occupation</a:t>
            </a:r>
            <a:endParaRPr sz="2000" dirty="0">
              <a:latin typeface="Calibri"/>
              <a:ea typeface="Calibri"/>
              <a:cs typeface="Calibri"/>
              <a:sym typeface="Calibri"/>
            </a:endParaRPr>
          </a:p>
          <a:p>
            <a:pPr marL="457200" lvl="0" indent="0" algn="l" rtl="0">
              <a:spcBef>
                <a:spcPts val="1000"/>
              </a:spcBef>
              <a:spcAft>
                <a:spcPts val="0"/>
              </a:spcAft>
              <a:buNone/>
            </a:pPr>
            <a:r>
              <a:rPr lang="en-US" sz="2000" dirty="0">
                <a:latin typeface="Calibri"/>
                <a:ea typeface="Calibri"/>
                <a:cs typeface="Calibri"/>
                <a:sym typeface="Calibri"/>
              </a:rPr>
              <a:t>•Religious Affiliation/Identity</a:t>
            </a:r>
            <a:endParaRPr sz="2000" dirty="0">
              <a:latin typeface="Calibri"/>
              <a:ea typeface="Calibri"/>
              <a:cs typeface="Calibri"/>
              <a:sym typeface="Calibri"/>
            </a:endParaRPr>
          </a:p>
          <a:p>
            <a:pPr marL="457200" lvl="0" indent="0" algn="l" rtl="0">
              <a:spcBef>
                <a:spcPts val="1000"/>
              </a:spcBef>
              <a:spcAft>
                <a:spcPts val="0"/>
              </a:spcAft>
              <a:buNone/>
            </a:pPr>
            <a:r>
              <a:rPr lang="en-US" sz="2000" dirty="0">
                <a:latin typeface="Calibri"/>
                <a:ea typeface="Calibri"/>
                <a:cs typeface="Calibri"/>
                <a:sym typeface="Calibri"/>
              </a:rPr>
              <a:t>•Safety</a:t>
            </a:r>
            <a:endParaRPr sz="2000" dirty="0">
              <a:latin typeface="Calibri"/>
              <a:ea typeface="Calibri"/>
              <a:cs typeface="Calibri"/>
              <a:sym typeface="Calibri"/>
            </a:endParaRPr>
          </a:p>
          <a:p>
            <a:pPr marL="457200" lvl="0" indent="0" algn="l" rtl="0">
              <a:spcBef>
                <a:spcPts val="1000"/>
              </a:spcBef>
              <a:spcAft>
                <a:spcPts val="0"/>
              </a:spcAft>
              <a:buNone/>
            </a:pPr>
            <a:r>
              <a:rPr lang="en-US" sz="2000" dirty="0">
                <a:latin typeface="Calibri"/>
                <a:ea typeface="Calibri"/>
                <a:cs typeface="Calibri"/>
                <a:sym typeface="Calibri"/>
              </a:rPr>
              <a:t>•Family Status</a:t>
            </a:r>
            <a:endParaRPr sz="2000" dirty="0">
              <a:latin typeface="Calibri"/>
              <a:ea typeface="Calibri"/>
              <a:cs typeface="Calibri"/>
              <a:sym typeface="Calibri"/>
            </a:endParaRPr>
          </a:p>
          <a:p>
            <a:pPr marL="457200" lvl="0" indent="0" algn="l" rtl="0">
              <a:spcBef>
                <a:spcPts val="1000"/>
              </a:spcBef>
              <a:spcAft>
                <a:spcPts val="0"/>
              </a:spcAft>
              <a:buNone/>
            </a:pPr>
            <a:r>
              <a:rPr lang="en-US" sz="2000" dirty="0">
                <a:latin typeface="Calibri"/>
                <a:ea typeface="Calibri"/>
                <a:cs typeface="Calibri"/>
                <a:sym typeface="Calibri"/>
              </a:rPr>
              <a:t>•Sexual History, incl. M/W/B partners</a:t>
            </a:r>
            <a:endParaRPr sz="2000" dirty="0">
              <a:latin typeface="Calibri"/>
              <a:ea typeface="Calibri"/>
              <a:cs typeface="Calibri"/>
              <a:sym typeface="Calibri"/>
            </a:endParaRPr>
          </a:p>
          <a:p>
            <a:pPr marL="457200" lvl="0" indent="0" algn="l" rtl="0">
              <a:spcBef>
                <a:spcPts val="1000"/>
              </a:spcBef>
              <a:spcAft>
                <a:spcPts val="0"/>
              </a:spcAft>
              <a:buNone/>
            </a:pPr>
            <a:r>
              <a:rPr lang="en-US" sz="2000" dirty="0">
                <a:latin typeface="Calibri"/>
                <a:ea typeface="Calibri"/>
                <a:cs typeface="Calibri"/>
                <a:sym typeface="Calibri"/>
              </a:rPr>
              <a:t>•Substance Use</a:t>
            </a:r>
            <a:endParaRPr sz="2000" dirty="0">
              <a:latin typeface="Calibri"/>
              <a:ea typeface="Calibri"/>
              <a:cs typeface="Calibri"/>
              <a:sym typeface="Calibri"/>
            </a:endParaRPr>
          </a:p>
          <a:p>
            <a:pPr marL="457200" lvl="0" indent="0" algn="l" rtl="0">
              <a:spcBef>
                <a:spcPts val="1000"/>
              </a:spcBef>
              <a:spcAft>
                <a:spcPts val="0"/>
              </a:spcAft>
              <a:buNone/>
            </a:pPr>
            <a:r>
              <a:rPr lang="en-US" sz="2000" dirty="0">
                <a:latin typeface="Calibri"/>
                <a:ea typeface="Calibri"/>
                <a:cs typeface="Calibri"/>
                <a:sym typeface="Calibri"/>
              </a:rPr>
              <a:t>•Veteran</a:t>
            </a:r>
            <a:endParaRPr sz="2000" dirty="0">
              <a:latin typeface="Calibri"/>
              <a:ea typeface="Calibri"/>
              <a:cs typeface="Calibri"/>
              <a:sym typeface="Calibri"/>
            </a:endParaRPr>
          </a:p>
          <a:p>
            <a:pPr marL="457200" lvl="0" indent="0" algn="l" rtl="0">
              <a:spcBef>
                <a:spcPts val="1000"/>
              </a:spcBef>
              <a:spcAft>
                <a:spcPts val="0"/>
              </a:spcAft>
              <a:buNone/>
            </a:pPr>
            <a:r>
              <a:rPr lang="en-US" sz="2000" dirty="0">
                <a:latin typeface="Calibri"/>
                <a:ea typeface="Calibri"/>
                <a:cs typeface="Calibri"/>
                <a:sym typeface="Calibri"/>
              </a:rPr>
              <a:t>•Immigration Status</a:t>
            </a:r>
            <a:endParaRPr sz="2000" dirty="0">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845eab8658_0_9"/>
          <p:cNvSpPr txBox="1">
            <a:spLocks noGrp="1"/>
          </p:cNvSpPr>
          <p:nvPr>
            <p:ph type="ctrTitle"/>
          </p:nvPr>
        </p:nvSpPr>
        <p:spPr>
          <a:xfrm>
            <a:off x="496065" y="476975"/>
            <a:ext cx="10672500" cy="932100"/>
          </a:xfrm>
          <a:prstGeom prst="rect">
            <a:avLst/>
          </a:prstGeom>
        </p:spPr>
        <p:txBody>
          <a:bodyPr spcFirstLastPara="1" wrap="square" lIns="121900" tIns="60925" rIns="121900" bIns="60925" anchor="t" anchorCtr="0">
            <a:noAutofit/>
          </a:bodyPr>
          <a:lstStyle/>
          <a:p>
            <a:pPr marL="0" lvl="0" indent="0" algn="l" rtl="0">
              <a:spcBef>
                <a:spcPts val="0"/>
              </a:spcBef>
              <a:spcAft>
                <a:spcPts val="0"/>
              </a:spcAft>
              <a:buNone/>
            </a:pPr>
            <a:r>
              <a:rPr lang="en-US" dirty="0"/>
              <a:t>Checklist</a:t>
            </a:r>
            <a:endParaRPr dirty="0"/>
          </a:p>
        </p:txBody>
      </p:sp>
      <p:sp>
        <p:nvSpPr>
          <p:cNvPr id="343" name="Google Shape;343;g845eab8658_0_9"/>
          <p:cNvSpPr txBox="1">
            <a:spLocks noGrp="1"/>
          </p:cNvSpPr>
          <p:nvPr>
            <p:ph type="body" idx="2"/>
          </p:nvPr>
        </p:nvSpPr>
        <p:spPr>
          <a:xfrm>
            <a:off x="496075" y="1409075"/>
            <a:ext cx="11445000" cy="3916406"/>
          </a:xfrm>
          <a:prstGeom prst="rect">
            <a:avLst/>
          </a:prstGeom>
        </p:spPr>
        <p:txBody>
          <a:bodyPr spcFirstLastPara="1" wrap="square" lIns="121900" tIns="60925" rIns="121900" bIns="60925" numCol="2" anchor="t" anchorCtr="0">
            <a:noAutofit/>
          </a:bodyPr>
          <a:lstStyle/>
          <a:p>
            <a:pPr marL="419100" lvl="0" indent="-342900" algn="l" rtl="0">
              <a:spcBef>
                <a:spcPts val="0"/>
              </a:spcBef>
              <a:spcAft>
                <a:spcPts val="0"/>
              </a:spcAft>
              <a:buSzPts val="2400"/>
              <a:buChar char="•"/>
            </a:pPr>
            <a:r>
              <a:rPr lang="en-US" dirty="0">
                <a:solidFill>
                  <a:srgbClr val="000000"/>
                </a:solidFill>
                <a:latin typeface="+mj-lt"/>
                <a:cs typeface="Calibri"/>
              </a:rPr>
              <a:t>Is patient sociodemographic information reported in the social history?</a:t>
            </a:r>
            <a:br>
              <a:rPr lang="en-US" dirty="0">
                <a:solidFill>
                  <a:srgbClr val="000000"/>
                </a:solidFill>
                <a:latin typeface="+mj-lt"/>
                <a:cs typeface="Calibri"/>
              </a:rPr>
            </a:br>
            <a:endParaRPr lang="en-US" dirty="0">
              <a:solidFill>
                <a:srgbClr val="000000"/>
              </a:solidFill>
              <a:latin typeface="+mj-lt"/>
              <a:cs typeface="Calibri"/>
            </a:endParaRPr>
          </a:p>
          <a:p>
            <a:pPr marL="419100" lvl="0" indent="-342900" algn="l" rtl="0">
              <a:spcBef>
                <a:spcPts val="0"/>
              </a:spcBef>
              <a:spcAft>
                <a:spcPts val="0"/>
              </a:spcAft>
              <a:buSzPts val="2400"/>
              <a:buChar char="•"/>
            </a:pPr>
            <a:r>
              <a:rPr lang="en-US" dirty="0">
                <a:solidFill>
                  <a:srgbClr val="000000"/>
                </a:solidFill>
                <a:latin typeface="+mj-lt"/>
                <a:cs typeface="Calibri"/>
              </a:rPr>
              <a:t>Is that information relevant? Does it change management of the patient? </a:t>
            </a:r>
            <a:br>
              <a:rPr lang="en-US" dirty="0">
                <a:solidFill>
                  <a:srgbClr val="000000"/>
                </a:solidFill>
                <a:latin typeface="+mj-lt"/>
                <a:cs typeface="Calibri"/>
              </a:rPr>
            </a:br>
            <a:endParaRPr dirty="0">
              <a:solidFill>
                <a:srgbClr val="000000"/>
              </a:solidFill>
              <a:latin typeface="+mj-lt"/>
              <a:cs typeface="Calibri"/>
            </a:endParaRPr>
          </a:p>
          <a:p>
            <a:pPr marL="419100" lvl="0" indent="-342900" algn="l" rtl="0">
              <a:spcBef>
                <a:spcPts val="0"/>
              </a:spcBef>
              <a:spcAft>
                <a:spcPts val="0"/>
              </a:spcAft>
              <a:buSzPts val="2400"/>
              <a:buChar char="•"/>
            </a:pPr>
            <a:r>
              <a:rPr lang="en-US" dirty="0">
                <a:solidFill>
                  <a:srgbClr val="000000"/>
                </a:solidFill>
                <a:latin typeface="+mj-lt"/>
                <a:cs typeface="Calibri"/>
              </a:rPr>
              <a:t>Is there irrelevant information, such as adjectives/adverbs describing patient attitudes/actions that do not specifically relate to the diagnosis?</a:t>
            </a:r>
          </a:p>
          <a:p>
            <a:pPr marL="419100" lvl="0" indent="-342900" algn="l" rtl="0">
              <a:spcBef>
                <a:spcPts val="0"/>
              </a:spcBef>
              <a:spcAft>
                <a:spcPts val="0"/>
              </a:spcAft>
              <a:buSzPts val="2400"/>
              <a:buChar char="•"/>
            </a:pPr>
            <a:endParaRPr dirty="0">
              <a:solidFill>
                <a:srgbClr val="000000"/>
              </a:solidFill>
              <a:latin typeface="+mj-lt"/>
              <a:cs typeface="Calibri"/>
            </a:endParaRPr>
          </a:p>
          <a:p>
            <a:pPr marL="419100" lvl="0" indent="-342900" algn="l" rtl="0">
              <a:spcBef>
                <a:spcPts val="0"/>
              </a:spcBef>
              <a:spcAft>
                <a:spcPts val="0"/>
              </a:spcAft>
              <a:buSzPts val="2400"/>
              <a:buChar char="•"/>
            </a:pPr>
            <a:r>
              <a:rPr lang="en-US" dirty="0">
                <a:solidFill>
                  <a:srgbClr val="000000"/>
                </a:solidFill>
                <a:latin typeface="+mj-lt"/>
                <a:cs typeface="Calibri"/>
              </a:rPr>
              <a:t>Are social determinants of health (i.e. unemployment, lack of insurance, low literacy, etc.) mentioned? Does their inclusion reinforce stereotypes?</a:t>
            </a:r>
            <a:br>
              <a:rPr lang="en-US" dirty="0">
                <a:solidFill>
                  <a:srgbClr val="000000"/>
                </a:solidFill>
                <a:latin typeface="+mj-lt"/>
                <a:cs typeface="Calibri"/>
              </a:rPr>
            </a:br>
            <a:endParaRPr dirty="0">
              <a:solidFill>
                <a:srgbClr val="000000"/>
              </a:solidFill>
              <a:latin typeface="+mj-lt"/>
              <a:cs typeface="Calibri"/>
            </a:endParaRPr>
          </a:p>
          <a:p>
            <a:pPr marL="419100" lvl="0" indent="-342900" algn="l" rtl="0">
              <a:spcBef>
                <a:spcPts val="0"/>
              </a:spcBef>
              <a:spcAft>
                <a:spcPts val="0"/>
              </a:spcAft>
              <a:buSzPts val="2400"/>
              <a:buChar char="•"/>
            </a:pPr>
            <a:r>
              <a:rPr lang="en-US" dirty="0">
                <a:solidFill>
                  <a:srgbClr val="000000"/>
                </a:solidFill>
                <a:latin typeface="+mj-lt"/>
                <a:cs typeface="Calibri"/>
              </a:rPr>
              <a:t>If social determinants are brought up in the case, is there a learning point directed at teaching students to treat patients facing those challenges?</a:t>
            </a:r>
            <a:endParaRPr dirty="0">
              <a:solidFill>
                <a:srgbClr val="000000"/>
              </a:solidFill>
              <a:latin typeface="+mj-lt"/>
              <a:cs typeface="Calibri"/>
            </a:endParaRPr>
          </a:p>
        </p:txBody>
      </p:sp>
    </p:spTree>
    <p:extLst>
      <p:ext uri="{BB962C8B-B14F-4D97-AF65-F5344CB8AC3E}">
        <p14:creationId xmlns:p14="http://schemas.microsoft.com/office/powerpoint/2010/main" val="3624512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D7CD7-49A9-4948-8A37-05225F660855}"/>
              </a:ext>
            </a:extLst>
          </p:cNvPr>
          <p:cNvSpPr>
            <a:spLocks noGrp="1"/>
          </p:cNvSpPr>
          <p:nvPr>
            <p:ph type="ctrTitle"/>
          </p:nvPr>
        </p:nvSpPr>
        <p:spPr>
          <a:xfrm>
            <a:off x="480665" y="481593"/>
            <a:ext cx="10672500" cy="932100"/>
          </a:xfrm>
        </p:spPr>
        <p:txBody>
          <a:bodyPr/>
          <a:lstStyle/>
          <a:p>
            <a:r>
              <a:rPr lang="en-US" sz="5400" dirty="0">
                <a:solidFill>
                  <a:srgbClr val="C00000"/>
                </a:solidFill>
                <a:latin typeface="Calibri"/>
              </a:rPr>
              <a:t>Example</a:t>
            </a:r>
            <a:r>
              <a:rPr lang="en-US" sz="5400" dirty="0">
                <a:solidFill>
                  <a:srgbClr val="C00000"/>
                </a:solidFill>
              </a:rPr>
              <a:t> </a:t>
            </a:r>
          </a:p>
        </p:txBody>
      </p:sp>
      <p:sp>
        <p:nvSpPr>
          <p:cNvPr id="4" name="Text Placeholder 3">
            <a:extLst>
              <a:ext uri="{FF2B5EF4-FFF2-40B4-BE49-F238E27FC236}">
                <a16:creationId xmlns:a16="http://schemas.microsoft.com/office/drawing/2014/main" id="{3401A96C-8B70-4CCF-A1E2-7F80FE649025}"/>
              </a:ext>
            </a:extLst>
          </p:cNvPr>
          <p:cNvSpPr>
            <a:spLocks noGrp="1"/>
          </p:cNvSpPr>
          <p:nvPr>
            <p:ph type="body" idx="2"/>
          </p:nvPr>
        </p:nvSpPr>
        <p:spPr>
          <a:xfrm>
            <a:off x="583196" y="1410228"/>
            <a:ext cx="5046691" cy="4474737"/>
          </a:xfrm>
        </p:spPr>
        <p:txBody>
          <a:bodyPr/>
          <a:lstStyle/>
          <a:p>
            <a:pPr marL="76200" indent="0">
              <a:buNone/>
            </a:pPr>
            <a:r>
              <a:rPr lang="en-US" sz="1800" i="1" dirty="0">
                <a:solidFill>
                  <a:schemeClr val="tx1"/>
                </a:solidFill>
                <a:latin typeface="Calibri"/>
                <a:cs typeface="Calibri"/>
              </a:rPr>
              <a:t>AZ is a 31-year-old transman (preferred pronouns he/him or they/them) who presents to clinic for his regular yearly physical and blood pressure check.</a:t>
            </a:r>
          </a:p>
          <a:p>
            <a:pPr marL="76200" indent="0">
              <a:buNone/>
            </a:pPr>
            <a:endParaRPr lang="en-US" sz="1800" i="1" dirty="0">
              <a:solidFill>
                <a:schemeClr val="tx1"/>
              </a:solidFill>
              <a:latin typeface="Calibri"/>
              <a:cs typeface="Calibri"/>
            </a:endParaRPr>
          </a:p>
          <a:p>
            <a:pPr marL="76200" indent="0">
              <a:buNone/>
            </a:pPr>
            <a:r>
              <a:rPr lang="en-US" sz="1800" b="1" dirty="0">
                <a:solidFill>
                  <a:schemeClr val="tx1"/>
                </a:solidFill>
                <a:latin typeface="Calibri"/>
                <a:cs typeface="Calibri"/>
              </a:rPr>
              <a:t>Past Medical hx: </a:t>
            </a:r>
          </a:p>
          <a:p>
            <a:pPr>
              <a:buChar char="•"/>
            </a:pPr>
            <a:r>
              <a:rPr lang="en-US" sz="1800" dirty="0">
                <a:solidFill>
                  <a:schemeClr val="tx1"/>
                </a:solidFill>
                <a:latin typeface="Calibri"/>
                <a:cs typeface="Calibri"/>
              </a:rPr>
              <a:t>High blood pressure well-controlled on 10mg lisinopril daily</a:t>
            </a:r>
          </a:p>
          <a:p>
            <a:pPr>
              <a:buChar char="•"/>
            </a:pPr>
            <a:r>
              <a:rPr lang="en-US" sz="1800" dirty="0">
                <a:solidFill>
                  <a:schemeClr val="tx1"/>
                </a:solidFill>
                <a:latin typeface="Calibri"/>
                <a:cs typeface="Calibri"/>
              </a:rPr>
              <a:t>Generalized Anxiety Disorder (diagnosed during transition 10 years ago) controlled with 75mg sertraline daily and weekly therapy</a:t>
            </a:r>
          </a:p>
          <a:p>
            <a:pPr>
              <a:buChar char="•"/>
            </a:pPr>
            <a:r>
              <a:rPr lang="en-US" sz="1800" dirty="0">
                <a:solidFill>
                  <a:schemeClr val="tx1"/>
                </a:solidFill>
                <a:latin typeface="Calibri"/>
                <a:cs typeface="Calibri"/>
              </a:rPr>
              <a:t>PTSD (diagnosed after abusive relationship 5 years ago) controlled with sertraline</a:t>
            </a:r>
          </a:p>
          <a:p>
            <a:endParaRPr lang="en-US" sz="1800" dirty="0">
              <a:solidFill>
                <a:srgbClr val="000000"/>
              </a:solidFill>
              <a:latin typeface="Calibri"/>
              <a:cs typeface="Calibri"/>
            </a:endParaRPr>
          </a:p>
        </p:txBody>
      </p:sp>
      <p:sp>
        <p:nvSpPr>
          <p:cNvPr id="10" name="Text Placeholder 3">
            <a:extLst>
              <a:ext uri="{FF2B5EF4-FFF2-40B4-BE49-F238E27FC236}">
                <a16:creationId xmlns:a16="http://schemas.microsoft.com/office/drawing/2014/main" id="{45D46447-594A-4077-BAF2-3AFA6EDC14B0}"/>
              </a:ext>
            </a:extLst>
          </p:cNvPr>
          <p:cNvSpPr txBox="1">
            <a:spLocks/>
          </p:cNvSpPr>
          <p:nvPr/>
        </p:nvSpPr>
        <p:spPr>
          <a:xfrm>
            <a:off x="5627769" y="645776"/>
            <a:ext cx="6725082" cy="3752580"/>
          </a:xfrm>
          <a:prstGeom prst="rect">
            <a:avLst/>
          </a:prstGeom>
          <a:noFill/>
          <a:ln>
            <a:noFill/>
          </a:ln>
        </p:spPr>
        <p:txBody>
          <a:bodyPr spcFirstLastPara="1" wrap="square" lIns="121900" tIns="60925" rIns="121900" bIns="609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rgbClr val="7F7F7F"/>
              </a:buClr>
              <a:buSzPts val="2400"/>
              <a:buFont typeface="Arial"/>
              <a:buAutoNum type="arabicPeriod"/>
              <a:defRPr sz="2400" b="0" i="0" u="none" strike="noStrike" cap="none">
                <a:solidFill>
                  <a:srgbClr val="404041"/>
                </a:solidFill>
                <a:latin typeface="Arial"/>
                <a:ea typeface="Arial"/>
                <a:cs typeface="Arial"/>
                <a:sym typeface="Arial"/>
              </a:defRPr>
            </a:lvl1pPr>
            <a:lvl2pPr marL="914400" marR="0" lvl="1" indent="-361950" algn="l" rtl="0">
              <a:lnSpc>
                <a:spcPct val="100000"/>
              </a:lnSpc>
              <a:spcBef>
                <a:spcPts val="2400"/>
              </a:spcBef>
              <a:spcAft>
                <a:spcPts val="0"/>
              </a:spcAft>
              <a:buClr>
                <a:srgbClr val="404041"/>
              </a:buClr>
              <a:buSzPts val="2100"/>
              <a:buFont typeface="Arial"/>
              <a:buChar char="–"/>
              <a:defRPr sz="2100" b="0" i="0" u="none" strike="noStrike" cap="none">
                <a:solidFill>
                  <a:srgbClr val="404041"/>
                </a:solidFill>
                <a:latin typeface="Arial"/>
                <a:ea typeface="Arial"/>
                <a:cs typeface="Arial"/>
                <a:sym typeface="Arial"/>
              </a:defRPr>
            </a:lvl2pPr>
            <a:lvl3pPr marL="1371600" marR="0" lvl="2" indent="-361950" algn="l" rtl="0">
              <a:lnSpc>
                <a:spcPct val="100000"/>
              </a:lnSpc>
              <a:spcBef>
                <a:spcPts val="2400"/>
              </a:spcBef>
              <a:spcAft>
                <a:spcPts val="0"/>
              </a:spcAft>
              <a:buClr>
                <a:srgbClr val="404041"/>
              </a:buClr>
              <a:buSzPts val="2100"/>
              <a:buFont typeface="Arial"/>
              <a:buChar char="•"/>
              <a:defRPr sz="2100" b="0" i="0" u="none" strike="noStrike" cap="none">
                <a:solidFill>
                  <a:srgbClr val="404041"/>
                </a:solidFill>
                <a:latin typeface="Arial"/>
                <a:ea typeface="Arial"/>
                <a:cs typeface="Arial"/>
                <a:sym typeface="Arial"/>
              </a:defRPr>
            </a:lvl3pPr>
            <a:lvl4pPr marL="1828800" marR="0" lvl="3" indent="-361950" algn="l" rtl="0">
              <a:lnSpc>
                <a:spcPct val="100000"/>
              </a:lnSpc>
              <a:spcBef>
                <a:spcPts val="2400"/>
              </a:spcBef>
              <a:spcAft>
                <a:spcPts val="0"/>
              </a:spcAft>
              <a:buClr>
                <a:srgbClr val="404041"/>
              </a:buClr>
              <a:buSzPts val="2100"/>
              <a:buFont typeface="Arial"/>
              <a:buChar char="–"/>
              <a:defRPr sz="2100" b="0" i="0" u="none" strike="noStrike" cap="none">
                <a:solidFill>
                  <a:srgbClr val="404041"/>
                </a:solidFill>
                <a:latin typeface="Arial"/>
                <a:ea typeface="Arial"/>
                <a:cs typeface="Arial"/>
                <a:sym typeface="Arial"/>
              </a:defRPr>
            </a:lvl4pPr>
            <a:lvl5pPr marL="2286000" marR="0" lvl="4" indent="-361950" algn="l" rtl="0">
              <a:lnSpc>
                <a:spcPct val="100000"/>
              </a:lnSpc>
              <a:spcBef>
                <a:spcPts val="2400"/>
              </a:spcBef>
              <a:spcAft>
                <a:spcPts val="0"/>
              </a:spcAft>
              <a:buClr>
                <a:srgbClr val="404041"/>
              </a:buClr>
              <a:buSzPts val="2100"/>
              <a:buFont typeface="Arial"/>
              <a:buChar char="»"/>
              <a:defRPr sz="2100" b="0" i="0" u="none" strike="noStrike" cap="none">
                <a:solidFill>
                  <a:srgbClr val="404041"/>
                </a:solidFill>
                <a:latin typeface="Arial"/>
                <a:ea typeface="Arial"/>
                <a:cs typeface="Arial"/>
                <a:sym typeface="Arial"/>
              </a:defRPr>
            </a:lvl5pPr>
            <a:lvl6pPr marL="2743200" marR="0" lvl="5" indent="-400050" algn="l" rtl="0">
              <a:lnSpc>
                <a:spcPct val="100000"/>
              </a:lnSpc>
              <a:spcBef>
                <a:spcPts val="24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pPr marL="76200" indent="0" algn="l" rtl="0">
              <a:buNone/>
            </a:pPr>
            <a:r>
              <a:rPr lang="en-US" sz="1800" b="1" kern="1200" dirty="0">
                <a:solidFill>
                  <a:schemeClr val="tx1"/>
                </a:solidFill>
                <a:latin typeface="Calibri"/>
                <a:ea typeface="Calibri"/>
                <a:cs typeface="Calibri"/>
              </a:rPr>
              <a:t>Social hx: </a:t>
            </a:r>
            <a:endParaRPr lang="en-US" b="1" dirty="0">
              <a:solidFill>
                <a:schemeClr val="tx1"/>
              </a:solidFill>
            </a:endParaRPr>
          </a:p>
          <a:p>
            <a:pPr marL="361950" indent="-285750" algn="l" rtl="0">
              <a:buChar char="•"/>
            </a:pPr>
            <a:r>
              <a:rPr lang="en-US" sz="1800" kern="1200" dirty="0">
                <a:solidFill>
                  <a:schemeClr val="tx1"/>
                </a:solidFill>
                <a:latin typeface="Calibri"/>
                <a:ea typeface="+mn-ea"/>
                <a:cs typeface="Calibri"/>
              </a:rPr>
              <a:t>Identifies as white</a:t>
            </a:r>
          </a:p>
          <a:p>
            <a:pPr marL="361950" indent="-285750" algn="l" rtl="0">
              <a:buChar char="•"/>
            </a:pPr>
            <a:r>
              <a:rPr lang="en-US" sz="1800" kern="1200" dirty="0">
                <a:solidFill>
                  <a:schemeClr val="tx1"/>
                </a:solidFill>
                <a:latin typeface="Calibri"/>
                <a:ea typeface="+mn-ea"/>
                <a:cs typeface="Calibri"/>
              </a:rPr>
              <a:t>Masters degree in engineering</a:t>
            </a:r>
          </a:p>
          <a:p>
            <a:pPr marL="361950" indent="-285750" algn="l" rtl="0">
              <a:buChar char="•"/>
            </a:pPr>
            <a:r>
              <a:rPr lang="en-US" sz="1800" kern="1200" dirty="0">
                <a:solidFill>
                  <a:schemeClr val="tx1"/>
                </a:solidFill>
                <a:latin typeface="Calibri"/>
                <a:ea typeface="+mn-ea"/>
                <a:cs typeface="Calibri"/>
              </a:rPr>
              <a:t>Raytheon Engineer</a:t>
            </a:r>
          </a:p>
          <a:p>
            <a:pPr marL="361950" indent="-285750" algn="l" rtl="0">
              <a:buChar char="•"/>
            </a:pPr>
            <a:r>
              <a:rPr lang="en-US" sz="1800" kern="1200" dirty="0">
                <a:solidFill>
                  <a:schemeClr val="tx1"/>
                </a:solidFill>
                <a:latin typeface="Calibri"/>
                <a:ea typeface="+mn-ea"/>
                <a:cs typeface="Calibri"/>
              </a:rPr>
              <a:t>Lives in apartment with fiancée, two dogs</a:t>
            </a:r>
          </a:p>
          <a:p>
            <a:pPr marL="361950" indent="-285750" algn="l" rtl="0">
              <a:buChar char="•"/>
            </a:pPr>
            <a:r>
              <a:rPr lang="en-US" sz="1800" kern="1200" dirty="0">
                <a:solidFill>
                  <a:schemeClr val="tx1"/>
                </a:solidFill>
                <a:latin typeface="Calibri"/>
                <a:ea typeface="+mn-ea"/>
                <a:cs typeface="Calibri"/>
              </a:rPr>
              <a:t>Good relationship with much of family except one brother; very involved in community's youth LGBTQ leadership program</a:t>
            </a:r>
          </a:p>
          <a:p>
            <a:pPr marL="361950" indent="-285750" algn="l" rtl="0">
              <a:buChar char="•"/>
            </a:pPr>
            <a:r>
              <a:rPr lang="en-US" sz="1800" kern="1200" dirty="0">
                <a:solidFill>
                  <a:schemeClr val="tx1"/>
                </a:solidFill>
                <a:latin typeface="Calibri"/>
                <a:ea typeface="+mn-ea"/>
                <a:cs typeface="Calibri"/>
              </a:rPr>
              <a:t>Agnostic, grew up Catholic</a:t>
            </a:r>
          </a:p>
          <a:p>
            <a:pPr marL="361950" indent="-285750" algn="l" rtl="0">
              <a:buChar char="•"/>
            </a:pPr>
            <a:r>
              <a:rPr lang="en-US" sz="1800" kern="1200" dirty="0">
                <a:solidFill>
                  <a:schemeClr val="tx1"/>
                </a:solidFill>
                <a:latin typeface="Calibri"/>
                <a:ea typeface="Calibri"/>
                <a:cs typeface="Calibri"/>
              </a:rPr>
              <a:t>Reports domestic violence with past relationship, denies history of fear of violence in current relationship</a:t>
            </a:r>
          </a:p>
          <a:p>
            <a:pPr marL="361950" indent="-285750" algn="l" rtl="0">
              <a:buChar char="•"/>
            </a:pPr>
            <a:r>
              <a:rPr lang="en-US" sz="1800" kern="1200" dirty="0">
                <a:solidFill>
                  <a:schemeClr val="tx1"/>
                </a:solidFill>
                <a:latin typeface="Calibri"/>
                <a:ea typeface="+mn-ea"/>
                <a:cs typeface="Calibri"/>
              </a:rPr>
              <a:t>Sex with men, women, transwomen; 2 partners in past 12 months; tested every 6 months; now exclusive with fiancée; has oral and </a:t>
            </a:r>
            <a:r>
              <a:rPr lang="en-US" sz="1800" kern="1200" dirty="0" err="1">
                <a:solidFill>
                  <a:schemeClr val="tx1"/>
                </a:solidFill>
                <a:latin typeface="Calibri"/>
                <a:ea typeface="+mn-ea"/>
                <a:cs typeface="Calibri"/>
              </a:rPr>
              <a:t>insertive</a:t>
            </a:r>
            <a:r>
              <a:rPr lang="en-US" sz="1800" kern="1200" dirty="0">
                <a:solidFill>
                  <a:schemeClr val="tx1"/>
                </a:solidFill>
                <a:latin typeface="Calibri"/>
                <a:ea typeface="+mn-ea"/>
                <a:cs typeface="Calibri"/>
              </a:rPr>
              <a:t> vaginal sex with fingers/toys; does not use protection</a:t>
            </a:r>
          </a:p>
          <a:p>
            <a:pPr marL="361950" indent="-285750" algn="l" rtl="0">
              <a:buChar char="•"/>
            </a:pPr>
            <a:r>
              <a:rPr lang="en-US" sz="1800" kern="1200" dirty="0">
                <a:solidFill>
                  <a:schemeClr val="tx1"/>
                </a:solidFill>
                <a:latin typeface="Calibri"/>
                <a:ea typeface="+mn-ea"/>
                <a:cs typeface="Calibri"/>
              </a:rPr>
              <a:t>Drinks a glass of wine most nights with dinner, beer on the weekends, rare liquor; marijuana monthly; distant past use of MDMA, magic mushrooms</a:t>
            </a:r>
          </a:p>
          <a:p>
            <a:pPr marL="361950" indent="-285750" algn="l" rtl="0">
              <a:buChar char="•"/>
            </a:pPr>
            <a:r>
              <a:rPr lang="en-US" sz="1800" kern="1200" dirty="0">
                <a:solidFill>
                  <a:schemeClr val="tx1"/>
                </a:solidFill>
                <a:latin typeface="Calibri"/>
                <a:ea typeface="+mn-ea"/>
                <a:cs typeface="Calibri"/>
              </a:rPr>
              <a:t>Not a veteran or an immigrant</a:t>
            </a:r>
            <a:endParaRPr lang="en-US" sz="1800" dirty="0">
              <a:solidFill>
                <a:schemeClr val="tx1"/>
              </a:solidFill>
            </a:endParaRPr>
          </a:p>
        </p:txBody>
      </p:sp>
    </p:spTree>
    <p:extLst>
      <p:ext uri="{BB962C8B-B14F-4D97-AF65-F5344CB8AC3E}">
        <p14:creationId xmlns:p14="http://schemas.microsoft.com/office/powerpoint/2010/main" val="1438523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CA879-D864-484F-90E9-4A9CF5A270EB}"/>
              </a:ext>
            </a:extLst>
          </p:cNvPr>
          <p:cNvSpPr>
            <a:spLocks noGrp="1"/>
          </p:cNvSpPr>
          <p:nvPr>
            <p:ph type="ctrTitle"/>
          </p:nvPr>
        </p:nvSpPr>
        <p:spPr/>
        <p:txBody>
          <a:bodyPr/>
          <a:lstStyle/>
          <a:p>
            <a:r>
              <a:rPr lang="en-US" dirty="0"/>
              <a:t>CBL Resources</a:t>
            </a:r>
          </a:p>
        </p:txBody>
      </p:sp>
      <p:sp>
        <p:nvSpPr>
          <p:cNvPr id="3" name="Text Placeholder 2">
            <a:extLst>
              <a:ext uri="{FF2B5EF4-FFF2-40B4-BE49-F238E27FC236}">
                <a16:creationId xmlns:a16="http://schemas.microsoft.com/office/drawing/2014/main" id="{F1728D64-B42E-4ADE-BE4B-99CBFF5ABC07}"/>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2C20CB0E-3C3E-4A26-8A46-8DBBD3DAF466}"/>
              </a:ext>
            </a:extLst>
          </p:cNvPr>
          <p:cNvSpPr>
            <a:spLocks noGrp="1"/>
          </p:cNvSpPr>
          <p:nvPr>
            <p:ph type="body" idx="2"/>
          </p:nvPr>
        </p:nvSpPr>
        <p:spPr/>
        <p:txBody>
          <a:bodyPr/>
          <a:lstStyle/>
          <a:p>
            <a:pPr>
              <a:buFont typeface="Arial" panose="020B0604020202020204" pitchFamily="34" charset="0"/>
              <a:buChar char="•"/>
            </a:pPr>
            <a:r>
              <a:rPr lang="en-US" dirty="0">
                <a:hlinkClick r:id="rId3"/>
              </a:rPr>
              <a:t>Yale CTL site on Case-Based Learning</a:t>
            </a:r>
            <a:endParaRPr lang="en-US" dirty="0"/>
          </a:p>
          <a:p>
            <a:pPr>
              <a:buFont typeface="Arial" panose="020B0604020202020204" pitchFamily="34" charset="0"/>
              <a:buChar char="•"/>
            </a:pPr>
            <a:r>
              <a:rPr lang="en-US" dirty="0">
                <a:hlinkClick r:id="rId4"/>
              </a:rPr>
              <a:t>National Center for Case Study Teaching in Science</a:t>
            </a:r>
            <a:endParaRPr lang="en-US" dirty="0"/>
          </a:p>
        </p:txBody>
      </p:sp>
    </p:spTree>
    <p:extLst>
      <p:ext uri="{BB962C8B-B14F-4D97-AF65-F5344CB8AC3E}">
        <p14:creationId xmlns:p14="http://schemas.microsoft.com/office/powerpoint/2010/main" val="36094735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g838c8b5702_1_30"/>
          <p:cNvSpPr txBox="1">
            <a:spLocks noGrp="1"/>
          </p:cNvSpPr>
          <p:nvPr>
            <p:ph type="ctrTitle"/>
          </p:nvPr>
        </p:nvSpPr>
        <p:spPr>
          <a:xfrm>
            <a:off x="246450" y="849225"/>
            <a:ext cx="11699100" cy="466500"/>
          </a:xfrm>
          <a:prstGeom prst="rect">
            <a:avLst/>
          </a:prstGeom>
          <a:noFill/>
          <a:ln>
            <a:noFill/>
          </a:ln>
        </p:spPr>
        <p:txBody>
          <a:bodyPr spcFirstLastPara="1" wrap="square" lIns="121900" tIns="60925" rIns="121900" bIns="60925" anchor="t" anchorCtr="0">
            <a:noAutofit/>
          </a:bodyPr>
          <a:lstStyle/>
          <a:p>
            <a:pPr marL="457200" lvl="0" indent="0" algn="l" rtl="0">
              <a:lnSpc>
                <a:spcPct val="90000"/>
              </a:lnSpc>
              <a:spcBef>
                <a:spcPts val="0"/>
              </a:spcBef>
              <a:spcAft>
                <a:spcPts val="0"/>
              </a:spcAft>
              <a:buClr>
                <a:srgbClr val="000000"/>
              </a:buClr>
              <a:buSzPts val="1800"/>
              <a:buFont typeface="Arial"/>
              <a:buNone/>
            </a:pPr>
            <a:r>
              <a:rPr lang="en-US" sz="4400">
                <a:solidFill>
                  <a:srgbClr val="A50021"/>
                </a:solidFill>
              </a:rPr>
              <a:t>References</a:t>
            </a:r>
            <a:endParaRPr sz="4400">
              <a:solidFill>
                <a:srgbClr val="A50021"/>
              </a:solidFill>
              <a:latin typeface="Calibri"/>
              <a:ea typeface="Calibri"/>
              <a:cs typeface="Calibri"/>
              <a:sym typeface="Calibri"/>
            </a:endParaRPr>
          </a:p>
        </p:txBody>
      </p:sp>
      <p:sp>
        <p:nvSpPr>
          <p:cNvPr id="403" name="Google Shape;403;g838c8b5702_1_30"/>
          <p:cNvSpPr txBox="1">
            <a:spLocks noGrp="1"/>
          </p:cNvSpPr>
          <p:nvPr>
            <p:ph type="body" idx="2"/>
          </p:nvPr>
        </p:nvSpPr>
        <p:spPr>
          <a:xfrm>
            <a:off x="187500" y="1654450"/>
            <a:ext cx="11817000" cy="4333500"/>
          </a:xfrm>
          <a:prstGeom prst="rect">
            <a:avLst/>
          </a:prstGeom>
          <a:noFill/>
          <a:ln>
            <a:noFill/>
          </a:ln>
        </p:spPr>
        <p:txBody>
          <a:bodyPr spcFirstLastPara="1" wrap="square" lIns="121900" tIns="60925" rIns="121900" bIns="60925" anchor="t" anchorCtr="0">
            <a:noAutofit/>
          </a:bodyPr>
          <a:lstStyle/>
          <a:p>
            <a:pPr marL="228600" lvl="0" indent="-165100" algn="l" rtl="0">
              <a:lnSpc>
                <a:spcPct val="90000"/>
              </a:lnSpc>
              <a:spcBef>
                <a:spcPts val="0"/>
              </a:spcBef>
              <a:spcAft>
                <a:spcPts val="0"/>
              </a:spcAft>
              <a:buClr>
                <a:schemeClr val="dk1"/>
              </a:buClr>
              <a:buSzPts val="1800"/>
              <a:buFont typeface="Calibri"/>
              <a:buChar char="•"/>
            </a:pPr>
            <a:r>
              <a:rPr lang="en-US" sz="1600" dirty="0" err="1">
                <a:solidFill>
                  <a:schemeClr val="dk1"/>
                </a:solidFill>
                <a:latin typeface="Calibri" panose="020F0502020204030204" pitchFamily="34" charset="0"/>
                <a:ea typeface="Calibri"/>
                <a:cs typeface="Calibri" panose="020F0502020204030204" pitchFamily="34" charset="0"/>
                <a:sym typeface="Calibri"/>
              </a:rPr>
              <a:t>Karani</a:t>
            </a:r>
            <a:r>
              <a:rPr lang="en-US" sz="1600" dirty="0">
                <a:solidFill>
                  <a:schemeClr val="dk1"/>
                </a:solidFill>
                <a:latin typeface="Calibri" panose="020F0502020204030204" pitchFamily="34" charset="0"/>
                <a:ea typeface="Calibri"/>
                <a:cs typeface="Calibri" panose="020F0502020204030204" pitchFamily="34" charset="0"/>
                <a:sym typeface="Calibri"/>
              </a:rPr>
              <a:t> R, </a:t>
            </a:r>
            <a:r>
              <a:rPr lang="en-US" sz="1600" dirty="0" err="1">
                <a:solidFill>
                  <a:schemeClr val="dk1"/>
                </a:solidFill>
                <a:latin typeface="Calibri" panose="020F0502020204030204" pitchFamily="34" charset="0"/>
                <a:ea typeface="Calibri"/>
                <a:cs typeface="Calibri" panose="020F0502020204030204" pitchFamily="34" charset="0"/>
                <a:sym typeface="Calibri"/>
              </a:rPr>
              <a:t>Varpio</a:t>
            </a:r>
            <a:r>
              <a:rPr lang="en-US" sz="1600" dirty="0">
                <a:solidFill>
                  <a:schemeClr val="dk1"/>
                </a:solidFill>
                <a:latin typeface="Calibri" panose="020F0502020204030204" pitchFamily="34" charset="0"/>
                <a:ea typeface="Calibri"/>
                <a:cs typeface="Calibri" panose="020F0502020204030204" pitchFamily="34" charset="0"/>
                <a:sym typeface="Calibri"/>
              </a:rPr>
              <a:t> L, May W, et al. Commentary. Academic Medicine. 2017;92(11S):S1–S6. </a:t>
            </a:r>
            <a:r>
              <a:rPr lang="en-US" sz="1600" dirty="0" err="1">
                <a:solidFill>
                  <a:schemeClr val="dk1"/>
                </a:solidFill>
                <a:latin typeface="Calibri" panose="020F0502020204030204" pitchFamily="34" charset="0"/>
                <a:ea typeface="Calibri"/>
                <a:cs typeface="Calibri" panose="020F0502020204030204" pitchFamily="34" charset="0"/>
                <a:sym typeface="Calibri"/>
              </a:rPr>
              <a:t>doi</a:t>
            </a:r>
            <a:r>
              <a:rPr lang="en-US" sz="1600" dirty="0">
                <a:solidFill>
                  <a:schemeClr val="dk1"/>
                </a:solidFill>
                <a:latin typeface="Calibri" panose="020F0502020204030204" pitchFamily="34" charset="0"/>
                <a:ea typeface="Calibri"/>
                <a:cs typeface="Calibri" panose="020F0502020204030204" pitchFamily="34" charset="0"/>
                <a:sym typeface="Calibri"/>
              </a:rPr>
              <a:t>: 10.1097/ACM.0000000000001928.</a:t>
            </a:r>
          </a:p>
          <a:p>
            <a:pPr marL="228600" lvl="0" indent="-165100" algn="l" rtl="0">
              <a:lnSpc>
                <a:spcPct val="90000"/>
              </a:lnSpc>
              <a:spcBef>
                <a:spcPts val="0"/>
              </a:spcBef>
              <a:spcAft>
                <a:spcPts val="0"/>
              </a:spcAft>
              <a:buClr>
                <a:schemeClr val="dk1"/>
              </a:buClr>
              <a:buSzPts val="1800"/>
              <a:buFont typeface="Calibri"/>
              <a:buChar char="•"/>
            </a:pPr>
            <a:endParaRPr lang="en-US" sz="1600" dirty="0">
              <a:solidFill>
                <a:schemeClr val="dk1"/>
              </a:solidFill>
              <a:latin typeface="Calibri" panose="020F0502020204030204" pitchFamily="34" charset="0"/>
              <a:ea typeface="Calibri"/>
              <a:cs typeface="Calibri" panose="020F0502020204030204" pitchFamily="34" charset="0"/>
              <a:sym typeface="Calibri"/>
            </a:endParaRPr>
          </a:p>
          <a:p>
            <a:pPr marL="228600" indent="-165100">
              <a:lnSpc>
                <a:spcPct val="90000"/>
              </a:lnSpc>
              <a:buClr>
                <a:schemeClr val="dk1"/>
              </a:buClr>
              <a:buSzPts val="1800"/>
              <a:buFont typeface="Calibri"/>
              <a:buChar char="•"/>
            </a:pPr>
            <a:r>
              <a:rPr lang="en-US" sz="1600" dirty="0" err="1">
                <a:latin typeface="Calibri" panose="020F0502020204030204" pitchFamily="34" charset="0"/>
                <a:cs typeface="Calibri" panose="020F0502020204030204" pitchFamily="34" charset="0"/>
              </a:rPr>
              <a:t>Sharmna</a:t>
            </a:r>
            <a:r>
              <a:rPr lang="en-US" sz="1600" dirty="0">
                <a:latin typeface="Calibri" panose="020F0502020204030204" pitchFamily="34" charset="0"/>
                <a:cs typeface="Calibri" panose="020F0502020204030204" pitchFamily="34" charset="0"/>
              </a:rPr>
              <a:t> et al. Teaching the Social Determinants of Health: A Path to Equity or a Road to Nowhere? </a:t>
            </a:r>
            <a:r>
              <a:rPr lang="en-US" sz="1600" dirty="0" err="1">
                <a:latin typeface="Calibri" panose="020F0502020204030204" pitchFamily="34" charset="0"/>
                <a:cs typeface="Calibri" panose="020F0502020204030204" pitchFamily="34" charset="0"/>
              </a:rPr>
              <a:t>Acad</a:t>
            </a:r>
            <a:r>
              <a:rPr lang="en-US" sz="1600" dirty="0">
                <a:latin typeface="Calibri" panose="020F0502020204030204" pitchFamily="34" charset="0"/>
                <a:cs typeface="Calibri" panose="020F0502020204030204" pitchFamily="34" charset="0"/>
              </a:rPr>
              <a:t> Med. 2018; 93 (1): 25-30. </a:t>
            </a:r>
          </a:p>
          <a:p>
            <a:pPr marL="63500" indent="0">
              <a:lnSpc>
                <a:spcPct val="90000"/>
              </a:lnSpc>
              <a:buClr>
                <a:schemeClr val="dk1"/>
              </a:buClr>
              <a:buSzPts val="1800"/>
              <a:buNone/>
            </a:pPr>
            <a:endParaRPr sz="1600" dirty="0">
              <a:solidFill>
                <a:schemeClr val="dk1"/>
              </a:solidFill>
              <a:latin typeface="Calibri" panose="020F0502020204030204" pitchFamily="34" charset="0"/>
              <a:ea typeface="Calibri"/>
              <a:cs typeface="Calibri" panose="020F0502020204030204" pitchFamily="34" charset="0"/>
              <a:sym typeface="Calibri"/>
            </a:endParaRPr>
          </a:p>
          <a:p>
            <a:pPr marL="228600" lvl="0" indent="-165100" algn="l" rtl="0">
              <a:lnSpc>
                <a:spcPct val="90000"/>
              </a:lnSpc>
              <a:spcBef>
                <a:spcPts val="0"/>
              </a:spcBef>
              <a:spcAft>
                <a:spcPts val="0"/>
              </a:spcAft>
              <a:buClr>
                <a:schemeClr val="dk1"/>
              </a:buClr>
              <a:buSzPts val="1800"/>
              <a:buFont typeface="Calibri"/>
              <a:buChar char="•"/>
            </a:pPr>
            <a:r>
              <a:rPr lang="en-US" sz="1600" dirty="0">
                <a:solidFill>
                  <a:schemeClr val="dk1"/>
                </a:solidFill>
                <a:latin typeface="Calibri" panose="020F0502020204030204" pitchFamily="34" charset="0"/>
                <a:ea typeface="Calibri"/>
                <a:cs typeface="Calibri" panose="020F0502020204030204" pitchFamily="34" charset="0"/>
                <a:sym typeface="Calibri"/>
              </a:rPr>
              <a:t>Krishnan A, Rabinowitz M, </a:t>
            </a:r>
            <a:r>
              <a:rPr lang="en-US" sz="1600" dirty="0" err="1">
                <a:solidFill>
                  <a:schemeClr val="dk1"/>
                </a:solidFill>
                <a:latin typeface="Calibri" panose="020F0502020204030204" pitchFamily="34" charset="0"/>
                <a:ea typeface="Calibri"/>
                <a:cs typeface="Calibri" panose="020F0502020204030204" pitchFamily="34" charset="0"/>
                <a:sym typeface="Calibri"/>
              </a:rPr>
              <a:t>Ziminsky</a:t>
            </a:r>
            <a:r>
              <a:rPr lang="en-US" sz="1600" dirty="0">
                <a:solidFill>
                  <a:schemeClr val="dk1"/>
                </a:solidFill>
                <a:latin typeface="Calibri" panose="020F0502020204030204" pitchFamily="34" charset="0"/>
                <a:ea typeface="Calibri"/>
                <a:cs typeface="Calibri" panose="020F0502020204030204" pitchFamily="34" charset="0"/>
                <a:sym typeface="Calibri"/>
              </a:rPr>
              <a:t> A, Scott SM, Chretien KC. Addressing Race, Culture, and Structural Inequality in Medical Education: A Guide for Revising Teaching Cases. </a:t>
            </a:r>
            <a:r>
              <a:rPr lang="en-US" sz="1600" i="1" dirty="0">
                <a:solidFill>
                  <a:schemeClr val="dk1"/>
                </a:solidFill>
                <a:latin typeface="Calibri" panose="020F0502020204030204" pitchFamily="34" charset="0"/>
                <a:ea typeface="Calibri"/>
                <a:cs typeface="Calibri" panose="020F0502020204030204" pitchFamily="34" charset="0"/>
                <a:sym typeface="Calibri"/>
              </a:rPr>
              <a:t>Academic Medicine</a:t>
            </a:r>
            <a:r>
              <a:rPr lang="en-US" sz="1600" dirty="0">
                <a:solidFill>
                  <a:schemeClr val="dk1"/>
                </a:solidFill>
                <a:latin typeface="Calibri" panose="020F0502020204030204" pitchFamily="34" charset="0"/>
                <a:ea typeface="Calibri"/>
                <a:cs typeface="Calibri" panose="020F0502020204030204" pitchFamily="34" charset="0"/>
                <a:sym typeface="Calibri"/>
              </a:rPr>
              <a:t>. 2019; 94(4): 550-555. </a:t>
            </a:r>
            <a:endParaRPr sz="1600" dirty="0">
              <a:solidFill>
                <a:schemeClr val="dk1"/>
              </a:solidFill>
              <a:latin typeface="Calibri" panose="020F0502020204030204" pitchFamily="34" charset="0"/>
              <a:ea typeface="Calibri"/>
              <a:cs typeface="Calibri" panose="020F0502020204030204" pitchFamily="34" charset="0"/>
              <a:sym typeface="Calibri"/>
            </a:endParaRPr>
          </a:p>
          <a:p>
            <a:pPr marL="228600" lvl="0" indent="-165100" algn="l" rtl="0">
              <a:lnSpc>
                <a:spcPct val="90000"/>
              </a:lnSpc>
              <a:spcBef>
                <a:spcPts val="1000"/>
              </a:spcBef>
              <a:spcAft>
                <a:spcPts val="0"/>
              </a:spcAft>
              <a:buClr>
                <a:schemeClr val="dk1"/>
              </a:buClr>
              <a:buSzPts val="1800"/>
              <a:buFont typeface="Calibri"/>
              <a:buChar char="•"/>
            </a:pPr>
            <a:r>
              <a:rPr lang="en-US" sz="1600" dirty="0">
                <a:solidFill>
                  <a:schemeClr val="dk1"/>
                </a:solidFill>
                <a:latin typeface="Calibri" panose="020F0502020204030204" pitchFamily="34" charset="0"/>
                <a:ea typeface="Calibri"/>
                <a:cs typeface="Calibri" panose="020F0502020204030204" pitchFamily="34" charset="0"/>
                <a:sym typeface="Calibri"/>
              </a:rPr>
              <a:t>Krishnan, AM, Rabinowitz, MC, </a:t>
            </a:r>
            <a:r>
              <a:rPr lang="en-US" sz="1600" dirty="0" err="1">
                <a:solidFill>
                  <a:schemeClr val="dk1"/>
                </a:solidFill>
                <a:latin typeface="Calibri" panose="020F0502020204030204" pitchFamily="34" charset="0"/>
                <a:ea typeface="Calibri"/>
                <a:cs typeface="Calibri" panose="020F0502020204030204" pitchFamily="34" charset="0"/>
                <a:sym typeface="Calibri"/>
              </a:rPr>
              <a:t>Ziminsky</a:t>
            </a:r>
            <a:r>
              <a:rPr lang="en-US" sz="1600" dirty="0">
                <a:solidFill>
                  <a:schemeClr val="dk1"/>
                </a:solidFill>
                <a:latin typeface="Calibri" panose="020F0502020204030204" pitchFamily="34" charset="0"/>
                <a:ea typeface="Calibri"/>
                <a:cs typeface="Calibri" panose="020F0502020204030204" pitchFamily="34" charset="0"/>
                <a:sym typeface="Calibri"/>
              </a:rPr>
              <a:t>, A, Scott, SM, &amp; Chretien, KC.  Supplemental Digital Appendix 1 to Addressing Race, Culture, and Structural Inequality in Medical Education. </a:t>
            </a:r>
            <a:r>
              <a:rPr lang="en-US" sz="1600" dirty="0" err="1">
                <a:solidFill>
                  <a:schemeClr val="dk1"/>
                </a:solidFill>
                <a:latin typeface="Calibri" panose="020F0502020204030204" pitchFamily="34" charset="0"/>
                <a:ea typeface="Calibri"/>
                <a:cs typeface="Calibri" panose="020F0502020204030204" pitchFamily="34" charset="0"/>
                <a:sym typeface="Calibri"/>
              </a:rPr>
              <a:t>Acad</a:t>
            </a:r>
            <a:r>
              <a:rPr lang="en-US" sz="1600" dirty="0">
                <a:solidFill>
                  <a:schemeClr val="dk1"/>
                </a:solidFill>
                <a:latin typeface="Calibri" panose="020F0502020204030204" pitchFamily="34" charset="0"/>
                <a:ea typeface="Calibri"/>
                <a:cs typeface="Calibri" panose="020F0502020204030204" pitchFamily="34" charset="0"/>
                <a:sym typeface="Calibri"/>
              </a:rPr>
              <a:t> Med. 2019 Apr; 94(4), 550–555. </a:t>
            </a:r>
            <a:r>
              <a:rPr lang="en-US" sz="1600" dirty="0" err="1">
                <a:solidFill>
                  <a:schemeClr val="dk1"/>
                </a:solidFill>
                <a:latin typeface="Calibri" panose="020F0502020204030204" pitchFamily="34" charset="0"/>
                <a:ea typeface="Calibri"/>
                <a:cs typeface="Calibri" panose="020F0502020204030204" pitchFamily="34" charset="0"/>
                <a:sym typeface="Calibri"/>
              </a:rPr>
              <a:t>doi</a:t>
            </a:r>
            <a:r>
              <a:rPr lang="en-US" sz="1600" dirty="0">
                <a:solidFill>
                  <a:schemeClr val="dk1"/>
                </a:solidFill>
                <a:latin typeface="Calibri" panose="020F0502020204030204" pitchFamily="34" charset="0"/>
                <a:ea typeface="Calibri"/>
                <a:cs typeface="Calibri" panose="020F0502020204030204" pitchFamily="34" charset="0"/>
                <a:sym typeface="Calibri"/>
              </a:rPr>
              <a:t>: 10.1097/acm.0000000000002589</a:t>
            </a:r>
            <a:endParaRPr sz="1600" dirty="0">
              <a:solidFill>
                <a:schemeClr val="dk1"/>
              </a:solidFill>
              <a:latin typeface="Calibri" panose="020F0502020204030204" pitchFamily="34" charset="0"/>
              <a:ea typeface="Calibri"/>
              <a:cs typeface="Calibri" panose="020F0502020204030204" pitchFamily="34" charset="0"/>
              <a:sym typeface="Calibri"/>
            </a:endParaRPr>
          </a:p>
          <a:p>
            <a:pPr marL="228600" lvl="0" indent="-165100" algn="l" rtl="0">
              <a:lnSpc>
                <a:spcPct val="90000"/>
              </a:lnSpc>
              <a:spcBef>
                <a:spcPts val="1000"/>
              </a:spcBef>
              <a:spcAft>
                <a:spcPts val="0"/>
              </a:spcAft>
              <a:buClr>
                <a:schemeClr val="dk1"/>
              </a:buClr>
              <a:buSzPts val="1800"/>
              <a:buFont typeface="Calibri"/>
              <a:buChar char="•"/>
            </a:pPr>
            <a:r>
              <a:rPr lang="en-US" sz="1600" dirty="0">
                <a:solidFill>
                  <a:schemeClr val="dk1"/>
                </a:solidFill>
                <a:latin typeface="Calibri" panose="020F0502020204030204" pitchFamily="34" charset="0"/>
                <a:ea typeface="Calibri"/>
                <a:cs typeface="Calibri" panose="020F0502020204030204" pitchFamily="34" charset="0"/>
                <a:sym typeface="Calibri"/>
              </a:rPr>
              <a:t>Lawrence C, </a:t>
            </a:r>
            <a:r>
              <a:rPr lang="en-US" sz="1600" dirty="0" err="1">
                <a:solidFill>
                  <a:schemeClr val="dk1"/>
                </a:solidFill>
                <a:latin typeface="Calibri" panose="020F0502020204030204" pitchFamily="34" charset="0"/>
                <a:ea typeface="Calibri"/>
                <a:cs typeface="Calibri" panose="020F0502020204030204" pitchFamily="34" charset="0"/>
                <a:sym typeface="Calibri"/>
              </a:rPr>
              <a:t>Mhlaba</a:t>
            </a:r>
            <a:r>
              <a:rPr lang="en-US" sz="1600" dirty="0">
                <a:solidFill>
                  <a:schemeClr val="dk1"/>
                </a:solidFill>
                <a:latin typeface="Calibri" panose="020F0502020204030204" pitchFamily="34" charset="0"/>
                <a:ea typeface="Calibri"/>
                <a:cs typeface="Calibri" panose="020F0502020204030204" pitchFamily="34" charset="0"/>
                <a:sym typeface="Calibri"/>
              </a:rPr>
              <a:t> T, Stewart KA, </a:t>
            </a:r>
            <a:r>
              <a:rPr lang="en-US" sz="1600" dirty="0" err="1">
                <a:solidFill>
                  <a:schemeClr val="dk1"/>
                </a:solidFill>
                <a:latin typeface="Calibri" panose="020F0502020204030204" pitchFamily="34" charset="0"/>
                <a:ea typeface="Calibri"/>
                <a:cs typeface="Calibri" panose="020F0502020204030204" pitchFamily="34" charset="0"/>
                <a:sym typeface="Calibri"/>
              </a:rPr>
              <a:t>Moletsane</a:t>
            </a:r>
            <a:r>
              <a:rPr lang="en-US" sz="1600" dirty="0">
                <a:solidFill>
                  <a:schemeClr val="dk1"/>
                </a:solidFill>
                <a:latin typeface="Calibri" panose="020F0502020204030204" pitchFamily="34" charset="0"/>
                <a:ea typeface="Calibri"/>
                <a:cs typeface="Calibri" panose="020F0502020204030204" pitchFamily="34" charset="0"/>
                <a:sym typeface="Calibri"/>
              </a:rPr>
              <a:t> R, Gaede B, </a:t>
            </a:r>
            <a:r>
              <a:rPr lang="en-US" sz="1600" dirty="0" err="1">
                <a:solidFill>
                  <a:schemeClr val="dk1"/>
                </a:solidFill>
                <a:latin typeface="Calibri" panose="020F0502020204030204" pitchFamily="34" charset="0"/>
                <a:ea typeface="Calibri"/>
                <a:cs typeface="Calibri" panose="020F0502020204030204" pitchFamily="34" charset="0"/>
                <a:sym typeface="Calibri"/>
              </a:rPr>
              <a:t>Moshabela</a:t>
            </a:r>
            <a:r>
              <a:rPr lang="en-US" sz="1600" dirty="0">
                <a:solidFill>
                  <a:schemeClr val="dk1"/>
                </a:solidFill>
                <a:latin typeface="Calibri" panose="020F0502020204030204" pitchFamily="34" charset="0"/>
                <a:ea typeface="Calibri"/>
                <a:cs typeface="Calibri" panose="020F0502020204030204" pitchFamily="34" charset="0"/>
                <a:sym typeface="Calibri"/>
              </a:rPr>
              <a:t> M. The Hidden Curricula of Medical Education. </a:t>
            </a:r>
            <a:r>
              <a:rPr lang="en-US" sz="1600" i="1" dirty="0">
                <a:solidFill>
                  <a:schemeClr val="dk1"/>
                </a:solidFill>
                <a:latin typeface="Calibri" panose="020F0502020204030204" pitchFamily="34" charset="0"/>
                <a:ea typeface="Calibri"/>
                <a:cs typeface="Calibri" panose="020F0502020204030204" pitchFamily="34" charset="0"/>
                <a:sym typeface="Calibri"/>
              </a:rPr>
              <a:t>Academic Medicine</a:t>
            </a:r>
            <a:r>
              <a:rPr lang="en-US" sz="1600" dirty="0">
                <a:solidFill>
                  <a:schemeClr val="dk1"/>
                </a:solidFill>
                <a:latin typeface="Calibri" panose="020F0502020204030204" pitchFamily="34" charset="0"/>
                <a:ea typeface="Calibri"/>
                <a:cs typeface="Calibri" panose="020F0502020204030204" pitchFamily="34" charset="0"/>
                <a:sym typeface="Calibri"/>
              </a:rPr>
              <a:t>. 2018; 93(4): 648-656.</a:t>
            </a:r>
            <a:endParaRPr sz="1600" dirty="0">
              <a:solidFill>
                <a:schemeClr val="dk1"/>
              </a:solidFill>
              <a:latin typeface="Calibri" panose="020F0502020204030204" pitchFamily="34" charset="0"/>
              <a:ea typeface="Calibri"/>
              <a:cs typeface="Calibri" panose="020F0502020204030204" pitchFamily="34" charset="0"/>
              <a:sym typeface="Calibri"/>
            </a:endParaRPr>
          </a:p>
          <a:p>
            <a:pPr marL="228600" lvl="0" indent="-165100" algn="l" rtl="0">
              <a:lnSpc>
                <a:spcPct val="90000"/>
              </a:lnSpc>
              <a:spcBef>
                <a:spcPts val="1000"/>
              </a:spcBef>
              <a:spcAft>
                <a:spcPts val="0"/>
              </a:spcAft>
              <a:buClr>
                <a:schemeClr val="dk1"/>
              </a:buClr>
              <a:buSzPts val="1800"/>
              <a:buFont typeface="Calibri"/>
              <a:buChar char="•"/>
            </a:pPr>
            <a:r>
              <a:rPr lang="en-US" sz="1600" dirty="0">
                <a:solidFill>
                  <a:schemeClr val="dk1"/>
                </a:solidFill>
                <a:latin typeface="Calibri" panose="020F0502020204030204" pitchFamily="34" charset="0"/>
                <a:ea typeface="Calibri"/>
                <a:cs typeface="Calibri" panose="020F0502020204030204" pitchFamily="34" charset="0"/>
                <a:sym typeface="Calibri"/>
              </a:rPr>
              <a:t>Tsai, J, </a:t>
            </a:r>
            <a:r>
              <a:rPr lang="en-US" sz="1600" dirty="0" err="1">
                <a:solidFill>
                  <a:schemeClr val="dk1"/>
                </a:solidFill>
                <a:latin typeface="Calibri" panose="020F0502020204030204" pitchFamily="34" charset="0"/>
                <a:ea typeface="Calibri"/>
                <a:cs typeface="Calibri" panose="020F0502020204030204" pitchFamily="34" charset="0"/>
                <a:sym typeface="Calibri"/>
              </a:rPr>
              <a:t>Ucik</a:t>
            </a:r>
            <a:r>
              <a:rPr lang="en-US" sz="1600" dirty="0">
                <a:solidFill>
                  <a:schemeClr val="dk1"/>
                </a:solidFill>
                <a:latin typeface="Calibri" panose="020F0502020204030204" pitchFamily="34" charset="0"/>
                <a:ea typeface="Calibri"/>
                <a:cs typeface="Calibri" panose="020F0502020204030204" pitchFamily="34" charset="0"/>
                <a:sym typeface="Calibri"/>
              </a:rPr>
              <a:t>, L., Baldwin, N, </a:t>
            </a:r>
            <a:r>
              <a:rPr lang="en-US" sz="1600" dirty="0" err="1">
                <a:solidFill>
                  <a:schemeClr val="dk1"/>
                </a:solidFill>
                <a:latin typeface="Calibri" panose="020F0502020204030204" pitchFamily="34" charset="0"/>
                <a:ea typeface="Calibri"/>
                <a:cs typeface="Calibri" panose="020F0502020204030204" pitchFamily="34" charset="0"/>
                <a:sym typeface="Calibri"/>
              </a:rPr>
              <a:t>Hasslinger</a:t>
            </a:r>
            <a:r>
              <a:rPr lang="en-US" sz="1600" dirty="0">
                <a:solidFill>
                  <a:schemeClr val="dk1"/>
                </a:solidFill>
                <a:latin typeface="Calibri" panose="020F0502020204030204" pitchFamily="34" charset="0"/>
                <a:ea typeface="Calibri"/>
                <a:cs typeface="Calibri" panose="020F0502020204030204" pitchFamily="34" charset="0"/>
                <a:sym typeface="Calibri"/>
              </a:rPr>
              <a:t>, C, and George, P. (2016). Race matters? Examining and rethinking race portrayal in preclinical medical education. </a:t>
            </a:r>
            <a:r>
              <a:rPr lang="en-US" sz="1600" dirty="0" err="1">
                <a:solidFill>
                  <a:schemeClr val="dk1"/>
                </a:solidFill>
                <a:latin typeface="Calibri" panose="020F0502020204030204" pitchFamily="34" charset="0"/>
                <a:ea typeface="Calibri"/>
                <a:cs typeface="Calibri" panose="020F0502020204030204" pitchFamily="34" charset="0"/>
                <a:sym typeface="Calibri"/>
              </a:rPr>
              <a:t>Acad</a:t>
            </a:r>
            <a:r>
              <a:rPr lang="en-US" sz="1600" dirty="0">
                <a:solidFill>
                  <a:schemeClr val="dk1"/>
                </a:solidFill>
                <a:latin typeface="Calibri" panose="020F0502020204030204" pitchFamily="34" charset="0"/>
                <a:ea typeface="Calibri"/>
                <a:cs typeface="Calibri" panose="020F0502020204030204" pitchFamily="34" charset="0"/>
                <a:sym typeface="Calibri"/>
              </a:rPr>
              <a:t> Med. 2016; 91:916–920.</a:t>
            </a:r>
            <a:endParaRPr sz="1600" dirty="0">
              <a:solidFill>
                <a:schemeClr val="dk1"/>
              </a:solidFill>
              <a:latin typeface="Calibri" panose="020F0502020204030204" pitchFamily="34" charset="0"/>
              <a:ea typeface="Calibri"/>
              <a:cs typeface="Calibri" panose="020F0502020204030204" pitchFamily="34" charset="0"/>
              <a:sym typeface="Calibri"/>
            </a:endParaRPr>
          </a:p>
          <a:p>
            <a:pPr marL="228600" lvl="0" indent="-165100" algn="l" rtl="0">
              <a:lnSpc>
                <a:spcPct val="90000"/>
              </a:lnSpc>
              <a:spcBef>
                <a:spcPts val="1000"/>
              </a:spcBef>
              <a:spcAft>
                <a:spcPts val="0"/>
              </a:spcAft>
              <a:buClr>
                <a:schemeClr val="dk1"/>
              </a:buClr>
              <a:buSzPts val="1800"/>
              <a:buFont typeface="Calibri"/>
              <a:buChar char="•"/>
            </a:pPr>
            <a:r>
              <a:rPr lang="en-US" sz="1600" dirty="0" err="1">
                <a:solidFill>
                  <a:schemeClr val="dk1"/>
                </a:solidFill>
                <a:latin typeface="Calibri" panose="020F0502020204030204" pitchFamily="34" charset="0"/>
                <a:ea typeface="Calibri"/>
                <a:cs typeface="Calibri" panose="020F0502020204030204" pitchFamily="34" charset="0"/>
                <a:sym typeface="Calibri"/>
              </a:rPr>
              <a:t>Turbes</a:t>
            </a:r>
            <a:r>
              <a:rPr lang="en-US" sz="1600" dirty="0">
                <a:solidFill>
                  <a:schemeClr val="dk1"/>
                </a:solidFill>
                <a:latin typeface="Calibri" panose="020F0502020204030204" pitchFamily="34" charset="0"/>
                <a:ea typeface="Calibri"/>
                <a:cs typeface="Calibri" panose="020F0502020204030204" pitchFamily="34" charset="0"/>
                <a:sym typeface="Calibri"/>
              </a:rPr>
              <a:t> S, Krebs E, Axtell S. The Hidden Curriculum in Multicultural Medical Education: The Role of Case Examples. </a:t>
            </a:r>
            <a:r>
              <a:rPr lang="en-US" sz="1600" i="1" dirty="0">
                <a:solidFill>
                  <a:schemeClr val="dk1"/>
                </a:solidFill>
                <a:latin typeface="Calibri" panose="020F0502020204030204" pitchFamily="34" charset="0"/>
                <a:ea typeface="Calibri"/>
                <a:cs typeface="Calibri" panose="020F0502020204030204" pitchFamily="34" charset="0"/>
                <a:sym typeface="Calibri"/>
              </a:rPr>
              <a:t>Academic Medicine</a:t>
            </a:r>
            <a:r>
              <a:rPr lang="en-US" sz="1600" dirty="0">
                <a:solidFill>
                  <a:schemeClr val="dk1"/>
                </a:solidFill>
                <a:latin typeface="Calibri" panose="020F0502020204030204" pitchFamily="34" charset="0"/>
                <a:ea typeface="Calibri"/>
                <a:cs typeface="Calibri" panose="020F0502020204030204" pitchFamily="34" charset="0"/>
                <a:sym typeface="Calibri"/>
              </a:rPr>
              <a:t>. 2002; 77(3): 209-216.</a:t>
            </a:r>
            <a:endParaRPr sz="1600" dirty="0">
              <a:solidFill>
                <a:schemeClr val="dk1"/>
              </a:solidFill>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5D393-59C2-491C-A766-F48804E5EF4B}"/>
              </a:ext>
            </a:extLst>
          </p:cNvPr>
          <p:cNvSpPr>
            <a:spLocks noGrp="1"/>
          </p:cNvSpPr>
          <p:nvPr>
            <p:ph type="title"/>
          </p:nvPr>
        </p:nvSpPr>
        <p:spPr>
          <a:xfrm>
            <a:off x="464753" y="2198506"/>
            <a:ext cx="9069976" cy="6143388"/>
          </a:xfrm>
        </p:spPr>
        <p:txBody>
          <a:bodyPr/>
          <a:lstStyle/>
          <a:p>
            <a:r>
              <a:rPr lang="en-US" sz="2133" dirty="0"/>
              <a:t>We all have our "blind spots" and may miss things that others may bring to our attention.</a:t>
            </a:r>
            <a:br>
              <a:rPr lang="en-US" sz="2133" dirty="0"/>
            </a:br>
            <a:br>
              <a:rPr lang="en-US" sz="2133" dirty="0"/>
            </a:br>
            <a:r>
              <a:rPr lang="en-US" sz="2133" dirty="0"/>
              <a:t>No one is perfect. This is a learning process for everyone involved and we can all benefit from each other.</a:t>
            </a:r>
            <a:br>
              <a:rPr lang="en-US" sz="2133" dirty="0"/>
            </a:br>
            <a:br>
              <a:rPr lang="en-US" sz="2133" dirty="0"/>
            </a:br>
            <a:br>
              <a:rPr lang="en-US" sz="2133" dirty="0"/>
            </a:br>
            <a:r>
              <a:rPr lang="en-US" sz="2133" dirty="0"/>
              <a:t>Special thanks and appreciation:</a:t>
            </a:r>
            <a:br>
              <a:rPr lang="en-US" sz="2133" dirty="0"/>
            </a:br>
            <a:br>
              <a:rPr lang="en-US" sz="2133" dirty="0"/>
            </a:br>
            <a:r>
              <a:rPr lang="en-US" sz="2133" dirty="0"/>
              <a:t>Krista </a:t>
            </a:r>
            <a:r>
              <a:rPr lang="en-US" sz="2133" dirty="0" err="1"/>
              <a:t>Longtin</a:t>
            </a:r>
            <a:r>
              <a:rPr lang="en-US" sz="2133" dirty="0"/>
              <a:t>, PhD</a:t>
            </a:r>
            <a:br>
              <a:rPr lang="en-US" sz="2133" dirty="0"/>
            </a:br>
            <a:r>
              <a:rPr lang="en-US" sz="2133" dirty="0"/>
              <a:t>Alvaro Tori, MD</a:t>
            </a:r>
            <a:br>
              <a:rPr lang="en-US" sz="2133" dirty="0"/>
            </a:br>
            <a:r>
              <a:rPr lang="en-US" sz="2133" dirty="0"/>
              <a:t>Sylk M. Sotto, EdD, MBA, MS</a:t>
            </a:r>
            <a:br>
              <a:rPr lang="en-US" sz="2133" dirty="0"/>
            </a:br>
            <a:r>
              <a:rPr lang="en-US" sz="2133" dirty="0"/>
              <a:t>Brownsyne Tucker-Edmonds, MD, MPH, MS</a:t>
            </a:r>
            <a:br>
              <a:rPr lang="en-US" sz="2133" dirty="0"/>
            </a:br>
            <a:r>
              <a:rPr lang="en-US" sz="2133" dirty="0"/>
              <a:t>TraNeka Pippens</a:t>
            </a:r>
            <a:br>
              <a:rPr lang="en-US" sz="2133" dirty="0"/>
            </a:br>
            <a:r>
              <a:rPr lang="en-US" sz="2133" dirty="0"/>
              <a:t>IUSM Students </a:t>
            </a:r>
            <a:br>
              <a:rPr lang="en-US" sz="2133" dirty="0"/>
            </a:br>
            <a:br>
              <a:rPr lang="en-US" sz="2133" dirty="0"/>
            </a:br>
            <a:br>
              <a:rPr lang="en-US" sz="2133" dirty="0"/>
            </a:br>
            <a:br>
              <a:rPr lang="en-US" sz="2133" dirty="0"/>
            </a:br>
            <a:br>
              <a:rPr lang="en-US" sz="2133" dirty="0"/>
            </a:br>
            <a:br>
              <a:rPr lang="en-US" sz="2133" dirty="0"/>
            </a:br>
            <a:br>
              <a:rPr lang="en-US" sz="2133" dirty="0"/>
            </a:br>
            <a:br>
              <a:rPr lang="en-US" sz="2133" dirty="0"/>
            </a:br>
            <a:br>
              <a:rPr lang="en-US" dirty="0"/>
            </a:br>
            <a:br>
              <a:rPr lang="en-US" dirty="0"/>
            </a:br>
            <a:endParaRPr lang="en-US" dirty="0"/>
          </a:p>
        </p:txBody>
      </p:sp>
    </p:spTree>
    <p:extLst>
      <p:ext uri="{BB962C8B-B14F-4D97-AF65-F5344CB8AC3E}">
        <p14:creationId xmlns:p14="http://schemas.microsoft.com/office/powerpoint/2010/main" val="195955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6058-F9E7-438E-A5A7-E2EE90C5C2C2}"/>
              </a:ext>
            </a:extLst>
          </p:cNvPr>
          <p:cNvSpPr>
            <a:spLocks noGrp="1"/>
          </p:cNvSpPr>
          <p:nvPr>
            <p:ph type="ctrTitle"/>
          </p:nvPr>
        </p:nvSpPr>
        <p:spPr/>
        <p:txBody>
          <a:bodyPr/>
          <a:lstStyle/>
          <a:p>
            <a:r>
              <a:rPr lang="en-US" dirty="0"/>
              <a:t>Questions</a:t>
            </a:r>
          </a:p>
        </p:txBody>
      </p:sp>
      <p:sp>
        <p:nvSpPr>
          <p:cNvPr id="4" name="Text Placeholder 3">
            <a:extLst>
              <a:ext uri="{FF2B5EF4-FFF2-40B4-BE49-F238E27FC236}">
                <a16:creationId xmlns:a16="http://schemas.microsoft.com/office/drawing/2014/main" id="{05661CDE-A966-4C4B-8EB0-0829187000AF}"/>
              </a:ext>
            </a:extLst>
          </p:cNvPr>
          <p:cNvSpPr>
            <a:spLocks noGrp="1"/>
          </p:cNvSpPr>
          <p:nvPr>
            <p:ph type="body" idx="2"/>
          </p:nvPr>
        </p:nvSpPr>
        <p:spPr>
          <a:xfrm>
            <a:off x="752250" y="1802580"/>
            <a:ext cx="10687500" cy="3747600"/>
          </a:xfrm>
        </p:spPr>
        <p:txBody>
          <a:bodyPr/>
          <a:lstStyle/>
          <a:p>
            <a:pPr marL="76200" indent="0" algn="ctr">
              <a:buNone/>
            </a:pPr>
            <a:r>
              <a:rPr lang="en-US" sz="1800" b="1" dirty="0"/>
              <a:t>Matthew Holley, PhD</a:t>
            </a:r>
          </a:p>
          <a:p>
            <a:pPr marL="76200" indent="0" algn="ctr">
              <a:buNone/>
            </a:pPr>
            <a:r>
              <a:rPr lang="en-US" sz="1400" dirty="0"/>
              <a:t>he/him/his</a:t>
            </a:r>
          </a:p>
          <a:p>
            <a:pPr marL="76200" indent="0" algn="ctr">
              <a:buNone/>
            </a:pPr>
            <a:r>
              <a:rPr lang="en-US" sz="1800" dirty="0"/>
              <a:t>Assistant Professor of Clinical Family Medicine</a:t>
            </a:r>
          </a:p>
          <a:p>
            <a:pPr marL="76200" indent="0" algn="ctr">
              <a:buNone/>
            </a:pPr>
            <a:r>
              <a:rPr lang="en-US" sz="1800" dirty="0"/>
              <a:t>Associate Director of Medical Student Education</a:t>
            </a:r>
          </a:p>
          <a:p>
            <a:pPr marL="76200" indent="0" algn="ctr">
              <a:buNone/>
            </a:pPr>
            <a:endParaRPr lang="en-US" sz="1800" dirty="0"/>
          </a:p>
          <a:p>
            <a:pPr marL="76200" indent="0" algn="ctr">
              <a:buNone/>
            </a:pPr>
            <a:r>
              <a:rPr lang="en-US" sz="1800" dirty="0"/>
              <a:t>Statewide Course Director</a:t>
            </a:r>
          </a:p>
          <a:p>
            <a:pPr marL="76200" indent="0" algn="ctr">
              <a:buNone/>
            </a:pPr>
            <a:r>
              <a:rPr lang="en-US" sz="1800" dirty="0"/>
              <a:t>Foundations of Clinical Practice – Year One</a:t>
            </a:r>
          </a:p>
          <a:p>
            <a:pPr marL="76200" indent="0" algn="ctr">
              <a:buNone/>
            </a:pPr>
            <a:endParaRPr lang="en-US" sz="1800" dirty="0"/>
          </a:p>
          <a:p>
            <a:pPr marL="76200" indent="0" algn="ctr">
              <a:buNone/>
            </a:pPr>
            <a:r>
              <a:rPr lang="en-US" sz="1800" dirty="0"/>
              <a:t>Associate Director, Academy of Teaching Scholars</a:t>
            </a:r>
          </a:p>
          <a:p>
            <a:pPr marL="76200" indent="0" algn="ctr">
              <a:buNone/>
            </a:pPr>
            <a:r>
              <a:rPr lang="en-US" sz="1800" dirty="0"/>
              <a:t>Faculty Affairs | Professional Development | Diversity – IUSM </a:t>
            </a:r>
          </a:p>
          <a:p>
            <a:pPr marL="76200" indent="0" algn="ctr">
              <a:buNone/>
            </a:pPr>
            <a:endParaRPr lang="en-US" sz="1800" dirty="0"/>
          </a:p>
          <a:p>
            <a:pPr marL="76200" indent="0" algn="ctr">
              <a:buNone/>
            </a:pPr>
            <a:r>
              <a:rPr lang="en-US" sz="1800" dirty="0"/>
              <a:t>317.278.5076 direct line</a:t>
            </a:r>
          </a:p>
          <a:p>
            <a:pPr marL="76200" indent="0" algn="ctr">
              <a:buNone/>
            </a:pPr>
            <a:r>
              <a:rPr lang="en-US" sz="1800" dirty="0">
                <a:hlinkClick r:id="rId2"/>
              </a:rPr>
              <a:t>maholley@iu.edu</a:t>
            </a:r>
            <a:r>
              <a:rPr lang="en-US" sz="1800" dirty="0"/>
              <a:t> </a:t>
            </a:r>
          </a:p>
          <a:p>
            <a:pPr marL="76200" indent="0">
              <a:buNone/>
            </a:pPr>
            <a:endParaRPr lang="en-US" dirty="0"/>
          </a:p>
        </p:txBody>
      </p:sp>
    </p:spTree>
    <p:extLst>
      <p:ext uri="{BB962C8B-B14F-4D97-AF65-F5344CB8AC3E}">
        <p14:creationId xmlns:p14="http://schemas.microsoft.com/office/powerpoint/2010/main" val="3011105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B9315-5D9B-4C06-90EB-2BB4AA314B80}"/>
              </a:ext>
            </a:extLst>
          </p:cNvPr>
          <p:cNvSpPr>
            <a:spLocks noGrp="1"/>
          </p:cNvSpPr>
          <p:nvPr>
            <p:ph type="ctrTitle"/>
          </p:nvPr>
        </p:nvSpPr>
        <p:spPr/>
        <p:txBody>
          <a:bodyPr/>
          <a:lstStyle/>
          <a:p>
            <a:r>
              <a:rPr lang="en-US" dirty="0">
                <a:latin typeface="+mj-lt"/>
              </a:rPr>
              <a:t>What is Case-Based Learning?</a:t>
            </a:r>
          </a:p>
        </p:txBody>
      </p:sp>
      <p:graphicFrame>
        <p:nvGraphicFramePr>
          <p:cNvPr id="5" name="Diagram 4">
            <a:extLst>
              <a:ext uri="{FF2B5EF4-FFF2-40B4-BE49-F238E27FC236}">
                <a16:creationId xmlns:a16="http://schemas.microsoft.com/office/drawing/2014/main" id="{1A80630F-5E2A-46A6-BE0C-9A07CD01F028}"/>
              </a:ext>
            </a:extLst>
          </p:cNvPr>
          <p:cNvGraphicFramePr/>
          <p:nvPr/>
        </p:nvGraphicFramePr>
        <p:xfrm>
          <a:off x="2032000" y="1843790"/>
          <a:ext cx="8128000" cy="3994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7545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B0CE2-DAB5-4EE2-9977-B4D37AE9B0EC}"/>
              </a:ext>
            </a:extLst>
          </p:cNvPr>
          <p:cNvSpPr>
            <a:spLocks noGrp="1"/>
          </p:cNvSpPr>
          <p:nvPr>
            <p:ph type="ctrTitle"/>
          </p:nvPr>
        </p:nvSpPr>
        <p:spPr/>
        <p:txBody>
          <a:bodyPr/>
          <a:lstStyle/>
          <a:p>
            <a:r>
              <a:rPr lang="en-US" dirty="0">
                <a:latin typeface="+mj-lt"/>
              </a:rPr>
              <a:t>Benefits of CBL</a:t>
            </a:r>
          </a:p>
        </p:txBody>
      </p:sp>
      <p:sp>
        <p:nvSpPr>
          <p:cNvPr id="3" name="Text Placeholder 2">
            <a:extLst>
              <a:ext uri="{FF2B5EF4-FFF2-40B4-BE49-F238E27FC236}">
                <a16:creationId xmlns:a16="http://schemas.microsoft.com/office/drawing/2014/main" id="{27EEF207-DC09-48E0-9717-2E162A53B2CB}"/>
              </a:ext>
            </a:extLst>
          </p:cNvPr>
          <p:cNvSpPr>
            <a:spLocks noGrp="1"/>
          </p:cNvSpPr>
          <p:nvPr>
            <p:ph type="body" idx="1"/>
          </p:nvPr>
        </p:nvSpPr>
        <p:spPr/>
        <p:txBody>
          <a:bodyPr/>
          <a:lstStyle/>
          <a:p>
            <a:endParaRPr lang="en-US">
              <a:latin typeface="+mj-lt"/>
            </a:endParaRPr>
          </a:p>
        </p:txBody>
      </p:sp>
      <p:sp>
        <p:nvSpPr>
          <p:cNvPr id="4" name="Text Placeholder 3">
            <a:extLst>
              <a:ext uri="{FF2B5EF4-FFF2-40B4-BE49-F238E27FC236}">
                <a16:creationId xmlns:a16="http://schemas.microsoft.com/office/drawing/2014/main" id="{94DC9BE8-1DFE-45BD-AD58-8B4DC1D13365}"/>
              </a:ext>
            </a:extLst>
          </p:cNvPr>
          <p:cNvSpPr>
            <a:spLocks noGrp="1"/>
          </p:cNvSpPr>
          <p:nvPr>
            <p:ph type="body" idx="2"/>
          </p:nvPr>
        </p:nvSpPr>
        <p:spPr/>
        <p:txBody>
          <a:bodyPr/>
          <a:lstStyle/>
          <a:p>
            <a:r>
              <a:rPr lang="en-US" b="0" i="0" dirty="0">
                <a:solidFill>
                  <a:srgbClr val="333333"/>
                </a:solidFill>
                <a:effectLst/>
                <a:latin typeface="+mj-lt"/>
              </a:rPr>
              <a:t>Utilizes collaborative learning</a:t>
            </a:r>
          </a:p>
          <a:p>
            <a:r>
              <a:rPr lang="en-US" dirty="0">
                <a:solidFill>
                  <a:srgbClr val="333333"/>
                </a:solidFill>
                <a:latin typeface="+mj-lt"/>
              </a:rPr>
              <a:t>F</a:t>
            </a:r>
            <a:r>
              <a:rPr lang="en-US" b="0" i="0" dirty="0">
                <a:solidFill>
                  <a:srgbClr val="333333"/>
                </a:solidFill>
                <a:effectLst/>
                <a:latin typeface="+mj-lt"/>
              </a:rPr>
              <a:t>acilitates the integration of learning</a:t>
            </a:r>
          </a:p>
          <a:p>
            <a:r>
              <a:rPr lang="en-US" b="0" i="0" dirty="0">
                <a:solidFill>
                  <a:srgbClr val="333333"/>
                </a:solidFill>
                <a:effectLst/>
                <a:latin typeface="+mj-lt"/>
              </a:rPr>
              <a:t>Develops students’ intrinsic and extrinsic motivation to learn,</a:t>
            </a:r>
          </a:p>
          <a:p>
            <a:r>
              <a:rPr lang="en-US" b="0" i="0" dirty="0">
                <a:solidFill>
                  <a:srgbClr val="333333"/>
                </a:solidFill>
                <a:effectLst/>
                <a:latin typeface="+mj-lt"/>
              </a:rPr>
              <a:t>Encourages learner self-reflection and critical reflection</a:t>
            </a:r>
          </a:p>
          <a:p>
            <a:r>
              <a:rPr lang="en-US" dirty="0">
                <a:solidFill>
                  <a:srgbClr val="333333"/>
                </a:solidFill>
                <a:latin typeface="+mj-lt"/>
              </a:rPr>
              <a:t>A</a:t>
            </a:r>
            <a:r>
              <a:rPr lang="en-US" b="0" i="0" dirty="0">
                <a:solidFill>
                  <a:srgbClr val="333333"/>
                </a:solidFill>
                <a:effectLst/>
                <a:latin typeface="+mj-lt"/>
              </a:rPr>
              <a:t>llows for scientific inquiry</a:t>
            </a:r>
          </a:p>
          <a:p>
            <a:r>
              <a:rPr lang="en-US" dirty="0">
                <a:solidFill>
                  <a:srgbClr val="333333"/>
                </a:solidFill>
                <a:latin typeface="+mj-lt"/>
              </a:rPr>
              <a:t>I</a:t>
            </a:r>
            <a:r>
              <a:rPr lang="en-US" b="0" i="0" dirty="0">
                <a:solidFill>
                  <a:srgbClr val="333333"/>
                </a:solidFill>
                <a:effectLst/>
                <a:latin typeface="+mj-lt"/>
              </a:rPr>
              <a:t>ntegrates knowledge and practice</a:t>
            </a:r>
          </a:p>
          <a:p>
            <a:r>
              <a:rPr lang="en-US" dirty="0">
                <a:solidFill>
                  <a:srgbClr val="333333"/>
                </a:solidFill>
                <a:latin typeface="+mj-lt"/>
              </a:rPr>
              <a:t>S</a:t>
            </a:r>
            <a:r>
              <a:rPr lang="en-US" b="0" i="0" dirty="0">
                <a:solidFill>
                  <a:srgbClr val="333333"/>
                </a:solidFill>
                <a:effectLst/>
                <a:latin typeface="+mj-lt"/>
              </a:rPr>
              <a:t>upports the development of a variety of learning skills</a:t>
            </a:r>
          </a:p>
          <a:p>
            <a:endParaRPr lang="en-US" b="0" i="0" dirty="0">
              <a:solidFill>
                <a:srgbClr val="333333"/>
              </a:solidFill>
              <a:effectLst/>
              <a:latin typeface="+mj-lt"/>
            </a:endParaRPr>
          </a:p>
          <a:p>
            <a:pPr marL="76200" indent="0">
              <a:buNone/>
            </a:pPr>
            <a:r>
              <a:rPr lang="en-US" sz="1200" dirty="0">
                <a:solidFill>
                  <a:srgbClr val="333333"/>
                </a:solidFill>
                <a:latin typeface="+mj-lt"/>
              </a:rPr>
              <a:t>(Wood, 2005)</a:t>
            </a:r>
            <a:endParaRPr lang="en-US" sz="1200" dirty="0">
              <a:latin typeface="+mj-lt"/>
            </a:endParaRPr>
          </a:p>
        </p:txBody>
      </p:sp>
    </p:spTree>
    <p:extLst>
      <p:ext uri="{BB962C8B-B14F-4D97-AF65-F5344CB8AC3E}">
        <p14:creationId xmlns:p14="http://schemas.microsoft.com/office/powerpoint/2010/main" val="3278424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6A651B-7E96-44E9-8676-38F7E78C47A7}"/>
              </a:ext>
            </a:extLst>
          </p:cNvPr>
          <p:cNvSpPr>
            <a:spLocks noGrp="1"/>
          </p:cNvSpPr>
          <p:nvPr>
            <p:ph type="title"/>
          </p:nvPr>
        </p:nvSpPr>
        <p:spPr/>
        <p:txBody>
          <a:bodyPr spcFirstLastPara="1" wrap="square" lIns="121900" tIns="60925" rIns="121900" bIns="60925" anchor="ctr" anchorCtr="0">
            <a:normAutofit fontScale="90000"/>
          </a:bodyPr>
          <a:lstStyle/>
          <a:p>
            <a:r>
              <a:rPr lang="en-US" b="1" i="0" u="none" strike="noStrike" cap="none" dirty="0">
                <a:latin typeface="Arial"/>
                <a:ea typeface="Arial"/>
                <a:cs typeface="Arial"/>
                <a:sym typeface="Arial"/>
              </a:rPr>
              <a:t>Bias in Educational Cases</a:t>
            </a:r>
          </a:p>
        </p:txBody>
      </p:sp>
      <p:sp>
        <p:nvSpPr>
          <p:cNvPr id="5" name="Text Placeholder 4">
            <a:extLst>
              <a:ext uri="{FF2B5EF4-FFF2-40B4-BE49-F238E27FC236}">
                <a16:creationId xmlns:a16="http://schemas.microsoft.com/office/drawing/2014/main" id="{99586049-040A-442D-BE71-A3A6AC91BD8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63057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BDB77-150B-9E42-A4C6-B552D33E6FFE}"/>
              </a:ext>
            </a:extLst>
          </p:cNvPr>
          <p:cNvSpPr>
            <a:spLocks noGrp="1"/>
          </p:cNvSpPr>
          <p:nvPr>
            <p:ph type="ctrTitle"/>
          </p:nvPr>
        </p:nvSpPr>
        <p:spPr/>
        <p:txBody>
          <a:bodyPr/>
          <a:lstStyle/>
          <a:p>
            <a:r>
              <a:rPr lang="en-US" dirty="0">
                <a:solidFill>
                  <a:srgbClr val="C00000"/>
                </a:solidFill>
                <a:latin typeface="Calibri"/>
                <a:ea typeface="BentonSansCond" charset="0"/>
                <a:cs typeface="Calibri"/>
              </a:rPr>
              <a:t>What is bias?</a:t>
            </a:r>
            <a:endParaRPr lang="en-US" dirty="0">
              <a:solidFill>
                <a:srgbClr val="C00000"/>
              </a:solidFill>
              <a:latin typeface="Calibri"/>
              <a:cs typeface="Calibri"/>
            </a:endParaRPr>
          </a:p>
        </p:txBody>
      </p:sp>
      <p:sp>
        <p:nvSpPr>
          <p:cNvPr id="3" name="Text Placeholder 2">
            <a:extLst>
              <a:ext uri="{FF2B5EF4-FFF2-40B4-BE49-F238E27FC236}">
                <a16:creationId xmlns:a16="http://schemas.microsoft.com/office/drawing/2014/main" id="{2D4868AD-D809-9F48-9AAA-DF8378B9B2FB}"/>
              </a:ext>
            </a:extLst>
          </p:cNvPr>
          <p:cNvSpPr>
            <a:spLocks noGrp="1"/>
          </p:cNvSpPr>
          <p:nvPr>
            <p:ph type="body" idx="1"/>
          </p:nvPr>
        </p:nvSpPr>
        <p:spPr/>
        <p:txBody>
          <a:bodyPr/>
          <a:lstStyle/>
          <a:p>
            <a:endParaRPr lang="en-US"/>
          </a:p>
        </p:txBody>
      </p:sp>
      <p:sp>
        <p:nvSpPr>
          <p:cNvPr id="5" name="Content Placeholder 2">
            <a:extLst>
              <a:ext uri="{FF2B5EF4-FFF2-40B4-BE49-F238E27FC236}">
                <a16:creationId xmlns:a16="http://schemas.microsoft.com/office/drawing/2014/main" id="{BA0AC2EC-1C84-714E-98CA-589DD46752E7}"/>
              </a:ext>
            </a:extLst>
          </p:cNvPr>
          <p:cNvSpPr>
            <a:spLocks noGrp="1"/>
          </p:cNvSpPr>
          <p:nvPr>
            <p:ph type="body" idx="2"/>
          </p:nvPr>
        </p:nvSpPr>
        <p:spPr/>
        <p:txBody>
          <a:bodyPr/>
          <a:lstStyle/>
          <a:p>
            <a:pPr marL="0" indent="0" algn="ctr">
              <a:buNone/>
            </a:pPr>
            <a:r>
              <a:rPr lang="en-US" dirty="0">
                <a:latin typeface="Calibri"/>
                <a:ea typeface="BentonSansCond" charset="0"/>
                <a:cs typeface="Calibri"/>
              </a:rPr>
              <a:t>A tendency or inclination that results in judgment without question.</a:t>
            </a:r>
          </a:p>
          <a:p>
            <a:pPr marL="0" indent="0" algn="ctr">
              <a:buNone/>
            </a:pPr>
            <a:endParaRPr lang="en-US" dirty="0">
              <a:latin typeface="Calibri"/>
              <a:ea typeface="BentonSansCond" charset="0"/>
              <a:cs typeface="Calibri"/>
            </a:endParaRPr>
          </a:p>
          <a:p>
            <a:pPr marL="109728" indent="0">
              <a:buNone/>
            </a:pPr>
            <a:endParaRPr lang="en-US" dirty="0">
              <a:latin typeface="Calibri"/>
              <a:ea typeface="BentonSansCond" charset="0"/>
              <a:cs typeface="Calibri"/>
            </a:endParaRPr>
          </a:p>
        </p:txBody>
      </p:sp>
      <p:cxnSp>
        <p:nvCxnSpPr>
          <p:cNvPr id="6" name="Elbow Connector 5">
            <a:extLst>
              <a:ext uri="{FF2B5EF4-FFF2-40B4-BE49-F238E27FC236}">
                <a16:creationId xmlns:a16="http://schemas.microsoft.com/office/drawing/2014/main" id="{089DE924-D8F3-3743-A159-DBE832C3A98F}"/>
              </a:ext>
            </a:extLst>
          </p:cNvPr>
          <p:cNvCxnSpPr/>
          <p:nvPr/>
        </p:nvCxnSpPr>
        <p:spPr>
          <a:xfrm>
            <a:off x="2451164" y="2640876"/>
            <a:ext cx="6324600" cy="1297007"/>
          </a:xfrm>
          <a:prstGeom prst="bentConnector3">
            <a:avLst/>
          </a:prstGeom>
          <a:ln w="107950">
            <a:solidFill>
              <a:srgbClr val="FEBB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669A840-0521-0447-A325-9963357F7FC2}"/>
              </a:ext>
            </a:extLst>
          </p:cNvPr>
          <p:cNvSpPr txBox="1"/>
          <p:nvPr/>
        </p:nvSpPr>
        <p:spPr>
          <a:xfrm>
            <a:off x="2648606" y="2951946"/>
            <a:ext cx="2816773" cy="954107"/>
          </a:xfrm>
          <a:prstGeom prst="rect">
            <a:avLst/>
          </a:prstGeom>
          <a:noFill/>
        </p:spPr>
        <p:txBody>
          <a:bodyPr wrap="square" rtlCol="0">
            <a:spAutoFit/>
          </a:bodyPr>
          <a:lstStyle/>
          <a:p>
            <a:pPr algn="ctr" defTabSz="457200"/>
            <a:r>
              <a:rPr lang="en-US" sz="2800" b="1" dirty="0">
                <a:solidFill>
                  <a:srgbClr val="272453"/>
                </a:solidFill>
                <a:latin typeface="Calibri"/>
                <a:ea typeface="BentonSansCond" charset="0"/>
                <a:cs typeface="Calibri"/>
              </a:rPr>
              <a:t>An automatic response</a:t>
            </a:r>
          </a:p>
        </p:txBody>
      </p:sp>
      <p:sp>
        <p:nvSpPr>
          <p:cNvPr id="8" name="Rectangle 7">
            <a:extLst>
              <a:ext uri="{FF2B5EF4-FFF2-40B4-BE49-F238E27FC236}">
                <a16:creationId xmlns:a16="http://schemas.microsoft.com/office/drawing/2014/main" id="{C6F0D4D8-B52D-FB4F-AC2A-19162F6318EB}"/>
              </a:ext>
            </a:extLst>
          </p:cNvPr>
          <p:cNvSpPr/>
          <p:nvPr/>
        </p:nvSpPr>
        <p:spPr>
          <a:xfrm>
            <a:off x="5816915" y="2521058"/>
            <a:ext cx="3312199" cy="1384995"/>
          </a:xfrm>
          <a:prstGeom prst="rect">
            <a:avLst/>
          </a:prstGeom>
        </p:spPr>
        <p:txBody>
          <a:bodyPr wrap="square">
            <a:spAutoFit/>
          </a:bodyPr>
          <a:lstStyle/>
          <a:p>
            <a:pPr algn="ctr" defTabSz="457200"/>
            <a:r>
              <a:rPr lang="en-US" sz="2800" b="1" dirty="0">
                <a:solidFill>
                  <a:srgbClr val="272453"/>
                </a:solidFill>
                <a:latin typeface="Calibri"/>
                <a:ea typeface="BentonSansCond" charset="0"/>
                <a:cs typeface="Calibri"/>
              </a:rPr>
              <a:t>A shortcut to interact with our world</a:t>
            </a:r>
          </a:p>
        </p:txBody>
      </p:sp>
      <p:pic>
        <p:nvPicPr>
          <p:cNvPr id="9" name="Picture 8">
            <a:extLst>
              <a:ext uri="{FF2B5EF4-FFF2-40B4-BE49-F238E27FC236}">
                <a16:creationId xmlns:a16="http://schemas.microsoft.com/office/drawing/2014/main" id="{1789FB62-D561-4F4D-92D2-8BA0AE074D5E}"/>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7084" t="39998" r="9993" b="21206"/>
          <a:stretch/>
        </p:blipFill>
        <p:spPr>
          <a:xfrm>
            <a:off x="2663058" y="4217123"/>
            <a:ext cx="6112706" cy="1798297"/>
          </a:xfrm>
          <a:prstGeom prst="rect">
            <a:avLst/>
          </a:prstGeom>
        </p:spPr>
      </p:pic>
    </p:spTree>
    <p:extLst>
      <p:ext uri="{BB962C8B-B14F-4D97-AF65-F5344CB8AC3E}">
        <p14:creationId xmlns:p14="http://schemas.microsoft.com/office/powerpoint/2010/main" val="400296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2B678-811A-5447-92EF-B68EED29903C}"/>
              </a:ext>
            </a:extLst>
          </p:cNvPr>
          <p:cNvSpPr>
            <a:spLocks noGrp="1"/>
          </p:cNvSpPr>
          <p:nvPr>
            <p:ph type="ctrTitle"/>
          </p:nvPr>
        </p:nvSpPr>
        <p:spPr>
          <a:xfrm>
            <a:off x="421491" y="514851"/>
            <a:ext cx="10687500" cy="1036935"/>
          </a:xfrm>
        </p:spPr>
        <p:txBody>
          <a:bodyPr/>
          <a:lstStyle/>
          <a:p>
            <a:r>
              <a:rPr lang="en-US" sz="4800" dirty="0">
                <a:solidFill>
                  <a:srgbClr val="C00000"/>
                </a:solidFill>
                <a:latin typeface="Calibri"/>
                <a:ea typeface="BentonSansCond" charset="0"/>
                <a:cs typeface="Calibri"/>
              </a:rPr>
              <a:t>What is Unconscious Bias?</a:t>
            </a:r>
            <a:br>
              <a:rPr lang="en-US" sz="4800" dirty="0">
                <a:solidFill>
                  <a:srgbClr val="C00000"/>
                </a:solidFill>
                <a:latin typeface="Calibri"/>
                <a:ea typeface="BentonSansCond" charset="0"/>
                <a:cs typeface="Calibri"/>
              </a:rPr>
            </a:br>
            <a:endParaRPr lang="en-US" sz="4800" dirty="0">
              <a:latin typeface="Calibri"/>
              <a:cs typeface="Calibri"/>
            </a:endParaRPr>
          </a:p>
        </p:txBody>
      </p:sp>
      <p:sp>
        <p:nvSpPr>
          <p:cNvPr id="4" name="Text Placeholder 3">
            <a:extLst>
              <a:ext uri="{FF2B5EF4-FFF2-40B4-BE49-F238E27FC236}">
                <a16:creationId xmlns:a16="http://schemas.microsoft.com/office/drawing/2014/main" id="{5AF7B912-D100-C845-881E-03FC73EC0E8B}"/>
              </a:ext>
            </a:extLst>
          </p:cNvPr>
          <p:cNvSpPr>
            <a:spLocks noGrp="1"/>
          </p:cNvSpPr>
          <p:nvPr>
            <p:ph type="body" idx="2"/>
          </p:nvPr>
        </p:nvSpPr>
        <p:spPr>
          <a:xfrm>
            <a:off x="525439" y="1312816"/>
            <a:ext cx="10687500" cy="2277407"/>
          </a:xfrm>
        </p:spPr>
        <p:txBody>
          <a:bodyPr/>
          <a:lstStyle/>
          <a:p>
            <a:pPr marL="0" lvl="4" indent="0">
              <a:buNone/>
            </a:pPr>
            <a:r>
              <a:rPr lang="en-US" sz="3200" dirty="0">
                <a:solidFill>
                  <a:prstClr val="black"/>
                </a:solidFill>
                <a:latin typeface="Calibri"/>
                <a:ea typeface="BentonSansCond" charset="0"/>
                <a:cs typeface="Calibri"/>
              </a:rPr>
              <a:t>Mental associations without:</a:t>
            </a:r>
          </a:p>
          <a:p>
            <a:pPr marL="1028700" lvl="5" indent="-571500">
              <a:buFont typeface="Arial" panose="020B0604020202020204" pitchFamily="34" charset="0"/>
              <a:buChar char="•"/>
            </a:pPr>
            <a:r>
              <a:rPr lang="en-US" sz="3200" dirty="0">
                <a:solidFill>
                  <a:prstClr val="black"/>
                </a:solidFill>
                <a:latin typeface="Calibri"/>
                <a:ea typeface="BentonSansCond" charset="0"/>
                <a:cs typeface="Calibri"/>
              </a:rPr>
              <a:t>Awareness</a:t>
            </a:r>
          </a:p>
          <a:p>
            <a:pPr marL="1028700" lvl="5" indent="-571500">
              <a:buFont typeface="Arial" panose="020B0604020202020204" pitchFamily="34" charset="0"/>
              <a:buChar char="•"/>
            </a:pPr>
            <a:r>
              <a:rPr lang="en-US" sz="3200" dirty="0">
                <a:solidFill>
                  <a:prstClr val="black"/>
                </a:solidFill>
                <a:latin typeface="Calibri"/>
                <a:ea typeface="BentonSansCond" charset="0"/>
                <a:cs typeface="Calibri"/>
              </a:rPr>
              <a:t>Intention</a:t>
            </a:r>
          </a:p>
          <a:p>
            <a:pPr marL="1028700" lvl="5" indent="-571500">
              <a:buFont typeface="Arial" panose="020B0604020202020204" pitchFamily="34" charset="0"/>
              <a:buChar char="•"/>
            </a:pPr>
            <a:r>
              <a:rPr lang="en-US" sz="3200" dirty="0">
                <a:solidFill>
                  <a:prstClr val="black"/>
                </a:solidFill>
                <a:latin typeface="Calibri"/>
                <a:ea typeface="BentonSansCond" charset="0"/>
                <a:cs typeface="Calibri"/>
              </a:rPr>
              <a:t>Control</a:t>
            </a:r>
          </a:p>
          <a:p>
            <a:pPr marL="457200" lvl="5" indent="0" algn="ctr">
              <a:buNone/>
            </a:pPr>
            <a:r>
              <a:rPr lang="en-US" sz="3200" b="1" dirty="0">
                <a:solidFill>
                  <a:srgbClr val="272453"/>
                </a:solidFill>
                <a:latin typeface="Calibri"/>
                <a:ea typeface="BentonSansCond" charset="0"/>
                <a:cs typeface="Calibri"/>
              </a:rPr>
              <a:t>These often conflict with our conscious </a:t>
            </a:r>
            <a:br>
              <a:rPr lang="en-US" sz="3200" b="1" dirty="0">
                <a:solidFill>
                  <a:srgbClr val="272453"/>
                </a:solidFill>
                <a:latin typeface="Calibri"/>
                <a:ea typeface="BentonSansCond" charset="0"/>
                <a:cs typeface="Calibri"/>
              </a:rPr>
            </a:br>
            <a:r>
              <a:rPr lang="en-US" sz="3200" b="1" dirty="0">
                <a:solidFill>
                  <a:srgbClr val="272453"/>
                </a:solidFill>
                <a:latin typeface="Calibri"/>
                <a:ea typeface="BentonSansCond" charset="0"/>
                <a:cs typeface="Calibri"/>
              </a:rPr>
              <a:t>attitudes, behaviors, and intentions.</a:t>
            </a:r>
          </a:p>
          <a:p>
            <a:pPr marL="76200" indent="0">
              <a:buNone/>
            </a:pPr>
            <a:endParaRPr lang="en-US" dirty="0">
              <a:latin typeface="Calibri"/>
              <a:cs typeface="Calibri"/>
            </a:endParaRPr>
          </a:p>
        </p:txBody>
      </p:sp>
      <p:pic>
        <p:nvPicPr>
          <p:cNvPr id="5" name="Picture 4">
            <a:extLst>
              <a:ext uri="{FF2B5EF4-FFF2-40B4-BE49-F238E27FC236}">
                <a16:creationId xmlns:a16="http://schemas.microsoft.com/office/drawing/2014/main" id="{DF9813B1-D9A1-4EFD-925D-5A3E2667A2B3}"/>
              </a:ext>
            </a:extLst>
          </p:cNvPr>
          <p:cNvPicPr>
            <a:picLocks noChangeAspect="1"/>
          </p:cNvPicPr>
          <p:nvPr/>
        </p:nvPicPr>
        <p:blipFill>
          <a:blip r:embed="rId2"/>
          <a:stretch>
            <a:fillRect/>
          </a:stretch>
        </p:blipFill>
        <p:spPr>
          <a:xfrm>
            <a:off x="7533983" y="1428390"/>
            <a:ext cx="3966038" cy="1114424"/>
          </a:xfrm>
          <a:prstGeom prst="rect">
            <a:avLst/>
          </a:prstGeom>
        </p:spPr>
      </p:pic>
      <p:pic>
        <p:nvPicPr>
          <p:cNvPr id="7" name="Picture 6">
            <a:extLst>
              <a:ext uri="{FF2B5EF4-FFF2-40B4-BE49-F238E27FC236}">
                <a16:creationId xmlns:a16="http://schemas.microsoft.com/office/drawing/2014/main" id="{D7CF3033-528F-42B5-8D24-4A966E2DC2E2}"/>
              </a:ext>
            </a:extLst>
          </p:cNvPr>
          <p:cNvPicPr>
            <a:picLocks noChangeAspect="1"/>
          </p:cNvPicPr>
          <p:nvPr/>
        </p:nvPicPr>
        <p:blipFill>
          <a:blip r:embed="rId3"/>
          <a:stretch>
            <a:fillRect/>
          </a:stretch>
        </p:blipFill>
        <p:spPr>
          <a:xfrm>
            <a:off x="8149891" y="2509306"/>
            <a:ext cx="2533650" cy="1114425"/>
          </a:xfrm>
          <a:prstGeom prst="rect">
            <a:avLst/>
          </a:prstGeom>
        </p:spPr>
      </p:pic>
      <p:sp>
        <p:nvSpPr>
          <p:cNvPr id="8" name="TextBox 7">
            <a:extLst>
              <a:ext uri="{FF2B5EF4-FFF2-40B4-BE49-F238E27FC236}">
                <a16:creationId xmlns:a16="http://schemas.microsoft.com/office/drawing/2014/main" id="{72946B7D-AB89-4BDD-955F-83510AA475E5}"/>
              </a:ext>
            </a:extLst>
          </p:cNvPr>
          <p:cNvSpPr txBox="1"/>
          <p:nvPr/>
        </p:nvSpPr>
        <p:spPr>
          <a:xfrm>
            <a:off x="7753196" y="3816236"/>
            <a:ext cx="3746825" cy="307777"/>
          </a:xfrm>
          <a:prstGeom prst="rect">
            <a:avLst/>
          </a:prstGeom>
          <a:noFill/>
        </p:spPr>
        <p:txBody>
          <a:bodyPr wrap="square" rtlCol="0">
            <a:spAutoFit/>
          </a:bodyPr>
          <a:lstStyle/>
          <a:p>
            <a:r>
              <a:rPr lang="en-US" dirty="0">
                <a:hlinkClick r:id="rId4"/>
              </a:rPr>
              <a:t>https://implicit.harvard.edu/implicit/index.jsp</a:t>
            </a:r>
            <a:r>
              <a:rPr lang="en-US" dirty="0"/>
              <a:t> </a:t>
            </a:r>
          </a:p>
        </p:txBody>
      </p:sp>
    </p:spTree>
    <p:extLst>
      <p:ext uri="{BB962C8B-B14F-4D97-AF65-F5344CB8AC3E}">
        <p14:creationId xmlns:p14="http://schemas.microsoft.com/office/powerpoint/2010/main" val="3009496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1901E-20EE-D140-835D-32FCD60333BA}"/>
              </a:ext>
            </a:extLst>
          </p:cNvPr>
          <p:cNvSpPr>
            <a:spLocks noGrp="1"/>
          </p:cNvSpPr>
          <p:nvPr>
            <p:ph type="ctrTitle"/>
          </p:nvPr>
        </p:nvSpPr>
        <p:spPr/>
        <p:txBody>
          <a:bodyPr/>
          <a:lstStyle/>
          <a:p>
            <a:r>
              <a:rPr lang="en-US" sz="4800" dirty="0">
                <a:solidFill>
                  <a:srgbClr val="C00000"/>
                </a:solidFill>
                <a:latin typeface="Calibri"/>
                <a:cs typeface="Calibri"/>
              </a:rPr>
              <a:t>Pros/Cons of Biases</a:t>
            </a:r>
          </a:p>
        </p:txBody>
      </p:sp>
      <p:sp>
        <p:nvSpPr>
          <p:cNvPr id="4" name="Text Placeholder 3">
            <a:extLst>
              <a:ext uri="{FF2B5EF4-FFF2-40B4-BE49-F238E27FC236}">
                <a16:creationId xmlns:a16="http://schemas.microsoft.com/office/drawing/2014/main" id="{38CF6BD0-E083-034C-A9AF-C124ECB18548}"/>
              </a:ext>
            </a:extLst>
          </p:cNvPr>
          <p:cNvSpPr>
            <a:spLocks noGrp="1"/>
          </p:cNvSpPr>
          <p:nvPr>
            <p:ph type="body" idx="2"/>
          </p:nvPr>
        </p:nvSpPr>
        <p:spPr>
          <a:xfrm>
            <a:off x="488568" y="1763835"/>
            <a:ext cx="8270421" cy="3747600"/>
          </a:xfrm>
        </p:spPr>
        <p:txBody>
          <a:bodyPr/>
          <a:lstStyle/>
          <a:p>
            <a:pPr marL="76200" indent="0">
              <a:buNone/>
            </a:pPr>
            <a:r>
              <a:rPr lang="en-US" b="1" dirty="0">
                <a:solidFill>
                  <a:srgbClr val="C00000"/>
                </a:solidFill>
                <a:latin typeface="Calibri"/>
                <a:cs typeface="Calibri"/>
              </a:rPr>
              <a:t>Values in Bias: </a:t>
            </a:r>
          </a:p>
          <a:p>
            <a:pPr lvl="1">
              <a:buChar char="•"/>
            </a:pPr>
            <a:r>
              <a:rPr lang="en-US" dirty="0">
                <a:latin typeface="Calibri"/>
                <a:cs typeface="Calibri"/>
              </a:rPr>
              <a:t>Automatic decision making, danger detector, mental shortcut, necessary </a:t>
            </a:r>
          </a:p>
          <a:p>
            <a:endParaRPr lang="en-US" dirty="0">
              <a:latin typeface="Calibri"/>
              <a:cs typeface="Calibri"/>
            </a:endParaRPr>
          </a:p>
          <a:p>
            <a:pPr marL="76200" indent="0">
              <a:buNone/>
            </a:pPr>
            <a:r>
              <a:rPr lang="en-US" b="1" dirty="0">
                <a:solidFill>
                  <a:srgbClr val="C00000"/>
                </a:solidFill>
                <a:latin typeface="Calibri"/>
                <a:cs typeface="Calibri"/>
              </a:rPr>
              <a:t>Challenges with Bias: </a:t>
            </a:r>
          </a:p>
          <a:p>
            <a:pPr lvl="1">
              <a:buChar char="•"/>
            </a:pPr>
            <a:r>
              <a:rPr lang="en-US" dirty="0">
                <a:latin typeface="Calibri"/>
                <a:cs typeface="Calibri"/>
              </a:rPr>
              <a:t>Incorrect application of assumptions, quick emotional decision making</a:t>
            </a:r>
          </a:p>
          <a:p>
            <a:pPr lvl="1">
              <a:buChar char="•"/>
            </a:pPr>
            <a:r>
              <a:rPr lang="en-US" dirty="0">
                <a:latin typeface="Calibri"/>
                <a:cs typeface="Calibri"/>
              </a:rPr>
              <a:t>Inherently not evidenced based </a:t>
            </a:r>
          </a:p>
          <a:p>
            <a:pPr marL="76200" indent="0">
              <a:buNone/>
            </a:pPr>
            <a:endParaRPr lang="en-US" dirty="0">
              <a:latin typeface="Calibri"/>
              <a:cs typeface="Calibri"/>
            </a:endParaRPr>
          </a:p>
        </p:txBody>
      </p:sp>
      <p:pic>
        <p:nvPicPr>
          <p:cNvPr id="6" name="Picture 5" descr="Diagram&#10;&#10;Description automatically generated">
            <a:extLst>
              <a:ext uri="{FF2B5EF4-FFF2-40B4-BE49-F238E27FC236}">
                <a16:creationId xmlns:a16="http://schemas.microsoft.com/office/drawing/2014/main" id="{804B421B-911D-4D35-9200-8E39C883933C}"/>
              </a:ext>
            </a:extLst>
          </p:cNvPr>
          <p:cNvPicPr>
            <a:picLocks noChangeAspect="1"/>
          </p:cNvPicPr>
          <p:nvPr/>
        </p:nvPicPr>
        <p:blipFill>
          <a:blip r:embed="rId2"/>
          <a:stretch>
            <a:fillRect/>
          </a:stretch>
        </p:blipFill>
        <p:spPr>
          <a:xfrm>
            <a:off x="8764962" y="1905000"/>
            <a:ext cx="3048000" cy="3048000"/>
          </a:xfrm>
          <a:prstGeom prst="rect">
            <a:avLst/>
          </a:prstGeom>
        </p:spPr>
      </p:pic>
    </p:spTree>
    <p:extLst>
      <p:ext uri="{BB962C8B-B14F-4D97-AF65-F5344CB8AC3E}">
        <p14:creationId xmlns:p14="http://schemas.microsoft.com/office/powerpoint/2010/main" val="1082487153"/>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i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TotalTime>
  <Words>2928</Words>
  <Application>Microsoft Office PowerPoint</Application>
  <PresentationFormat>Widescreen</PresentationFormat>
  <Paragraphs>306</Paragraphs>
  <Slides>37</Slides>
  <Notes>27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37</vt:i4>
      </vt:variant>
    </vt:vector>
  </HeadingPairs>
  <TitlesOfParts>
    <vt:vector size="43" baseType="lpstr">
      <vt:lpstr>Arial</vt:lpstr>
      <vt:lpstr>Arial,Sans-Serif</vt:lpstr>
      <vt:lpstr>Calibri</vt:lpstr>
      <vt:lpstr>Noto Sans Symbols</vt:lpstr>
      <vt:lpstr>Office Theme</vt:lpstr>
      <vt:lpstr>Main</vt:lpstr>
      <vt:lpstr>Best Practices for Mitigating Bias and Microaggressions in Case Development  </vt:lpstr>
      <vt:lpstr>Participation is Encouraged </vt:lpstr>
      <vt:lpstr>Overview</vt:lpstr>
      <vt:lpstr>What is Case-Based Learning?</vt:lpstr>
      <vt:lpstr>Benefits of CBL</vt:lpstr>
      <vt:lpstr>Bias in Educational Cases</vt:lpstr>
      <vt:lpstr>What is bias?</vt:lpstr>
      <vt:lpstr>What is Unconscious Bias? </vt:lpstr>
      <vt:lpstr>Pros/Cons of Biases</vt:lpstr>
      <vt:lpstr>Microaggression</vt:lpstr>
      <vt:lpstr>Bias in Medical Education </vt:lpstr>
      <vt:lpstr>Bias in Medical Education cont. </vt:lpstr>
      <vt:lpstr>The “Hidden” Curriculum </vt:lpstr>
      <vt:lpstr>The “Hidden” Curriculum cont. </vt:lpstr>
      <vt:lpstr>What is the hidden curriculum being created as the result of unconscious bias and/or microaggressions in IUSM cases?  </vt:lpstr>
      <vt:lpstr>Elective Timeline</vt:lpstr>
      <vt:lpstr>How to Assess Cased-Based Curriculum  </vt:lpstr>
      <vt:lpstr>Methodology  </vt:lpstr>
      <vt:lpstr>Goldilocks Problem</vt:lpstr>
      <vt:lpstr>Chat Activity</vt:lpstr>
      <vt:lpstr>Example A  </vt:lpstr>
      <vt:lpstr>Example B </vt:lpstr>
      <vt:lpstr>Goals for Continuous Case Review</vt:lpstr>
      <vt:lpstr>Findings 1514 cases reviewed</vt:lpstr>
      <vt:lpstr>PowerPoint Presentation</vt:lpstr>
      <vt:lpstr>PowerPoint Presentation</vt:lpstr>
      <vt:lpstr>Recommendations  for Future Case Creation  </vt:lpstr>
      <vt:lpstr>Desired Outcomes</vt:lpstr>
      <vt:lpstr>PowerPoint Presentation</vt:lpstr>
      <vt:lpstr>PowerPoint Presentation</vt:lpstr>
      <vt:lpstr>PowerPoint Presentation</vt:lpstr>
      <vt:lpstr>Checklist</vt:lpstr>
      <vt:lpstr>Example </vt:lpstr>
      <vt:lpstr>CBL Resources</vt:lpstr>
      <vt:lpstr>References</vt:lpstr>
      <vt:lpstr>We all have our "blind spots" and may miss things that others may bring to our attention.  No one is perfect. This is a learning process for everyone involved and we can all benefit from each other.   Special thanks and appreciation:  Krista Longtin, PhD Alvaro Tori, MD Sylk M. Sotto, EdD, MBA, MS Brownsyne Tucker-Edmonds, MD, MPH, MS TraNeka Pippens IUSM Students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Bias and Microaggressions  in Medical Education</dc:title>
  <dc:creator>Holley, Matthew</dc:creator>
  <cp:lastModifiedBy>Holley, Matthew</cp:lastModifiedBy>
  <cp:revision>769</cp:revision>
  <dcterms:created xsi:type="dcterms:W3CDTF">2013-07-15T20:26:40Z</dcterms:created>
  <dcterms:modified xsi:type="dcterms:W3CDTF">2022-02-10T19:14:00Z</dcterms:modified>
</cp:coreProperties>
</file>