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256" r:id="rId2"/>
    <p:sldId id="259" r:id="rId3"/>
    <p:sldId id="260" r:id="rId4"/>
    <p:sldId id="261" r:id="rId5"/>
    <p:sldId id="262" r:id="rId6"/>
    <p:sldId id="270" r:id="rId7"/>
    <p:sldId id="263" r:id="rId8"/>
    <p:sldId id="264" r:id="rId9"/>
    <p:sldId id="265" r:id="rId10"/>
    <p:sldId id="266" r:id="rId11"/>
    <p:sldId id="269" r:id="rId12"/>
    <p:sldId id="267" r:id="rId13"/>
    <p:sldId id="268" r:id="rId14"/>
  </p:sldIdLst>
  <p:sldSz cx="12188825"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6" d="100"/>
          <a:sy n="56" d="100"/>
        </p:scale>
        <p:origin x="78" y="744"/>
      </p:cViewPr>
      <p:guideLst>
        <p:guide orient="horz" pos="2160"/>
        <p:guide pos="3839"/>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BF0D0EA1-186D-42BB-AE6D-92D862308D43}" type="slidenum">
              <a:rPr lang="en-US"/>
              <a:pPr/>
              <a:t>‹#›</a:t>
            </a:fld>
            <a:endParaRPr lang="en-US"/>
          </a:p>
        </p:txBody>
      </p:sp>
    </p:spTree>
    <p:extLst>
      <p:ext uri="{BB962C8B-B14F-4D97-AF65-F5344CB8AC3E}">
        <p14:creationId xmlns:p14="http://schemas.microsoft.com/office/powerpoint/2010/main" val="30568215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196" name="Rectangle 4"/>
          <p:cNvSpPr>
            <a:spLocks noGrp="1" noRot="1" noChangeAspect="1" noChangeArrowheads="1" noTextEdit="1"/>
          </p:cNvSpPr>
          <p:nvPr>
            <p:ph type="sldImg" idx="2"/>
          </p:nvPr>
        </p:nvSpPr>
        <p:spPr bwMode="auto">
          <a:xfrm>
            <a:off x="382588" y="685800"/>
            <a:ext cx="6092825"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589BEBA-59C9-44F8-B95F-7ABF5350FF90}" type="slidenum">
              <a:rPr lang="en-US"/>
              <a:pPr/>
              <a:t>‹#›</a:t>
            </a:fld>
            <a:endParaRPr lang="en-US"/>
          </a:p>
        </p:txBody>
      </p:sp>
    </p:spTree>
    <p:extLst>
      <p:ext uri="{BB962C8B-B14F-4D97-AF65-F5344CB8AC3E}">
        <p14:creationId xmlns:p14="http://schemas.microsoft.com/office/powerpoint/2010/main" val="424039158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F19268-0D2F-41CA-B37C-CE675E3046C9}" type="slidenum">
              <a:rPr lang="en-US"/>
              <a:pPr/>
              <a:t>1</a:t>
            </a:fld>
            <a:endParaRPr lang="en-US"/>
          </a:p>
        </p:txBody>
      </p:sp>
      <p:sp>
        <p:nvSpPr>
          <p:cNvPr id="9218" name="Rectangle 2"/>
          <p:cNvSpPr>
            <a:spLocks noGrp="1" noRot="1" noChangeAspect="1" noChangeArrowheads="1" noTextEdit="1"/>
          </p:cNvSpPr>
          <p:nvPr>
            <p:ph type="sldImg"/>
          </p:nvPr>
        </p:nvSpPr>
        <p:spPr>
          <a:xfrm>
            <a:off x="382588" y="685800"/>
            <a:ext cx="6092825" cy="3429000"/>
          </a:xfrm>
          <a:ln/>
        </p:spPr>
      </p:sp>
      <p:sp>
        <p:nvSpPr>
          <p:cNvPr id="92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537245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blackWhite">
      <p:bgPr>
        <a:solidFill>
          <a:schemeClr val="bg1"/>
        </a:solidFill>
        <a:effectLst/>
      </p:bgPr>
    </p:bg>
    <p:spTree>
      <p:nvGrpSpPr>
        <p:cNvPr id="1" name=""/>
        <p:cNvGrpSpPr/>
        <p:nvPr/>
      </p:nvGrpSpPr>
      <p:grpSpPr>
        <a:xfrm>
          <a:off x="0" y="0"/>
          <a:ext cx="0" cy="0"/>
          <a:chOff x="0" y="0"/>
          <a:chExt cx="0" cy="0"/>
        </a:xfrm>
      </p:grpSpPr>
      <p:pic>
        <p:nvPicPr>
          <p:cNvPr id="3082" name="Picture 10" descr="brand ppt_MA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88825"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3075" name="Rectangle 3"/>
          <p:cNvSpPr>
            <a:spLocks noGrp="1" noChangeArrowheads="1"/>
          </p:cNvSpPr>
          <p:nvPr>
            <p:ph type="ctrTitle"/>
          </p:nvPr>
        </p:nvSpPr>
        <p:spPr>
          <a:xfrm>
            <a:off x="914162" y="2130426"/>
            <a:ext cx="10360501" cy="1470025"/>
          </a:xfrm>
        </p:spPr>
        <p:txBody>
          <a:bodyPr/>
          <a:lstStyle>
            <a:lvl1pPr>
              <a:defRPr sz="4300">
                <a:solidFill>
                  <a:schemeClr val="bg1"/>
                </a:solidFill>
              </a:defRPr>
            </a:lvl1pPr>
          </a:lstStyle>
          <a:p>
            <a:pPr lvl="0"/>
            <a:r>
              <a:rPr lang="en-US" noProof="0"/>
              <a:t>Click to edit Master title style</a:t>
            </a:r>
          </a:p>
        </p:txBody>
      </p:sp>
      <p:sp>
        <p:nvSpPr>
          <p:cNvPr id="3076" name="Rectangle 4"/>
          <p:cNvSpPr>
            <a:spLocks noGrp="1" noChangeArrowheads="1"/>
          </p:cNvSpPr>
          <p:nvPr>
            <p:ph type="subTitle" idx="1"/>
          </p:nvPr>
        </p:nvSpPr>
        <p:spPr>
          <a:xfrm>
            <a:off x="1828324" y="3886200"/>
            <a:ext cx="8532178" cy="1752600"/>
          </a:xfrm>
        </p:spPr>
        <p:txBody>
          <a:bodyPr/>
          <a:lstStyle>
            <a:lvl1pPr marL="0" indent="0" algn="ctr">
              <a:buFontTx/>
              <a:buNone/>
              <a:defRPr sz="2600">
                <a:solidFill>
                  <a:schemeClr val="bg1"/>
                </a:solidFill>
                <a:latin typeface="Garamond" pitchFamily="18" charset="0"/>
              </a:defRPr>
            </a:lvl1pPr>
          </a:lstStyle>
          <a:p>
            <a:pPr lvl="0"/>
            <a:r>
              <a:rPr lang="en-US" noProof="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B9A0E7D5-2386-4BF2-BEDB-F9EEAF3E0F35}" type="slidenum">
              <a:rPr lang="en-US"/>
              <a:pPr/>
              <a:t>‹#›</a:t>
            </a:fld>
            <a:endParaRPr lang="en-US"/>
          </a:p>
        </p:txBody>
      </p:sp>
    </p:spTree>
    <p:extLst>
      <p:ext uri="{BB962C8B-B14F-4D97-AF65-F5344CB8AC3E}">
        <p14:creationId xmlns:p14="http://schemas.microsoft.com/office/powerpoint/2010/main" val="4022365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60718" y="274639"/>
            <a:ext cx="2818666"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721" y="274639"/>
            <a:ext cx="82528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1875397B-C1FD-409D-84CA-BDF98B23402D}" type="slidenum">
              <a:rPr lang="en-US"/>
              <a:pPr/>
              <a:t>‹#›</a:t>
            </a:fld>
            <a:endParaRPr lang="en-US"/>
          </a:p>
        </p:txBody>
      </p:sp>
    </p:spTree>
    <p:extLst>
      <p:ext uri="{BB962C8B-B14F-4D97-AF65-F5344CB8AC3E}">
        <p14:creationId xmlns:p14="http://schemas.microsoft.com/office/powerpoint/2010/main" val="14929586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04721" y="274639"/>
            <a:ext cx="11274663"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p:cNvSpPr>
            <a:spLocks noGrp="1"/>
          </p:cNvSpPr>
          <p:nvPr>
            <p:ph type="sldNum" sz="quarter" idx="10"/>
          </p:nvPr>
        </p:nvSpPr>
        <p:spPr>
          <a:xfrm>
            <a:off x="203147" y="6381750"/>
            <a:ext cx="711015" cy="476250"/>
          </a:xfrm>
        </p:spPr>
        <p:txBody>
          <a:bodyPr/>
          <a:lstStyle>
            <a:lvl1pPr>
              <a:defRPr/>
            </a:lvl1pPr>
          </a:lstStyle>
          <a:p>
            <a:fld id="{543AB522-D0C9-4EC7-8854-1D98DD2637B6}" type="slidenum">
              <a:rPr lang="en-US"/>
              <a:pPr/>
              <a:t>‹#›</a:t>
            </a:fld>
            <a:endParaRPr lang="en-US"/>
          </a:p>
        </p:txBody>
      </p:sp>
    </p:spTree>
    <p:extLst>
      <p:ext uri="{BB962C8B-B14F-4D97-AF65-F5344CB8AC3E}">
        <p14:creationId xmlns:p14="http://schemas.microsoft.com/office/powerpoint/2010/main" val="3069418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BF25531C-F3B7-4618-9A07-E14445AD441B}" type="slidenum">
              <a:rPr lang="en-US"/>
              <a:pPr/>
              <a:t>‹#›</a:t>
            </a:fld>
            <a:endParaRPr lang="en-US"/>
          </a:p>
        </p:txBody>
      </p:sp>
    </p:spTree>
    <p:extLst>
      <p:ext uri="{BB962C8B-B14F-4D97-AF65-F5344CB8AC3E}">
        <p14:creationId xmlns:p14="http://schemas.microsoft.com/office/powerpoint/2010/main" val="331606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1"/>
            <a:ext cx="10360501"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fld id="{093742C1-DE04-44DB-9E21-73AB9B4297C7}" type="slidenum">
              <a:rPr lang="en-US"/>
              <a:pPr/>
              <a:t>‹#›</a:t>
            </a:fld>
            <a:endParaRPr lang="en-US"/>
          </a:p>
        </p:txBody>
      </p:sp>
    </p:spTree>
    <p:extLst>
      <p:ext uri="{BB962C8B-B14F-4D97-AF65-F5344CB8AC3E}">
        <p14:creationId xmlns:p14="http://schemas.microsoft.com/office/powerpoint/2010/main" val="1821591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721" y="1600201"/>
            <a:ext cx="553575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43626" y="1600201"/>
            <a:ext cx="553575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fld id="{9C23272A-A81E-4761-AEE7-A2A50D1A824C}" type="slidenum">
              <a:rPr lang="en-US"/>
              <a:pPr/>
              <a:t>‹#›</a:t>
            </a:fld>
            <a:endParaRPr lang="en-US"/>
          </a:p>
        </p:txBody>
      </p:sp>
    </p:spTree>
    <p:extLst>
      <p:ext uri="{BB962C8B-B14F-4D97-AF65-F5344CB8AC3E}">
        <p14:creationId xmlns:p14="http://schemas.microsoft.com/office/powerpoint/2010/main" val="33816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441" y="274638"/>
            <a:ext cx="10969943"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441" y="1535113"/>
            <a:ext cx="538551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1754" y="1535113"/>
            <a:ext cx="538763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1754" y="2174875"/>
            <a:ext cx="53876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fld id="{2C21EA65-0E8D-4E87-9D3C-61AC39E0E524}" type="slidenum">
              <a:rPr lang="en-US"/>
              <a:pPr/>
              <a:t>‹#›</a:t>
            </a:fld>
            <a:endParaRPr lang="en-US"/>
          </a:p>
        </p:txBody>
      </p:sp>
    </p:spTree>
    <p:extLst>
      <p:ext uri="{BB962C8B-B14F-4D97-AF65-F5344CB8AC3E}">
        <p14:creationId xmlns:p14="http://schemas.microsoft.com/office/powerpoint/2010/main" val="789399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fld id="{D05EB041-ED23-4471-A775-3B165D8EC509}" type="slidenum">
              <a:rPr lang="en-US"/>
              <a:pPr/>
              <a:t>‹#›</a:t>
            </a:fld>
            <a:endParaRPr lang="en-US"/>
          </a:p>
        </p:txBody>
      </p:sp>
    </p:spTree>
    <p:extLst>
      <p:ext uri="{BB962C8B-B14F-4D97-AF65-F5344CB8AC3E}">
        <p14:creationId xmlns:p14="http://schemas.microsoft.com/office/powerpoint/2010/main" val="2402670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9F02E7CB-E5B4-4522-BFE5-D1AB0BA01EA6}" type="slidenum">
              <a:rPr lang="en-US"/>
              <a:pPr/>
              <a:t>‹#›</a:t>
            </a:fld>
            <a:endParaRPr lang="en-US"/>
          </a:p>
        </p:txBody>
      </p:sp>
    </p:spTree>
    <p:extLst>
      <p:ext uri="{BB962C8B-B14F-4D97-AF65-F5344CB8AC3E}">
        <p14:creationId xmlns:p14="http://schemas.microsoft.com/office/powerpoint/2010/main" val="2095362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2" y="273050"/>
            <a:ext cx="4010039"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5492" y="273051"/>
            <a:ext cx="681389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442" y="1435101"/>
            <a:ext cx="401003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5085F8A9-A22B-4E52-9689-D1C790C4C3DA}" type="slidenum">
              <a:rPr lang="en-US"/>
              <a:pPr/>
              <a:t>‹#›</a:t>
            </a:fld>
            <a:endParaRPr lang="en-US"/>
          </a:p>
        </p:txBody>
      </p:sp>
    </p:spTree>
    <p:extLst>
      <p:ext uri="{BB962C8B-B14F-4D97-AF65-F5344CB8AC3E}">
        <p14:creationId xmlns:p14="http://schemas.microsoft.com/office/powerpoint/2010/main" val="4118460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095" y="612775"/>
            <a:ext cx="731329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095" y="5367338"/>
            <a:ext cx="731329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08C07190-35DA-4B4D-80A9-BB848C9A2607}" type="slidenum">
              <a:rPr lang="en-US"/>
              <a:pPr/>
              <a:t>‹#›</a:t>
            </a:fld>
            <a:endParaRPr lang="en-US"/>
          </a:p>
        </p:txBody>
      </p:sp>
    </p:spTree>
    <p:extLst>
      <p:ext uri="{BB962C8B-B14F-4D97-AF65-F5344CB8AC3E}">
        <p14:creationId xmlns:p14="http://schemas.microsoft.com/office/powerpoint/2010/main" val="1441427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4" name="Picture 10" descr="brand ppt_INTERIO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12188825"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1026" name="Rectangle 2"/>
          <p:cNvSpPr>
            <a:spLocks noGrp="1" noChangeArrowheads="1"/>
          </p:cNvSpPr>
          <p:nvPr>
            <p:ph type="title"/>
          </p:nvPr>
        </p:nvSpPr>
        <p:spPr bwMode="auto">
          <a:xfrm>
            <a:off x="304721" y="274638"/>
            <a:ext cx="11274663"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304721" y="1600201"/>
            <a:ext cx="11274663"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6" name="Rectangle 12"/>
          <p:cNvSpPr>
            <a:spLocks noGrp="1" noChangeArrowheads="1"/>
          </p:cNvSpPr>
          <p:nvPr>
            <p:ph type="sldNum" sz="quarter" idx="4"/>
          </p:nvPr>
        </p:nvSpPr>
        <p:spPr bwMode="auto">
          <a:xfrm>
            <a:off x="203147" y="6381750"/>
            <a:ext cx="711015"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bg1"/>
                </a:solidFill>
              </a:defRPr>
            </a:lvl1pPr>
          </a:lstStyle>
          <a:p>
            <a:fld id="{40AFF801-4D52-4516-B766-8E24031359A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1" fontAlgn="base" hangingPunct="1">
        <a:spcBef>
          <a:spcPct val="0"/>
        </a:spcBef>
        <a:spcAft>
          <a:spcPct val="0"/>
        </a:spcAft>
        <a:defRPr sz="4000" b="1">
          <a:solidFill>
            <a:schemeClr val="tx2"/>
          </a:solidFill>
          <a:latin typeface="+mj-lt"/>
          <a:ea typeface="+mj-ea"/>
          <a:cs typeface="+mj-cs"/>
        </a:defRPr>
      </a:lvl1pPr>
      <a:lvl2pPr algn="ctr" rtl="0" eaLnBrk="1" fontAlgn="base" hangingPunct="1">
        <a:spcBef>
          <a:spcPct val="0"/>
        </a:spcBef>
        <a:spcAft>
          <a:spcPct val="0"/>
        </a:spcAft>
        <a:defRPr sz="4000" b="1">
          <a:solidFill>
            <a:schemeClr val="tx2"/>
          </a:solidFill>
          <a:latin typeface="Garamond" pitchFamily="18" charset="0"/>
        </a:defRPr>
      </a:lvl2pPr>
      <a:lvl3pPr algn="ctr" rtl="0" eaLnBrk="1" fontAlgn="base" hangingPunct="1">
        <a:spcBef>
          <a:spcPct val="0"/>
        </a:spcBef>
        <a:spcAft>
          <a:spcPct val="0"/>
        </a:spcAft>
        <a:defRPr sz="4000" b="1">
          <a:solidFill>
            <a:schemeClr val="tx2"/>
          </a:solidFill>
          <a:latin typeface="Garamond" pitchFamily="18" charset="0"/>
        </a:defRPr>
      </a:lvl3pPr>
      <a:lvl4pPr algn="ctr" rtl="0" eaLnBrk="1" fontAlgn="base" hangingPunct="1">
        <a:spcBef>
          <a:spcPct val="0"/>
        </a:spcBef>
        <a:spcAft>
          <a:spcPct val="0"/>
        </a:spcAft>
        <a:defRPr sz="4000" b="1">
          <a:solidFill>
            <a:schemeClr val="tx2"/>
          </a:solidFill>
          <a:latin typeface="Garamond" pitchFamily="18" charset="0"/>
        </a:defRPr>
      </a:lvl4pPr>
      <a:lvl5pPr algn="ctr" rtl="0" eaLnBrk="1" fontAlgn="base" hangingPunct="1">
        <a:spcBef>
          <a:spcPct val="0"/>
        </a:spcBef>
        <a:spcAft>
          <a:spcPct val="0"/>
        </a:spcAft>
        <a:defRPr sz="4000" b="1">
          <a:solidFill>
            <a:schemeClr val="tx2"/>
          </a:solidFill>
          <a:latin typeface="Garamond" pitchFamily="18" charset="0"/>
        </a:defRPr>
      </a:lvl5pPr>
      <a:lvl6pPr marL="457200" algn="ctr" rtl="0" eaLnBrk="1" fontAlgn="base" hangingPunct="1">
        <a:spcBef>
          <a:spcPct val="0"/>
        </a:spcBef>
        <a:spcAft>
          <a:spcPct val="0"/>
        </a:spcAft>
        <a:defRPr sz="4000" b="1">
          <a:solidFill>
            <a:schemeClr val="tx2"/>
          </a:solidFill>
          <a:latin typeface="Garamond" pitchFamily="18" charset="0"/>
        </a:defRPr>
      </a:lvl6pPr>
      <a:lvl7pPr marL="914400" algn="ctr" rtl="0" eaLnBrk="1" fontAlgn="base" hangingPunct="1">
        <a:spcBef>
          <a:spcPct val="0"/>
        </a:spcBef>
        <a:spcAft>
          <a:spcPct val="0"/>
        </a:spcAft>
        <a:defRPr sz="4000" b="1">
          <a:solidFill>
            <a:schemeClr val="tx2"/>
          </a:solidFill>
          <a:latin typeface="Garamond" pitchFamily="18" charset="0"/>
        </a:defRPr>
      </a:lvl7pPr>
      <a:lvl8pPr marL="1371600" algn="ctr" rtl="0" eaLnBrk="1" fontAlgn="base" hangingPunct="1">
        <a:spcBef>
          <a:spcPct val="0"/>
        </a:spcBef>
        <a:spcAft>
          <a:spcPct val="0"/>
        </a:spcAft>
        <a:defRPr sz="4000" b="1">
          <a:solidFill>
            <a:schemeClr val="tx2"/>
          </a:solidFill>
          <a:latin typeface="Garamond" pitchFamily="18" charset="0"/>
        </a:defRPr>
      </a:lvl8pPr>
      <a:lvl9pPr marL="1828800" algn="ctr" rtl="0" eaLnBrk="1" fontAlgn="base" hangingPunct="1">
        <a:spcBef>
          <a:spcPct val="0"/>
        </a:spcBef>
        <a:spcAft>
          <a:spcPct val="0"/>
        </a:spcAft>
        <a:defRPr sz="4000" b="1">
          <a:solidFill>
            <a:schemeClr val="tx2"/>
          </a:solidFill>
          <a:latin typeface="Garamond" pitchFamily="18" charset="0"/>
        </a:defRPr>
      </a:lvl9pPr>
    </p:titleStyle>
    <p:bodyStyle>
      <a:lvl1pPr marL="342900" indent="-342900" algn="l" rtl="0" eaLnBrk="1" fontAlgn="base" hangingPunct="1">
        <a:spcBef>
          <a:spcPct val="20000"/>
        </a:spcBef>
        <a:spcAft>
          <a:spcPct val="0"/>
        </a:spcAft>
        <a:buChar char="•"/>
        <a:defRPr sz="3200">
          <a:solidFill>
            <a:schemeClr val="tx2"/>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2"/>
          </a:solidFill>
          <a:latin typeface="+mn-lt"/>
        </a:defRPr>
      </a:lvl2pPr>
      <a:lvl3pPr marL="1143000" indent="-228600" algn="l" rtl="0" eaLnBrk="1" fontAlgn="base" hangingPunct="1">
        <a:spcBef>
          <a:spcPct val="20000"/>
        </a:spcBef>
        <a:spcAft>
          <a:spcPct val="0"/>
        </a:spcAft>
        <a:buChar char="•"/>
        <a:defRPr sz="2400">
          <a:solidFill>
            <a:schemeClr val="tx2"/>
          </a:solidFill>
          <a:latin typeface="+mn-lt"/>
        </a:defRPr>
      </a:lvl3pPr>
      <a:lvl4pPr marL="1600200" indent="-228600" algn="l" rtl="0" eaLnBrk="1" fontAlgn="base" hangingPunct="1">
        <a:spcBef>
          <a:spcPct val="20000"/>
        </a:spcBef>
        <a:spcAft>
          <a:spcPct val="0"/>
        </a:spcAft>
        <a:buChar char="–"/>
        <a:defRPr sz="2000">
          <a:solidFill>
            <a:schemeClr val="tx2"/>
          </a:solidFill>
          <a:latin typeface="+mn-lt"/>
        </a:defRPr>
      </a:lvl4pPr>
      <a:lvl5pPr marL="2057400" indent="-228600" algn="l" rtl="0" eaLnBrk="1" fontAlgn="base" hangingPunct="1">
        <a:spcBef>
          <a:spcPct val="20000"/>
        </a:spcBef>
        <a:spcAft>
          <a:spcPct val="0"/>
        </a:spcAft>
        <a:buChar char="»"/>
        <a:defRPr sz="2000">
          <a:solidFill>
            <a:schemeClr val="tx2"/>
          </a:solidFill>
          <a:latin typeface="+mn-lt"/>
        </a:defRPr>
      </a:lvl5pPr>
      <a:lvl6pPr marL="2514600" indent="-228600" algn="l" rtl="0" eaLnBrk="1" fontAlgn="base" hangingPunct="1">
        <a:spcBef>
          <a:spcPct val="20000"/>
        </a:spcBef>
        <a:spcAft>
          <a:spcPct val="0"/>
        </a:spcAft>
        <a:buChar char="»"/>
        <a:defRPr sz="2000">
          <a:solidFill>
            <a:schemeClr val="tx2"/>
          </a:solidFill>
          <a:latin typeface="+mn-lt"/>
        </a:defRPr>
      </a:lvl6pPr>
      <a:lvl7pPr marL="2971800" indent="-228600" algn="l" rtl="0" eaLnBrk="1" fontAlgn="base" hangingPunct="1">
        <a:spcBef>
          <a:spcPct val="20000"/>
        </a:spcBef>
        <a:spcAft>
          <a:spcPct val="0"/>
        </a:spcAft>
        <a:buChar char="»"/>
        <a:defRPr sz="2000">
          <a:solidFill>
            <a:schemeClr val="tx2"/>
          </a:solidFill>
          <a:latin typeface="+mn-lt"/>
        </a:defRPr>
      </a:lvl7pPr>
      <a:lvl8pPr marL="3429000" indent="-228600" algn="l" rtl="0" eaLnBrk="1" fontAlgn="base" hangingPunct="1">
        <a:spcBef>
          <a:spcPct val="20000"/>
        </a:spcBef>
        <a:spcAft>
          <a:spcPct val="0"/>
        </a:spcAft>
        <a:buChar char="»"/>
        <a:defRPr sz="2000">
          <a:solidFill>
            <a:schemeClr val="tx2"/>
          </a:solidFill>
          <a:latin typeface="+mn-lt"/>
        </a:defRPr>
      </a:lvl8pPr>
      <a:lvl9pPr marL="3886200" indent="-228600" algn="l" rtl="0" eaLnBrk="1" fontAlgn="base" hangingPunct="1">
        <a:spcBef>
          <a:spcPct val="20000"/>
        </a:spcBef>
        <a:spcAft>
          <a:spcPct val="0"/>
        </a:spcAft>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12812" y="1905000"/>
            <a:ext cx="10360501" cy="1470025"/>
          </a:xfrm>
        </p:spPr>
        <p:txBody>
          <a:bodyPr/>
          <a:lstStyle/>
          <a:p>
            <a:r>
              <a:rPr lang="en-US" dirty="0"/>
              <a:t>Developing Workforce and </a:t>
            </a:r>
            <a:r>
              <a:rPr lang="en-US" dirty="0" smtClean="0"/>
              <a:t/>
            </a:r>
            <a:br>
              <a:rPr lang="en-US" dirty="0" smtClean="0"/>
            </a:br>
            <a:r>
              <a:rPr lang="en-US" dirty="0" smtClean="0"/>
              <a:t>Enhancing </a:t>
            </a:r>
            <a:r>
              <a:rPr lang="en-US" dirty="0"/>
              <a:t>Services through </a:t>
            </a:r>
            <a:r>
              <a:rPr lang="en-US" dirty="0" smtClean="0"/>
              <a:t/>
            </a:r>
            <a:br>
              <a:rPr lang="en-US" dirty="0" smtClean="0"/>
            </a:br>
            <a:r>
              <a:rPr lang="en-US" dirty="0" smtClean="0"/>
              <a:t>Global </a:t>
            </a:r>
            <a:r>
              <a:rPr lang="en-US" dirty="0"/>
              <a:t>Health </a:t>
            </a:r>
            <a:r>
              <a:rPr lang="en-US" dirty="0" smtClean="0"/>
              <a:t>Partnerships </a:t>
            </a:r>
            <a:r>
              <a:rPr lang="en-US" dirty="0"/>
              <a:t/>
            </a:r>
            <a:br>
              <a:rPr lang="en-US" dirty="0"/>
            </a:br>
            <a:endParaRPr lang="en-US" dirty="0"/>
          </a:p>
        </p:txBody>
      </p:sp>
      <p:sp>
        <p:nvSpPr>
          <p:cNvPr id="2051" name="Rectangle 3"/>
          <p:cNvSpPr>
            <a:spLocks noGrp="1" noChangeArrowheads="1"/>
          </p:cNvSpPr>
          <p:nvPr>
            <p:ph type="subTitle" idx="1"/>
          </p:nvPr>
        </p:nvSpPr>
        <p:spPr>
          <a:xfrm>
            <a:off x="1827212" y="3581400"/>
            <a:ext cx="8532178" cy="1752600"/>
          </a:xfrm>
        </p:spPr>
        <p:txBody>
          <a:bodyPr/>
          <a:lstStyle/>
          <a:p>
            <a:r>
              <a:rPr lang="en-US" dirty="0"/>
              <a:t>Sarah </a:t>
            </a:r>
            <a:r>
              <a:rPr lang="en-US" dirty="0" err="1" smtClean="0"/>
              <a:t>Sallee</a:t>
            </a:r>
            <a:r>
              <a:rPr lang="en-US" dirty="0" smtClean="0"/>
              <a:t> </a:t>
            </a:r>
            <a:r>
              <a:rPr lang="en-US" dirty="0"/>
              <a:t>Jones, MD, </a:t>
            </a:r>
            <a:r>
              <a:rPr lang="en-US" dirty="0" smtClean="0"/>
              <a:t>FAAFP</a:t>
            </a:r>
            <a:endParaRPr lang="en-US" dirty="0"/>
          </a:p>
          <a:p>
            <a:r>
              <a:rPr lang="en-US" dirty="0" smtClean="0"/>
              <a:t>Tessa </a:t>
            </a:r>
            <a:r>
              <a:rPr lang="en-US" dirty="0"/>
              <a:t>Stecker, </a:t>
            </a:r>
            <a:r>
              <a:rPr lang="en-US" dirty="0" smtClean="0"/>
              <a:t>MD</a:t>
            </a:r>
          </a:p>
          <a:p>
            <a:r>
              <a:rPr lang="en-US" dirty="0" smtClean="0"/>
              <a:t>Javier F. Sevilla Mártir, MD</a:t>
            </a:r>
            <a:endParaRPr lang="en-US" dirty="0"/>
          </a:p>
          <a:p>
            <a:r>
              <a:rPr lang="en-US" dirty="0" smtClean="0"/>
              <a:t>AAFP Global Health Workshop, Houston, October, 2017</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Increasing capacity</a:t>
            </a:r>
            <a:endParaRPr lang="en-US" dirty="0"/>
          </a:p>
        </p:txBody>
      </p:sp>
      <p:sp>
        <p:nvSpPr>
          <p:cNvPr id="3" name="Content Placeholder 2"/>
          <p:cNvSpPr>
            <a:spLocks noGrp="1"/>
          </p:cNvSpPr>
          <p:nvPr>
            <p:ph idx="1"/>
          </p:nvPr>
        </p:nvSpPr>
        <p:spPr>
          <a:xfrm>
            <a:off x="304721" y="1447800"/>
            <a:ext cx="11274663" cy="4525963"/>
          </a:xfrm>
        </p:spPr>
        <p:txBody>
          <a:bodyPr/>
          <a:lstStyle/>
          <a:p>
            <a:r>
              <a:rPr lang="en-US" dirty="0" smtClean="0"/>
              <a:t>Increased medical services create more jobs in the local area.</a:t>
            </a:r>
          </a:p>
          <a:p>
            <a:pPr lvl="1"/>
            <a:r>
              <a:rPr lang="en-US" dirty="0" smtClean="0"/>
              <a:t>Recruiting talented maternity care providers to meet staffing needs   </a:t>
            </a:r>
          </a:p>
          <a:p>
            <a:pPr lvl="1"/>
            <a:r>
              <a:rPr lang="en-US" dirty="0" smtClean="0"/>
              <a:t>Anticipate need for OB-GYN, general practitioners, nurses</a:t>
            </a:r>
          </a:p>
          <a:p>
            <a:r>
              <a:rPr lang="en-US" dirty="0" smtClean="0"/>
              <a:t>Eventually offer the site for medical student rotations, in collaboration with the University Medical School</a:t>
            </a:r>
          </a:p>
          <a:p>
            <a:pPr lvl="1"/>
            <a:r>
              <a:rPr lang="en-US" dirty="0" smtClean="0"/>
              <a:t>Continue to develop and nurture collaborative relationships in-country</a:t>
            </a:r>
          </a:p>
          <a:p>
            <a:endParaRPr lang="en-US" dirty="0"/>
          </a:p>
          <a:p>
            <a:endParaRPr lang="en-US" dirty="0"/>
          </a:p>
        </p:txBody>
      </p:sp>
      <p:sp>
        <p:nvSpPr>
          <p:cNvPr id="4" name="Slide Number Placeholder 3"/>
          <p:cNvSpPr>
            <a:spLocks noGrp="1"/>
          </p:cNvSpPr>
          <p:nvPr>
            <p:ph type="sldNum" sz="quarter" idx="10"/>
          </p:nvPr>
        </p:nvSpPr>
        <p:spPr/>
        <p:txBody>
          <a:bodyPr/>
          <a:lstStyle/>
          <a:p>
            <a:fld id="{BF25531C-F3B7-4618-9A07-E14445AD441B}" type="slidenum">
              <a:rPr lang="en-US" smtClean="0"/>
              <a:pPr/>
              <a:t>10</a:t>
            </a:fld>
            <a:endParaRPr lang="en-US"/>
          </a:p>
        </p:txBody>
      </p:sp>
    </p:spTree>
    <p:extLst>
      <p:ext uri="{BB962C8B-B14F-4D97-AF65-F5344CB8AC3E}">
        <p14:creationId xmlns:p14="http://schemas.microsoft.com/office/powerpoint/2010/main" val="24699790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Partnerships</a:t>
            </a:r>
            <a:endParaRPr lang="en-US" dirty="0"/>
          </a:p>
        </p:txBody>
      </p:sp>
      <p:sp>
        <p:nvSpPr>
          <p:cNvPr id="3" name="Content Placeholder 2"/>
          <p:cNvSpPr>
            <a:spLocks noGrp="1"/>
          </p:cNvSpPr>
          <p:nvPr>
            <p:ph idx="1"/>
          </p:nvPr>
        </p:nvSpPr>
        <p:spPr/>
        <p:txBody>
          <a:bodyPr/>
          <a:lstStyle/>
          <a:p>
            <a:r>
              <a:rPr lang="en-US" dirty="0" smtClean="0"/>
              <a:t>Community Health Network Family Medicine Residency Program initiated residency trips Spring 2017 with commitment to establish long-term relationship.</a:t>
            </a:r>
          </a:p>
          <a:p>
            <a:r>
              <a:rPr lang="en-US" dirty="0" smtClean="0"/>
              <a:t>Partner church in Maryland committed to refurbish and improve the existing clinic building.</a:t>
            </a:r>
          </a:p>
          <a:p>
            <a:r>
              <a:rPr lang="en-US" dirty="0" smtClean="0"/>
              <a:t>Local (Honduran) dentists and general practitioners volunteer time and clinical services to optimize health of the villagers, working side by side with US-based teams.</a:t>
            </a:r>
            <a:endParaRPr lang="en-US" dirty="0"/>
          </a:p>
        </p:txBody>
      </p:sp>
      <p:sp>
        <p:nvSpPr>
          <p:cNvPr id="4" name="Slide Number Placeholder 3"/>
          <p:cNvSpPr>
            <a:spLocks noGrp="1"/>
          </p:cNvSpPr>
          <p:nvPr>
            <p:ph type="sldNum" sz="quarter" idx="10"/>
          </p:nvPr>
        </p:nvSpPr>
        <p:spPr/>
        <p:txBody>
          <a:bodyPr/>
          <a:lstStyle/>
          <a:p>
            <a:fld id="{BF25531C-F3B7-4618-9A07-E14445AD441B}" type="slidenum">
              <a:rPr lang="en-US" smtClean="0"/>
              <a:pPr/>
              <a:t>11</a:t>
            </a:fld>
            <a:endParaRPr lang="en-US"/>
          </a:p>
        </p:txBody>
      </p:sp>
    </p:spTree>
    <p:extLst>
      <p:ext uri="{BB962C8B-B14F-4D97-AF65-F5344CB8AC3E}">
        <p14:creationId xmlns:p14="http://schemas.microsoft.com/office/powerpoint/2010/main" val="16756139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Future</a:t>
            </a:r>
            <a:endParaRPr lang="en-US" dirty="0"/>
          </a:p>
        </p:txBody>
      </p:sp>
      <p:sp>
        <p:nvSpPr>
          <p:cNvPr id="3" name="Content Placeholder 2"/>
          <p:cNvSpPr>
            <a:spLocks noGrp="1"/>
          </p:cNvSpPr>
          <p:nvPr>
            <p:ph idx="1"/>
          </p:nvPr>
        </p:nvSpPr>
        <p:spPr/>
        <p:txBody>
          <a:bodyPr/>
          <a:lstStyle/>
          <a:p>
            <a:r>
              <a:rPr lang="en-US" dirty="0" smtClean="0"/>
              <a:t>Equipping the maternity care center and opening maternity services in 2018</a:t>
            </a:r>
          </a:p>
          <a:p>
            <a:r>
              <a:rPr lang="en-US" dirty="0" smtClean="0"/>
              <a:t>Continuing education of local healthcare personnel and recruiting to meet staffing needs</a:t>
            </a:r>
          </a:p>
          <a:p>
            <a:pPr lvl="1"/>
            <a:r>
              <a:rPr lang="en-US" dirty="0" smtClean="0"/>
              <a:t>Expand number of ALSO courses taught and instructors trained</a:t>
            </a:r>
          </a:p>
          <a:p>
            <a:r>
              <a:rPr lang="en-US" dirty="0" smtClean="0"/>
              <a:t>Offer medical school rotations</a:t>
            </a:r>
          </a:p>
          <a:p>
            <a:r>
              <a:rPr lang="en-US" dirty="0" smtClean="0"/>
              <a:t>Anticipate full surgical services in </a:t>
            </a:r>
            <a:r>
              <a:rPr lang="en-US" dirty="0" smtClean="0"/>
              <a:t>late 2018</a:t>
            </a:r>
            <a:endParaRPr lang="en-US" dirty="0" smtClean="0"/>
          </a:p>
          <a:p>
            <a:endParaRPr lang="en-US" dirty="0"/>
          </a:p>
        </p:txBody>
      </p:sp>
      <p:sp>
        <p:nvSpPr>
          <p:cNvPr id="4" name="Slide Number Placeholder 3"/>
          <p:cNvSpPr>
            <a:spLocks noGrp="1"/>
          </p:cNvSpPr>
          <p:nvPr>
            <p:ph type="sldNum" sz="quarter" idx="10"/>
          </p:nvPr>
        </p:nvSpPr>
        <p:spPr/>
        <p:txBody>
          <a:bodyPr/>
          <a:lstStyle/>
          <a:p>
            <a:fld id="{BF25531C-F3B7-4618-9A07-E14445AD441B}" type="slidenum">
              <a:rPr lang="en-US" smtClean="0"/>
              <a:pPr/>
              <a:t>12</a:t>
            </a:fld>
            <a:endParaRPr lang="en-US"/>
          </a:p>
        </p:txBody>
      </p:sp>
    </p:spTree>
    <p:extLst>
      <p:ext uri="{BB962C8B-B14F-4D97-AF65-F5344CB8AC3E}">
        <p14:creationId xmlns:p14="http://schemas.microsoft.com/office/powerpoint/2010/main" val="642216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304720" y="1371601"/>
            <a:ext cx="11428492" cy="4495800"/>
          </a:xfrm>
        </p:spPr>
        <p:txBody>
          <a:bodyPr/>
          <a:lstStyle/>
          <a:p>
            <a:r>
              <a:rPr lang="en-US" dirty="0" smtClean="0"/>
              <a:t>Partnerships are built on shared goals and values; mutually beneficial.</a:t>
            </a:r>
          </a:p>
          <a:p>
            <a:r>
              <a:rPr lang="en-US" dirty="0" smtClean="0"/>
              <a:t>Greater exposure with sequential trips increases commitment, trust, and openness to new relationships.</a:t>
            </a:r>
          </a:p>
          <a:p>
            <a:r>
              <a:rPr lang="en-US" dirty="0"/>
              <a:t>S</a:t>
            </a:r>
            <a:r>
              <a:rPr lang="en-US" dirty="0" smtClean="0"/>
              <a:t>hort and long-term health needs identified; ability to fill gaps dependent on synergistic collaboration of multiple partners.</a:t>
            </a:r>
          </a:p>
          <a:p>
            <a:r>
              <a:rPr lang="en-US" dirty="0" smtClean="0"/>
              <a:t>Ongoing communication is key to successful implementation and momentum.</a:t>
            </a:r>
          </a:p>
        </p:txBody>
      </p:sp>
      <p:sp>
        <p:nvSpPr>
          <p:cNvPr id="4" name="Slide Number Placeholder 3"/>
          <p:cNvSpPr>
            <a:spLocks noGrp="1"/>
          </p:cNvSpPr>
          <p:nvPr>
            <p:ph type="sldNum" sz="quarter" idx="10"/>
          </p:nvPr>
        </p:nvSpPr>
        <p:spPr/>
        <p:txBody>
          <a:bodyPr/>
          <a:lstStyle/>
          <a:p>
            <a:fld id="{BF25531C-F3B7-4618-9A07-E14445AD441B}" type="slidenum">
              <a:rPr lang="en-US" smtClean="0"/>
              <a:pPr/>
              <a:t>13</a:t>
            </a:fld>
            <a:endParaRPr lang="en-US"/>
          </a:p>
        </p:txBody>
      </p:sp>
    </p:spTree>
    <p:extLst>
      <p:ext uri="{BB962C8B-B14F-4D97-AF65-F5344CB8AC3E}">
        <p14:creationId xmlns:p14="http://schemas.microsoft.com/office/powerpoint/2010/main" val="689602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 Disclaimer</a:t>
            </a:r>
          </a:p>
        </p:txBody>
      </p:sp>
      <p:sp>
        <p:nvSpPr>
          <p:cNvPr id="3" name="Content Placeholder 2"/>
          <p:cNvSpPr>
            <a:spLocks noGrp="1"/>
          </p:cNvSpPr>
          <p:nvPr>
            <p:ph idx="1"/>
          </p:nvPr>
        </p:nvSpPr>
        <p:spPr/>
        <p:txBody>
          <a:bodyPr/>
          <a:lstStyle/>
          <a:p>
            <a:pPr marL="0" lvl="0" indent="0">
              <a:buNone/>
            </a:pPr>
            <a:r>
              <a:rPr lang="en-US" sz="1100" b="1" dirty="0">
                <a:solidFill>
                  <a:srgbClr val="000000"/>
                </a:solidFill>
              </a:rPr>
              <a:t>ACTIVITY DISCLAIMER</a:t>
            </a:r>
          </a:p>
          <a:p>
            <a:pPr marL="0" lvl="0" indent="0">
              <a:buNone/>
            </a:pPr>
            <a:endParaRPr lang="en-US" sz="1100" b="1" dirty="0">
              <a:solidFill>
                <a:srgbClr val="000000"/>
              </a:solidFill>
            </a:endParaRPr>
          </a:p>
          <a:p>
            <a:pPr marL="0" lvl="0" indent="0">
              <a:buNone/>
            </a:pPr>
            <a:endParaRPr lang="en-US" sz="1100" dirty="0">
              <a:solidFill>
                <a:srgbClr val="000000"/>
              </a:solidFill>
            </a:endParaRPr>
          </a:p>
          <a:p>
            <a:pPr marL="0" lvl="0" indent="0">
              <a:buNone/>
            </a:pPr>
            <a:r>
              <a:rPr lang="en-US" sz="1100" dirty="0">
                <a:solidFill>
                  <a:srgbClr val="000000"/>
                </a:solidFill>
              </a:rPr>
              <a:t>It is the policy of the AAFP that all individuals in a position to control content disclose any relationships with commercial interests upon nomination/invitation of participation. Disclosure documents are reviewed for potential conflicts of interest (COI), and if identified, conflicts are resolved prior to confirmation of participation. Only those participants who had no conflict of interest or who agreed to an identified resolution process prior to their participation were involved in this CME activity.</a:t>
            </a:r>
          </a:p>
          <a:p>
            <a:pPr lvl="0"/>
            <a:endParaRPr lang="en-US" sz="1100" dirty="0">
              <a:solidFill>
                <a:srgbClr val="000000"/>
              </a:solidFill>
            </a:endParaRPr>
          </a:p>
          <a:p>
            <a:pPr marL="0" lvl="0" indent="0">
              <a:buNone/>
            </a:pPr>
            <a:r>
              <a:rPr lang="en-US" sz="1100" dirty="0">
                <a:solidFill>
                  <a:srgbClr val="000000"/>
                </a:solidFill>
              </a:rPr>
              <a:t>Sarah </a:t>
            </a:r>
            <a:r>
              <a:rPr lang="en-US" sz="1100" dirty="0" err="1" smtClean="0">
                <a:solidFill>
                  <a:srgbClr val="000000"/>
                </a:solidFill>
              </a:rPr>
              <a:t>Sallee</a:t>
            </a:r>
            <a:r>
              <a:rPr lang="en-US" sz="1100" dirty="0" smtClean="0">
                <a:solidFill>
                  <a:srgbClr val="000000"/>
                </a:solidFill>
              </a:rPr>
              <a:t> </a:t>
            </a:r>
            <a:r>
              <a:rPr lang="en-US" sz="1100" dirty="0">
                <a:solidFill>
                  <a:srgbClr val="000000"/>
                </a:solidFill>
              </a:rPr>
              <a:t>Jones, MD, Tessa Stecker, MD Javier F. Sevilla </a:t>
            </a:r>
            <a:r>
              <a:rPr lang="en-US" sz="1100" dirty="0" smtClean="0">
                <a:solidFill>
                  <a:srgbClr val="000000"/>
                </a:solidFill>
              </a:rPr>
              <a:t>Mártir</a:t>
            </a:r>
            <a:r>
              <a:rPr lang="en-US" sz="1100" dirty="0">
                <a:solidFill>
                  <a:srgbClr val="000000"/>
                </a:solidFill>
              </a:rPr>
              <a:t>, MD have indicated they have no relevant financial relationships to disclose.</a:t>
            </a:r>
          </a:p>
          <a:p>
            <a:pPr lvl="0"/>
            <a:endParaRPr lang="en-US" sz="1100" dirty="0">
              <a:solidFill>
                <a:srgbClr val="000000"/>
              </a:solidFill>
            </a:endParaRPr>
          </a:p>
          <a:p>
            <a:pPr marL="0" indent="0">
              <a:buNone/>
            </a:pPr>
            <a:endParaRPr lang="en-US" dirty="0"/>
          </a:p>
        </p:txBody>
      </p:sp>
      <p:sp>
        <p:nvSpPr>
          <p:cNvPr id="4" name="Slide Number Placeholder 3"/>
          <p:cNvSpPr>
            <a:spLocks noGrp="1"/>
          </p:cNvSpPr>
          <p:nvPr>
            <p:ph type="sldNum" sz="quarter" idx="10"/>
          </p:nvPr>
        </p:nvSpPr>
        <p:spPr/>
        <p:txBody>
          <a:bodyPr/>
          <a:lstStyle/>
          <a:p>
            <a:fld id="{BF25531C-F3B7-4618-9A07-E14445AD441B}" type="slidenum">
              <a:rPr lang="en-US" smtClean="0"/>
              <a:pPr/>
              <a:t>2</a:t>
            </a:fld>
            <a:endParaRPr lang="en-US"/>
          </a:p>
        </p:txBody>
      </p:sp>
    </p:spTree>
    <p:extLst>
      <p:ext uri="{BB962C8B-B14F-4D97-AF65-F5344CB8AC3E}">
        <p14:creationId xmlns:p14="http://schemas.microsoft.com/office/powerpoint/2010/main" val="3221794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Describe </a:t>
            </a:r>
            <a:r>
              <a:rPr lang="en-US" dirty="0"/>
              <a:t>the evolution of our partnership and efforts to improve access and quality of services </a:t>
            </a:r>
          </a:p>
          <a:p>
            <a:r>
              <a:rPr lang="en-US" dirty="0" smtClean="0"/>
              <a:t>Explore </a:t>
            </a:r>
            <a:r>
              <a:rPr lang="en-US" dirty="0"/>
              <a:t>potential sources for funding, including </a:t>
            </a:r>
            <a:r>
              <a:rPr lang="en-US" dirty="0" smtClean="0"/>
              <a:t>new </a:t>
            </a:r>
            <a:r>
              <a:rPr lang="en-US" dirty="0"/>
              <a:t>partners to achieve common goals in </a:t>
            </a:r>
            <a:r>
              <a:rPr lang="en-US" dirty="0" smtClean="0"/>
              <a:t>project </a:t>
            </a:r>
            <a:r>
              <a:rPr lang="en-US" dirty="0"/>
              <a:t>development </a:t>
            </a:r>
          </a:p>
          <a:p>
            <a:r>
              <a:rPr lang="en-US" dirty="0" smtClean="0"/>
              <a:t>Share </a:t>
            </a:r>
            <a:r>
              <a:rPr lang="en-US" dirty="0"/>
              <a:t>best practices learned through </a:t>
            </a:r>
            <a:r>
              <a:rPr lang="en-US" dirty="0" smtClean="0"/>
              <a:t>others’ experiences </a:t>
            </a:r>
            <a:r>
              <a:rPr lang="en-US" dirty="0"/>
              <a:t>with similar projects  </a:t>
            </a:r>
          </a:p>
          <a:p>
            <a:pPr marL="0" indent="0">
              <a:buNone/>
            </a:pPr>
            <a:endParaRPr lang="en-US" dirty="0"/>
          </a:p>
        </p:txBody>
      </p:sp>
      <p:sp>
        <p:nvSpPr>
          <p:cNvPr id="4" name="Slide Number Placeholder 3"/>
          <p:cNvSpPr>
            <a:spLocks noGrp="1"/>
          </p:cNvSpPr>
          <p:nvPr>
            <p:ph type="sldNum" sz="quarter" idx="10"/>
          </p:nvPr>
        </p:nvSpPr>
        <p:spPr/>
        <p:txBody>
          <a:bodyPr/>
          <a:lstStyle/>
          <a:p>
            <a:fld id="{BF25531C-F3B7-4618-9A07-E14445AD441B}" type="slidenum">
              <a:rPr lang="en-US" smtClean="0"/>
              <a:pPr/>
              <a:t>3</a:t>
            </a:fld>
            <a:endParaRPr lang="en-US"/>
          </a:p>
        </p:txBody>
      </p:sp>
    </p:spTree>
    <p:extLst>
      <p:ext uri="{BB962C8B-B14F-4D97-AF65-F5344CB8AC3E}">
        <p14:creationId xmlns:p14="http://schemas.microsoft.com/office/powerpoint/2010/main" val="1792220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455612" y="1600201"/>
            <a:ext cx="11123772" cy="3657599"/>
          </a:xfrm>
        </p:spPr>
        <p:txBody>
          <a:bodyPr/>
          <a:lstStyle/>
          <a:p>
            <a:r>
              <a:rPr lang="en-US" dirty="0" smtClean="0"/>
              <a:t>Partnership between Kaiser Permanente Napa Solano Family Medicine Residency Program (KPNSFMRP) and ENLACE, established in 2015.</a:t>
            </a:r>
          </a:p>
          <a:p>
            <a:r>
              <a:rPr lang="en-US" dirty="0" smtClean="0"/>
              <a:t>Collaboration has grown to include multiple partners and disciplines </a:t>
            </a:r>
          </a:p>
          <a:p>
            <a:r>
              <a:rPr lang="en-US" dirty="0" smtClean="0"/>
              <a:t>Opportunities for work-force development to improve infrastructure and enhance community health</a:t>
            </a:r>
            <a:endParaRPr lang="en-US" dirty="0"/>
          </a:p>
        </p:txBody>
      </p:sp>
      <p:sp>
        <p:nvSpPr>
          <p:cNvPr id="4" name="Slide Number Placeholder 3"/>
          <p:cNvSpPr>
            <a:spLocks noGrp="1"/>
          </p:cNvSpPr>
          <p:nvPr>
            <p:ph type="sldNum" sz="quarter" idx="10"/>
          </p:nvPr>
        </p:nvSpPr>
        <p:spPr/>
        <p:txBody>
          <a:bodyPr/>
          <a:lstStyle/>
          <a:p>
            <a:fld id="{BF25531C-F3B7-4618-9A07-E14445AD441B}" type="slidenum">
              <a:rPr lang="en-US" smtClean="0"/>
              <a:pPr/>
              <a:t>4</a:t>
            </a:fld>
            <a:endParaRPr lang="en-US"/>
          </a:p>
        </p:txBody>
      </p:sp>
    </p:spTree>
    <p:extLst>
      <p:ext uri="{BB962C8B-B14F-4D97-AF65-F5344CB8AC3E}">
        <p14:creationId xmlns:p14="http://schemas.microsoft.com/office/powerpoint/2010/main" val="3800259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Shared Vision</a:t>
            </a:r>
            <a:endParaRPr lang="en-US" dirty="0"/>
          </a:p>
        </p:txBody>
      </p:sp>
      <p:sp>
        <p:nvSpPr>
          <p:cNvPr id="3" name="Content Placeholder 2"/>
          <p:cNvSpPr>
            <a:spLocks noGrp="1"/>
          </p:cNvSpPr>
          <p:nvPr>
            <p:ph idx="1"/>
          </p:nvPr>
        </p:nvSpPr>
        <p:spPr/>
        <p:txBody>
          <a:bodyPr/>
          <a:lstStyle/>
          <a:p>
            <a:r>
              <a:rPr lang="en-US" dirty="0" smtClean="0"/>
              <a:t>Priorities shared by international and local partners:</a:t>
            </a:r>
          </a:p>
          <a:p>
            <a:pPr lvl="1"/>
            <a:r>
              <a:rPr lang="en-US" dirty="0"/>
              <a:t>Improving access to quality healthcare</a:t>
            </a:r>
          </a:p>
          <a:p>
            <a:pPr lvl="1"/>
            <a:r>
              <a:rPr lang="en-US" dirty="0"/>
              <a:t>Expanding breadth of services</a:t>
            </a:r>
          </a:p>
          <a:p>
            <a:pPr lvl="1"/>
            <a:r>
              <a:rPr lang="en-US" dirty="0"/>
              <a:t>Developing workforce in the local </a:t>
            </a:r>
            <a:r>
              <a:rPr lang="en-US" dirty="0" smtClean="0"/>
              <a:t>environment</a:t>
            </a:r>
          </a:p>
          <a:p>
            <a:pPr marL="0" indent="0">
              <a:buNone/>
            </a:pPr>
            <a:endParaRPr lang="en-US" dirty="0"/>
          </a:p>
          <a:p>
            <a:endParaRPr lang="en-US" dirty="0"/>
          </a:p>
        </p:txBody>
      </p:sp>
      <p:sp>
        <p:nvSpPr>
          <p:cNvPr id="4" name="Slide Number Placeholder 3"/>
          <p:cNvSpPr>
            <a:spLocks noGrp="1"/>
          </p:cNvSpPr>
          <p:nvPr>
            <p:ph type="sldNum" sz="quarter" idx="10"/>
          </p:nvPr>
        </p:nvSpPr>
        <p:spPr/>
        <p:txBody>
          <a:bodyPr/>
          <a:lstStyle/>
          <a:p>
            <a:fld id="{BF25531C-F3B7-4618-9A07-E14445AD441B}" type="slidenum">
              <a:rPr lang="en-US" smtClean="0"/>
              <a:pPr/>
              <a:t>5</a:t>
            </a:fld>
            <a:endParaRPr lang="en-US"/>
          </a:p>
        </p:txBody>
      </p:sp>
    </p:spTree>
    <p:extLst>
      <p:ext uri="{BB962C8B-B14F-4D97-AF65-F5344CB8AC3E}">
        <p14:creationId xmlns:p14="http://schemas.microsoft.com/office/powerpoint/2010/main" val="3607009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721" y="76200"/>
            <a:ext cx="11274663" cy="1143000"/>
          </a:xfrm>
        </p:spPr>
        <p:txBody>
          <a:bodyPr/>
          <a:lstStyle/>
          <a:p>
            <a:r>
              <a:rPr lang="en-US" dirty="0" smtClean="0"/>
              <a:t>Timeline</a:t>
            </a:r>
            <a:endParaRPr lang="en-US" dirty="0"/>
          </a:p>
        </p:txBody>
      </p:sp>
      <p:sp>
        <p:nvSpPr>
          <p:cNvPr id="3" name="Content Placeholder 2"/>
          <p:cNvSpPr>
            <a:spLocks noGrp="1"/>
          </p:cNvSpPr>
          <p:nvPr>
            <p:ph idx="1"/>
          </p:nvPr>
        </p:nvSpPr>
        <p:spPr>
          <a:xfrm>
            <a:off x="558654" y="1066800"/>
            <a:ext cx="11047572" cy="4572000"/>
          </a:xfrm>
        </p:spPr>
        <p:txBody>
          <a:bodyPr/>
          <a:lstStyle/>
          <a:p>
            <a:r>
              <a:rPr lang="en-US" sz="2800" dirty="0"/>
              <a:t>Jan 2015: </a:t>
            </a:r>
            <a:r>
              <a:rPr lang="en-US" sz="2800" dirty="0" smtClean="0"/>
              <a:t>Initial Site Visit between KPNSFMRP faculty + ENLACE leadership</a:t>
            </a:r>
            <a:endParaRPr lang="en-US" sz="2800" dirty="0"/>
          </a:p>
          <a:p>
            <a:r>
              <a:rPr lang="en-US" sz="2800" dirty="0"/>
              <a:t>April 2016: Multidisciplinary team serving several villages</a:t>
            </a:r>
          </a:p>
          <a:p>
            <a:r>
              <a:rPr lang="en-US" sz="2800" dirty="0"/>
              <a:t>July 2016: “Adopt a Village”--First KPNSFMRP team led by CMGH Fellow</a:t>
            </a:r>
          </a:p>
          <a:p>
            <a:r>
              <a:rPr lang="en-US" sz="2800" dirty="0"/>
              <a:t>Fall 2016: </a:t>
            </a:r>
            <a:r>
              <a:rPr lang="en-US" sz="2800" dirty="0" smtClean="0"/>
              <a:t>New CMGH Fellow and GH Sub-I’s work in adopted village</a:t>
            </a:r>
          </a:p>
          <a:p>
            <a:r>
              <a:rPr lang="en-US" sz="2800" dirty="0" smtClean="0"/>
              <a:t>Spring 2017: Community Health Network residency trip</a:t>
            </a:r>
          </a:p>
          <a:p>
            <a:r>
              <a:rPr lang="en-US" sz="2800" dirty="0" smtClean="0"/>
              <a:t>Summer 2017: Second KPNSFMRP team—largest team to date</a:t>
            </a:r>
          </a:p>
          <a:p>
            <a:pPr lvl="1"/>
            <a:r>
              <a:rPr lang="en-US" sz="2400" dirty="0" smtClean="0"/>
              <a:t>Visit by partner from Maryland church w/ commitment to complete building projects and offer expanded services</a:t>
            </a:r>
          </a:p>
          <a:p>
            <a:endParaRPr lang="en-US" dirty="0"/>
          </a:p>
          <a:p>
            <a:endParaRPr lang="en-US" dirty="0"/>
          </a:p>
        </p:txBody>
      </p:sp>
      <p:sp>
        <p:nvSpPr>
          <p:cNvPr id="4" name="Slide Number Placeholder 3"/>
          <p:cNvSpPr>
            <a:spLocks noGrp="1"/>
          </p:cNvSpPr>
          <p:nvPr>
            <p:ph type="sldNum" sz="quarter" idx="10"/>
          </p:nvPr>
        </p:nvSpPr>
        <p:spPr/>
        <p:txBody>
          <a:bodyPr/>
          <a:lstStyle/>
          <a:p>
            <a:fld id="{BF25531C-F3B7-4618-9A07-E14445AD441B}" type="slidenum">
              <a:rPr lang="en-US" smtClean="0"/>
              <a:pPr/>
              <a:t>6</a:t>
            </a:fld>
            <a:endParaRPr lang="en-US"/>
          </a:p>
        </p:txBody>
      </p:sp>
    </p:spTree>
    <p:extLst>
      <p:ext uri="{BB962C8B-B14F-4D97-AF65-F5344CB8AC3E}">
        <p14:creationId xmlns:p14="http://schemas.microsoft.com/office/powerpoint/2010/main" val="146105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Beyond the Village: An Ongoing Need</a:t>
            </a:r>
            <a:endParaRPr lang="en-US" dirty="0"/>
          </a:p>
        </p:txBody>
      </p:sp>
      <p:sp>
        <p:nvSpPr>
          <p:cNvPr id="3" name="Content Placeholder 2"/>
          <p:cNvSpPr>
            <a:spLocks noGrp="1"/>
          </p:cNvSpPr>
          <p:nvPr>
            <p:ph idx="1"/>
          </p:nvPr>
        </p:nvSpPr>
        <p:spPr>
          <a:xfrm>
            <a:off x="608012" y="1600200"/>
            <a:ext cx="10895091" cy="4449764"/>
          </a:xfrm>
        </p:spPr>
        <p:txBody>
          <a:bodyPr/>
          <a:lstStyle/>
          <a:p>
            <a:r>
              <a:rPr lang="en-US" dirty="0"/>
              <a:t>Community health professionals identified the need to improve </a:t>
            </a:r>
            <a:r>
              <a:rPr lang="en-US" dirty="0" smtClean="0"/>
              <a:t>safe </a:t>
            </a:r>
            <a:r>
              <a:rPr lang="en-US" dirty="0"/>
              <a:t>maternity care.  </a:t>
            </a:r>
          </a:p>
          <a:p>
            <a:r>
              <a:rPr lang="en-US" dirty="0" smtClean="0"/>
              <a:t>Nearest center with surgical capability at least 30 minutes away, private hospital</a:t>
            </a:r>
            <a:endParaRPr lang="en-US" dirty="0"/>
          </a:p>
          <a:p>
            <a:r>
              <a:rPr lang="en-US" dirty="0" smtClean="0"/>
              <a:t>Limited </a:t>
            </a:r>
            <a:r>
              <a:rPr lang="en-US" dirty="0"/>
              <a:t>a</a:t>
            </a:r>
            <a:r>
              <a:rPr lang="en-US" dirty="0" smtClean="0"/>
              <a:t>ccess and prohibitive cost for most of the community</a:t>
            </a:r>
            <a:endParaRPr lang="en-US" dirty="0"/>
          </a:p>
        </p:txBody>
      </p:sp>
      <p:sp>
        <p:nvSpPr>
          <p:cNvPr id="4" name="Slide Number Placeholder 3"/>
          <p:cNvSpPr>
            <a:spLocks noGrp="1"/>
          </p:cNvSpPr>
          <p:nvPr>
            <p:ph type="sldNum" sz="quarter" idx="10"/>
          </p:nvPr>
        </p:nvSpPr>
        <p:spPr/>
        <p:txBody>
          <a:bodyPr/>
          <a:lstStyle/>
          <a:p>
            <a:fld id="{BF25531C-F3B7-4618-9A07-E14445AD441B}" type="slidenum">
              <a:rPr lang="en-US" smtClean="0"/>
              <a:pPr/>
              <a:t>7</a:t>
            </a:fld>
            <a:endParaRPr lang="en-US"/>
          </a:p>
        </p:txBody>
      </p:sp>
    </p:spTree>
    <p:extLst>
      <p:ext uri="{BB962C8B-B14F-4D97-AF65-F5344CB8AC3E}">
        <p14:creationId xmlns:p14="http://schemas.microsoft.com/office/powerpoint/2010/main" val="4267741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Improving Services and Infrastructure </a:t>
            </a:r>
            <a:endParaRPr lang="en-US" dirty="0"/>
          </a:p>
        </p:txBody>
      </p:sp>
      <p:sp>
        <p:nvSpPr>
          <p:cNvPr id="3" name="Content Placeholder 2"/>
          <p:cNvSpPr>
            <a:spLocks noGrp="1"/>
          </p:cNvSpPr>
          <p:nvPr>
            <p:ph idx="1"/>
          </p:nvPr>
        </p:nvSpPr>
        <p:spPr/>
        <p:txBody>
          <a:bodyPr/>
          <a:lstStyle/>
          <a:p>
            <a:r>
              <a:rPr lang="en-US" dirty="0" smtClean="0"/>
              <a:t>Expansion of existing medical facility:</a:t>
            </a:r>
          </a:p>
          <a:p>
            <a:pPr lvl="1"/>
            <a:r>
              <a:rPr lang="en-US" dirty="0"/>
              <a:t>Operating room under construction</a:t>
            </a:r>
          </a:p>
          <a:p>
            <a:pPr lvl="1"/>
            <a:r>
              <a:rPr lang="en-US" dirty="0"/>
              <a:t>3 maternity suites</a:t>
            </a:r>
          </a:p>
          <a:p>
            <a:r>
              <a:rPr lang="en-US" dirty="0" smtClean="0"/>
              <a:t>Will provide enhanced services:</a:t>
            </a:r>
          </a:p>
          <a:p>
            <a:pPr lvl="1"/>
            <a:r>
              <a:rPr lang="en-US" dirty="0"/>
              <a:t>Prenatal care (outpatient)</a:t>
            </a:r>
          </a:p>
          <a:p>
            <a:pPr lvl="1"/>
            <a:r>
              <a:rPr lang="en-US" dirty="0"/>
              <a:t> Vaginal and cesarean deliveries (inpatient)</a:t>
            </a:r>
          </a:p>
          <a:p>
            <a:r>
              <a:rPr lang="en-US" dirty="0" smtClean="0"/>
              <a:t>Much easier access to rural villages, with better affordability</a:t>
            </a:r>
          </a:p>
        </p:txBody>
      </p:sp>
      <p:sp>
        <p:nvSpPr>
          <p:cNvPr id="4" name="Slide Number Placeholder 3"/>
          <p:cNvSpPr>
            <a:spLocks noGrp="1"/>
          </p:cNvSpPr>
          <p:nvPr>
            <p:ph type="sldNum" sz="quarter" idx="10"/>
          </p:nvPr>
        </p:nvSpPr>
        <p:spPr/>
        <p:txBody>
          <a:bodyPr/>
          <a:lstStyle/>
          <a:p>
            <a:fld id="{BF25531C-F3B7-4618-9A07-E14445AD441B}" type="slidenum">
              <a:rPr lang="en-US" smtClean="0"/>
              <a:pPr/>
              <a:t>8</a:t>
            </a:fld>
            <a:endParaRPr lang="en-US"/>
          </a:p>
        </p:txBody>
      </p:sp>
    </p:spTree>
    <p:extLst>
      <p:ext uri="{BB962C8B-B14F-4D97-AF65-F5344CB8AC3E}">
        <p14:creationId xmlns:p14="http://schemas.microsoft.com/office/powerpoint/2010/main" val="1770872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Workforce Development</a:t>
            </a:r>
            <a:endParaRPr lang="en-US" dirty="0"/>
          </a:p>
        </p:txBody>
      </p:sp>
      <p:sp>
        <p:nvSpPr>
          <p:cNvPr id="3" name="Content Placeholder 2"/>
          <p:cNvSpPr>
            <a:spLocks noGrp="1"/>
          </p:cNvSpPr>
          <p:nvPr>
            <p:ph idx="1"/>
          </p:nvPr>
        </p:nvSpPr>
        <p:spPr/>
        <p:txBody>
          <a:bodyPr/>
          <a:lstStyle/>
          <a:p>
            <a:r>
              <a:rPr lang="en-US" dirty="0" smtClean="0"/>
              <a:t>First </a:t>
            </a:r>
            <a:r>
              <a:rPr lang="en-US" dirty="0"/>
              <a:t>regional Advanced Life Support in Obstetrics (ALSO</a:t>
            </a:r>
            <a:r>
              <a:rPr lang="en-US" b="1" baseline="30000" dirty="0"/>
              <a:t>®</a:t>
            </a:r>
            <a:r>
              <a:rPr lang="en-US" dirty="0"/>
              <a:t>) course </a:t>
            </a:r>
            <a:r>
              <a:rPr lang="en-US" dirty="0" smtClean="0"/>
              <a:t>conducted July 2017</a:t>
            </a:r>
          </a:p>
          <a:p>
            <a:pPr lvl="1"/>
            <a:r>
              <a:rPr lang="en-US" dirty="0" smtClean="0"/>
              <a:t>Effective, consistent means </a:t>
            </a:r>
            <a:r>
              <a:rPr lang="en-US" dirty="0"/>
              <a:t>to disseminate knowledge and skills to maternity care providers.  </a:t>
            </a:r>
            <a:endParaRPr lang="en-US" dirty="0" smtClean="0"/>
          </a:p>
          <a:p>
            <a:r>
              <a:rPr lang="en-US" dirty="0" smtClean="0"/>
              <a:t>In </a:t>
            </a:r>
            <a:r>
              <a:rPr lang="en-US" dirty="0"/>
              <a:t>partnership with our in-country colleagues, we will establish a program to maintain skills and assess the impact of interventions.</a:t>
            </a:r>
          </a:p>
          <a:p>
            <a:endParaRPr lang="en-US" dirty="0"/>
          </a:p>
        </p:txBody>
      </p:sp>
      <p:sp>
        <p:nvSpPr>
          <p:cNvPr id="4" name="Slide Number Placeholder 3"/>
          <p:cNvSpPr>
            <a:spLocks noGrp="1"/>
          </p:cNvSpPr>
          <p:nvPr>
            <p:ph type="sldNum" sz="quarter" idx="10"/>
          </p:nvPr>
        </p:nvSpPr>
        <p:spPr/>
        <p:txBody>
          <a:bodyPr/>
          <a:lstStyle/>
          <a:p>
            <a:fld id="{BF25531C-F3B7-4618-9A07-E14445AD441B}" type="slidenum">
              <a:rPr lang="en-US" smtClean="0"/>
              <a:pPr/>
              <a:t>9</a:t>
            </a:fld>
            <a:endParaRPr lang="en-US"/>
          </a:p>
        </p:txBody>
      </p:sp>
    </p:spTree>
    <p:extLst>
      <p:ext uri="{BB962C8B-B14F-4D97-AF65-F5344CB8AC3E}">
        <p14:creationId xmlns:p14="http://schemas.microsoft.com/office/powerpoint/2010/main" val="3602063886"/>
      </p:ext>
    </p:extLst>
  </p:cSld>
  <p:clrMapOvr>
    <a:masterClrMapping/>
  </p:clrMapOvr>
</p:sld>
</file>

<file path=ppt/theme/theme1.xml><?xml version="1.0" encoding="utf-8"?>
<a:theme xmlns:a="http://schemas.openxmlformats.org/drawingml/2006/main" name="PowerPoint">
  <a:themeElements>
    <a:clrScheme name="Champion se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hampion seal">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hampion se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hampion sea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hampion sea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hampion sea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hampion sea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hampion sea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hampion sea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hampion sea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hampion sea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hampion sea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hampion sea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hampion sea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Template>
  <TotalTime>697</TotalTime>
  <Words>709</Words>
  <Application>Microsoft Office PowerPoint</Application>
  <PresentationFormat>Custom</PresentationFormat>
  <Paragraphs>83</Paragraphs>
  <Slides>13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Garamond</vt:lpstr>
      <vt:lpstr>PowerPoint</vt:lpstr>
      <vt:lpstr>Developing Workforce and  Enhancing Services through  Global Health Partnerships  </vt:lpstr>
      <vt:lpstr>Activity Disclaimer</vt:lpstr>
      <vt:lpstr>Objectives</vt:lpstr>
      <vt:lpstr>Background</vt:lpstr>
      <vt:lpstr>A Shared Vision</vt:lpstr>
      <vt:lpstr>Timeline</vt:lpstr>
      <vt:lpstr>Beyond the Village: An Ongoing Need</vt:lpstr>
      <vt:lpstr>Improving Services and Infrastructure </vt:lpstr>
      <vt:lpstr>Workforce Development</vt:lpstr>
      <vt:lpstr>Increasing capacity</vt:lpstr>
      <vt:lpstr>New Partnerships</vt:lpstr>
      <vt:lpstr>The Future</vt:lpstr>
      <vt:lpstr>Summary</vt:lpstr>
    </vt:vector>
  </TitlesOfParts>
  <Company>AAFP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Rover</dc:creator>
  <cp:lastModifiedBy>Sarah S. Jones</cp:lastModifiedBy>
  <cp:revision>26</cp:revision>
  <dcterms:created xsi:type="dcterms:W3CDTF">2013-05-20T16:20:33Z</dcterms:created>
  <dcterms:modified xsi:type="dcterms:W3CDTF">2017-08-16T08:03:02Z</dcterms:modified>
</cp:coreProperties>
</file>