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65" r:id="rId2"/>
    <p:sldId id="262" r:id="rId3"/>
    <p:sldId id="266" r:id="rId4"/>
    <p:sldId id="267" r:id="rId5"/>
    <p:sldId id="302" r:id="rId6"/>
    <p:sldId id="269" r:id="rId7"/>
    <p:sldId id="270" r:id="rId8"/>
    <p:sldId id="316" r:id="rId9"/>
    <p:sldId id="317" r:id="rId10"/>
    <p:sldId id="318" r:id="rId11"/>
    <p:sldId id="319" r:id="rId12"/>
    <p:sldId id="315" r:id="rId13"/>
    <p:sldId id="332" r:id="rId14"/>
    <p:sldId id="334" r:id="rId15"/>
    <p:sldId id="335" r:id="rId16"/>
    <p:sldId id="336" r:id="rId17"/>
    <p:sldId id="333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60" r:id="rId28"/>
    <p:sldId id="361" r:id="rId29"/>
    <p:sldId id="362" r:id="rId30"/>
    <p:sldId id="272" r:id="rId31"/>
    <p:sldId id="292" r:id="rId32"/>
    <p:sldId id="289" r:id="rId33"/>
    <p:sldId id="297" r:id="rId34"/>
    <p:sldId id="294" r:id="rId35"/>
    <p:sldId id="295" r:id="rId36"/>
    <p:sldId id="293" r:id="rId37"/>
    <p:sldId id="298" r:id="rId38"/>
    <p:sldId id="300" r:id="rId39"/>
    <p:sldId id="304" r:id="rId40"/>
    <p:sldId id="308" r:id="rId41"/>
    <p:sldId id="305" r:id="rId42"/>
    <p:sldId id="303" r:id="rId43"/>
    <p:sldId id="306" r:id="rId44"/>
    <p:sldId id="307" r:id="rId45"/>
    <p:sldId id="309" r:id="rId46"/>
    <p:sldId id="311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276" r:id="rId61"/>
    <p:sldId id="277" r:id="rId62"/>
    <p:sldId id="278" r:id="rId63"/>
    <p:sldId id="279" r:id="rId64"/>
    <p:sldId id="263" r:id="rId65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1F5"/>
    <a:srgbClr val="4161E9"/>
    <a:srgbClr val="246DBD"/>
    <a:srgbClr val="CC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86" autoAdjust="0"/>
    <p:restoredTop sz="94184" autoAdjust="0"/>
  </p:normalViewPr>
  <p:slideViewPr>
    <p:cSldViewPr snapToGrid="0" snapToObjects="1">
      <p:cViewPr varScale="1">
        <p:scale>
          <a:sx n="69" d="100"/>
          <a:sy n="69" d="100"/>
        </p:scale>
        <p:origin x="-6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471E48C-4211-4D8F-ABE7-8F5B6CF3E5AE}" type="datetimeFigureOut">
              <a:rPr lang="en-US" smtClean="0"/>
              <a:pPr/>
              <a:t>5/7/2018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8A9E0D9-1A2E-41E6-86D9-0965916F89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6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lIns="92943" tIns="92943" rIns="92943" bIns="92943" anchor="t" anchorCtr="0">
            <a:noAutofit/>
          </a:bodyPr>
          <a:lstStyle/>
          <a:p>
            <a:r>
              <a:rPr lang="en"/>
              <a:t>Each introduce ourselves </a:t>
            </a:r>
          </a:p>
        </p:txBody>
      </p:sp>
    </p:spTree>
    <p:extLst>
      <p:ext uri="{BB962C8B-B14F-4D97-AF65-F5344CB8AC3E}">
        <p14:creationId xmlns:p14="http://schemas.microsoft.com/office/powerpoint/2010/main" val="1680693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60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5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33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dirty="0"/>
              <a:t> – Source/Sponsors: About HERBS is presented by Memorial Sloan Kettering Cancer Center’s Integrative Medicine Service. This app works on iPad, iPhone, and iPod Touch devices</a:t>
            </a:r>
          </a:p>
          <a:p>
            <a:pPr defTabSz="929579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dirty="0"/>
              <a:t> – Pertinence to Primary Care</a:t>
            </a:r>
            <a:r>
              <a:rPr lang="en-US" sz="800" dirty="0"/>
              <a:t>: provides evidence-based information about herbs, botanicals, supplements, and integrative medicine </a:t>
            </a:r>
          </a:p>
          <a:p>
            <a:pPr defTabSz="929579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dirty="0"/>
              <a:t> – Authoritativeness/Accuracy: </a:t>
            </a:r>
            <a:r>
              <a:rPr lang="en-US" sz="800" dirty="0"/>
              <a:t>Validated by a world premier cancer center; content is updated weekly and is well-referenced with objective data and scientific references. </a:t>
            </a:r>
          </a:p>
          <a:p>
            <a:pPr defTabSz="929579"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dirty="0"/>
              <a:t> – Ease of Use: Very user friendly; you can access content offline after the app has been downloaded (essentially no internet connection is needed), personalize your favorites by </a:t>
            </a:r>
            <a:r>
              <a:rPr lang="en-US" dirty="0" err="1"/>
              <a:t>boomarking</a:t>
            </a:r>
            <a:r>
              <a:rPr lang="en-US" dirty="0"/>
              <a:t>; and share content by emailing monograph links directly from the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02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we’ll navigate how to use the app,</a:t>
            </a:r>
            <a:r>
              <a:rPr lang="en-US" baseline="0" dirty="0"/>
              <a:t> starting with the browse function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4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lIns="92943" tIns="92943" rIns="92943" bIns="92943" anchor="t" anchorCtr="0">
            <a:noAutofit/>
          </a:bodyPr>
          <a:lstStyle/>
          <a:p>
            <a:r>
              <a:rPr lang="en-US" dirty="0"/>
              <a:t>Browse through more than 200 monographs of botanicals, supplements, and complementary therapies</a:t>
            </a:r>
          </a:p>
          <a:p>
            <a:r>
              <a:rPr lang="en-US" dirty="0"/>
              <a:t>The content describes the structure, potential uses, adverse effects, and drug interactions of herbs</a:t>
            </a:r>
          </a:p>
          <a:p>
            <a:r>
              <a:rPr lang="en-US" dirty="0"/>
              <a:t>I do want to highlight that the app has more than just herbs –it includes integrative medicine therapies as well – for instance here you can see acupuncture listed.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92109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also search</a:t>
            </a:r>
            <a:r>
              <a:rPr lang="en-US" baseline="0" dirty="0"/>
              <a:t> for particular agents at the point of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94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search function will be helpful at the point of care when you have a patient that comes</a:t>
            </a:r>
            <a:r>
              <a:rPr lang="en-US" baseline="0" dirty="0"/>
              <a:t> in and asks you about the efficacy of Echinacea for treating the common cold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328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lIns="92943" tIns="92943" rIns="92943" bIns="92943" anchor="t" anchorCtr="0">
            <a:noAutofit/>
          </a:bodyPr>
          <a:lstStyle/>
          <a:p>
            <a:r>
              <a:rPr lang="en-US" dirty="0"/>
              <a:t>Search for echinacea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7329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lIns="92943" tIns="92943" rIns="92943" bIns="92943" anchor="t" anchorCtr="0">
            <a:noAutofit/>
          </a:bodyPr>
          <a:lstStyle/>
          <a:p>
            <a:r>
              <a:rPr lang="en-US" dirty="0"/>
              <a:t>You’ll find two different versions of each monograph: one for healthcare professionals</a:t>
            </a:r>
            <a:r>
              <a:rPr lang="en-US" baseline="0" dirty="0"/>
              <a:t> and one for consumers</a:t>
            </a:r>
            <a:endParaRPr lang="en-US" dirty="0"/>
          </a:p>
          <a:p>
            <a:r>
              <a:rPr lang="en-US" dirty="0"/>
              <a:t>Under professional</a:t>
            </a:r>
            <a:r>
              <a:rPr lang="en-US" baseline="0" dirty="0"/>
              <a:t> resources tab there is the clinical summary – which suggests that Echinacea is likely ineffective in preventing the common cold caused by rhinoviruses or in treating URIs.</a:t>
            </a:r>
          </a:p>
          <a:p>
            <a:r>
              <a:rPr lang="en-US" baseline="0" dirty="0"/>
              <a:t>Under clinical summary can review MOA, warnings, CI, ADR, and professional references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694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82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lIns="92943" tIns="92943" rIns="92943" bIns="92943" anchor="t" anchorCtr="0">
            <a:noAutofit/>
          </a:bodyPr>
          <a:lstStyle/>
          <a:p>
            <a:r>
              <a:rPr lang="en-US" dirty="0"/>
              <a:t>Consumer friendly drug monograph</a:t>
            </a:r>
          </a:p>
          <a:p>
            <a:r>
              <a:rPr lang="en-US" dirty="0"/>
              <a:t>How it works, side effects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499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Navigation</a:t>
            </a:r>
            <a:r>
              <a:rPr lang="en-US" baseline="0" dirty="0"/>
              <a:t> panel on bottom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57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dirty="0"/>
              <a:t>Featured menu shows commonly referenced products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96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dirty="0"/>
              <a:t>Can save favorites through bookmarks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01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r>
              <a:rPr lang="en-US" dirty="0"/>
              <a:t>Saving to bookmarks is also very easy, when you are on the drug monograph you want to save, just click add to bookmarks on the top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08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pretty much it for the app, we’ll break here into a think pair share group activity</a:t>
            </a:r>
          </a:p>
          <a:p>
            <a:r>
              <a:rPr lang="en-US" dirty="0"/>
              <a:t>This is a real patient case that I encountered on the inpatient palliative medicine service</a:t>
            </a:r>
          </a:p>
          <a:p>
            <a:r>
              <a:rPr lang="en-US" dirty="0"/>
              <a:t>The team presents the case of a 59 y/o female with colorectal cancer admitted for refractory n/v 2/2 recurrent SBO</a:t>
            </a:r>
          </a:p>
          <a:p>
            <a:r>
              <a:rPr lang="en-US" dirty="0"/>
              <a:t>Had tried various combinations of antiemetics with little relief, and then we also find out she’s taking turkey tail</a:t>
            </a:r>
          </a:p>
          <a:p>
            <a:r>
              <a:rPr lang="en-US" dirty="0"/>
              <a:t>So now we’re all wondering…what</a:t>
            </a:r>
            <a:r>
              <a:rPr lang="en-US" baseline="0" dirty="0"/>
              <a:t> is turkey tail?</a:t>
            </a:r>
            <a:endParaRPr lang="en-US" dirty="0"/>
          </a:p>
          <a:p>
            <a:r>
              <a:rPr lang="en-US" dirty="0"/>
              <a:t>Is it a good</a:t>
            </a:r>
            <a:r>
              <a:rPr lang="en-US" baseline="0" dirty="0"/>
              <a:t> idea to be taking it??</a:t>
            </a:r>
            <a:endParaRPr lang="en-US" dirty="0"/>
          </a:p>
          <a:p>
            <a:r>
              <a:rPr lang="en-US" dirty="0"/>
              <a:t>Could it be contributing to nausea</a:t>
            </a:r>
            <a:r>
              <a:rPr lang="en-US" baseline="0" dirty="0"/>
              <a:t> and vomiting?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3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include timer?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26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turkey tail, find immediately that it’s a type of mushroom </a:t>
            </a:r>
          </a:p>
          <a:p>
            <a:r>
              <a:rPr lang="en-US" dirty="0"/>
              <a:t>Includes scientific name, common name, and brand formulation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03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PSK developed for cancer treatment in Japan, </a:t>
            </a:r>
          </a:p>
          <a:p>
            <a:r>
              <a:rPr lang="en-US" dirty="0"/>
              <a:t>PSK appears to improve survival rates in gastric and colorectal cancers when used as an adjuvant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56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grade GI toxicities, unclear if causally related to turkey tail or concurrent chemo regimen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0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80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5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43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 disease = gallbladder, IBS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02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94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10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599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32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464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28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76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983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9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18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723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EC: </a:t>
            </a:r>
            <a:r>
              <a:rPr lang="en-US" dirty="0" err="1"/>
              <a:t>levonorgestrel</a:t>
            </a:r>
            <a:r>
              <a:rPr lang="en-US" dirty="0"/>
              <a:t> (Plan B), </a:t>
            </a:r>
            <a:r>
              <a:rPr lang="en-US" dirty="0" err="1"/>
              <a:t>ulipristal</a:t>
            </a:r>
            <a:r>
              <a:rPr lang="en-US" dirty="0"/>
              <a:t> (Ella), copper IUD, CHC</a:t>
            </a:r>
          </a:p>
          <a:p>
            <a:r>
              <a:rPr lang="en-US" dirty="0"/>
              <a:t>FAMs: basal body temp method, cervical mucus (Billings, Creighton, </a:t>
            </a:r>
            <a:r>
              <a:rPr lang="en-US" dirty="0" err="1"/>
              <a:t>TwoDay</a:t>
            </a:r>
            <a:r>
              <a:rPr lang="en-US" dirty="0"/>
              <a:t> method), calendar rhythm </a:t>
            </a:r>
            <a:r>
              <a:rPr lang="en-US" dirty="0" err="1"/>
              <a:t>methd</a:t>
            </a:r>
            <a:r>
              <a:rPr lang="en-US" dirty="0"/>
              <a:t>, standard days method, </a:t>
            </a:r>
            <a:r>
              <a:rPr lang="en-US" dirty="0" err="1"/>
              <a:t>symptotheraml</a:t>
            </a:r>
            <a:r>
              <a:rPr lang="en-US" dirty="0"/>
              <a:t> method, Marquette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471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EC: </a:t>
            </a:r>
            <a:r>
              <a:rPr lang="en-US" dirty="0" err="1"/>
              <a:t>levonorgestrel</a:t>
            </a:r>
            <a:r>
              <a:rPr lang="en-US" dirty="0"/>
              <a:t> (Plan B), </a:t>
            </a:r>
            <a:r>
              <a:rPr lang="en-US" dirty="0" err="1"/>
              <a:t>ulipristal</a:t>
            </a:r>
            <a:r>
              <a:rPr lang="en-US" dirty="0"/>
              <a:t> (Ella), copper IUD, CHC</a:t>
            </a:r>
          </a:p>
          <a:p>
            <a:r>
              <a:rPr lang="en-US" dirty="0"/>
              <a:t>FAMs: basal body temp method, cervical mucus (Billings, Creighton, </a:t>
            </a:r>
            <a:r>
              <a:rPr lang="en-US" dirty="0" err="1"/>
              <a:t>TwoDay</a:t>
            </a:r>
            <a:r>
              <a:rPr lang="en-US" dirty="0"/>
              <a:t> method), calendar rhythm </a:t>
            </a:r>
            <a:r>
              <a:rPr lang="en-US" dirty="0" err="1"/>
              <a:t>methd</a:t>
            </a:r>
            <a:r>
              <a:rPr lang="en-US" dirty="0"/>
              <a:t>, standard days method, </a:t>
            </a:r>
            <a:r>
              <a:rPr lang="en-US" dirty="0" err="1"/>
              <a:t>symptotheraml</a:t>
            </a:r>
            <a:r>
              <a:rPr lang="en-US" dirty="0"/>
              <a:t> method, Marquette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301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5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EC: </a:t>
            </a:r>
            <a:r>
              <a:rPr lang="en-US" dirty="0" err="1"/>
              <a:t>levonorgestrel</a:t>
            </a:r>
            <a:r>
              <a:rPr lang="en-US" dirty="0"/>
              <a:t> (Plan B), </a:t>
            </a:r>
            <a:r>
              <a:rPr lang="en-US" dirty="0" err="1"/>
              <a:t>ulipristal</a:t>
            </a:r>
            <a:r>
              <a:rPr lang="en-US" dirty="0"/>
              <a:t> (Ella), copper IUD, CHC</a:t>
            </a:r>
          </a:p>
          <a:p>
            <a:r>
              <a:rPr lang="en-US" dirty="0"/>
              <a:t>FAMs: basal body temp method, cervical mucus (Billings, Creighton, </a:t>
            </a:r>
            <a:r>
              <a:rPr lang="en-US" dirty="0" err="1"/>
              <a:t>TwoDay</a:t>
            </a:r>
            <a:r>
              <a:rPr lang="en-US" dirty="0"/>
              <a:t> method), calendar rhythm </a:t>
            </a:r>
            <a:r>
              <a:rPr lang="en-US" dirty="0" err="1"/>
              <a:t>methd</a:t>
            </a:r>
            <a:r>
              <a:rPr lang="en-US" dirty="0"/>
              <a:t>, standard days method, </a:t>
            </a:r>
            <a:r>
              <a:rPr lang="en-US" dirty="0" err="1"/>
              <a:t>symptotheraml</a:t>
            </a:r>
            <a:r>
              <a:rPr lang="en-US" dirty="0"/>
              <a:t> method, Marquette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71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EC: </a:t>
            </a:r>
            <a:r>
              <a:rPr lang="en-US" dirty="0" err="1"/>
              <a:t>levonorgestrel</a:t>
            </a:r>
            <a:r>
              <a:rPr lang="en-US" dirty="0"/>
              <a:t> (Plan B), </a:t>
            </a:r>
            <a:r>
              <a:rPr lang="en-US" dirty="0" err="1"/>
              <a:t>ulipristal</a:t>
            </a:r>
            <a:r>
              <a:rPr lang="en-US" dirty="0"/>
              <a:t> (Ella), copper IUD, CHC</a:t>
            </a:r>
          </a:p>
          <a:p>
            <a:r>
              <a:rPr lang="en-US" dirty="0"/>
              <a:t>FAMs: basal body temp method, cervical mucus (Billings, Creighton, </a:t>
            </a:r>
            <a:r>
              <a:rPr lang="en-US" dirty="0" err="1"/>
              <a:t>TwoDay</a:t>
            </a:r>
            <a:r>
              <a:rPr lang="en-US" dirty="0"/>
              <a:t> method), calendar rhythm </a:t>
            </a:r>
            <a:r>
              <a:rPr lang="en-US" dirty="0" err="1"/>
              <a:t>methd</a:t>
            </a:r>
            <a:r>
              <a:rPr lang="en-US" dirty="0"/>
              <a:t>, standard days method, </a:t>
            </a:r>
            <a:r>
              <a:rPr lang="en-US" dirty="0" err="1"/>
              <a:t>symptotheraml</a:t>
            </a:r>
            <a:r>
              <a:rPr lang="en-US" dirty="0"/>
              <a:t> method, Marquette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764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GoodRx</a:t>
            </a:r>
            <a:r>
              <a:rPr lang="en-US" baseline="0" dirty="0"/>
              <a:t> gathers current prescription drug prices and discounts to help improve adherence and affordability for patients. Provides current price at local and mail order pharmacies, manufacturers co-pay cards, pharmacy membership program, Medicare co-pay information and valuable saving tips.</a:t>
            </a:r>
          </a:p>
          <a:p>
            <a:endParaRPr lang="en-US" u="sng" baseline="0" dirty="0"/>
          </a:p>
          <a:p>
            <a:r>
              <a:rPr lang="en-US" u="sng" baseline="0" dirty="0"/>
              <a:t>Source</a:t>
            </a:r>
            <a:r>
              <a:rPr lang="en-US" baseline="0" dirty="0"/>
              <a:t>: </a:t>
            </a:r>
            <a:r>
              <a:rPr lang="en-US" baseline="0" dirty="0" err="1"/>
              <a:t>GoodRx</a:t>
            </a:r>
            <a:endParaRPr lang="en-US" baseline="0" dirty="0"/>
          </a:p>
          <a:p>
            <a:r>
              <a:rPr lang="en-US" u="sng" baseline="0" dirty="0"/>
              <a:t>Platform available</a:t>
            </a:r>
            <a:r>
              <a:rPr lang="en-US" baseline="0" dirty="0"/>
              <a:t>: iPad/iPhone/iPod touch, Android, Desktop</a:t>
            </a:r>
          </a:p>
          <a:p>
            <a:r>
              <a:rPr lang="en-US" u="sng" baseline="0" dirty="0"/>
              <a:t>Authoritativeness/accuracy/currency of information</a:t>
            </a:r>
            <a:r>
              <a:rPr lang="en-US" baseline="0" dirty="0"/>
              <a:t>: Developed for healthcare professionals, updated with retail pricing of medication based on dosage form, strength, and quantity</a:t>
            </a:r>
          </a:p>
          <a:p>
            <a:r>
              <a:rPr lang="en-US" u="sng" baseline="0" dirty="0"/>
              <a:t>Cost</a:t>
            </a:r>
            <a:r>
              <a:rPr lang="en-US" baseline="0" dirty="0"/>
              <a:t>: Free</a:t>
            </a:r>
          </a:p>
          <a:p>
            <a:r>
              <a:rPr lang="en-US" u="sng" baseline="0" dirty="0"/>
              <a:t>Ease of Use</a:t>
            </a:r>
            <a:r>
              <a:rPr lang="en-US" baseline="0" dirty="0"/>
              <a:t>: Easy to use form layout, simply populate fields and it find the medication at local pharmacies in the specified location</a:t>
            </a:r>
          </a:p>
          <a:p>
            <a:r>
              <a:rPr lang="en-US" u="sng" baseline="0" dirty="0" err="1"/>
              <a:t>Sponsers</a:t>
            </a:r>
            <a:r>
              <a:rPr lang="en-US" baseline="0" dirty="0"/>
              <a:t>: Good Rx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689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&lt;</a:t>
            </a:r>
            <a:r>
              <a:rPr lang="en-US" dirty="0" err="1" smtClean="0"/>
              <a:t>iframe</a:t>
            </a:r>
            <a:r>
              <a:rPr lang="en-US" dirty="0" smtClean="0"/>
              <a:t> width="640" height="360" </a:t>
            </a:r>
            <a:r>
              <a:rPr lang="en-US" dirty="0" err="1" smtClean="0"/>
              <a:t>src</a:t>
            </a:r>
            <a:r>
              <a:rPr lang="en-US" dirty="0" smtClean="0"/>
              <a:t>="https://www.youtube.com/embed/zVHWhLme2NQ" </a:t>
            </a:r>
            <a:r>
              <a:rPr lang="en-US" dirty="0" err="1" smtClean="0"/>
              <a:t>frameborder</a:t>
            </a:r>
            <a:r>
              <a:rPr lang="en-US" dirty="0" smtClean="0"/>
              <a:t>="0" allow="</a:t>
            </a:r>
            <a:r>
              <a:rPr lang="en-US" dirty="0" err="1" smtClean="0"/>
              <a:t>autoplay</a:t>
            </a:r>
            <a:r>
              <a:rPr lang="en-US" dirty="0" smtClean="0"/>
              <a:t>; encrypted-media" </a:t>
            </a:r>
            <a:r>
              <a:rPr lang="en-US" dirty="0" err="1" smtClean="0"/>
              <a:t>allowfullscreen</a:t>
            </a:r>
            <a:r>
              <a:rPr lang="en-US" dirty="0" smtClean="0"/>
              <a:t>&gt;&lt;/</a:t>
            </a:r>
            <a:r>
              <a:rPr lang="en-US" dirty="0" err="1" smtClean="0"/>
              <a:t>iframe</a:t>
            </a:r>
            <a:r>
              <a:rPr lang="en-US" dirty="0" smtClean="0"/>
              <a:t>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694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126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303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GoodRx</a:t>
            </a:r>
            <a:r>
              <a:rPr lang="en-US" dirty="0"/>
              <a:t> Pro</a:t>
            </a:r>
            <a:r>
              <a:rPr lang="en-US" baseline="0" dirty="0"/>
              <a:t> provides additional information on medications often found in other resources (i.e. package insert, </a:t>
            </a:r>
            <a:r>
              <a:rPr lang="en-US" baseline="0" dirty="0" err="1"/>
              <a:t>UpToDate</a:t>
            </a:r>
            <a:r>
              <a:rPr lang="en-US" baseline="0" dirty="0"/>
              <a:t>, Micromedex, and </a:t>
            </a:r>
            <a:r>
              <a:rPr lang="en-US" baseline="0" dirty="0" err="1"/>
              <a:t>Dynamed</a:t>
            </a:r>
            <a:r>
              <a:rPr lang="en-US" baseline="0" dirty="0"/>
              <a:t>). The information provide is a brief summary and lack completeness compared to other drug information resources.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387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580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continues to be resistant to lifestyle modification and has agree insulin therapy is the next step.</a:t>
            </a:r>
          </a:p>
          <a:p>
            <a:endParaRPr lang="en-US" dirty="0"/>
          </a:p>
          <a:p>
            <a:r>
              <a:rPr lang="en-US" dirty="0"/>
              <a:t>Discontinue Glipizide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724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951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78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205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290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Sort by Lives/Name/Status</a:t>
            </a:r>
          </a:p>
          <a:p>
            <a:r>
              <a:rPr lang="en-US" dirty="0"/>
              <a:t>Application does not specify</a:t>
            </a:r>
            <a:r>
              <a:rPr lang="en-US" baseline="0" dirty="0"/>
              <a:t> co-payments for individual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9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207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544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912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047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650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16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91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86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9E0D9-1A2E-41E6-86D9-0965916F894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8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347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VHWhLme2NQ&amp;t=3s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iff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iff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iff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tiff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12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535994" y="0"/>
            <a:ext cx="4607799" cy="24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4582249" cy="24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98650"/>
            <a:ext cx="9144000" cy="401910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4773812" y="4530399"/>
            <a:ext cx="4369981" cy="16863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FFFFFF"/>
                </a:solidFill>
              </a:rPr>
              <a:t>Emily Fargo</a:t>
            </a:r>
            <a:r>
              <a:rPr lang="en" sz="1800" dirty="0">
                <a:solidFill>
                  <a:srgbClr val="FFFFFF"/>
                </a:solidFill>
              </a:rPr>
              <a:t>, PharmD, BCPS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FFFFFF"/>
                </a:solidFill>
              </a:rPr>
              <a:t>Ardis Copenhaver</a:t>
            </a:r>
            <a:r>
              <a:rPr lang="en" sz="1800" dirty="0">
                <a:solidFill>
                  <a:srgbClr val="FFFFFF"/>
                </a:solidFill>
              </a:rPr>
              <a:t>, PharmD, BCPS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FFFFFF"/>
                </a:solidFill>
              </a:rPr>
              <a:t>Sara Weinstein</a:t>
            </a:r>
            <a:r>
              <a:rPr lang="en" sz="1800" dirty="0">
                <a:solidFill>
                  <a:srgbClr val="FFFFFF"/>
                </a:solidFill>
              </a:rPr>
              <a:t>, PharmD</a:t>
            </a:r>
          </a:p>
          <a:p>
            <a:pPr>
              <a:spcBef>
                <a:spcPts val="0"/>
              </a:spcBef>
            </a:pPr>
            <a:r>
              <a:rPr lang="en" sz="1800" dirty="0">
                <a:solidFill>
                  <a:srgbClr val="FFFFFF"/>
                </a:solidFill>
              </a:rPr>
              <a:t>Emily </a:t>
            </a:r>
            <a:r>
              <a:rPr lang="en-US" sz="1800" dirty="0">
                <a:solidFill>
                  <a:srgbClr val="FFFFFF"/>
                </a:solidFill>
              </a:rPr>
              <a:t>Bobrzynski</a:t>
            </a:r>
            <a:r>
              <a:rPr lang="en" sz="1800" dirty="0">
                <a:solidFill>
                  <a:srgbClr val="FFFFFF"/>
                </a:solidFill>
              </a:rPr>
              <a:t>, PharmD</a:t>
            </a:r>
          </a:p>
          <a:p>
            <a:pPr>
              <a:spcBef>
                <a:spcPts val="0"/>
              </a:spcBef>
            </a:pPr>
            <a:endParaRPr lang="en" sz="8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</a:pPr>
            <a:r>
              <a:rPr lang="en" sz="1400" dirty="0">
                <a:solidFill>
                  <a:srgbClr val="FFFFFF"/>
                </a:solidFill>
              </a:rPr>
              <a:t>Pharmacy Residents | Faculty Development Fellows</a:t>
            </a:r>
          </a:p>
          <a:p>
            <a:pPr>
              <a:spcBef>
                <a:spcPts val="0"/>
              </a:spcBef>
            </a:pPr>
            <a:endParaRPr lang="en" sz="8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</a:pPr>
            <a:r>
              <a:rPr lang="en" sz="1400" dirty="0">
                <a:solidFill>
                  <a:srgbClr val="FFFFFF"/>
                </a:solidFill>
              </a:rPr>
              <a:t>UPMC St. Margaret</a:t>
            </a:r>
          </a:p>
        </p:txBody>
      </p:sp>
      <p:sp>
        <p:nvSpPr>
          <p:cNvPr id="71" name="Shape 71"/>
          <p:cNvSpPr/>
          <p:nvPr/>
        </p:nvSpPr>
        <p:spPr>
          <a:xfrm>
            <a:off x="101010" y="482499"/>
            <a:ext cx="8941980" cy="14533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Apps to Support Medical Decision </a:t>
            </a:r>
          </a:p>
          <a:p>
            <a:pPr lvl="0"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Making and Patient Care</a:t>
            </a:r>
            <a:endParaRPr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"/>
    </mc:Choice>
    <mc:Fallback xmlns:mv="urn:schemas-microsoft-com:mac:vml" xmlns="">
      <mp:transition xmlns:mp="http://schemas.microsoft.com/office/mac/powerpoint/2008/main" spd="slow" advTm="161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0"/>
          <a:stretch/>
        </p:blipFill>
        <p:spPr>
          <a:xfrm>
            <a:off x="358588" y="1321629"/>
            <a:ext cx="3899087" cy="439496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8"/>
          <a:stretch/>
        </p:blipFill>
        <p:spPr>
          <a:xfrm>
            <a:off x="4410074" y="1321629"/>
            <a:ext cx="4357408" cy="4394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7297" y="4286250"/>
            <a:ext cx="3076576" cy="528638"/>
          </a:xfrm>
          <a:prstGeom prst="rect">
            <a:avLst/>
          </a:prstGeom>
          <a:noFill/>
          <a:ln w="41275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Shape 6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5220ECB-DB9C-42CD-8550-7BB7F8B41D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6117" y="6447291"/>
            <a:ext cx="525081" cy="41070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29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0" y="1104712"/>
            <a:ext cx="8691299" cy="5076145"/>
          </a:xfrm>
        </p:spPr>
      </p:pic>
      <p:pic>
        <p:nvPicPr>
          <p:cNvPr id="3" name="Shape 6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E70BEA4-3554-4E78-AC18-8723416CE6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6117" y="6447291"/>
            <a:ext cx="525081" cy="41070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63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697"/>
            <a:ext cx="8229600" cy="1143000"/>
          </a:xfrm>
        </p:spPr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2697"/>
            <a:ext cx="8229600" cy="50322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/>
              <a:t>SM is a </a:t>
            </a:r>
            <a:r>
              <a:rPr lang="en-US" sz="2800" b="1" dirty="0"/>
              <a:t>66 year old female (</a:t>
            </a:r>
            <a:r>
              <a:rPr lang="en-US" sz="2800" b="1" dirty="0" err="1"/>
              <a:t>wt</a:t>
            </a:r>
            <a:r>
              <a:rPr lang="en-US" sz="2800" b="1" dirty="0"/>
              <a:t> = 155 </a:t>
            </a:r>
            <a:r>
              <a:rPr lang="en-US" sz="2800" b="1" dirty="0" err="1"/>
              <a:t>lbs</a:t>
            </a:r>
            <a:r>
              <a:rPr lang="en-US" sz="2800" b="1" dirty="0"/>
              <a:t>) </a:t>
            </a:r>
            <a:r>
              <a:rPr lang="en-US" sz="2800" dirty="0"/>
              <a:t>with a </a:t>
            </a:r>
            <a:r>
              <a:rPr lang="en-US" sz="2800" dirty="0" smtClean="0"/>
              <a:t>PMH of </a:t>
            </a:r>
            <a:r>
              <a:rPr lang="en-US" sz="2800" dirty="0"/>
              <a:t>T2DM and  HTN. She was recently diagnosed with A. Fib after being admitted to the hospital for s/s of palpitations.  Her labs are WNL with a </a:t>
            </a:r>
            <a:r>
              <a:rPr lang="en-US" sz="2800" b="1" dirty="0" err="1"/>
              <a:t>SCr</a:t>
            </a:r>
            <a:r>
              <a:rPr lang="en-US" sz="2800" b="1" dirty="0"/>
              <a:t> is 1.3 mg/</a:t>
            </a:r>
            <a:r>
              <a:rPr lang="en-US" sz="2800" b="1" dirty="0" err="1"/>
              <a:t>dL</a:t>
            </a:r>
            <a:r>
              <a:rPr lang="en-US" sz="2800" dirty="0"/>
              <a:t>. Current medications include </a:t>
            </a:r>
            <a:r>
              <a:rPr lang="en-US" sz="2800" b="1" dirty="0"/>
              <a:t>ASA 81 </a:t>
            </a:r>
            <a:r>
              <a:rPr lang="en-US" sz="2800" dirty="0"/>
              <a:t>mg daily, Metformin 1000 mg BID and Lisinopril 20 mg daily.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400" dirty="0"/>
              <a:t>After weighing the pros and cons the patient determines </a:t>
            </a:r>
            <a:r>
              <a:rPr lang="en-US" sz="2400" dirty="0" smtClean="0"/>
              <a:t>she </a:t>
            </a:r>
            <a:r>
              <a:rPr lang="en-US" sz="2400" dirty="0"/>
              <a:t>would prefer to start anticoagulation. </a:t>
            </a:r>
          </a:p>
          <a:p>
            <a:endParaRPr lang="en-US" sz="2800" dirty="0"/>
          </a:p>
          <a:p>
            <a:pPr lvl="1"/>
            <a:r>
              <a:rPr lang="en-US" sz="2400" dirty="0"/>
              <a:t>What is her CHA</a:t>
            </a:r>
            <a:r>
              <a:rPr lang="en-US" sz="2400" baseline="-25000" dirty="0"/>
              <a:t>2</a:t>
            </a:r>
            <a:r>
              <a:rPr lang="en-US" sz="2400" dirty="0"/>
              <a:t>DS</a:t>
            </a:r>
            <a:r>
              <a:rPr lang="en-US" sz="2400" baseline="-25000" dirty="0"/>
              <a:t>2</a:t>
            </a:r>
            <a:r>
              <a:rPr lang="en-US" sz="2400" dirty="0"/>
              <a:t>-VASc? </a:t>
            </a:r>
            <a:endParaRPr lang="en-US" sz="2400" dirty="0" smtClean="0"/>
          </a:p>
          <a:p>
            <a:pPr lvl="2"/>
            <a:r>
              <a:rPr lang="en-US" sz="2000" dirty="0" smtClean="0"/>
              <a:t>4 </a:t>
            </a:r>
            <a:r>
              <a:rPr lang="en-US" sz="2000" dirty="0"/>
              <a:t>(Age, DM, HTN, female)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What is her HAS-BLED?  </a:t>
            </a:r>
            <a:endParaRPr lang="en-US" sz="2400" dirty="0" smtClean="0"/>
          </a:p>
          <a:p>
            <a:pPr lvl="2"/>
            <a:r>
              <a:rPr lang="en-US" sz="2000" dirty="0"/>
              <a:t>3</a:t>
            </a:r>
            <a:r>
              <a:rPr lang="en-US" sz="2000" dirty="0" smtClean="0"/>
              <a:t> </a:t>
            </a:r>
            <a:r>
              <a:rPr lang="en-US" sz="2000" dirty="0"/>
              <a:t>(Age, </a:t>
            </a:r>
            <a:r>
              <a:rPr lang="en-US" sz="2000" dirty="0" smtClean="0"/>
              <a:t>HTN and </a:t>
            </a:r>
            <a:r>
              <a:rPr lang="en-US" sz="2000" dirty="0"/>
              <a:t>currently taking an antiplatelet) 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If you were to choose </a:t>
            </a:r>
            <a:r>
              <a:rPr lang="en-US" sz="2400" dirty="0" err="1"/>
              <a:t>apixaban</a:t>
            </a:r>
            <a:r>
              <a:rPr lang="en-US" sz="2400" dirty="0"/>
              <a:t> what dose would you </a:t>
            </a:r>
            <a:r>
              <a:rPr lang="en-US" sz="2400" dirty="0" smtClean="0"/>
              <a:t>start?</a:t>
            </a:r>
          </a:p>
          <a:p>
            <a:pPr lvl="2"/>
            <a:r>
              <a:rPr lang="en-US" sz="2000" dirty="0" smtClean="0"/>
              <a:t>5 </a:t>
            </a:r>
            <a:r>
              <a:rPr lang="en-US" sz="2000" dirty="0"/>
              <a:t>mg BID </a:t>
            </a:r>
          </a:p>
        </p:txBody>
      </p:sp>
      <p:pic>
        <p:nvPicPr>
          <p:cNvPr id="4" name="Shape 6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FBCB4D6-E803-414F-8ACB-ECD6D1C699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7557" y="0"/>
            <a:ext cx="1043642" cy="97256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5" name="Shape 6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37D7D02A-9ABD-499B-97C6-B9F160C6B9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6117" y="6447291"/>
            <a:ext cx="525081" cy="41070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92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F0A4439-24CB-43EF-8907-EF3578D5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456"/>
            <a:ext cx="8229600" cy="1143000"/>
          </a:xfrm>
        </p:spPr>
        <p:txBody>
          <a:bodyPr/>
          <a:lstStyle/>
          <a:p>
            <a:r>
              <a:rPr lang="en-US" dirty="0"/>
              <a:t>About Herbs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EE3122FB-0E0F-4042-AC2C-F730B02E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9609"/>
            <a:ext cx="595423" cy="3946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9F8D24D-8E43-455B-A5CC-A698985DDAE9}"/>
              </a:ext>
            </a:extLst>
          </p:cNvPr>
          <p:cNvSpPr txBox="1"/>
          <p:nvPr/>
        </p:nvSpPr>
        <p:spPr>
          <a:xfrm>
            <a:off x="1148316" y="2356515"/>
            <a:ext cx="5206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Memorial Sloan Kettering Cancer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B4D5E7C-B8C1-4B44-887F-62C8838B9316}"/>
              </a:ext>
            </a:extLst>
          </p:cNvPr>
          <p:cNvSpPr txBox="1"/>
          <p:nvPr/>
        </p:nvSpPr>
        <p:spPr>
          <a:xfrm>
            <a:off x="1148316" y="3087648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Provides evidence-based information about herbs and integrative medicine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CEE94E7-AFC3-43C9-A883-98B29D042549}"/>
              </a:ext>
            </a:extLst>
          </p:cNvPr>
          <p:cNvSpPr txBox="1"/>
          <p:nvPr/>
        </p:nvSpPr>
        <p:spPr>
          <a:xfrm>
            <a:off x="1148316" y="4071045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Validated by world premier cancer center; weekly updates; well-referenced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81DECC1-B4C9-48C8-861E-A5E29584D084}"/>
              </a:ext>
            </a:extLst>
          </p:cNvPr>
          <p:cNvSpPr txBox="1"/>
          <p:nvPr/>
        </p:nvSpPr>
        <p:spPr>
          <a:xfrm>
            <a:off x="1148316" y="5054442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Internet connection needed; personalize to fit practice; share content easily via e-mail</a:t>
            </a:r>
          </a:p>
        </p:txBody>
      </p:sp>
      <p:pic>
        <p:nvPicPr>
          <p:cNvPr id="8" name="Shape 1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F4F4F5E-0E6F-4816-A59B-4D96B41D0F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905" y="3"/>
            <a:ext cx="1152474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3F2D41E-98B6-4B37-B2B7-675EFF7084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80" t="13215" r="41591" b="5204"/>
          <a:stretch/>
        </p:blipFill>
        <p:spPr>
          <a:xfrm>
            <a:off x="7299852" y="3"/>
            <a:ext cx="856347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435BA3A-EDE0-41CC-8B1C-31FA6E6BF7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2590" y="3"/>
            <a:ext cx="722217" cy="115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690F8BF-22EF-4BFF-8257-2B9AC4F1D2CD}"/>
              </a:ext>
            </a:extLst>
          </p:cNvPr>
          <p:cNvSpPr/>
          <p:nvPr/>
        </p:nvSpPr>
        <p:spPr>
          <a:xfrm>
            <a:off x="8156199" y="76072"/>
            <a:ext cx="975000" cy="1028700"/>
          </a:xfrm>
          <a:prstGeom prst="noSmoking">
            <a:avLst>
              <a:gd name="adj" fmla="val 7536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2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922566C-75C2-449F-8EDB-E9994CD70F62}"/>
              </a:ext>
            </a:extLst>
          </p:cNvPr>
          <p:cNvSpPr/>
          <p:nvPr/>
        </p:nvSpPr>
        <p:spPr>
          <a:xfrm>
            <a:off x="7240525" y="81818"/>
            <a:ext cx="975000" cy="1028700"/>
          </a:xfrm>
          <a:prstGeom prst="noSmoking">
            <a:avLst>
              <a:gd name="adj" fmla="val 7536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Shape 1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6494" y="5800204"/>
            <a:ext cx="1217506" cy="105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46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10926" y="2828543"/>
            <a:ext cx="5269911" cy="3037840"/>
          </a:xfrm>
          <a:prstGeom prst="rect">
            <a:avLst/>
          </a:prstGeom>
        </p:spPr>
      </p:pic>
      <p:pic>
        <p:nvPicPr>
          <p:cNvPr id="4" name="Shape 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7198" y="1538553"/>
            <a:ext cx="3344442" cy="5031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226946" y="1216722"/>
            <a:ext cx="5653890" cy="1289991"/>
            <a:chOff x="226946" y="1216722"/>
            <a:chExt cx="5653890" cy="1289991"/>
          </a:xfrm>
        </p:grpSpPr>
        <p:sp>
          <p:nvSpPr>
            <p:cNvPr id="6" name="TextBox 5"/>
            <p:cNvSpPr txBox="1"/>
            <p:nvPr/>
          </p:nvSpPr>
          <p:spPr>
            <a:xfrm>
              <a:off x="1547745" y="1538553"/>
              <a:ext cx="433309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accent1"/>
                  </a:solidFill>
                </a:rPr>
                <a:t>Navigating the App</a:t>
              </a:r>
            </a:p>
          </p:txBody>
        </p:sp>
        <p:sp>
          <p:nvSpPr>
            <p:cNvPr id="7" name="Striped Right Arrow 6"/>
            <p:cNvSpPr/>
            <p:nvPr/>
          </p:nvSpPr>
          <p:spPr>
            <a:xfrm>
              <a:off x="226946" y="1216722"/>
              <a:ext cx="1320800" cy="1289991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hape 300"/>
          <p:cNvSpPr txBox="1"/>
          <p:nvPr/>
        </p:nvSpPr>
        <p:spPr>
          <a:xfrm>
            <a:off x="6314069" y="4836706"/>
            <a:ext cx="1790700" cy="47670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8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8472457" y="552046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/>
              <a:t>15</a:t>
            </a:fld>
            <a:endParaRPr lang="en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625" y="1171500"/>
            <a:ext cx="3135900" cy="45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9841" y="1171500"/>
            <a:ext cx="3207600" cy="45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1726225" y="4108900"/>
            <a:ext cx="1790700" cy="47670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0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5CA106D-1132-48C9-B758-F0FFCC8D7765}"/>
              </a:ext>
            </a:extLst>
          </p:cNvPr>
          <p:cNvSpPr txBox="1"/>
          <p:nvPr/>
        </p:nvSpPr>
        <p:spPr>
          <a:xfrm>
            <a:off x="4599841" y="4108900"/>
            <a:ext cx="3133842" cy="47670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090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10926" y="2828543"/>
            <a:ext cx="5269911" cy="3037840"/>
          </a:xfrm>
          <a:prstGeom prst="rect">
            <a:avLst/>
          </a:prstGeom>
        </p:spPr>
      </p:pic>
      <p:pic>
        <p:nvPicPr>
          <p:cNvPr id="4" name="Shape 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7198" y="1538553"/>
            <a:ext cx="3344442" cy="5031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226946" y="1216722"/>
            <a:ext cx="5653890" cy="1289991"/>
            <a:chOff x="226946" y="1216722"/>
            <a:chExt cx="5653890" cy="1289991"/>
          </a:xfrm>
        </p:grpSpPr>
        <p:sp>
          <p:nvSpPr>
            <p:cNvPr id="6" name="TextBox 5"/>
            <p:cNvSpPr txBox="1"/>
            <p:nvPr/>
          </p:nvSpPr>
          <p:spPr>
            <a:xfrm>
              <a:off x="1547745" y="1538553"/>
              <a:ext cx="433309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accent1"/>
                  </a:solidFill>
                </a:rPr>
                <a:t>Navigating the App</a:t>
              </a:r>
            </a:p>
          </p:txBody>
        </p:sp>
        <p:sp>
          <p:nvSpPr>
            <p:cNvPr id="7" name="Striped Right Arrow 6"/>
            <p:cNvSpPr/>
            <p:nvPr/>
          </p:nvSpPr>
          <p:spPr>
            <a:xfrm>
              <a:off x="226946" y="1216722"/>
              <a:ext cx="1320800" cy="1289991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hape 300"/>
          <p:cNvSpPr txBox="1"/>
          <p:nvPr/>
        </p:nvSpPr>
        <p:spPr>
          <a:xfrm>
            <a:off x="6314069" y="5300650"/>
            <a:ext cx="1790700" cy="47670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0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Encounter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b="1" dirty="0"/>
              <a:t>53 y/o female </a:t>
            </a:r>
            <a:r>
              <a:rPr lang="en-US" sz="3000" dirty="0"/>
              <a:t>with symptoms consistent with </a:t>
            </a:r>
            <a:r>
              <a:rPr lang="en-US" sz="3000" b="1" dirty="0"/>
              <a:t>rhinovirus</a:t>
            </a:r>
          </a:p>
          <a:p>
            <a:r>
              <a:rPr lang="en-US" sz="3000" dirty="0"/>
              <a:t>Wants to know about </a:t>
            </a:r>
            <a:r>
              <a:rPr lang="en-US" sz="3000" b="1" dirty="0">
                <a:solidFill>
                  <a:srgbClr val="FF00FF"/>
                </a:solidFill>
              </a:rPr>
              <a:t>efficacy of Echinacea</a:t>
            </a:r>
            <a:r>
              <a:rPr lang="en-US" sz="3000" dirty="0">
                <a:solidFill>
                  <a:srgbClr val="FF00FF"/>
                </a:solidFill>
              </a:rPr>
              <a:t> </a:t>
            </a:r>
            <a:r>
              <a:rPr lang="en-US" sz="3000" dirty="0"/>
              <a:t>in treating the </a:t>
            </a:r>
            <a:r>
              <a:rPr lang="en-US" sz="3000" i="1" dirty="0"/>
              <a:t>common cold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420" y="4104640"/>
            <a:ext cx="2341420" cy="2511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5" y="4623455"/>
            <a:ext cx="3378661" cy="1593033"/>
          </a:xfrm>
          <a:prstGeom prst="rect">
            <a:avLst/>
          </a:prstGeom>
        </p:spPr>
      </p:pic>
      <p:pic>
        <p:nvPicPr>
          <p:cNvPr id="7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15489"/>
            <a:ext cx="1217506" cy="105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60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8472457" y="552046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/>
              <a:t>18</a:t>
            </a:fld>
            <a:endParaRPr lang="en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625" y="1005466"/>
            <a:ext cx="3135900" cy="45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1726223" y="4371953"/>
            <a:ext cx="1790700" cy="55950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0" name="Shape 3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6307" y="1005466"/>
            <a:ext cx="3153600" cy="44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23" y="5076300"/>
            <a:ext cx="2210512" cy="1618211"/>
          </a:xfrm>
          <a:prstGeom prst="rect">
            <a:avLst/>
          </a:prstGeom>
        </p:spPr>
      </p:pic>
      <p:pic>
        <p:nvPicPr>
          <p:cNvPr id="7" name="Shape 1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0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8472457" y="552046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/>
              <a:t>19</a:t>
            </a:fld>
            <a:endParaRPr lang="en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769" y="1549821"/>
            <a:ext cx="2832600" cy="45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/>
        </p:nvSpPr>
        <p:spPr>
          <a:xfrm>
            <a:off x="1855075" y="1488374"/>
            <a:ext cx="1452300" cy="48930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5802" y="1508195"/>
            <a:ext cx="2794500" cy="45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1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7F7FBD4-4987-4798-BFAE-F0A0F1FCF6F5}"/>
              </a:ext>
            </a:extLst>
          </p:cNvPr>
          <p:cNvSpPr txBox="1"/>
          <p:nvPr/>
        </p:nvSpPr>
        <p:spPr>
          <a:xfrm>
            <a:off x="1406769" y="3956462"/>
            <a:ext cx="1452300" cy="48930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Shape 31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C6FD4BE-9D8D-4EEE-A81F-E2FDFE3E09A1}"/>
              </a:ext>
            </a:extLst>
          </p:cNvPr>
          <p:cNvSpPr txBox="1"/>
          <p:nvPr/>
        </p:nvSpPr>
        <p:spPr>
          <a:xfrm>
            <a:off x="4607292" y="2838201"/>
            <a:ext cx="2957290" cy="2850079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57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6" y="2561562"/>
            <a:ext cx="8506047" cy="24463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We have no financial disclosures.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We have some app loyalty, but we did our research.</a:t>
            </a:r>
          </a:p>
        </p:txBody>
      </p:sp>
    </p:spTree>
    <p:extLst>
      <p:ext uri="{BB962C8B-B14F-4D97-AF65-F5344CB8AC3E}">
        <p14:creationId xmlns:p14="http://schemas.microsoft.com/office/powerpoint/2010/main" val="4283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7"/>
    </mc:Choice>
    <mc:Fallback xmlns:mv="urn:schemas-microsoft-com:mac:vml" xmlns="">
      <mp:transition xmlns:mp="http://schemas.microsoft.com/office/mac/powerpoint/2008/main" spd="slow" advTm="1026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8472457" y="552046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/>
              <a:t>20</a:t>
            </a:fld>
            <a:endParaRPr lang="en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3725" y="1162050"/>
            <a:ext cx="27939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 txBox="1"/>
          <p:nvPr/>
        </p:nvSpPr>
        <p:spPr>
          <a:xfrm>
            <a:off x="3133349" y="1072100"/>
            <a:ext cx="1122600" cy="47640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7449" y="1143000"/>
            <a:ext cx="2793900" cy="4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2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8515C41-E33A-4D02-A4A7-9B46A89B0EFE}"/>
              </a:ext>
            </a:extLst>
          </p:cNvPr>
          <p:cNvSpPr txBox="1"/>
          <p:nvPr/>
        </p:nvSpPr>
        <p:spPr>
          <a:xfrm>
            <a:off x="1713725" y="3540189"/>
            <a:ext cx="1122600" cy="47640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Shape 32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C37723C-C40A-4F3A-BD18-9E6B2DB5BE18}"/>
              </a:ext>
            </a:extLst>
          </p:cNvPr>
          <p:cNvSpPr txBox="1"/>
          <p:nvPr/>
        </p:nvSpPr>
        <p:spPr>
          <a:xfrm>
            <a:off x="4927449" y="3454389"/>
            <a:ext cx="2793900" cy="1782630"/>
          </a:xfrm>
          <a:prstGeom prst="rect">
            <a:avLst/>
          </a:prstGeom>
          <a:noFill/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825" tIns="92825" rIns="92825" bIns="92825" anchor="ctr" anchorCtr="0">
            <a:noAutofit/>
          </a:bodyPr>
          <a:lstStyle/>
          <a:p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2975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10926" y="2828543"/>
            <a:ext cx="5269911" cy="3037840"/>
          </a:xfrm>
          <a:prstGeom prst="rect">
            <a:avLst/>
          </a:prstGeom>
        </p:spPr>
      </p:pic>
      <p:pic>
        <p:nvPicPr>
          <p:cNvPr id="4" name="Shape 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7198" y="1585796"/>
            <a:ext cx="3344442" cy="50316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47745" y="1538553"/>
            <a:ext cx="43330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1"/>
                </a:solidFill>
              </a:rPr>
              <a:t>Navigating the App</a:t>
            </a:r>
          </a:p>
        </p:txBody>
      </p:sp>
      <p:sp>
        <p:nvSpPr>
          <p:cNvPr id="7" name="Striped Right Arrow 6"/>
          <p:cNvSpPr/>
          <p:nvPr/>
        </p:nvSpPr>
        <p:spPr>
          <a:xfrm>
            <a:off x="226946" y="1216722"/>
            <a:ext cx="1320800" cy="128999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44160" y="6100349"/>
            <a:ext cx="3799839" cy="54380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9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45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10926" y="2828543"/>
            <a:ext cx="5269911" cy="3037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745" y="1538553"/>
            <a:ext cx="4333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Navigating the App:</a:t>
            </a:r>
          </a:p>
          <a:p>
            <a:r>
              <a:rPr lang="en-US" sz="3600" b="1" u="sng" dirty="0">
                <a:solidFill>
                  <a:schemeClr val="accent1"/>
                </a:solidFill>
              </a:rPr>
              <a:t>Featured</a:t>
            </a:r>
          </a:p>
        </p:txBody>
      </p:sp>
      <p:sp>
        <p:nvSpPr>
          <p:cNvPr id="7" name="Striped Right Arrow 6"/>
          <p:cNvSpPr/>
          <p:nvPr/>
        </p:nvSpPr>
        <p:spPr>
          <a:xfrm>
            <a:off x="226946" y="1216722"/>
            <a:ext cx="1320800" cy="128999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509926" y="313223"/>
            <a:ext cx="3577895" cy="6471534"/>
            <a:chOff x="5509926" y="313223"/>
            <a:chExt cx="3577895" cy="6471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9926" y="313223"/>
              <a:ext cx="3577895" cy="63009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62049" y="5953760"/>
              <a:ext cx="711200" cy="830997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48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85319" y="537882"/>
            <a:ext cx="1864659" cy="43030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10926" y="2828543"/>
            <a:ext cx="5269911" cy="3037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745" y="1538553"/>
            <a:ext cx="4333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Navigating the App: </a:t>
            </a:r>
            <a:r>
              <a:rPr lang="en-US" sz="3600" b="1" u="sng" dirty="0">
                <a:solidFill>
                  <a:schemeClr val="accent1"/>
                </a:solidFill>
              </a:rPr>
              <a:t>Bookmarks</a:t>
            </a:r>
          </a:p>
        </p:txBody>
      </p:sp>
      <p:sp>
        <p:nvSpPr>
          <p:cNvPr id="7" name="Striped Right Arrow 6"/>
          <p:cNvSpPr/>
          <p:nvPr/>
        </p:nvSpPr>
        <p:spPr>
          <a:xfrm>
            <a:off x="226946" y="1216722"/>
            <a:ext cx="1320800" cy="128999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468471" y="376517"/>
            <a:ext cx="3420628" cy="6273961"/>
            <a:chOff x="5320254" y="162492"/>
            <a:chExt cx="3568845" cy="64921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0254" y="162492"/>
              <a:ext cx="3568845" cy="63694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77760" y="5823602"/>
              <a:ext cx="711200" cy="830997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48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87576" y="641246"/>
            <a:ext cx="1582417" cy="33855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52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10926" y="2828543"/>
            <a:ext cx="5269911" cy="3037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745" y="1538553"/>
            <a:ext cx="4333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Navigating the App: Adding Bookmarks</a:t>
            </a:r>
          </a:p>
        </p:txBody>
      </p:sp>
      <p:sp>
        <p:nvSpPr>
          <p:cNvPr id="7" name="Striped Right Arrow 6"/>
          <p:cNvSpPr/>
          <p:nvPr/>
        </p:nvSpPr>
        <p:spPr>
          <a:xfrm>
            <a:off x="226946" y="1216722"/>
            <a:ext cx="1320800" cy="1289991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3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6490" y="1493723"/>
            <a:ext cx="2966391" cy="50416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880837" y="1991856"/>
            <a:ext cx="1582417" cy="33855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pic>
        <p:nvPicPr>
          <p:cNvPr id="8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73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/>
              <a:t>59 y/o female</a:t>
            </a:r>
            <a:r>
              <a:rPr lang="en-US" sz="2800" dirty="0"/>
              <a:t> with </a:t>
            </a:r>
            <a:r>
              <a:rPr lang="en-US" sz="2800" u="sng" dirty="0"/>
              <a:t>colorectal cancer </a:t>
            </a:r>
            <a:r>
              <a:rPr lang="en-US" sz="2800" dirty="0"/>
              <a:t>admitted for </a:t>
            </a:r>
            <a:r>
              <a:rPr lang="en-US" sz="2800" b="1" i="1" dirty="0">
                <a:solidFill>
                  <a:schemeClr val="accent1"/>
                </a:solidFill>
              </a:rPr>
              <a:t>refractory n/v </a:t>
            </a:r>
            <a:r>
              <a:rPr lang="en-US" sz="2800" dirty="0"/>
              <a:t>secondary to </a:t>
            </a:r>
            <a:r>
              <a:rPr lang="en-US" sz="2800" b="1" dirty="0"/>
              <a:t>recurrent SBO </a:t>
            </a:r>
          </a:p>
          <a:p>
            <a:r>
              <a:rPr lang="en-US" sz="2800" dirty="0"/>
              <a:t>Failed previous trial of haloperidol</a:t>
            </a:r>
          </a:p>
          <a:p>
            <a:r>
              <a:rPr lang="en-US" sz="2800" b="1" dirty="0"/>
              <a:t>Antiemetic regimen:</a:t>
            </a:r>
          </a:p>
          <a:p>
            <a:pPr lvl="1"/>
            <a:r>
              <a:rPr lang="en-US" sz="2400" dirty="0" err="1"/>
              <a:t>Prochlorperazine</a:t>
            </a:r>
            <a:r>
              <a:rPr lang="en-US" sz="2400" dirty="0"/>
              <a:t> 25 mg PO q6h PRN</a:t>
            </a:r>
          </a:p>
          <a:p>
            <a:pPr lvl="1"/>
            <a:r>
              <a:rPr lang="en-US" sz="2400" dirty="0"/>
              <a:t>Transdermal scopolamine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800" dirty="0"/>
              <a:t>Also taking turkey tail??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314" y="4104640"/>
            <a:ext cx="2341420" cy="2511508"/>
          </a:xfrm>
          <a:prstGeom prst="rect">
            <a:avLst/>
          </a:prstGeom>
        </p:spPr>
      </p:pic>
      <p:pic>
        <p:nvPicPr>
          <p:cNvPr id="5" name="Shape 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6494" y="15489"/>
            <a:ext cx="1217506" cy="105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51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The Turkey Tail </a:t>
            </a:r>
            <a:r>
              <a:rPr lang="en-US" dirty="0"/>
              <a:t>Case Activity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047"/>
            <a:ext cx="8229600" cy="3946879"/>
          </a:xfrm>
        </p:spPr>
        <p:txBody>
          <a:bodyPr>
            <a:normAutofit/>
          </a:bodyPr>
          <a:lstStyle/>
          <a:p>
            <a:r>
              <a:rPr lang="en-US" sz="3000" dirty="0"/>
              <a:t>Work in pairs to complete the following:</a:t>
            </a:r>
          </a:p>
          <a:p>
            <a:pPr lvl="1"/>
            <a:r>
              <a:rPr lang="en-US" sz="2600" dirty="0"/>
              <a:t>What is turkey tail?</a:t>
            </a:r>
          </a:p>
          <a:p>
            <a:pPr lvl="1"/>
            <a:r>
              <a:rPr lang="en-US" sz="2600" dirty="0"/>
              <a:t>What’s the indication for this patient?</a:t>
            </a:r>
          </a:p>
          <a:p>
            <a:pPr lvl="1"/>
            <a:r>
              <a:rPr lang="en-US" sz="2600" dirty="0"/>
              <a:t>Is it causing and/or exacerbating her symptoms?</a:t>
            </a:r>
            <a:endParaRPr lang="en-US" sz="26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742" y="4243050"/>
            <a:ext cx="3541058" cy="2487898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1060077" y="4766731"/>
            <a:ext cx="3482788" cy="1440531"/>
          </a:xfrm>
          <a:prstGeom prst="wedgeRectCallout">
            <a:avLst>
              <a:gd name="adj1" fmla="val 32971"/>
              <a:gd name="adj2" fmla="val 67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/>
              <a:t>59 y/o F with a history colorectal cancer presenting with refractory n/v 2/2 recurrent SBO</a:t>
            </a:r>
          </a:p>
        </p:txBody>
      </p:sp>
      <p:pic>
        <p:nvPicPr>
          <p:cNvPr id="6" name="Shape 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67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turkey tail?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839" y="1917594"/>
            <a:ext cx="3308307" cy="4619061"/>
          </a:xfrm>
          <a:prstGeom prst="rect">
            <a:avLst/>
          </a:prstGeom>
        </p:spPr>
      </p:pic>
      <p:pic>
        <p:nvPicPr>
          <p:cNvPr id="7" name="Shape 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6494" y="-128"/>
            <a:ext cx="1217506" cy="10577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193C7BC-D999-464C-A3B6-606E733AD2EB}"/>
              </a:ext>
            </a:extLst>
          </p:cNvPr>
          <p:cNvSpPr txBox="1"/>
          <p:nvPr/>
        </p:nvSpPr>
        <p:spPr>
          <a:xfrm>
            <a:off x="4901706" y="2928553"/>
            <a:ext cx="1582417" cy="70788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pic>
        <p:nvPicPr>
          <p:cNvPr id="9" name="Shape 30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C498CF99-E06B-436F-ADBD-D56B3A65E784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552430" y="2029896"/>
            <a:ext cx="2892076" cy="45639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EB57D53-AEF1-4819-8659-CFE1F52117D1}"/>
              </a:ext>
            </a:extLst>
          </p:cNvPr>
          <p:cNvSpPr txBox="1"/>
          <p:nvPr/>
        </p:nvSpPr>
        <p:spPr>
          <a:xfrm>
            <a:off x="2207259" y="5518828"/>
            <a:ext cx="1582417" cy="33855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F99D05B-1B58-4571-B176-7FF33840B6F7}"/>
              </a:ext>
            </a:extLst>
          </p:cNvPr>
          <p:cNvSpPr txBox="1"/>
          <p:nvPr/>
        </p:nvSpPr>
        <p:spPr>
          <a:xfrm>
            <a:off x="4818887" y="3994179"/>
            <a:ext cx="2983201" cy="105283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3995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indication?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687" y="5346073"/>
            <a:ext cx="1906952" cy="1339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821" y="1801297"/>
            <a:ext cx="3308307" cy="4619061"/>
          </a:xfrm>
          <a:prstGeom prst="rect">
            <a:avLst/>
          </a:prstGeom>
        </p:spPr>
      </p:pic>
      <p:pic>
        <p:nvPicPr>
          <p:cNvPr id="7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5C6B031-8343-4583-B55D-0DD71B388CB4}"/>
              </a:ext>
            </a:extLst>
          </p:cNvPr>
          <p:cNvSpPr txBox="1"/>
          <p:nvPr/>
        </p:nvSpPr>
        <p:spPr>
          <a:xfrm>
            <a:off x="2773821" y="5189516"/>
            <a:ext cx="3308307" cy="123084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grpSp>
        <p:nvGrpSpPr>
          <p:cNvPr id="10" name="Group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408F2D13-8CA9-4564-893D-BA9F87B1332D}"/>
              </a:ext>
            </a:extLst>
          </p:cNvPr>
          <p:cNvGrpSpPr/>
          <p:nvPr/>
        </p:nvGrpSpPr>
        <p:grpSpPr>
          <a:xfrm>
            <a:off x="237506" y="4370119"/>
            <a:ext cx="2351315" cy="1365663"/>
            <a:chOff x="237506" y="4370119"/>
            <a:chExt cx="2351315" cy="136566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="" id="{59F56077-79D4-4F34-B701-9FD0065772F1}"/>
                </a:ext>
              </a:extLst>
            </p:cNvPr>
            <p:cNvSpPr/>
            <p:nvPr/>
          </p:nvSpPr>
          <p:spPr>
            <a:xfrm>
              <a:off x="237506" y="4370119"/>
              <a:ext cx="2351315" cy="1365663"/>
            </a:xfrm>
            <a:prstGeom prst="wedgeRoundRectCallout">
              <a:avLst>
                <a:gd name="adj1" fmla="val 56440"/>
                <a:gd name="adj2" fmla="val 78152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="" id="{E2F72D5B-E2EF-4CE2-9E99-9DA07704D843}"/>
                </a:ext>
              </a:extLst>
            </p:cNvPr>
            <p:cNvSpPr txBox="1"/>
            <p:nvPr/>
          </p:nvSpPr>
          <p:spPr>
            <a:xfrm>
              <a:off x="360361" y="4476997"/>
              <a:ext cx="21215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Colorectal cancer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02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00" dirty="0"/>
              <a:t>Is it exacerbating her symptoms?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687" y="5346073"/>
            <a:ext cx="1906952" cy="1339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70" y="1866901"/>
            <a:ext cx="5047817" cy="4636408"/>
          </a:xfrm>
          <a:prstGeom prst="rect">
            <a:avLst/>
          </a:prstGeom>
        </p:spPr>
      </p:pic>
      <p:pic>
        <p:nvPicPr>
          <p:cNvPr id="6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494" y="0"/>
            <a:ext cx="1217506" cy="10577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8E2C46B-93B1-4485-9CE1-9DD91BF712A0}"/>
              </a:ext>
            </a:extLst>
          </p:cNvPr>
          <p:cNvSpPr txBox="1"/>
          <p:nvPr/>
        </p:nvSpPr>
        <p:spPr>
          <a:xfrm>
            <a:off x="1828870" y="5115240"/>
            <a:ext cx="4916314" cy="830997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sz="4800" dirty="0"/>
          </a:p>
        </p:txBody>
      </p:sp>
      <p:grpSp>
        <p:nvGrpSpPr>
          <p:cNvPr id="8" name="Group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E0406EC-778A-4FFD-8C40-3BD51E8B998F}"/>
              </a:ext>
            </a:extLst>
          </p:cNvPr>
          <p:cNvGrpSpPr/>
          <p:nvPr/>
        </p:nvGrpSpPr>
        <p:grpSpPr>
          <a:xfrm>
            <a:off x="131406" y="3214297"/>
            <a:ext cx="1781299" cy="1177613"/>
            <a:chOff x="237506" y="4370119"/>
            <a:chExt cx="2351315" cy="136566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="" id="{E9BCD748-09F8-44A5-A9B9-F0751AE1376D}"/>
                </a:ext>
              </a:extLst>
            </p:cNvPr>
            <p:cNvSpPr/>
            <p:nvPr/>
          </p:nvSpPr>
          <p:spPr>
            <a:xfrm>
              <a:off x="237506" y="4370119"/>
              <a:ext cx="2351315" cy="1365663"/>
            </a:xfrm>
            <a:prstGeom prst="wedgeRoundRectCallout">
              <a:avLst>
                <a:gd name="adj1" fmla="val 45773"/>
                <a:gd name="adj2" fmla="val 112438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="" id="{A5002F39-6672-4A82-A3D9-9EA5740FC132}"/>
                </a:ext>
              </a:extLst>
            </p:cNvPr>
            <p:cNvSpPr txBox="1"/>
            <p:nvPr/>
          </p:nvSpPr>
          <p:spPr>
            <a:xfrm>
              <a:off x="360361" y="4571101"/>
              <a:ext cx="2121582" cy="963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Possible </a:t>
              </a:r>
              <a:r>
                <a:rPr lang="en-US" sz="2400" b="1" dirty="0">
                  <a:solidFill>
                    <a:schemeClr val="bg1"/>
                  </a:solidFill>
                </a:rPr>
                <a:t>GI toxicity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60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D805E41-FE38-4B1A-AAC6-0D39248D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3C45ED3-8A41-4F3E-8ACD-D3907C1B9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113186"/>
            <a:ext cx="8474149" cy="4205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Active participants will be able to: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u="sng" dirty="0"/>
              <a:t>Describe</a:t>
            </a:r>
            <a:r>
              <a:rPr lang="en-US" sz="2400" dirty="0"/>
              <a:t> how mobile applications (apps) can be used at the point of care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i="1" u="sng" dirty="0"/>
              <a:t>Demonstrate</a:t>
            </a:r>
            <a:r>
              <a:rPr lang="en-US" sz="2400" dirty="0"/>
              <a:t> to patients and family medicine learners how to use the recommended medical apps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sz="2400" i="1" u="sng" dirty="0"/>
              <a:t>Utilize</a:t>
            </a:r>
            <a:r>
              <a:rPr lang="en-US" sz="2400" dirty="0"/>
              <a:t> appropriate and effective mobile applications in practice to generate clinical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1238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F0A4439-24CB-43EF-8907-EF3578D5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6733"/>
            <a:ext cx="8229600" cy="1143000"/>
          </a:xfrm>
        </p:spPr>
        <p:txBody>
          <a:bodyPr/>
          <a:lstStyle/>
          <a:p>
            <a:r>
              <a:rPr lang="en-US" dirty="0"/>
              <a:t>Contraception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EE3122FB-0E0F-4042-AC2C-F730B02E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9609"/>
            <a:ext cx="595423" cy="3946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9F8D24D-8E43-455B-A5CC-A698985DDAE9}"/>
              </a:ext>
            </a:extLst>
          </p:cNvPr>
          <p:cNvSpPr txBox="1"/>
          <p:nvPr/>
        </p:nvSpPr>
        <p:spPr>
          <a:xfrm>
            <a:off x="1148316" y="2154215"/>
            <a:ext cx="7680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Reproductive Health Access Project (RHAP) and UHS Wilson Family Medicine residency faculty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B4D5E7C-B8C1-4B44-887F-62C8838B9316}"/>
              </a:ext>
            </a:extLst>
          </p:cNvPr>
          <p:cNvSpPr txBox="1"/>
          <p:nvPr/>
        </p:nvSpPr>
        <p:spPr>
          <a:xfrm>
            <a:off x="1148316" y="3308176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Helps clinicians provide prompt and skillful provision of contraceptive care to women and couples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CEE94E7-AFC3-43C9-A883-98B29D042549}"/>
              </a:ext>
            </a:extLst>
          </p:cNvPr>
          <p:cNvSpPr txBox="1"/>
          <p:nvPr/>
        </p:nvSpPr>
        <p:spPr>
          <a:xfrm>
            <a:off x="1148316" y="4395528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Incorporates information from the CDC, RHAP, and FDA-prescribing information; updated regularly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81DECC1-B4C9-48C8-861E-A5E29584D084}"/>
              </a:ext>
            </a:extLst>
          </p:cNvPr>
          <p:cNvSpPr txBox="1"/>
          <p:nvPr/>
        </p:nvSpPr>
        <p:spPr>
          <a:xfrm>
            <a:off x="1148315" y="5514748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Easy to use layout; automatically self-updates information; does not require internet to use</a:t>
            </a:r>
          </a:p>
        </p:txBody>
      </p:sp>
      <p:pic>
        <p:nvPicPr>
          <p:cNvPr id="8" name="Shape 1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F4F4F5E-0E6F-4816-A59B-4D96B41D0F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905" y="3"/>
            <a:ext cx="1152474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3F2D41E-98B6-4B37-B2B7-675EFF7084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80" t="13215" r="41591" b="5204"/>
          <a:stretch/>
        </p:blipFill>
        <p:spPr>
          <a:xfrm>
            <a:off x="7299852" y="3"/>
            <a:ext cx="856347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435BA3A-EDE0-41CC-8B1C-31FA6E6BF7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2590" y="3"/>
            <a:ext cx="722217" cy="115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690F8BF-22EF-4BFF-8257-2B9AC4F1D2CD}"/>
              </a:ext>
            </a:extLst>
          </p:cNvPr>
          <p:cNvSpPr/>
          <p:nvPr/>
        </p:nvSpPr>
        <p:spPr>
          <a:xfrm>
            <a:off x="8156199" y="76072"/>
            <a:ext cx="975000" cy="1028700"/>
          </a:xfrm>
          <a:prstGeom prst="noSmoking">
            <a:avLst>
              <a:gd name="adj" fmla="val 7536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633" y="5939161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01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2707689" y="923277"/>
            <a:ext cx="3701989" cy="5504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1942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1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603B8F6C-506B-4C9C-8308-AE9F9AB4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820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840FC5A-5F78-4814-8461-F19049BDF94B}"/>
              </a:ext>
            </a:extLst>
          </p:cNvPr>
          <p:cNvSpPr txBox="1"/>
          <p:nvPr/>
        </p:nvSpPr>
        <p:spPr>
          <a:xfrm>
            <a:off x="4802819" y="159804"/>
            <a:ext cx="3467616" cy="6555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Conditions:</a:t>
            </a:r>
          </a:p>
          <a:p>
            <a:pPr marL="285750" indent="-285750"/>
            <a:r>
              <a:rPr lang="en-US" dirty="0"/>
              <a:t>Age</a:t>
            </a:r>
          </a:p>
          <a:p>
            <a:pPr marL="285750" indent="-285750"/>
            <a:r>
              <a:rPr lang="en-US" dirty="0"/>
              <a:t>Anemia</a:t>
            </a:r>
          </a:p>
          <a:p>
            <a:pPr marL="285750" indent="-285750"/>
            <a:r>
              <a:rPr lang="en-US" dirty="0"/>
              <a:t>Bariatric surgery/obesity</a:t>
            </a:r>
          </a:p>
          <a:p>
            <a:pPr marL="285750" indent="-285750"/>
            <a:r>
              <a:rPr lang="en-US" dirty="0"/>
              <a:t>Cancers</a:t>
            </a:r>
          </a:p>
          <a:p>
            <a:pPr marL="285750" indent="-285750"/>
            <a:r>
              <a:rPr lang="en-US" dirty="0"/>
              <a:t>Depression</a:t>
            </a:r>
          </a:p>
          <a:p>
            <a:pPr marL="285750" indent="-285750"/>
            <a:r>
              <a:rPr lang="en-US" dirty="0"/>
              <a:t>Diabetes</a:t>
            </a:r>
          </a:p>
          <a:p>
            <a:pPr marL="285750" indent="-285750"/>
            <a:r>
              <a:rPr lang="en-US" dirty="0"/>
              <a:t>Drug interactions</a:t>
            </a:r>
          </a:p>
          <a:p>
            <a:pPr marL="285750" indent="-285750"/>
            <a:r>
              <a:rPr lang="en-US" dirty="0"/>
              <a:t>Endometriosis/PID/uterine fibroids</a:t>
            </a:r>
          </a:p>
          <a:p>
            <a:pPr marL="285750" indent="-285750"/>
            <a:r>
              <a:rPr lang="en-US" dirty="0"/>
              <a:t>GI disease</a:t>
            </a:r>
          </a:p>
          <a:p>
            <a:pPr marL="285750" indent="-285750"/>
            <a:r>
              <a:rPr lang="en-US" dirty="0"/>
              <a:t>Headaches</a:t>
            </a:r>
          </a:p>
          <a:p>
            <a:pPr marL="285750" indent="-285750"/>
            <a:r>
              <a:rPr lang="en-US" dirty="0"/>
              <a:t>HIV/STIs</a:t>
            </a:r>
          </a:p>
          <a:p>
            <a:pPr marL="285750" indent="-285750"/>
            <a:r>
              <a:rPr lang="en-US" dirty="0"/>
              <a:t>Hypertension</a:t>
            </a:r>
          </a:p>
          <a:p>
            <a:pPr marL="285750" indent="-285750"/>
            <a:r>
              <a:rPr lang="en-US" dirty="0"/>
              <a:t>Heart disease/stroke</a:t>
            </a:r>
          </a:p>
          <a:p>
            <a:pPr marL="285750" indent="-285750"/>
            <a:r>
              <a:rPr lang="en-US" dirty="0"/>
              <a:t>Liver disease</a:t>
            </a:r>
          </a:p>
          <a:p>
            <a:pPr marL="285750" indent="-285750"/>
            <a:r>
              <a:rPr lang="en-US" dirty="0"/>
              <a:t>Postpartum/post-abortion</a:t>
            </a:r>
          </a:p>
          <a:p>
            <a:pPr marL="285750" indent="-285750"/>
            <a:r>
              <a:rPr lang="en-US" dirty="0"/>
              <a:t>Rheumatoid arthritis</a:t>
            </a:r>
          </a:p>
          <a:p>
            <a:pPr marL="285750" indent="-285750"/>
            <a:r>
              <a:rPr lang="en-US" dirty="0"/>
              <a:t>Smoking</a:t>
            </a:r>
          </a:p>
          <a:p>
            <a:pPr marL="285750" indent="-285750"/>
            <a:r>
              <a:rPr lang="en-US" dirty="0"/>
              <a:t>Seizure disorder</a:t>
            </a:r>
          </a:p>
          <a:p>
            <a:pPr marL="285750" indent="-285750"/>
            <a:r>
              <a:rPr lang="en-US" dirty="0"/>
              <a:t>Surgery</a:t>
            </a:r>
          </a:p>
          <a:p>
            <a:pPr marL="285750" indent="-285750"/>
            <a:r>
              <a:rPr lang="en-US" dirty="0"/>
              <a:t>SLE</a:t>
            </a:r>
          </a:p>
          <a:p>
            <a:pPr marL="285750" indent="-285750"/>
            <a:r>
              <a:rPr lang="en-US" dirty="0"/>
              <a:t>Thyroid disorders</a:t>
            </a:r>
          </a:p>
          <a:p>
            <a:pPr marL="285750" indent="-285750"/>
            <a:r>
              <a:rPr lang="en-US" dirty="0"/>
              <a:t>Venous thrombosis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1942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0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01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2707689" y="923277"/>
            <a:ext cx="3701989" cy="5504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232 L 0.00035 0.06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632C045-0BBE-4666-A7B5-2B37AA30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97"/>
            <a:ext cx="3932808" cy="68674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252F9CE-627B-4C4C-AF00-AC5C98964709}"/>
              </a:ext>
            </a:extLst>
          </p:cNvPr>
          <p:cNvSpPr/>
          <p:nvPr/>
        </p:nvSpPr>
        <p:spPr>
          <a:xfrm>
            <a:off x="790113" y="355107"/>
            <a:ext cx="2352582" cy="621437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D63A883-904D-4498-8A7F-0943493A80C7}"/>
              </a:ext>
            </a:extLst>
          </p:cNvPr>
          <p:cNvSpPr/>
          <p:nvPr/>
        </p:nvSpPr>
        <p:spPr>
          <a:xfrm rot="10800000">
            <a:off x="3480046" y="466077"/>
            <a:ext cx="1402672" cy="399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4962739-4ED9-43CA-9629-569577048545}"/>
              </a:ext>
            </a:extLst>
          </p:cNvPr>
          <p:cNvSpPr txBox="1"/>
          <p:nvPr/>
        </p:nvSpPr>
        <p:spPr>
          <a:xfrm>
            <a:off x="4882718" y="2039256"/>
            <a:ext cx="36102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err="1"/>
              <a:t>Quickstart</a:t>
            </a:r>
            <a:r>
              <a:rPr lang="en-US" sz="2400" b="1" u="sng" dirty="0"/>
              <a:t> Algorithms:</a:t>
            </a:r>
          </a:p>
          <a:p>
            <a:pPr algn="ctr"/>
            <a:endParaRPr lang="en-US" sz="2400" b="1" u="sng" dirty="0"/>
          </a:p>
          <a:p>
            <a:pPr marL="342900" indent="-342900">
              <a:buAutoNum type="arabicPeriod"/>
            </a:pPr>
            <a:r>
              <a:rPr lang="en-US" sz="2400" dirty="0"/>
              <a:t>Pill, patch, ring, injection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Progestin IUD or implant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Copper IUD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FEA29BD-EDE3-48E1-B276-159E7B65AA73}"/>
              </a:ext>
            </a:extLst>
          </p:cNvPr>
          <p:cNvSpPr/>
          <p:nvPr/>
        </p:nvSpPr>
        <p:spPr>
          <a:xfrm>
            <a:off x="0" y="4953739"/>
            <a:ext cx="3932808" cy="1305017"/>
          </a:xfrm>
          <a:prstGeom prst="rect">
            <a:avLst/>
          </a:prstGeom>
          <a:noFill/>
          <a:ln w="76200">
            <a:solidFill>
              <a:srgbClr val="4211F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33237BD-3FBF-4EA9-AEE3-A95C83F4A006}"/>
              </a:ext>
            </a:extLst>
          </p:cNvPr>
          <p:cNvSpPr txBox="1"/>
          <p:nvPr/>
        </p:nvSpPr>
        <p:spPr>
          <a:xfrm>
            <a:off x="4110361" y="5313859"/>
            <a:ext cx="3202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4211F5"/>
                </a:solidFill>
              </a:rPr>
              <a:t>Recommendation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386" y="5898634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00104 0.0569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5695 L -0.00104 0.05718 C -0.00087 0.06019 -0.0007 0.06389 -0.00035 0.06713 C -0.00035 0.06875 8.33333E-7 0.06968 8.33333E-7 0.0713 C 8.33333E-7 0.08357 -0.00017 0.09583 -0.00017 0.1081 C -0.00035 0.11736 -0.0007 0.11042 -0.00104 0.1213 C -0.00122 0.12407 -0.00122 0.12732 -0.00156 0.1294 C -0.0026 0.13843 -0.00087 0.12431 -0.00208 0.13611 C -0.00243 0.13796 -0.00278 0.13912 -0.00278 0.1412 C -0.00313 0.14375 -0.0033 0.14699 -0.00365 0.14931 C -0.00365 0.15046 -0.00399 0.15162 -0.00417 0.15301 C -0.00434 0.15556 -0.00451 0.1588 -0.00486 0.16111 C -0.00486 0.16204 -0.00504 0.16273 -0.00521 0.16366 C -0.00521 0.16482 -0.00538 0.16667 -0.00538 0.16782 C -0.00556 0.16852 -0.0059 0.16852 -0.00608 0.16898 C -0.00625 0.16968 -0.00625 0.17107 -0.0066 0.17176 C -0.00677 0.17245 -0.00764 0.17407 -0.00781 0.17431 C -0.0092 0.17546 -0.01215 0.17685 -0.01215 0.17708 L -0.0125 0.17824 L -0.0125 0.1787 " pathEditMode="relative" rAng="0" ptsTypes="AAAAAAAAAAAAAAAAAA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1 0.1787 L -0.01371 0.1787 C -0.01198 0.18241 -0.01041 0.18634 -0.00885 0.19028 C -0.00816 0.1919 -0.00764 0.19375 -0.00694 0.19537 C -0.00573 0.19815 -0.00434 0.2007 -0.00295 0.20324 C -0.00052 0.2081 -0.00191 0.20602 0.00087 0.20972 C 0.00382 0.23287 0.00313 0.22523 0.00087 0.26921 C 0.00087 0.27107 -0.0033 0.27616 -0.00399 0.27708 C -0.00677 0.28009 -0.01007 0.28264 -0.01267 0.28611 C -0.01337 0.28704 -0.01389 0.28796 -0.01458 0.28866 C -0.01614 0.28982 -0.02135 0.29097 -0.02239 0.2912 C -0.03923 0.30486 -0.0243 0.29421 -0.06892 0.29653 C -0.07291 0.29653 -0.07673 0.29722 -0.08055 0.29769 C -0.08785 0.29861 -0.0901 0.29931 -0.09705 0.30023 C -0.1 0.3007 -0.10295 0.30139 -0.1059 0.30162 C -0.11076 0.30185 -0.11562 0.30162 -0.12031 0.30162 L -0.12031 0.30162 " pathEditMode="relative" ptsTypes="AAAAAAAAAAAAAAAAA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53 0.30046 L -0.12153 0.30046 L -0.10989 0.30556 C -0.10764 0.30648 -0.10521 0.30695 -0.10312 0.3081 C -0.10139 0.30903 -0.09982 0.31088 -0.09826 0.31204 C -0.09462 0.31458 -0.09323 0.31505 -0.08941 0.31713 C -0.08229 0.33148 -0.09201 0.3125 -0.08559 0.32361 C -0.08385 0.32662 -0.08264 0.33009 -0.08073 0.33264 C -0.06528 0.35324 -0.0816 0.32708 -0.07205 0.34167 C -0.0592 0.36111 -0.0776 0.33333 -0.06528 0.35741 C -0.06371 0.36042 -0.06076 0.36204 -0.05937 0.36505 L -0.05642 0.37153 C -0.05607 0.37315 -0.05607 0.37523 -0.05555 0.37662 C -0.05469 0.3787 -0.05312 0.37986 -0.0526 0.38195 C -0.05191 0.38426 -0.05208 0.38704 -0.05156 0.38958 C -0.05139 0.39097 -0.05104 0.39213 -0.05069 0.39352 C -0.04948 0.40278 -0.04861 0.40764 -0.04861 0.41806 C -0.04861 0.44884 -0.04913 0.4794 -0.04965 0.50995 C -0.04982 0.51366 -0.05173 0.51574 -0.05347 0.51782 C -0.05486 0.51921 -0.05625 0.52037 -0.05746 0.52176 C -0.05816 0.52245 -0.05868 0.52338 -0.05937 0.52431 C -0.06059 0.5257 -0.06215 0.52662 -0.06319 0.52824 C -0.06476 0.53009 -0.06545 0.53287 -0.06719 0.53472 C -0.06805 0.53542 -0.0743 0.53843 -0.07587 0.53843 L -0.17101 0.53982 L -0.18351 0.53982 L -0.18073 0.5412 " pathEditMode="relative" ptsTypes="AAAAAAAAAAAAAAAAAAAAAAAAA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6" grpId="3" animBg="1"/>
      <p:bldP spid="6" grpId="4" animBg="1"/>
      <p:bldP spid="7" grpId="0"/>
      <p:bldP spid="11" grpId="0" animBg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01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2707689" y="1393802"/>
            <a:ext cx="3701989" cy="5504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4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00035 0.0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52898E6-FA0F-4720-9EB6-C4671B49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80" y="-11579"/>
            <a:ext cx="3923930" cy="6869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51685" y="1079292"/>
            <a:ext cx="659567" cy="497673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0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35 1.11111E-6 L 0.07535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01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2707689" y="1873196"/>
            <a:ext cx="3701989" cy="5504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2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0.00035 0.06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740658F-FD23-4758-8DFF-A7D304CB8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985"/>
            <a:ext cx="3923930" cy="687498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C59B047-C26C-4236-939B-E5FE09DC51A7}"/>
              </a:ext>
            </a:extLst>
          </p:cNvPr>
          <p:cNvSpPr/>
          <p:nvPr/>
        </p:nvSpPr>
        <p:spPr>
          <a:xfrm>
            <a:off x="281160" y="1180729"/>
            <a:ext cx="266330" cy="44388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78D2A6F-E471-4805-9349-0DE0E4445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450" y="2898652"/>
            <a:ext cx="4721518" cy="4529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A602E4B-A4B6-400E-87B2-9E793F37AF16}"/>
              </a:ext>
            </a:extLst>
          </p:cNvPr>
          <p:cNvSpPr txBox="1"/>
          <p:nvPr/>
        </p:nvSpPr>
        <p:spPr>
          <a:xfrm>
            <a:off x="5138717" y="664007"/>
            <a:ext cx="2464249" cy="1477328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Highlights:</a:t>
            </a:r>
          </a:p>
          <a:p>
            <a:pPr marL="285750" indent="-285750"/>
            <a:r>
              <a:rPr lang="en-US" dirty="0"/>
              <a:t>Hormone doses</a:t>
            </a:r>
          </a:p>
          <a:p>
            <a:pPr marL="285750" indent="-285750"/>
            <a:r>
              <a:rPr lang="en-US" dirty="0"/>
              <a:t>Progestin generations</a:t>
            </a:r>
          </a:p>
          <a:p>
            <a:pPr marL="285750" indent="-285750"/>
            <a:r>
              <a:rPr lang="en-US" dirty="0"/>
              <a:t>Brand names</a:t>
            </a:r>
          </a:p>
          <a:p>
            <a:pPr marL="285750" indent="-285750"/>
            <a:r>
              <a:rPr lang="en-US" dirty="0"/>
              <a:t>Monophasic vs </a:t>
            </a:r>
            <a:r>
              <a:rPr lang="en-US" dirty="0" err="1"/>
              <a:t>Triphasic</a:t>
            </a:r>
            <a:endParaRPr lang="en-US" dirty="0"/>
          </a:p>
        </p:txBody>
      </p:sp>
      <p:sp>
        <p:nvSpPr>
          <p:cNvPr id="7" name="Arrow: Down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3F738DA4-D6CD-4E4E-99C1-4FEDE066C1F9}"/>
              </a:ext>
            </a:extLst>
          </p:cNvPr>
          <p:cNvSpPr/>
          <p:nvPr/>
        </p:nvSpPr>
        <p:spPr>
          <a:xfrm rot="5400000">
            <a:off x="3945397" y="1750717"/>
            <a:ext cx="266330" cy="44388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37BF299C-489B-4B5D-8816-5F36A82BCE9B}"/>
              </a:ext>
            </a:extLst>
          </p:cNvPr>
          <p:cNvSpPr/>
          <p:nvPr/>
        </p:nvSpPr>
        <p:spPr>
          <a:xfrm rot="5400000">
            <a:off x="3945397" y="3995458"/>
            <a:ext cx="266330" cy="44388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4BA9F705-586F-4D84-AF2E-35029CA3F629}"/>
              </a:ext>
            </a:extLst>
          </p:cNvPr>
          <p:cNvSpPr/>
          <p:nvPr/>
        </p:nvSpPr>
        <p:spPr>
          <a:xfrm>
            <a:off x="71020" y="1438182"/>
            <a:ext cx="3785599" cy="2219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DB2F4BB-9A1F-4C2E-9F66-FB8F9EAAD6FC}"/>
              </a:ext>
            </a:extLst>
          </p:cNvPr>
          <p:cNvSpPr/>
          <p:nvPr/>
        </p:nvSpPr>
        <p:spPr>
          <a:xfrm>
            <a:off x="4333755" y="3013351"/>
            <a:ext cx="4469420" cy="2780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C499E01F-CC68-454F-A8C5-4F51C70C3A3B}"/>
              </a:ext>
            </a:extLst>
          </p:cNvPr>
          <p:cNvSpPr/>
          <p:nvPr/>
        </p:nvSpPr>
        <p:spPr>
          <a:xfrm>
            <a:off x="1947922" y="1713390"/>
            <a:ext cx="1894654" cy="344988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95907DD-BC8E-44E6-88E6-ECAA0C6662F5}"/>
              </a:ext>
            </a:extLst>
          </p:cNvPr>
          <p:cNvSpPr/>
          <p:nvPr/>
        </p:nvSpPr>
        <p:spPr>
          <a:xfrm>
            <a:off x="7101677" y="3360351"/>
            <a:ext cx="1668248" cy="145149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55450" y="4872803"/>
            <a:ext cx="4988550" cy="2730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1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3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01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2698809" y="2345636"/>
            <a:ext cx="3701989" cy="5504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3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00035 0.0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3922A98-1B70-403C-9764-E97E1A32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4168"/>
            <a:ext cx="8229600" cy="1143000"/>
          </a:xfrm>
        </p:spPr>
        <p:txBody>
          <a:bodyPr/>
          <a:lstStyle/>
          <a:p>
            <a:r>
              <a:rPr lang="en-US" dirty="0"/>
              <a:t>Time Breakdown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6D1BBDB5-568D-4E46-BF61-CD7D77A3EE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490572"/>
              </p:ext>
            </p:extLst>
          </p:nvPr>
        </p:nvGraphicFramePr>
        <p:xfrm>
          <a:off x="770860" y="2482776"/>
          <a:ext cx="76022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7383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433642258"/>
                    </a:ext>
                  </a:extLst>
                </a:gridCol>
                <a:gridCol w="5884896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="" val="309355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 minutes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Welcome &amp; Introduction with Objectives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78185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 minutes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Audience downloads 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1730694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11 minutes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American College of Cardiology Anticoagulation Evaluator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3032995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11 minutes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About Herbs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2727043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11 minutes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Contraception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215130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11 minutes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GoodRx</a:t>
                      </a:r>
                      <a:r>
                        <a:rPr lang="en-US" dirty="0"/>
                        <a:t> Pro and Formulary 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740578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 minutes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Questions and Wrap-Up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39125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 minutes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="" val="440132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3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23071" cy="6855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1624" y="2089124"/>
            <a:ext cx="46578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Information about:</a:t>
            </a:r>
          </a:p>
          <a:p>
            <a:pPr algn="ctr"/>
            <a:endParaRPr lang="en-US" sz="2400" b="1" u="sng" dirty="0"/>
          </a:p>
          <a:p>
            <a:pPr algn="ctr"/>
            <a:r>
              <a:rPr lang="en-US" sz="2400" dirty="0"/>
              <a:t>Estrogen doses &amp; side effects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Progestin generations &amp; side effects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Monophasic vs </a:t>
            </a:r>
            <a:r>
              <a:rPr lang="en-US" sz="2400" dirty="0" err="1"/>
              <a:t>Triphasic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01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2698809" y="2833316"/>
            <a:ext cx="3701989" cy="5504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00035 0.06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84" y="0"/>
            <a:ext cx="3967316" cy="68565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1652" y="1283110"/>
            <a:ext cx="899651" cy="445401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1741" y="825548"/>
            <a:ext cx="312745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Methods:</a:t>
            </a:r>
          </a:p>
          <a:p>
            <a:r>
              <a:rPr lang="en-US" sz="2000" dirty="0"/>
              <a:t>Condoms</a:t>
            </a:r>
          </a:p>
          <a:p>
            <a:r>
              <a:rPr lang="en-US" sz="2000" dirty="0"/>
              <a:t>Oral OCPs</a:t>
            </a:r>
          </a:p>
          <a:p>
            <a:r>
              <a:rPr lang="en-US" sz="2000" dirty="0"/>
              <a:t>Transdermal patch</a:t>
            </a:r>
          </a:p>
          <a:p>
            <a:r>
              <a:rPr lang="en-US" sz="2000" dirty="0"/>
              <a:t>Vaginal ring</a:t>
            </a:r>
          </a:p>
          <a:p>
            <a:r>
              <a:rPr lang="en-US" sz="2000" dirty="0"/>
              <a:t>Progestin-only OCP</a:t>
            </a:r>
          </a:p>
          <a:p>
            <a:r>
              <a:rPr lang="en-US" sz="2000" dirty="0"/>
              <a:t>Progestin injection</a:t>
            </a:r>
          </a:p>
          <a:p>
            <a:r>
              <a:rPr lang="en-US" sz="2000" dirty="0"/>
              <a:t>Progestin IUD</a:t>
            </a:r>
          </a:p>
          <a:p>
            <a:r>
              <a:rPr lang="en-US" sz="2000" dirty="0"/>
              <a:t>Copper IUD</a:t>
            </a:r>
          </a:p>
          <a:p>
            <a:r>
              <a:rPr lang="en-US" sz="2000" dirty="0"/>
              <a:t>Progestin implant</a:t>
            </a:r>
          </a:p>
          <a:p>
            <a:r>
              <a:rPr lang="en-US" sz="2000" dirty="0"/>
              <a:t>Vasectomy</a:t>
            </a:r>
          </a:p>
          <a:p>
            <a:r>
              <a:rPr lang="en-US" sz="2000" dirty="0"/>
              <a:t>Tubal ligation/blockade</a:t>
            </a:r>
          </a:p>
          <a:p>
            <a:r>
              <a:rPr lang="en-US" sz="2000" dirty="0" err="1"/>
              <a:t>Lactational</a:t>
            </a:r>
            <a:r>
              <a:rPr lang="en-US" sz="2000" dirty="0"/>
              <a:t> amenorrhea</a:t>
            </a:r>
          </a:p>
          <a:p>
            <a:r>
              <a:rPr lang="en-US" sz="2000" dirty="0"/>
              <a:t>Fertility awareness methods</a:t>
            </a:r>
          </a:p>
          <a:p>
            <a:r>
              <a:rPr lang="en-US" sz="2000" dirty="0"/>
              <a:t>Withdrawal</a:t>
            </a:r>
          </a:p>
          <a:p>
            <a:r>
              <a:rPr lang="en-US" sz="2000" dirty="0"/>
              <a:t>Diaphragms + spermicide</a:t>
            </a:r>
          </a:p>
          <a:p>
            <a:r>
              <a:rPr lang="en-US" sz="2000" dirty="0"/>
              <a:t>Sponge, cervical cap</a:t>
            </a:r>
          </a:p>
          <a:p>
            <a:r>
              <a:rPr lang="en-US" sz="2000" dirty="0"/>
              <a:t>Abstinence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08" y="1997118"/>
            <a:ext cx="13671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4211F5"/>
                </a:solidFill>
              </a:rPr>
              <a:t>S</a:t>
            </a:r>
            <a:r>
              <a:rPr lang="en-US" sz="2000" b="1" u="sng" dirty="0"/>
              <a:t>afety</a:t>
            </a:r>
          </a:p>
          <a:p>
            <a:endParaRPr lang="en-US" sz="2000" b="1" u="sng" dirty="0"/>
          </a:p>
          <a:p>
            <a:r>
              <a:rPr lang="en-US" sz="2000" b="1" u="sng" dirty="0">
                <a:solidFill>
                  <a:srgbClr val="4211F5"/>
                </a:solidFill>
              </a:rPr>
              <a:t>T</a:t>
            </a:r>
            <a:r>
              <a:rPr lang="en-US" sz="2000" b="1" u="sng" dirty="0"/>
              <a:t>olerability</a:t>
            </a:r>
          </a:p>
          <a:p>
            <a:endParaRPr lang="en-US" sz="2000" b="1" u="sng" dirty="0"/>
          </a:p>
          <a:p>
            <a:r>
              <a:rPr lang="en-US" sz="2000" b="1" u="sng" dirty="0">
                <a:solidFill>
                  <a:srgbClr val="4211F5"/>
                </a:solidFill>
              </a:rPr>
              <a:t>E</a:t>
            </a:r>
            <a:r>
              <a:rPr lang="en-US" sz="2000" b="1" u="sng" dirty="0"/>
              <a:t>fficacy</a:t>
            </a:r>
          </a:p>
          <a:p>
            <a:endParaRPr lang="en-US" sz="2000" b="1" u="sng" dirty="0"/>
          </a:p>
          <a:p>
            <a:r>
              <a:rPr lang="en-US" sz="2000" b="1" u="sng" dirty="0">
                <a:solidFill>
                  <a:srgbClr val="4211F5"/>
                </a:solidFill>
              </a:rPr>
              <a:t>P</a:t>
            </a:r>
            <a:r>
              <a:rPr lang="en-US" sz="2000" b="1" u="sng" dirty="0"/>
              <a:t>rice</a:t>
            </a:r>
          </a:p>
          <a:p>
            <a:endParaRPr lang="en-US" sz="2000" b="1" u="sng" dirty="0"/>
          </a:p>
          <a:p>
            <a:r>
              <a:rPr lang="en-US" sz="2000" b="1" u="sng" dirty="0">
                <a:solidFill>
                  <a:srgbClr val="4211F5"/>
                </a:solidFill>
              </a:rPr>
              <a:t>S</a:t>
            </a:r>
            <a:r>
              <a:rPr lang="en-US" sz="2000" b="1" u="sng" dirty="0"/>
              <a:t>implicity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480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01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2698809" y="3777208"/>
            <a:ext cx="3701989" cy="104551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9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401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2698809" y="4734232"/>
            <a:ext cx="3701989" cy="56043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7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42763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19 </a:t>
            </a:r>
            <a:r>
              <a:rPr lang="en-US" sz="2400" dirty="0" err="1"/>
              <a:t>yo</a:t>
            </a:r>
            <a:r>
              <a:rPr lang="en-US" sz="2400" dirty="0"/>
              <a:t> F is a new patient who comes to your clinic requesting a change in birth control pills. She has been taking Amethyst</a:t>
            </a:r>
            <a:r>
              <a:rPr lang="en-US" sz="2400" baseline="30000" dirty="0"/>
              <a:t>®</a:t>
            </a:r>
            <a:r>
              <a:rPr lang="en-US" sz="2400" dirty="0"/>
              <a:t> for the past</a:t>
            </a:r>
            <a:r>
              <a:rPr lang="en-US" sz="2400" dirty="0" smtClean="0"/>
              <a:t> 7 </a:t>
            </a:r>
            <a:r>
              <a:rPr lang="en-US" sz="2400" dirty="0"/>
              <a:t>months, and she complains of </a:t>
            </a:r>
            <a:r>
              <a:rPr lang="en-US" sz="2400" u="sng" dirty="0">
                <a:solidFill>
                  <a:srgbClr val="4211F5"/>
                </a:solidFill>
              </a:rPr>
              <a:t>increased weight gain</a:t>
            </a:r>
            <a:r>
              <a:rPr lang="en-US" sz="2400" dirty="0">
                <a:solidFill>
                  <a:srgbClr val="4211F5"/>
                </a:solidFill>
              </a:rPr>
              <a:t> </a:t>
            </a:r>
            <a:r>
              <a:rPr lang="en-US" sz="2400" dirty="0"/>
              <a:t>and </a:t>
            </a:r>
            <a:r>
              <a:rPr lang="en-US" sz="2400" u="sng" dirty="0">
                <a:solidFill>
                  <a:srgbClr val="4211F5"/>
                </a:solidFill>
              </a:rPr>
              <a:t>intermittent bleeding</a:t>
            </a:r>
            <a:r>
              <a:rPr lang="en-US" sz="2400" dirty="0"/>
              <a:t>. Patient is overweight (BMI </a:t>
            </a:r>
            <a:r>
              <a:rPr lang="en-US" sz="2400" dirty="0" smtClean="0"/>
              <a:t>28)</a:t>
            </a:r>
            <a:r>
              <a:rPr lang="en-US" sz="2400" dirty="0"/>
              <a:t>, has depression, </a:t>
            </a:r>
            <a:r>
              <a:rPr lang="en-US" sz="2400" dirty="0" err="1"/>
              <a:t>hx</a:t>
            </a:r>
            <a:r>
              <a:rPr lang="en-US" sz="2400" dirty="0"/>
              <a:t> of severe headaches (non-</a:t>
            </a:r>
            <a:r>
              <a:rPr lang="en-US" sz="2400" dirty="0" err="1"/>
              <a:t>migrainous</a:t>
            </a:r>
            <a:r>
              <a:rPr lang="en-US" sz="2400" dirty="0"/>
              <a:t>), and smokes ½ ppd.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Is a combined hormonal contraceptive an appropriate option for this patient?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If so, what product would you switch her to?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0A16C5B-0F74-4DD9-8D38-7915103EA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797" y="0"/>
            <a:ext cx="923203" cy="9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130166" y="914397"/>
            <a:ext cx="3701989" cy="56043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7485" y="914394"/>
            <a:ext cx="4456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Is a combined hormonal contraceptive an appropriate option for this patient?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5822" y="2576662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BMI </a:t>
            </a:r>
            <a:r>
              <a:rPr lang="en-US" sz="2400" dirty="0" smtClean="0"/>
              <a:t>28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795024" y="3496705"/>
            <a:ext cx="158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7942" y="4266270"/>
            <a:ext cx="2035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Smokes ½ </a:t>
            </a:r>
            <a:r>
              <a:rPr lang="en-US" sz="2400" dirty="0" err="1"/>
              <a:t>ppd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(19 </a:t>
            </a:r>
            <a:r>
              <a:rPr lang="en-US" sz="2400" dirty="0" err="1"/>
              <a:t>yo</a:t>
            </a:r>
            <a:r>
              <a:rPr lang="en-US" sz="24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3373" y="5464159"/>
            <a:ext cx="14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Severe HA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878" y="2422623"/>
            <a:ext cx="715451" cy="644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675" y="3374892"/>
            <a:ext cx="715451" cy="644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198" y="5340352"/>
            <a:ext cx="715451" cy="644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58440" y="4327161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Ehhh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9" grpId="0"/>
      <p:bldP spid="10" grpId="0"/>
      <p:bldP spid="11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C708E89-BA9C-47DC-A6A7-05061BAD3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32807" cy="6869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6F9EB52-E658-431D-B6FB-520141845ABB}"/>
              </a:ext>
            </a:extLst>
          </p:cNvPr>
          <p:cNvSpPr/>
          <p:nvPr/>
        </p:nvSpPr>
        <p:spPr>
          <a:xfrm>
            <a:off x="130166" y="914397"/>
            <a:ext cx="3701989" cy="56043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E2D6796-67B4-44D7-B9AE-EC27FF82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797" y="4438"/>
            <a:ext cx="923203" cy="918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132" y="947271"/>
            <a:ext cx="4654307" cy="570874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0800000">
            <a:off x="7158913" y="1047130"/>
            <a:ext cx="1061884" cy="2949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7158913" y="5100970"/>
            <a:ext cx="1061884" cy="29496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7816689" y="5878493"/>
            <a:ext cx="1061884" cy="29496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9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00209 0.2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2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F0A4439-24CB-43EF-8907-EF3578D5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456"/>
            <a:ext cx="8229600" cy="1143000"/>
          </a:xfrm>
        </p:spPr>
        <p:txBody>
          <a:bodyPr/>
          <a:lstStyle/>
          <a:p>
            <a:r>
              <a:rPr lang="en-US" dirty="0" err="1"/>
              <a:t>GoodRx</a:t>
            </a:r>
            <a:r>
              <a:rPr lang="en-US" dirty="0"/>
              <a:t> Pro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EE3122FB-0E0F-4042-AC2C-F730B02E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9609"/>
            <a:ext cx="595423" cy="3946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B4D5E7C-B8C1-4B44-887F-62C8838B9316}"/>
              </a:ext>
            </a:extLst>
          </p:cNvPr>
          <p:cNvSpPr txBox="1"/>
          <p:nvPr/>
        </p:nvSpPr>
        <p:spPr>
          <a:xfrm>
            <a:off x="1148315" y="3127814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Assists medical professionals quickly find current prescription dosage forms and pricing and local discounts on medications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CEE94E7-AFC3-43C9-A883-98B29D042549}"/>
              </a:ext>
            </a:extLst>
          </p:cNvPr>
          <p:cNvSpPr txBox="1"/>
          <p:nvPr/>
        </p:nvSpPr>
        <p:spPr>
          <a:xfrm>
            <a:off x="1148315" y="4143968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Up-to-date pricing of medications based on local pharmacy pricing (independent/compounding pharmacy not included)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81DECC1-B4C9-48C8-861E-A5E29584D084}"/>
              </a:ext>
            </a:extLst>
          </p:cNvPr>
          <p:cNvSpPr txBox="1"/>
          <p:nvPr/>
        </p:nvSpPr>
        <p:spPr>
          <a:xfrm>
            <a:off x="1148316" y="5173767"/>
            <a:ext cx="5770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Quick access, easy to use form layout, and send </a:t>
            </a:r>
            <a:r>
              <a:rPr lang="en-US" sz="2400" dirty="0" err="1"/>
              <a:t>GoodRx</a:t>
            </a:r>
            <a:r>
              <a:rPr lang="en-US" sz="2400" dirty="0"/>
              <a:t> Coupons to patients by email or text message (SMS)</a:t>
            </a:r>
          </a:p>
        </p:txBody>
      </p:sp>
      <p:pic>
        <p:nvPicPr>
          <p:cNvPr id="8" name="Shape 1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F4F4F5E-0E6F-4816-A59B-4D96B41D0F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212" y="50464"/>
            <a:ext cx="1152474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3F2D41E-98B6-4B37-B2B7-675EFF7084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80" t="13215" r="41591" b="5204"/>
          <a:stretch/>
        </p:blipFill>
        <p:spPr>
          <a:xfrm>
            <a:off x="7085241" y="50464"/>
            <a:ext cx="856347" cy="115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B4D5E7C-B8C1-4B44-887F-62C8838B9316}"/>
              </a:ext>
            </a:extLst>
          </p:cNvPr>
          <p:cNvSpPr txBox="1"/>
          <p:nvPr/>
        </p:nvSpPr>
        <p:spPr>
          <a:xfrm>
            <a:off x="1148316" y="2323681"/>
            <a:ext cx="7810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GoodRxPro</a:t>
            </a:r>
            <a:r>
              <a:rPr lang="en-US" sz="2400" dirty="0"/>
              <a:t> (Healthcare Professionals)</a:t>
            </a:r>
          </a:p>
        </p:txBody>
      </p:sp>
      <p:pic>
        <p:nvPicPr>
          <p:cNvPr id="14" name="Shape 1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435BA3A-EDE0-41CC-8B1C-31FA6E6BF7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4371" y="73571"/>
            <a:ext cx="722217" cy="115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2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690F8BF-22EF-4BFF-8257-2B9AC4F1D2CD}"/>
              </a:ext>
            </a:extLst>
          </p:cNvPr>
          <p:cNvSpPr/>
          <p:nvPr/>
        </p:nvSpPr>
        <p:spPr>
          <a:xfrm>
            <a:off x="8067980" y="149640"/>
            <a:ext cx="975000" cy="1028700"/>
          </a:xfrm>
          <a:prstGeom prst="noSmoking">
            <a:avLst>
              <a:gd name="adj" fmla="val 7536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876" y="5160122"/>
            <a:ext cx="1515603" cy="15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9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60967"/>
            <a:ext cx="8229600" cy="1143000"/>
          </a:xfrm>
        </p:spPr>
        <p:txBody>
          <a:bodyPr/>
          <a:lstStyle/>
          <a:p>
            <a:r>
              <a:rPr lang="en-US" dirty="0"/>
              <a:t>Utilizing </a:t>
            </a:r>
            <a:r>
              <a:rPr lang="en-US" dirty="0" err="1"/>
              <a:t>GoodRxPro</a:t>
            </a:r>
            <a:r>
              <a:rPr lang="en-US" dirty="0"/>
              <a:t> -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33" y="1747981"/>
            <a:ext cx="8501332" cy="22546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CJ is a 31 year old female in her 2</a:t>
            </a:r>
            <a:r>
              <a:rPr lang="en-US" sz="2400" baseline="30000" dirty="0"/>
              <a:t>nd</a:t>
            </a:r>
            <a:r>
              <a:rPr lang="en-US" sz="2400" dirty="0"/>
              <a:t> trimester of pregnancy with a uncomplicated urinary tract infection and currently being treated with </a:t>
            </a:r>
            <a:r>
              <a:rPr lang="en-US" sz="2400" b="1" dirty="0">
                <a:solidFill>
                  <a:schemeClr val="tx2"/>
                </a:solidFill>
              </a:rPr>
              <a:t>Ceftriaxone</a:t>
            </a:r>
          </a:p>
          <a:p>
            <a:pPr marL="0" indent="0" algn="ctr">
              <a:buNone/>
            </a:pPr>
            <a:endParaRPr lang="en-US" sz="800" dirty="0"/>
          </a:p>
          <a:p>
            <a:pPr marL="0" indent="0" algn="ctr">
              <a:buNone/>
            </a:pPr>
            <a:r>
              <a:rPr lang="en-US" sz="2400" dirty="0"/>
              <a:t>Next Step: Discharge on oral antibiotics to complete a 7 day course of treatment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8248" y="4911787"/>
            <a:ext cx="6349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</a:rPr>
              <a:t>Cefpodoxime</a:t>
            </a:r>
            <a:r>
              <a:rPr lang="en-US" sz="2400" dirty="0">
                <a:solidFill>
                  <a:schemeClr val="tx2"/>
                </a:solidFill>
              </a:rPr>
              <a:t> 100 mg by mouth twice a day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or 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</a:rPr>
              <a:t>Cefdinir</a:t>
            </a:r>
            <a:r>
              <a:rPr lang="en-US" sz="2400" dirty="0">
                <a:solidFill>
                  <a:schemeClr val="tx2"/>
                </a:solidFill>
              </a:rPr>
              <a:t> 300 mg by mouth twice a day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864" y="1"/>
            <a:ext cx="828136" cy="82813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5467" y="4146671"/>
            <a:ext cx="8773064" cy="621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dirty="0"/>
              <a:t>Which antibiotic should we choose?</a:t>
            </a:r>
          </a:p>
        </p:txBody>
      </p:sp>
    </p:spTree>
    <p:extLst>
      <p:ext uri="{BB962C8B-B14F-4D97-AF65-F5344CB8AC3E}">
        <p14:creationId xmlns:p14="http://schemas.microsoft.com/office/powerpoint/2010/main" val="4634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603" y="848035"/>
            <a:ext cx="8537171" cy="1470025"/>
          </a:xfrm>
        </p:spPr>
        <p:txBody>
          <a:bodyPr>
            <a:noAutofit/>
          </a:bodyPr>
          <a:lstStyle/>
          <a:p>
            <a:r>
              <a:rPr lang="en-US" sz="2800" dirty="0"/>
              <a:t>Please get into groups of 2-3 people and take this time to download the following apps (between your group) onto your mobile device: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9090" y="2574505"/>
            <a:ext cx="4210157" cy="3051986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ACC </a:t>
            </a:r>
            <a:r>
              <a:rPr lang="en-US" sz="2800" dirty="0" err="1"/>
              <a:t>Anticoag</a:t>
            </a:r>
            <a:r>
              <a:rPr lang="en-US" sz="2800" dirty="0"/>
              <a:t> Evaluator </a:t>
            </a:r>
          </a:p>
          <a:p>
            <a:pPr algn="l"/>
            <a:endParaRPr lang="en-US" sz="1600" dirty="0"/>
          </a:p>
          <a:p>
            <a:pPr algn="l"/>
            <a:r>
              <a:rPr lang="en-US" sz="2800" dirty="0"/>
              <a:t>About Herbs</a:t>
            </a:r>
          </a:p>
          <a:p>
            <a:pPr algn="l"/>
            <a:endParaRPr lang="en-US" sz="1600" dirty="0"/>
          </a:p>
          <a:p>
            <a:pPr algn="l"/>
            <a:r>
              <a:rPr lang="en-US" sz="2800" dirty="0"/>
              <a:t>Contraception</a:t>
            </a:r>
          </a:p>
          <a:p>
            <a:pPr algn="l"/>
            <a:endParaRPr lang="en-US" sz="1600" dirty="0"/>
          </a:p>
          <a:p>
            <a:pPr algn="l"/>
            <a:r>
              <a:rPr lang="en-US" sz="2800" dirty="0" err="1"/>
              <a:t>GoodRx</a:t>
            </a:r>
            <a:r>
              <a:rPr lang="en-US" sz="2800" dirty="0"/>
              <a:t> Pro</a:t>
            </a:r>
          </a:p>
          <a:p>
            <a:pPr algn="l"/>
            <a:endParaRPr lang="en-US" sz="1600" dirty="0"/>
          </a:p>
          <a:p>
            <a:pPr algn="l"/>
            <a:r>
              <a:rPr lang="en-US" sz="2800" dirty="0"/>
              <a:t>Formulary Search</a:t>
            </a:r>
          </a:p>
        </p:txBody>
      </p:sp>
      <p:pic>
        <p:nvPicPr>
          <p:cNvPr id="4" name="Shape 6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3102CE0-7DA3-46B3-B6AE-C9A2485AF2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3857" y="2502789"/>
            <a:ext cx="645900" cy="6459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5" name="Shape 6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30E7CC76-A3C9-4111-8849-C4EC048E5E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7788" y="3316317"/>
            <a:ext cx="645900" cy="6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65" y="4100498"/>
            <a:ext cx="709739" cy="706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794" y="4932461"/>
            <a:ext cx="709739" cy="711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799" y="5734065"/>
            <a:ext cx="709739" cy="711857"/>
          </a:xfrm>
          <a:prstGeom prst="rect">
            <a:avLst/>
          </a:prstGeom>
        </p:spPr>
      </p:pic>
      <p:pic>
        <p:nvPicPr>
          <p:cNvPr id="12" name="Picture 1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4538" y="3520463"/>
            <a:ext cx="3587158" cy="192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8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"/>
          <a:stretch/>
        </p:blipFill>
        <p:spPr>
          <a:xfrm>
            <a:off x="5197197" y="963411"/>
            <a:ext cx="3088076" cy="529284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"/>
          <a:stretch/>
        </p:blipFill>
        <p:spPr>
          <a:xfrm>
            <a:off x="1116253" y="963411"/>
            <a:ext cx="3064566" cy="529284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45323" y="4273827"/>
            <a:ext cx="751412" cy="145111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533861" y="4273826"/>
            <a:ext cx="751412" cy="145111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864" y="1"/>
            <a:ext cx="828136" cy="8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755373" y="1732896"/>
            <a:ext cx="3597966" cy="791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dirty="0"/>
              <a:t>The patient is able to afford </a:t>
            </a:r>
            <a:r>
              <a:rPr lang="en-US" sz="2000" b="1" dirty="0" err="1"/>
              <a:t>cefdinir</a:t>
            </a:r>
            <a:r>
              <a:rPr lang="en-US" sz="2000" b="1" dirty="0"/>
              <a:t> capsules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5373" y="2524538"/>
            <a:ext cx="3597966" cy="2842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000" b="1" dirty="0"/>
          </a:p>
          <a:p>
            <a:pPr marL="0" indent="0">
              <a:buFont typeface="Arial"/>
              <a:buNone/>
            </a:pPr>
            <a:r>
              <a:rPr lang="en-US" sz="2000" b="1" dirty="0"/>
              <a:t>However, you learn the patient would prefer a liquid</a:t>
            </a:r>
            <a:r>
              <a:rPr lang="is-IS" sz="2000" b="1" dirty="0"/>
              <a:t>…</a:t>
            </a:r>
          </a:p>
          <a:p>
            <a:pPr marL="0" indent="0">
              <a:buFont typeface="Arial"/>
              <a:buNone/>
            </a:pPr>
            <a:endParaRPr lang="is-IS" sz="2000" b="1" dirty="0"/>
          </a:p>
          <a:p>
            <a:pPr marL="0" indent="0">
              <a:buFont typeface="Arial"/>
              <a:buNone/>
            </a:pPr>
            <a:r>
              <a:rPr lang="is-IS" sz="2000" b="1" dirty="0"/>
              <a:t>Does cefdinir comes as a liquid and is this affordable?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"/>
          <a:stretch/>
        </p:blipFill>
        <p:spPr>
          <a:xfrm>
            <a:off x="4502261" y="772689"/>
            <a:ext cx="3372526" cy="581166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/>
          <a:stretch/>
        </p:blipFill>
        <p:spPr>
          <a:xfrm>
            <a:off x="4502261" y="830581"/>
            <a:ext cx="3362752" cy="5757575"/>
          </a:xfrm>
        </p:spPr>
      </p:pic>
      <p:sp>
        <p:nvSpPr>
          <p:cNvPr id="11" name="Rounded Rectangle 10"/>
          <p:cNvSpPr/>
          <p:nvPr/>
        </p:nvSpPr>
        <p:spPr>
          <a:xfrm>
            <a:off x="7128262" y="4512366"/>
            <a:ext cx="751412" cy="14874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864" y="1"/>
            <a:ext cx="828136" cy="8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"/>
          <a:stretch/>
        </p:blipFill>
        <p:spPr>
          <a:xfrm>
            <a:off x="1391479" y="944047"/>
            <a:ext cx="3140765" cy="543677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/>
          <a:stretch/>
        </p:blipFill>
        <p:spPr>
          <a:xfrm>
            <a:off x="4731027" y="988637"/>
            <a:ext cx="3185901" cy="54367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31635" y="2285966"/>
            <a:ext cx="3285293" cy="347869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46952" y="988636"/>
            <a:ext cx="3384683" cy="47760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7367" y="3378983"/>
            <a:ext cx="797943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General Summary – Lacks Information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864" y="1"/>
            <a:ext cx="828136" cy="8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1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F0A4439-24CB-43EF-8907-EF3578D5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456"/>
            <a:ext cx="8229600" cy="1143000"/>
          </a:xfrm>
        </p:spPr>
        <p:txBody>
          <a:bodyPr/>
          <a:lstStyle/>
          <a:p>
            <a:r>
              <a:rPr lang="en-US" dirty="0"/>
              <a:t>Formulary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EE3122FB-0E0F-4042-AC2C-F730B02E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9609"/>
            <a:ext cx="595423" cy="3946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9F8D24D-8E43-455B-A5CC-A698985DDAE9}"/>
              </a:ext>
            </a:extLst>
          </p:cNvPr>
          <p:cNvSpPr txBox="1"/>
          <p:nvPr/>
        </p:nvSpPr>
        <p:spPr>
          <a:xfrm>
            <a:off x="1148316" y="2356515"/>
            <a:ext cx="580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Managed Markets Insight &amp; Technology, LLC.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B4D5E7C-B8C1-4B44-887F-62C8838B9316}"/>
              </a:ext>
            </a:extLst>
          </p:cNvPr>
          <p:cNvSpPr txBox="1"/>
          <p:nvPr/>
        </p:nvSpPr>
        <p:spPr>
          <a:xfrm>
            <a:off x="1148316" y="3087648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Assists prescribers in selecting clinically appropriate and affordable medications based on individual formularies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CEE94E7-AFC3-43C9-A883-98B29D042549}"/>
              </a:ext>
            </a:extLst>
          </p:cNvPr>
          <p:cNvSpPr txBox="1"/>
          <p:nvPr/>
        </p:nvSpPr>
        <p:spPr>
          <a:xfrm>
            <a:off x="1148316" y="4121416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Accurately specifies preferred medication based on state-to-state Commercial, Medicare, and Medicaid formularies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81DECC1-B4C9-48C8-861E-A5E29584D084}"/>
              </a:ext>
            </a:extLst>
          </p:cNvPr>
          <p:cNvSpPr txBox="1"/>
          <p:nvPr/>
        </p:nvSpPr>
        <p:spPr>
          <a:xfrm>
            <a:off x="1148317" y="5054442"/>
            <a:ext cx="607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Simple, easy-to-use format, up-to-date based on individual prescription benefit plans</a:t>
            </a:r>
          </a:p>
        </p:txBody>
      </p:sp>
      <p:pic>
        <p:nvPicPr>
          <p:cNvPr id="8" name="Shape 1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F4F4F5E-0E6F-4816-A59B-4D96B41D0F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335" y="3"/>
            <a:ext cx="1152474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3F2D41E-98B6-4B37-B2B7-675EFF7084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80" t="13215" r="41591" b="5204"/>
          <a:stretch/>
        </p:blipFill>
        <p:spPr>
          <a:xfrm>
            <a:off x="7227282" y="3"/>
            <a:ext cx="856347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435BA3A-EDE0-41CC-8B1C-31FA6E6BF7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2590" y="4214"/>
            <a:ext cx="722217" cy="115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690F8BF-22EF-4BFF-8257-2B9AC4F1D2CD}"/>
              </a:ext>
            </a:extLst>
          </p:cNvPr>
          <p:cNvSpPr/>
          <p:nvPr/>
        </p:nvSpPr>
        <p:spPr>
          <a:xfrm>
            <a:off x="8156199" y="84510"/>
            <a:ext cx="975000" cy="1028700"/>
          </a:xfrm>
          <a:prstGeom prst="noSmoking">
            <a:avLst>
              <a:gd name="adj" fmla="val 7536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282" y="5054442"/>
            <a:ext cx="1651188" cy="165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4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790"/>
            <a:ext cx="8229600" cy="1143000"/>
          </a:xfrm>
        </p:spPr>
        <p:txBody>
          <a:bodyPr/>
          <a:lstStyle/>
          <a:p>
            <a:r>
              <a:rPr lang="en-US" dirty="0"/>
              <a:t>Utilizing Formulary -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803" y="1615600"/>
            <a:ext cx="3761118" cy="1405988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RJ is 56 year old male with uncontrolled diabetes with an </a:t>
            </a:r>
            <a:r>
              <a:rPr lang="en-US" sz="2400" b="1" dirty="0"/>
              <a:t>A1c of 11.1%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4977" y="5217137"/>
            <a:ext cx="715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Lantus </a:t>
            </a:r>
            <a:r>
              <a:rPr lang="en-US" sz="2400" dirty="0" err="1">
                <a:solidFill>
                  <a:schemeClr val="tx2"/>
                </a:solidFill>
              </a:rPr>
              <a:t>Solostar</a:t>
            </a:r>
            <a:r>
              <a:rPr lang="en-US" sz="2400" dirty="0">
                <a:solidFill>
                  <a:schemeClr val="tx2"/>
                </a:solidFill>
              </a:rPr>
              <a:t> U-100 Insulin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or 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</a:rPr>
              <a:t>Basaglar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Kwikpen</a:t>
            </a:r>
            <a:r>
              <a:rPr lang="en-US" sz="2400" dirty="0">
                <a:solidFill>
                  <a:schemeClr val="tx2"/>
                </a:solidFill>
              </a:rPr>
              <a:t> U-100 Insulin</a:t>
            </a:r>
          </a:p>
          <a:p>
            <a:pPr algn="ctr"/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4226944" y="1661448"/>
            <a:ext cx="4744529" cy="115593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</a:rPr>
              <a:t>Current Medications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</a:rPr>
              <a:t>Metformin 1000 mg by mouth daily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</a:rPr>
              <a:t>Glipizide 10 mg by mouth daily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37558" y="3165247"/>
            <a:ext cx="7668882" cy="7797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/>
              <a:t>Next </a:t>
            </a:r>
            <a:r>
              <a:rPr lang="en-US" sz="2400" dirty="0"/>
              <a:t>Step: Begin Long-Acting Insulin  at 10 units subcutaneously at bedtime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878" y="4173235"/>
            <a:ext cx="9118122" cy="8382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/>
              <a:t>Which </a:t>
            </a:r>
            <a:r>
              <a:rPr lang="en-US" sz="2400" dirty="0"/>
              <a:t>brand of insulin glargine should we select based on the patient’s insurance coverage?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900" y="0"/>
            <a:ext cx="979099" cy="9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/>
          <a:stretch/>
        </p:blipFill>
        <p:spPr>
          <a:xfrm>
            <a:off x="1394247" y="904291"/>
            <a:ext cx="3234132" cy="558031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"/>
          <a:stretch/>
        </p:blipFill>
        <p:spPr>
          <a:xfrm>
            <a:off x="4770783" y="924169"/>
            <a:ext cx="3260035" cy="5580310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>
          <a:xfrm>
            <a:off x="8030818" y="2176663"/>
            <a:ext cx="937046" cy="278296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14797" y="2226363"/>
            <a:ext cx="937046" cy="29817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14797" y="3869633"/>
            <a:ext cx="937046" cy="29817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8030818" y="3750356"/>
            <a:ext cx="937046" cy="27829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8030818" y="4197617"/>
            <a:ext cx="937046" cy="278296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14797" y="4336765"/>
            <a:ext cx="937046" cy="29817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900" y="0"/>
            <a:ext cx="979099" cy="9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/>
          <a:stretch/>
        </p:blipFill>
        <p:spPr>
          <a:xfrm>
            <a:off x="1152939" y="791652"/>
            <a:ext cx="3315892" cy="56821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/>
          <a:stretch/>
        </p:blipFill>
        <p:spPr>
          <a:xfrm>
            <a:off x="4607980" y="791652"/>
            <a:ext cx="3324736" cy="568219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54307" y="1507270"/>
            <a:ext cx="1514524" cy="5168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Medicare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18192" y="1507270"/>
            <a:ext cx="1514524" cy="5168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Medicare</a:t>
            </a:r>
          </a:p>
        </p:txBody>
      </p:sp>
      <p:sp>
        <p:nvSpPr>
          <p:cNvPr id="10" name="Left Arrow 9"/>
          <p:cNvSpPr/>
          <p:nvPr/>
        </p:nvSpPr>
        <p:spPr>
          <a:xfrm>
            <a:off x="8071865" y="2166724"/>
            <a:ext cx="937046" cy="278296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15893" y="2166724"/>
            <a:ext cx="937046" cy="29817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215893" y="4585245"/>
            <a:ext cx="937046" cy="29817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7932716" y="4565359"/>
            <a:ext cx="937046" cy="27829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900" y="0"/>
            <a:ext cx="979099" cy="9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/>
          <a:stretch/>
        </p:blipFill>
        <p:spPr>
          <a:xfrm>
            <a:off x="1017570" y="706866"/>
            <a:ext cx="3296014" cy="57026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/>
          <a:stretch/>
        </p:blipFill>
        <p:spPr>
          <a:xfrm>
            <a:off x="4572001" y="706866"/>
            <a:ext cx="3331697" cy="5702681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7146387" y="2813539"/>
            <a:ext cx="351693" cy="689317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41540" y="2066332"/>
            <a:ext cx="776030" cy="34906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728604" y="2415396"/>
            <a:ext cx="1175094" cy="39814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900" y="0"/>
            <a:ext cx="979099" cy="9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1265431" y="818231"/>
            <a:ext cx="3280288" cy="56369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"/>
          <a:stretch/>
        </p:blipFill>
        <p:spPr>
          <a:xfrm>
            <a:off x="4759450" y="818231"/>
            <a:ext cx="3306484" cy="56369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65431" y="2287771"/>
            <a:ext cx="3347606" cy="169763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759450" y="2305026"/>
            <a:ext cx="3452897" cy="16803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900" y="0"/>
            <a:ext cx="979099" cy="9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3605843" y="771934"/>
            <a:ext cx="3248756" cy="555833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/>
          <a:stretch/>
        </p:blipFill>
        <p:spPr>
          <a:xfrm>
            <a:off x="381481" y="759123"/>
            <a:ext cx="3224362" cy="553663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81481" y="3551101"/>
            <a:ext cx="3103591" cy="48606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605843" y="2012724"/>
            <a:ext cx="3248756" cy="107553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5843" y="3962918"/>
            <a:ext cx="3248756" cy="90238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hape 1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435BA3A-EDE0-41CC-8B1C-31FA6E6BF7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5381" y="2637248"/>
            <a:ext cx="1178991" cy="18416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690F8BF-22EF-4BFF-8257-2B9AC4F1D2CD}"/>
              </a:ext>
            </a:extLst>
          </p:cNvPr>
          <p:cNvSpPr/>
          <p:nvPr/>
        </p:nvSpPr>
        <p:spPr>
          <a:xfrm>
            <a:off x="7259052" y="2759801"/>
            <a:ext cx="1591650" cy="1643832"/>
          </a:xfrm>
          <a:prstGeom prst="noSmoking">
            <a:avLst>
              <a:gd name="adj" fmla="val 7536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83608" y="4369127"/>
            <a:ext cx="1742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Co-pays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900" y="0"/>
            <a:ext cx="979099" cy="9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EC4A4447-9BFF-44C6-A716-86ACB31B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8890"/>
            <a:ext cx="8229600" cy="1143000"/>
          </a:xfrm>
        </p:spPr>
        <p:txBody>
          <a:bodyPr/>
          <a:lstStyle/>
          <a:p>
            <a:r>
              <a:rPr lang="en-US" dirty="0"/>
              <a:t>Review Criteria: S.P.P.A.C.E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391E136-A337-4C9C-A73E-5B438FEBC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07832"/>
            <a:ext cx="4625163" cy="3946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400" dirty="0"/>
              <a:t> – Source/Sponsors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400" dirty="0"/>
              <a:t> – Platform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400" dirty="0"/>
              <a:t> – Pertinence to Primary Care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dirty="0"/>
              <a:t> – Authoritativeness/Accuracy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400" dirty="0"/>
              <a:t> – Cost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2400" dirty="0"/>
              <a:t> – Ease of Use</a:t>
            </a:r>
          </a:p>
        </p:txBody>
      </p:sp>
      <p:pic>
        <p:nvPicPr>
          <p:cNvPr id="4" name="Shape 11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3FF6A29C-6BF1-482B-9ED3-D03A6286AE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596" y="3103450"/>
            <a:ext cx="3581175" cy="353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6D815550-BFD2-4A5D-B340-D593C593C47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5361" y="3"/>
            <a:ext cx="722217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67835D7D-675E-4852-9C17-96ECB7C27E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280" t="13215" r="41591" b="5204"/>
          <a:stretch/>
        </p:blipFill>
        <p:spPr>
          <a:xfrm>
            <a:off x="7509000" y="3"/>
            <a:ext cx="856347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02E5AD0-0DB6-4C6E-B523-F8B42621239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6524" y="0"/>
            <a:ext cx="1152474" cy="11524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44B7CFD3-49B7-4A79-A856-3999E1C2F63A}"/>
              </a:ext>
            </a:extLst>
          </p:cNvPr>
          <p:cNvSpPr/>
          <p:nvPr/>
        </p:nvSpPr>
        <p:spPr>
          <a:xfrm>
            <a:off x="457199" y="3220777"/>
            <a:ext cx="1892595" cy="68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1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BD1F3A3-A50B-4DD7-A270-0229B045ECAB}"/>
              </a:ext>
            </a:extLst>
          </p:cNvPr>
          <p:cNvSpPr/>
          <p:nvPr/>
        </p:nvSpPr>
        <p:spPr>
          <a:xfrm>
            <a:off x="457199" y="5106284"/>
            <a:ext cx="1456662" cy="4571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80B08DF-A0F3-4C9F-9FA8-EB285B9493CB}"/>
              </a:ext>
            </a:extLst>
          </p:cNvPr>
          <p:cNvSpPr/>
          <p:nvPr/>
        </p:nvSpPr>
        <p:spPr>
          <a:xfrm>
            <a:off x="6329890" y="26637"/>
            <a:ext cx="2787476" cy="115247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D805E41-FE38-4B1A-AAC6-0D39248D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3C45ED3-8A41-4F3E-8ACD-D3907C1B9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113186"/>
            <a:ext cx="8474149" cy="4205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Active participants will be able to: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i="1" u="sng" dirty="0"/>
              <a:t>Describe</a:t>
            </a:r>
            <a:r>
              <a:rPr lang="en-US" sz="2400" dirty="0"/>
              <a:t> how mobile applications (apps) can be used at the point of care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i="1" u="sng" dirty="0"/>
              <a:t>Demonstrate</a:t>
            </a:r>
            <a:r>
              <a:rPr lang="en-US" sz="2400" dirty="0"/>
              <a:t> to patients and family medicine learners how to use the recommended medical apps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sz="2400" i="1" u="sng" dirty="0"/>
              <a:t>Utilize</a:t>
            </a:r>
            <a:r>
              <a:rPr lang="en-US" sz="2400" dirty="0"/>
              <a:t> appropriate and effective mobile applications in practice to generate clinical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4865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EBA53BD4-A0E5-440A-9B8C-22F3FD9D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45794"/>
            <a:ext cx="8229600" cy="2181925"/>
          </a:xfrm>
        </p:spPr>
        <p:txBody>
          <a:bodyPr>
            <a:noAutofit/>
          </a:bodyPr>
          <a:lstStyle/>
          <a:p>
            <a:r>
              <a:rPr lang="en-US" sz="4800" dirty="0"/>
              <a:t>Which app are you most likely to utilize?</a:t>
            </a:r>
          </a:p>
        </p:txBody>
      </p:sp>
      <p:pic>
        <p:nvPicPr>
          <p:cNvPr id="4" name="Shape 11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DB70217-E453-4D42-9136-0F09B02318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191" y="3657600"/>
            <a:ext cx="3072809" cy="32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21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464DAD4-A312-4892-B35C-AE145EA8B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3732"/>
            <a:ext cx="4548621" cy="4982159"/>
          </a:xfrm>
          <a:ln w="5715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err="1" smtClean="0"/>
              <a:t>iContraception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err="1" smtClean="0"/>
              <a:t>QXCalculate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STFM SHOTS – AAP mobile app</a:t>
            </a:r>
          </a:p>
          <a:p>
            <a:pPr marL="0" indent="0">
              <a:buNone/>
            </a:pPr>
            <a:r>
              <a:rPr lang="en-US" sz="1800" dirty="0" smtClean="0"/>
              <a:t>ASCCP – not free! PAP management</a:t>
            </a:r>
          </a:p>
          <a:p>
            <a:pPr marL="0" indent="0">
              <a:buNone/>
            </a:pPr>
            <a:r>
              <a:rPr lang="en-US" sz="1800" dirty="0" err="1" smtClean="0"/>
              <a:t>LactMed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ASCVD calculator</a:t>
            </a:r>
          </a:p>
          <a:p>
            <a:pPr marL="0" indent="0">
              <a:buNone/>
            </a:pPr>
            <a:r>
              <a:rPr lang="en-US" sz="1800" dirty="0" smtClean="0"/>
              <a:t>BRISK – breast cancer risk assessment</a:t>
            </a:r>
          </a:p>
          <a:p>
            <a:pPr marL="0" indent="0">
              <a:buNone/>
            </a:pPr>
            <a:r>
              <a:rPr lang="en-US" sz="1800" dirty="0" err="1" smtClean="0"/>
              <a:t>MenoPro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EPSS – AHRQ prevention calculator (funding going away?)</a:t>
            </a:r>
          </a:p>
          <a:p>
            <a:pPr marL="0" indent="0">
              <a:buNone/>
            </a:pPr>
            <a:r>
              <a:rPr lang="en-US" sz="1800" dirty="0" err="1" smtClean="0"/>
              <a:t>MedCalc</a:t>
            </a:r>
            <a:r>
              <a:rPr lang="en-US" sz="1800" dirty="0" smtClean="0"/>
              <a:t>!!!</a:t>
            </a:r>
          </a:p>
          <a:p>
            <a:pPr marL="0" indent="0">
              <a:buNone/>
            </a:pPr>
            <a:r>
              <a:rPr lang="en-US" sz="1800" dirty="0" smtClean="0"/>
              <a:t>Bridge </a:t>
            </a:r>
            <a:r>
              <a:rPr lang="en-US" sz="1800" dirty="0" err="1" smtClean="0"/>
              <a:t>Anticoagulate</a:t>
            </a:r>
            <a:r>
              <a:rPr lang="en-US" sz="1800" dirty="0" smtClean="0"/>
              <a:t> – ACC (when to bridge, </a:t>
            </a:r>
            <a:r>
              <a:rPr lang="en-US" sz="1800" dirty="0" err="1" smtClean="0"/>
              <a:t>etc</a:t>
            </a:r>
            <a:r>
              <a:rPr lang="en-US" sz="1800" dirty="0" smtClean="0"/>
              <a:t>) – only for A. fib</a:t>
            </a:r>
          </a:p>
          <a:p>
            <a:pPr marL="0" indent="0">
              <a:buNone/>
            </a:pPr>
            <a:r>
              <a:rPr lang="en-US" sz="1800" dirty="0" err="1" smtClean="0"/>
              <a:t>iPro</a:t>
            </a:r>
            <a:r>
              <a:rPr lang="en-US" sz="1800" dirty="0" smtClean="0"/>
              <a:t> MAPPP = way better than Bridge </a:t>
            </a:r>
            <a:r>
              <a:rPr lang="en-US" sz="1800" dirty="0" err="1" smtClean="0"/>
              <a:t>Anticoagulate</a:t>
            </a:r>
            <a:r>
              <a:rPr lang="en-US" sz="1800" dirty="0" smtClean="0"/>
              <a:t>!</a:t>
            </a:r>
          </a:p>
          <a:p>
            <a:pPr marL="0" indent="0">
              <a:buNone/>
            </a:pPr>
            <a:r>
              <a:rPr lang="en-US" sz="1800" dirty="0" smtClean="0"/>
              <a:t>IDC (infectious disease </a:t>
            </a:r>
            <a:r>
              <a:rPr lang="en-US" sz="1800" dirty="0" err="1" smtClean="0"/>
              <a:t>compdium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r>
              <a:rPr lang="en-US" sz="1800" dirty="0" smtClean="0"/>
              <a:t>FHR 5 Tier (</a:t>
            </a:r>
            <a:r>
              <a:rPr lang="en-US" sz="1800" smtClean="0"/>
              <a:t>fetal heart rate) </a:t>
            </a:r>
            <a:endParaRPr lang="en-US" sz="1800" dirty="0" smtClean="0"/>
          </a:p>
        </p:txBody>
      </p:sp>
      <p:sp>
        <p:nvSpPr>
          <p:cNvPr id="5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464DAD4-A312-4892-B35C-AE145EA8B07C}"/>
              </a:ext>
            </a:extLst>
          </p:cNvPr>
          <p:cNvSpPr txBox="1">
            <a:spLocks/>
          </p:cNvSpPr>
          <p:nvPr/>
        </p:nvSpPr>
        <p:spPr>
          <a:xfrm>
            <a:off x="4800599" y="938776"/>
            <a:ext cx="4343401" cy="497711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Infant risk center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Johns Hopkins Antibiotic Guide ($30/year)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Smiles for Life – oral health app</a:t>
            </a:r>
          </a:p>
          <a:p>
            <a:pPr marL="0" indent="0">
              <a:buFont typeface="Arial"/>
              <a:buNone/>
            </a:pPr>
            <a:r>
              <a:rPr lang="en-US" sz="1800" dirty="0" err="1" smtClean="0"/>
              <a:t>PreOp</a:t>
            </a:r>
            <a:r>
              <a:rPr lang="en-US" sz="1800" dirty="0" smtClean="0"/>
              <a:t> </a:t>
            </a:r>
            <a:r>
              <a:rPr lang="en-US" sz="1800" dirty="0" err="1" smtClean="0"/>
              <a:t>Eval</a:t>
            </a:r>
            <a:endParaRPr lang="en-US" sz="1800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Opioids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Journal Club</a:t>
            </a:r>
          </a:p>
          <a:p>
            <a:pPr marL="0" indent="0">
              <a:buFont typeface="Arial"/>
              <a:buNone/>
            </a:pPr>
            <a:r>
              <a:rPr lang="en-US" sz="1800" dirty="0" smtClean="0"/>
              <a:t>FPM </a:t>
            </a:r>
            <a:r>
              <a:rPr lang="en-US" sz="1800" dirty="0" err="1" smtClean="0"/>
              <a:t>Ancza</a:t>
            </a:r>
            <a:r>
              <a:rPr lang="en-US" sz="1800" dirty="0" smtClean="0"/>
              <a:t> - favorite</a:t>
            </a:r>
          </a:p>
          <a:p>
            <a:pPr marL="0" indent="0">
              <a:buFont typeface="Arial"/>
              <a:buNone/>
            </a:pPr>
            <a:r>
              <a:rPr lang="en-US" sz="1800" dirty="0" err="1" smtClean="0"/>
              <a:t>Urintel</a:t>
            </a:r>
            <a:endParaRPr lang="en-US" sz="1800" dirty="0" smtClean="0"/>
          </a:p>
          <a:p>
            <a:pPr marL="0" indent="0">
              <a:buFont typeface="Arial"/>
              <a:buNone/>
            </a:pPr>
            <a:r>
              <a:rPr lang="en-US" sz="1800" dirty="0" err="1" smtClean="0"/>
              <a:t>Doximity</a:t>
            </a:r>
            <a:r>
              <a:rPr lang="en-US" sz="1800" dirty="0" smtClean="0"/>
              <a:t> Dialer</a:t>
            </a:r>
          </a:p>
          <a:p>
            <a:pPr marL="0" indent="0">
              <a:buFont typeface="Arial"/>
              <a:buNone/>
            </a:pPr>
            <a:r>
              <a:rPr lang="en-US" sz="1800" dirty="0" err="1" smtClean="0"/>
              <a:t>Bilicalc</a:t>
            </a:r>
            <a:endParaRPr lang="en-US" sz="1800" dirty="0" smtClean="0"/>
          </a:p>
          <a:p>
            <a:pPr marL="0" indent="0">
              <a:buFont typeface="Arial"/>
              <a:buNone/>
            </a:pPr>
            <a:r>
              <a:rPr lang="en-US" sz="1800" dirty="0" smtClean="0"/>
              <a:t>Polypharmacy (</a:t>
            </a:r>
            <a:r>
              <a:rPr lang="en-US" sz="1800" dirty="0" err="1" smtClean="0"/>
              <a:t>deprescribing</a:t>
            </a:r>
            <a:r>
              <a:rPr lang="en-US" sz="1800" dirty="0" smtClean="0"/>
              <a:t>)</a:t>
            </a:r>
          </a:p>
          <a:p>
            <a:pPr marL="0" indent="0">
              <a:buFont typeface="Arial"/>
              <a:buNone/>
            </a:pPr>
            <a:r>
              <a:rPr lang="en-US" sz="1800" dirty="0" err="1" smtClean="0"/>
              <a:t>ePocrates</a:t>
            </a:r>
            <a:r>
              <a:rPr lang="en-US" sz="1800" dirty="0" smtClean="0"/>
              <a:t> $$$</a:t>
            </a:r>
          </a:p>
          <a:p>
            <a:pPr marL="0" indent="0">
              <a:buFont typeface="Arial"/>
              <a:buNone/>
            </a:pPr>
            <a:r>
              <a:rPr lang="en-US" sz="1800" dirty="0" err="1" smtClean="0"/>
              <a:t>MediSafe</a:t>
            </a:r>
            <a:endParaRPr lang="en-US" sz="1800" dirty="0" smtClean="0"/>
          </a:p>
          <a:p>
            <a:pPr marL="0" indent="0">
              <a:buFont typeface="Arial"/>
              <a:buNone/>
            </a:pPr>
            <a:r>
              <a:rPr lang="en-US" sz="1800" dirty="0" err="1" smtClean="0"/>
              <a:t>Pneumovaccine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46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74A0192-6287-4585-A550-182A361A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10" y="2074976"/>
            <a:ext cx="8452884" cy="2955037"/>
          </a:xfrm>
        </p:spPr>
        <p:txBody>
          <a:bodyPr>
            <a:normAutofit/>
          </a:bodyPr>
          <a:lstStyle/>
          <a:p>
            <a:r>
              <a:rPr lang="en-US" dirty="0"/>
              <a:t>A special </a:t>
            </a:r>
            <a:r>
              <a:rPr lang="en-US" i="1" u="sng" dirty="0">
                <a:solidFill>
                  <a:schemeClr val="accent1">
                    <a:lumMod val="75000"/>
                  </a:schemeClr>
                </a:solidFill>
              </a:rPr>
              <a:t>thanks</a:t>
            </a:r>
            <a:r>
              <a:rPr lang="en-US" dirty="0"/>
              <a:t> to our </a:t>
            </a:r>
            <a:br>
              <a:rPr lang="en-US" dirty="0"/>
            </a:br>
            <a:r>
              <a:rPr lang="en-US" dirty="0"/>
              <a:t>UPMC St. Margaret </a:t>
            </a:r>
            <a:br>
              <a:rPr lang="en-US" dirty="0"/>
            </a:br>
            <a:r>
              <a:rPr lang="en-US" dirty="0"/>
              <a:t>Faculty Development Fellowship</a:t>
            </a:r>
          </a:p>
        </p:txBody>
      </p:sp>
    </p:spTree>
    <p:extLst>
      <p:ext uri="{BB962C8B-B14F-4D97-AF65-F5344CB8AC3E}">
        <p14:creationId xmlns:p14="http://schemas.microsoft.com/office/powerpoint/2010/main" val="9859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app! Simply click on the "clipboard" icon       on the presentation page.</a:t>
            </a:r>
          </a:p>
        </p:txBody>
      </p:sp>
      <p:pic>
        <p:nvPicPr>
          <p:cNvPr id="5" name="Picture 4" descr="Clip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F0A4439-24CB-43EF-8907-EF3578D5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456"/>
            <a:ext cx="8229600" cy="1143000"/>
          </a:xfrm>
        </p:spPr>
        <p:txBody>
          <a:bodyPr/>
          <a:lstStyle/>
          <a:p>
            <a:r>
              <a:rPr lang="en-US" dirty="0"/>
              <a:t>ACC </a:t>
            </a:r>
            <a:r>
              <a:rPr lang="en-US" dirty="0" err="1"/>
              <a:t>Anticoag</a:t>
            </a:r>
            <a:r>
              <a:rPr lang="en-US" dirty="0"/>
              <a:t> Evaluator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EE3122FB-0E0F-4042-AC2C-F730B02E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9609"/>
            <a:ext cx="595423" cy="3946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  <a:p>
            <a:pPr marL="0" indent="0">
              <a:buNone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9F8D24D-8E43-455B-A5CC-A698985DDAE9}"/>
              </a:ext>
            </a:extLst>
          </p:cNvPr>
          <p:cNvSpPr txBox="1"/>
          <p:nvPr/>
        </p:nvSpPr>
        <p:spPr>
          <a:xfrm>
            <a:off x="1148316" y="2356515"/>
            <a:ext cx="708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American College of Cardiology with Daiichi Sankyo Inc.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B4D5E7C-B8C1-4B44-887F-62C8838B9316}"/>
              </a:ext>
            </a:extLst>
          </p:cNvPr>
          <p:cNvSpPr txBox="1"/>
          <p:nvPr/>
        </p:nvSpPr>
        <p:spPr>
          <a:xfrm>
            <a:off x="1148316" y="3087648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Helps clinicians make informed decisions regarding antithrombotic therapy for patients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CEE94E7-AFC3-43C9-A883-98B29D042549}"/>
              </a:ext>
            </a:extLst>
          </p:cNvPr>
          <p:cNvSpPr txBox="1"/>
          <p:nvPr/>
        </p:nvSpPr>
        <p:spPr>
          <a:xfrm>
            <a:off x="1148316" y="4071045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Validated by ACC’s anticoagulation workgroup; Updated May 12, 2017; well-referenced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81DECC1-B4C9-48C8-861E-A5E29584D084}"/>
              </a:ext>
            </a:extLst>
          </p:cNvPr>
          <p:cNvSpPr txBox="1"/>
          <p:nvPr/>
        </p:nvSpPr>
        <p:spPr>
          <a:xfrm>
            <a:off x="1148316" y="5054442"/>
            <a:ext cx="7810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Easy to use layout; Does not provide “best” therapy; Internet required only to download new content</a:t>
            </a:r>
          </a:p>
        </p:txBody>
      </p:sp>
      <p:pic>
        <p:nvPicPr>
          <p:cNvPr id="8" name="Shape 1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F4F4F5E-0E6F-4816-A59B-4D96B41D0F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905" y="3"/>
            <a:ext cx="1152474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3F2D41E-98B6-4B37-B2B7-675EFF7084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80" t="13215" r="41591" b="5204"/>
          <a:stretch/>
        </p:blipFill>
        <p:spPr>
          <a:xfrm>
            <a:off x="7299852" y="3"/>
            <a:ext cx="856347" cy="115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435BA3A-EDE0-41CC-8B1C-31FA6E6BF7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2590" y="3"/>
            <a:ext cx="722217" cy="115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690F8BF-22EF-4BFF-8257-2B9AC4F1D2CD}"/>
              </a:ext>
            </a:extLst>
          </p:cNvPr>
          <p:cNvSpPr/>
          <p:nvPr/>
        </p:nvSpPr>
        <p:spPr>
          <a:xfrm>
            <a:off x="8156199" y="76072"/>
            <a:ext cx="975000" cy="1028700"/>
          </a:xfrm>
          <a:prstGeom prst="noSmoking">
            <a:avLst>
              <a:gd name="adj" fmla="val 7536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Shape 6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E3E713B-4509-42E9-AF34-B2DF117CB1A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7557" y="5885439"/>
            <a:ext cx="1043642" cy="97256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81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/>
          <a:stretch/>
        </p:blipFill>
        <p:spPr>
          <a:xfrm>
            <a:off x="2014538" y="700087"/>
            <a:ext cx="4834083" cy="5629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188" y="800100"/>
            <a:ext cx="1528761" cy="557213"/>
          </a:xfrm>
          <a:prstGeom prst="rect">
            <a:avLst/>
          </a:prstGeom>
          <a:noFill/>
          <a:ln w="41275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244263" y="728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43113" y="2686050"/>
            <a:ext cx="1614487" cy="471488"/>
          </a:xfrm>
          <a:prstGeom prst="rect">
            <a:avLst/>
          </a:prstGeom>
          <a:noFill/>
          <a:ln w="41275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Shape 6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E2D4CF9E-A333-4FE9-853F-392B530E7A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6117" y="6329362"/>
            <a:ext cx="525081" cy="52863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0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16806 0.003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1.94444E-6 0.230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3" grpId="0" animBg="1"/>
      <p:bldP spid="13" grpId="1" animBg="1"/>
      <p:bldP spid="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" y="914400"/>
            <a:ext cx="8488818" cy="5532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462" y="3071812"/>
            <a:ext cx="1443038" cy="457200"/>
          </a:xfrm>
          <a:prstGeom prst="rect">
            <a:avLst/>
          </a:prstGeom>
          <a:noFill/>
          <a:ln w="41275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Shape 6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ED0A674-AE64-45EE-8968-B11641EDE6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6117" y="6447291"/>
            <a:ext cx="525081" cy="41070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68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0.76649 0.41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16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4981</TotalTime>
  <Words>2385</Words>
  <Application>Microsoft Office PowerPoint</Application>
  <PresentationFormat>On-screen Show (4:3)</PresentationFormat>
  <Paragraphs>433</Paragraphs>
  <Slides>64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Disclosures</vt:lpstr>
      <vt:lpstr>Objectives</vt:lpstr>
      <vt:lpstr>Time Breakdown</vt:lpstr>
      <vt:lpstr>Please get into groups of 2-3 people and take this time to download the following apps (between your group) onto your mobile device:</vt:lpstr>
      <vt:lpstr>Review Criteria: S.P.P.A.C.E</vt:lpstr>
      <vt:lpstr>ACC Anticoag Evaluator</vt:lpstr>
      <vt:lpstr>PowerPoint Presentation</vt:lpstr>
      <vt:lpstr>PowerPoint Presentation</vt:lpstr>
      <vt:lpstr>PowerPoint Presentation</vt:lpstr>
      <vt:lpstr>PowerPoint Presentation</vt:lpstr>
      <vt:lpstr>Activity</vt:lpstr>
      <vt:lpstr>About Herbs</vt:lpstr>
      <vt:lpstr>PowerPoint Presentation</vt:lpstr>
      <vt:lpstr>PowerPoint Presentation</vt:lpstr>
      <vt:lpstr>PowerPoint Presentation</vt:lpstr>
      <vt:lpstr>Patient Encounter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Case </vt:lpstr>
      <vt:lpstr>The Turkey Tail Case Activity </vt:lpstr>
      <vt:lpstr>What is turkey tail?</vt:lpstr>
      <vt:lpstr>What’s the indication?</vt:lpstr>
      <vt:lpstr>Is it exacerbating her symptoms?</vt:lpstr>
      <vt:lpstr>Contraception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</vt:lpstr>
      <vt:lpstr>PowerPoint Presentation</vt:lpstr>
      <vt:lpstr>PowerPoint Presentation</vt:lpstr>
      <vt:lpstr>GoodRx Pro</vt:lpstr>
      <vt:lpstr>Utilizing GoodRxPro - Activity</vt:lpstr>
      <vt:lpstr>PowerPoint Presentation</vt:lpstr>
      <vt:lpstr>PowerPoint Presentation</vt:lpstr>
      <vt:lpstr>PowerPoint Presentation</vt:lpstr>
      <vt:lpstr>Formulary Search</vt:lpstr>
      <vt:lpstr>Utilizing Formulary -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Which app are you most likely to utilize?</vt:lpstr>
      <vt:lpstr>PowerPoint Presentation</vt:lpstr>
      <vt:lpstr>A special thanks to our  UPMC St. Margaret  Faculty Development Fellowship</vt:lpstr>
      <vt:lpstr>PowerPoint Presentation</vt:lpstr>
    </vt:vector>
  </TitlesOfParts>
  <Company>STFM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STFM-416</cp:lastModifiedBy>
  <cp:revision>174</cp:revision>
  <cp:lastPrinted>2018-05-03T14:32:48Z</cp:lastPrinted>
  <dcterms:created xsi:type="dcterms:W3CDTF">2018-05-07T11:44:29Z</dcterms:created>
  <dcterms:modified xsi:type="dcterms:W3CDTF">2018-05-07T20:26:14Z</dcterms:modified>
</cp:coreProperties>
</file>