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1" r:id="rId2"/>
    <p:sldId id="257" r:id="rId3"/>
    <p:sldId id="262" r:id="rId4"/>
    <p:sldId id="263" r:id="rId5"/>
    <p:sldId id="264" r:id="rId6"/>
    <p:sldId id="275" r:id="rId7"/>
    <p:sldId id="265" r:id="rId8"/>
    <p:sldId id="266" r:id="rId9"/>
    <p:sldId id="267" r:id="rId10"/>
    <p:sldId id="268" r:id="rId11"/>
    <p:sldId id="269" r:id="rId12"/>
    <p:sldId id="270" r:id="rId13"/>
    <p:sldId id="271" r:id="rId14"/>
    <p:sldId id="272" r:id="rId15"/>
    <p:sldId id="273" r:id="rId16"/>
    <p:sldId id="274" r:id="rId17"/>
    <p:sldId id="279" r:id="rId18"/>
    <p:sldId id="280" r:id="rId19"/>
    <p:sldId id="281" r:id="rId20"/>
    <p:sldId id="26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0"/>
    <p:restoredTop sz="94643"/>
  </p:normalViewPr>
  <p:slideViewPr>
    <p:cSldViewPr snapToGrid="0" snapToObjects="1">
      <p:cViewPr>
        <p:scale>
          <a:sx n="95" d="100"/>
          <a:sy n="95" d="100"/>
        </p:scale>
        <p:origin x="1864" y="7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0B87A-3F5F-D440-9CFF-E2177CFD819A}" type="doc">
      <dgm:prSet loTypeId="urn:microsoft.com/office/officeart/2005/8/layout/vList6" loCatId="" qsTypeId="urn:microsoft.com/office/officeart/2005/8/quickstyle/simple4" qsCatId="simple" csTypeId="urn:microsoft.com/office/officeart/2005/8/colors/colorful4" csCatId="colorful" phldr="1"/>
      <dgm:spPr/>
      <dgm:t>
        <a:bodyPr/>
        <a:lstStyle/>
        <a:p>
          <a:endParaRPr lang="en-US"/>
        </a:p>
      </dgm:t>
    </dgm:pt>
    <dgm:pt modelId="{25890BCB-1C42-1544-99A1-F7E559BF273B}">
      <dgm:prSet phldrT="[Text]"/>
      <dgm:spPr/>
      <dgm:t>
        <a:bodyPr/>
        <a:lstStyle/>
        <a:p>
          <a:r>
            <a:rPr lang="en-US" dirty="0" smtClean="0"/>
            <a:t>Attribution</a:t>
          </a:r>
          <a:endParaRPr lang="en-US" dirty="0"/>
        </a:p>
      </dgm:t>
    </dgm:pt>
    <dgm:pt modelId="{09483167-C3E8-6343-9466-F434EE2550F1}" type="parTrans" cxnId="{8F0DBA44-49F2-F444-8AB9-2EC1AAB14844}">
      <dgm:prSet/>
      <dgm:spPr/>
      <dgm:t>
        <a:bodyPr/>
        <a:lstStyle/>
        <a:p>
          <a:endParaRPr lang="en-US"/>
        </a:p>
      </dgm:t>
    </dgm:pt>
    <dgm:pt modelId="{731C670E-E5B0-C44D-BBE7-5FE857475CE0}" type="sibTrans" cxnId="{8F0DBA44-49F2-F444-8AB9-2EC1AAB14844}">
      <dgm:prSet/>
      <dgm:spPr/>
      <dgm:t>
        <a:bodyPr/>
        <a:lstStyle/>
        <a:p>
          <a:endParaRPr lang="en-US"/>
        </a:p>
      </dgm:t>
    </dgm:pt>
    <dgm:pt modelId="{07AB2418-DB6A-4944-B4B8-906A4D14C382}">
      <dgm:prSet phldrT="[Text]"/>
      <dgm:spPr/>
      <dgm:t>
        <a:bodyPr/>
        <a:lstStyle/>
        <a:p>
          <a:r>
            <a:rPr lang="en-US" dirty="0" smtClean="0"/>
            <a:t>Bilateral validation</a:t>
          </a:r>
          <a:endParaRPr lang="en-US" dirty="0"/>
        </a:p>
      </dgm:t>
    </dgm:pt>
    <dgm:pt modelId="{80D7D97D-0A9C-CE43-92C3-61A61A2B2DCB}" type="parTrans" cxnId="{63D858C3-17B0-E748-B02C-A243C8904FA9}">
      <dgm:prSet/>
      <dgm:spPr/>
      <dgm:t>
        <a:bodyPr/>
        <a:lstStyle/>
        <a:p>
          <a:endParaRPr lang="en-US"/>
        </a:p>
      </dgm:t>
    </dgm:pt>
    <dgm:pt modelId="{EAF13DF5-9239-A444-A7E6-3EAF59CD17F5}" type="sibTrans" cxnId="{63D858C3-17B0-E748-B02C-A243C8904FA9}">
      <dgm:prSet/>
      <dgm:spPr/>
      <dgm:t>
        <a:bodyPr/>
        <a:lstStyle/>
        <a:p>
          <a:endParaRPr lang="en-US"/>
        </a:p>
      </dgm:t>
    </dgm:pt>
    <dgm:pt modelId="{6C34216E-F608-5343-996E-F8F553F012AC}">
      <dgm:prSet phldrT="[Text]"/>
      <dgm:spPr/>
      <dgm:t>
        <a:bodyPr/>
        <a:lstStyle/>
        <a:p>
          <a:r>
            <a:rPr lang="en-US" dirty="0" smtClean="0"/>
            <a:t>Non-traditional encounters</a:t>
          </a:r>
          <a:endParaRPr lang="en-US" dirty="0"/>
        </a:p>
      </dgm:t>
    </dgm:pt>
    <dgm:pt modelId="{72E6D817-426F-CD4F-B9B9-1E422E73FA42}" type="parTrans" cxnId="{9FD6EC69-98C7-8249-8823-D080B50966CB}">
      <dgm:prSet/>
      <dgm:spPr/>
      <dgm:t>
        <a:bodyPr/>
        <a:lstStyle/>
        <a:p>
          <a:endParaRPr lang="en-US"/>
        </a:p>
      </dgm:t>
    </dgm:pt>
    <dgm:pt modelId="{6F35EBDA-C089-3843-9087-CF787DE45DC8}" type="sibTrans" cxnId="{9FD6EC69-98C7-8249-8823-D080B50966CB}">
      <dgm:prSet/>
      <dgm:spPr/>
      <dgm:t>
        <a:bodyPr/>
        <a:lstStyle/>
        <a:p>
          <a:endParaRPr lang="en-US"/>
        </a:p>
      </dgm:t>
    </dgm:pt>
    <dgm:pt modelId="{66DC0F33-9521-2741-8DD4-080464DD1D69}">
      <dgm:prSet phldrT="[Text]"/>
      <dgm:spPr/>
      <dgm:t>
        <a:bodyPr/>
        <a:lstStyle/>
        <a:p>
          <a:r>
            <a:rPr lang="en-US" dirty="0" smtClean="0"/>
            <a:t>Data Sharing</a:t>
          </a:r>
          <a:endParaRPr lang="en-US" dirty="0"/>
        </a:p>
      </dgm:t>
    </dgm:pt>
    <dgm:pt modelId="{F8F5B0A5-B54A-0D4F-85CD-BAD0A0C64D5A}" type="parTrans" cxnId="{9CD487C1-39BF-6944-879C-42FD09EA6E9C}">
      <dgm:prSet/>
      <dgm:spPr/>
      <dgm:t>
        <a:bodyPr/>
        <a:lstStyle/>
        <a:p>
          <a:endParaRPr lang="en-US"/>
        </a:p>
      </dgm:t>
    </dgm:pt>
    <dgm:pt modelId="{006B5616-68DF-B643-A7A7-5A19A72B32D0}" type="sibTrans" cxnId="{9CD487C1-39BF-6944-879C-42FD09EA6E9C}">
      <dgm:prSet/>
      <dgm:spPr/>
      <dgm:t>
        <a:bodyPr/>
        <a:lstStyle/>
        <a:p>
          <a:endParaRPr lang="en-US"/>
        </a:p>
      </dgm:t>
    </dgm:pt>
    <dgm:pt modelId="{1299D396-BCD7-294D-8BE7-2BA325163D63}">
      <dgm:prSet phldrT="[Text]"/>
      <dgm:spPr/>
      <dgm:t>
        <a:bodyPr/>
        <a:lstStyle/>
        <a:p>
          <a:r>
            <a:rPr lang="en-US" dirty="0" smtClean="0"/>
            <a:t>Agreed measure value sets</a:t>
          </a:r>
          <a:endParaRPr lang="en-US" dirty="0"/>
        </a:p>
      </dgm:t>
    </dgm:pt>
    <dgm:pt modelId="{F50766CD-9FBE-5D46-A65B-D1DA4064C7F6}" type="parTrans" cxnId="{DCD2BE82-DFE8-744B-A7ED-41D674945D61}">
      <dgm:prSet/>
      <dgm:spPr/>
      <dgm:t>
        <a:bodyPr/>
        <a:lstStyle/>
        <a:p>
          <a:endParaRPr lang="en-US"/>
        </a:p>
      </dgm:t>
    </dgm:pt>
    <dgm:pt modelId="{7EEB3725-B8B9-B549-B661-1438FE7B0495}" type="sibTrans" cxnId="{DCD2BE82-DFE8-744B-A7ED-41D674945D61}">
      <dgm:prSet/>
      <dgm:spPr/>
      <dgm:t>
        <a:bodyPr/>
        <a:lstStyle/>
        <a:p>
          <a:endParaRPr lang="en-US"/>
        </a:p>
      </dgm:t>
    </dgm:pt>
    <dgm:pt modelId="{186966C1-F4FA-D64E-9EE2-CF3D238EE28F}">
      <dgm:prSet phldrT="[Text]"/>
      <dgm:spPr/>
      <dgm:t>
        <a:bodyPr/>
        <a:lstStyle/>
        <a:p>
          <a:r>
            <a:rPr lang="en-US" dirty="0" smtClean="0"/>
            <a:t>Coordination</a:t>
          </a:r>
          <a:endParaRPr lang="en-US" dirty="0"/>
        </a:p>
      </dgm:t>
    </dgm:pt>
    <dgm:pt modelId="{99C1C165-712A-044A-9D9C-786EFC955893}" type="parTrans" cxnId="{51BD85AC-E81C-504F-9373-2363AD5A09CB}">
      <dgm:prSet/>
      <dgm:spPr/>
      <dgm:t>
        <a:bodyPr/>
        <a:lstStyle/>
        <a:p>
          <a:endParaRPr lang="en-US"/>
        </a:p>
      </dgm:t>
    </dgm:pt>
    <dgm:pt modelId="{83BE1873-D179-0548-A47F-2A3DCBC440B9}" type="sibTrans" cxnId="{51BD85AC-E81C-504F-9373-2363AD5A09CB}">
      <dgm:prSet/>
      <dgm:spPr/>
      <dgm:t>
        <a:bodyPr/>
        <a:lstStyle/>
        <a:p>
          <a:endParaRPr lang="en-US"/>
        </a:p>
      </dgm:t>
    </dgm:pt>
    <dgm:pt modelId="{90F10223-45CF-BD46-80A3-84AC074A1C3E}">
      <dgm:prSet phldrT="[Text]"/>
      <dgm:spPr/>
      <dgm:t>
        <a:bodyPr/>
        <a:lstStyle/>
        <a:p>
          <a:r>
            <a:rPr lang="en-US" dirty="0" smtClean="0"/>
            <a:t>Patient choice</a:t>
          </a:r>
          <a:endParaRPr lang="en-US" dirty="0"/>
        </a:p>
      </dgm:t>
    </dgm:pt>
    <dgm:pt modelId="{066BB886-0E70-4540-87E8-CB6DA8CE6F0E}" type="parTrans" cxnId="{0C1F1BE8-4F1C-2F4A-9299-8258A686E847}">
      <dgm:prSet/>
      <dgm:spPr/>
      <dgm:t>
        <a:bodyPr/>
        <a:lstStyle/>
        <a:p>
          <a:endParaRPr lang="en-US"/>
        </a:p>
      </dgm:t>
    </dgm:pt>
    <dgm:pt modelId="{A16786A7-BF1E-BF40-B882-A37D89A66556}" type="sibTrans" cxnId="{0C1F1BE8-4F1C-2F4A-9299-8258A686E847}">
      <dgm:prSet/>
      <dgm:spPr/>
      <dgm:t>
        <a:bodyPr/>
        <a:lstStyle/>
        <a:p>
          <a:endParaRPr lang="en-US"/>
        </a:p>
      </dgm:t>
    </dgm:pt>
    <dgm:pt modelId="{BDEF055E-A1BF-D340-A7CE-F708581D0732}">
      <dgm:prSet phldrT="[Text]"/>
      <dgm:spPr/>
      <dgm:t>
        <a:bodyPr/>
        <a:lstStyle/>
        <a:p>
          <a:r>
            <a:rPr lang="en-US" dirty="0" smtClean="0"/>
            <a:t>Community standards &amp; specs</a:t>
          </a:r>
          <a:endParaRPr lang="en-US" dirty="0"/>
        </a:p>
      </dgm:t>
    </dgm:pt>
    <dgm:pt modelId="{A7A27C51-CBF3-E247-AD6A-C9BB27A127DA}" type="parTrans" cxnId="{890F9CFC-0735-1542-A387-AA3EBA25148D}">
      <dgm:prSet/>
      <dgm:spPr/>
      <dgm:t>
        <a:bodyPr/>
        <a:lstStyle/>
        <a:p>
          <a:endParaRPr lang="en-US"/>
        </a:p>
      </dgm:t>
    </dgm:pt>
    <dgm:pt modelId="{EA0D6BCE-88D7-9A4D-B2DC-6DB1F32B79D9}" type="sibTrans" cxnId="{890F9CFC-0735-1542-A387-AA3EBA25148D}">
      <dgm:prSet/>
      <dgm:spPr/>
      <dgm:t>
        <a:bodyPr/>
        <a:lstStyle/>
        <a:p>
          <a:endParaRPr lang="en-US"/>
        </a:p>
      </dgm:t>
    </dgm:pt>
    <dgm:pt modelId="{DAA33613-7E5F-A942-90FF-3A099E344FA4}">
      <dgm:prSet phldrT="[Text]"/>
      <dgm:spPr/>
      <dgm:t>
        <a:bodyPr/>
        <a:lstStyle/>
        <a:p>
          <a:r>
            <a:rPr lang="en-US" dirty="0" smtClean="0"/>
            <a:t>Simple touches, alerts &amp; updates</a:t>
          </a:r>
          <a:endParaRPr lang="en-US" dirty="0"/>
        </a:p>
      </dgm:t>
    </dgm:pt>
    <dgm:pt modelId="{35824674-66DB-2144-86B4-7C7757C4D8D1}" type="parTrans" cxnId="{F49DC2F6-EB1D-FA4A-8F5C-4F05558A149E}">
      <dgm:prSet/>
      <dgm:spPr/>
      <dgm:t>
        <a:bodyPr/>
        <a:lstStyle/>
        <a:p>
          <a:endParaRPr lang="en-US"/>
        </a:p>
      </dgm:t>
    </dgm:pt>
    <dgm:pt modelId="{8D4DD8B9-0F36-0A4A-B9D9-FF18AA86A602}" type="sibTrans" cxnId="{F49DC2F6-EB1D-FA4A-8F5C-4F05558A149E}">
      <dgm:prSet/>
      <dgm:spPr/>
      <dgm:t>
        <a:bodyPr/>
        <a:lstStyle/>
        <a:p>
          <a:endParaRPr lang="en-US"/>
        </a:p>
      </dgm:t>
    </dgm:pt>
    <dgm:pt modelId="{462BE695-46B3-6E45-8052-19F26751662B}">
      <dgm:prSet phldrT="[Text]"/>
      <dgm:spPr/>
      <dgm:t>
        <a:bodyPr/>
        <a:lstStyle/>
        <a:p>
          <a:r>
            <a:rPr lang="en-US" dirty="0" smtClean="0"/>
            <a:t>Rights &amp; roles architecture</a:t>
          </a:r>
          <a:endParaRPr lang="en-US" dirty="0"/>
        </a:p>
      </dgm:t>
    </dgm:pt>
    <dgm:pt modelId="{8BE42AB5-23EF-6D46-A743-F5258F541F70}" type="parTrans" cxnId="{469EB782-A362-0849-B908-48AB81F5EAE7}">
      <dgm:prSet/>
      <dgm:spPr/>
      <dgm:t>
        <a:bodyPr/>
        <a:lstStyle/>
        <a:p>
          <a:endParaRPr lang="en-US"/>
        </a:p>
      </dgm:t>
    </dgm:pt>
    <dgm:pt modelId="{668C4F2D-F90A-D540-8CD5-BD90807A3A0C}" type="sibTrans" cxnId="{469EB782-A362-0849-B908-48AB81F5EAE7}">
      <dgm:prSet/>
      <dgm:spPr/>
      <dgm:t>
        <a:bodyPr/>
        <a:lstStyle/>
        <a:p>
          <a:endParaRPr lang="en-US"/>
        </a:p>
      </dgm:t>
    </dgm:pt>
    <dgm:pt modelId="{6071A5D9-7AD4-F347-97A6-89B6AA1041C0}">
      <dgm:prSet phldrT="[Text]"/>
      <dgm:spPr/>
      <dgm:t>
        <a:bodyPr/>
        <a:lstStyle/>
        <a:p>
          <a:r>
            <a:rPr lang="en-US" dirty="0" smtClean="0"/>
            <a:t>Resource adjusted risk scoring</a:t>
          </a:r>
          <a:endParaRPr lang="en-US" dirty="0"/>
        </a:p>
      </dgm:t>
    </dgm:pt>
    <dgm:pt modelId="{3D45B740-5E03-5641-9777-60F62B3C78CE}" type="parTrans" cxnId="{71463802-77D0-F149-B041-C4E2DD60D716}">
      <dgm:prSet/>
      <dgm:spPr/>
      <dgm:t>
        <a:bodyPr/>
        <a:lstStyle/>
        <a:p>
          <a:endParaRPr lang="en-US"/>
        </a:p>
      </dgm:t>
    </dgm:pt>
    <dgm:pt modelId="{C2A33718-27E8-9549-AA16-B5552267026F}" type="sibTrans" cxnId="{71463802-77D0-F149-B041-C4E2DD60D716}">
      <dgm:prSet/>
      <dgm:spPr/>
      <dgm:t>
        <a:bodyPr/>
        <a:lstStyle/>
        <a:p>
          <a:endParaRPr lang="en-US"/>
        </a:p>
      </dgm:t>
    </dgm:pt>
    <dgm:pt modelId="{37E81007-9837-614C-98B1-A4187864BA52}">
      <dgm:prSet phldrT="[Text]"/>
      <dgm:spPr/>
      <dgm:t>
        <a:bodyPr/>
        <a:lstStyle/>
        <a:p>
          <a:r>
            <a:rPr lang="en-US" dirty="0" smtClean="0"/>
            <a:t>Clinically-pertinent use cases</a:t>
          </a:r>
          <a:endParaRPr lang="en-US" dirty="0"/>
        </a:p>
      </dgm:t>
    </dgm:pt>
    <dgm:pt modelId="{7393FB8C-0CD2-B346-BBDD-3DE244A8A504}" type="parTrans" cxnId="{1EEADF1C-D9CB-E34F-88DA-3435DCA3B95C}">
      <dgm:prSet/>
      <dgm:spPr/>
      <dgm:t>
        <a:bodyPr/>
        <a:lstStyle/>
        <a:p>
          <a:endParaRPr lang="en-US"/>
        </a:p>
      </dgm:t>
    </dgm:pt>
    <dgm:pt modelId="{BD55F326-61B8-6C44-B072-315CE277EA42}" type="sibTrans" cxnId="{1EEADF1C-D9CB-E34F-88DA-3435DCA3B95C}">
      <dgm:prSet/>
      <dgm:spPr/>
      <dgm:t>
        <a:bodyPr/>
        <a:lstStyle/>
        <a:p>
          <a:endParaRPr lang="en-US"/>
        </a:p>
      </dgm:t>
    </dgm:pt>
    <dgm:pt modelId="{1B606F66-1996-804C-ACAF-572F946C15C1}" type="pres">
      <dgm:prSet presAssocID="{F0C0B87A-3F5F-D440-9CFF-E2177CFD819A}" presName="Name0" presStyleCnt="0">
        <dgm:presLayoutVars>
          <dgm:dir/>
          <dgm:animLvl val="lvl"/>
          <dgm:resizeHandles/>
        </dgm:presLayoutVars>
      </dgm:prSet>
      <dgm:spPr/>
      <dgm:t>
        <a:bodyPr/>
        <a:lstStyle/>
        <a:p>
          <a:endParaRPr lang="en-US"/>
        </a:p>
      </dgm:t>
    </dgm:pt>
    <dgm:pt modelId="{A9119F7F-5EC4-A74B-8C2C-1F8177327B2E}" type="pres">
      <dgm:prSet presAssocID="{25890BCB-1C42-1544-99A1-F7E559BF273B}" presName="linNode" presStyleCnt="0"/>
      <dgm:spPr/>
    </dgm:pt>
    <dgm:pt modelId="{4F597F99-E90D-444B-9A5A-9E9B69C2B038}" type="pres">
      <dgm:prSet presAssocID="{25890BCB-1C42-1544-99A1-F7E559BF273B}" presName="parentShp" presStyleLbl="node1" presStyleIdx="0" presStyleCnt="3" custScaleX="82982" custLinFactNeighborX="-659" custLinFactNeighborY="0">
        <dgm:presLayoutVars>
          <dgm:bulletEnabled val="1"/>
        </dgm:presLayoutVars>
      </dgm:prSet>
      <dgm:spPr/>
      <dgm:t>
        <a:bodyPr/>
        <a:lstStyle/>
        <a:p>
          <a:endParaRPr lang="en-US"/>
        </a:p>
      </dgm:t>
    </dgm:pt>
    <dgm:pt modelId="{8BDAB3F2-0A43-7041-960D-356F1A75C5A0}" type="pres">
      <dgm:prSet presAssocID="{25890BCB-1C42-1544-99A1-F7E559BF273B}" presName="childShp" presStyleLbl="bgAccFollowNode1" presStyleIdx="0" presStyleCnt="3" custLinFactNeighborX="8785" custLinFactNeighborY="-4974">
        <dgm:presLayoutVars>
          <dgm:bulletEnabled val="1"/>
        </dgm:presLayoutVars>
      </dgm:prSet>
      <dgm:spPr/>
      <dgm:t>
        <a:bodyPr/>
        <a:lstStyle/>
        <a:p>
          <a:endParaRPr lang="en-US"/>
        </a:p>
      </dgm:t>
    </dgm:pt>
    <dgm:pt modelId="{CB34E57A-91F4-7B46-A027-B1837D11853E}" type="pres">
      <dgm:prSet presAssocID="{731C670E-E5B0-C44D-BBE7-5FE857475CE0}" presName="spacing" presStyleCnt="0"/>
      <dgm:spPr/>
    </dgm:pt>
    <dgm:pt modelId="{94F6B88C-FD92-1A45-8B14-57A354A080BC}" type="pres">
      <dgm:prSet presAssocID="{66DC0F33-9521-2741-8DD4-080464DD1D69}" presName="linNode" presStyleCnt="0"/>
      <dgm:spPr/>
    </dgm:pt>
    <dgm:pt modelId="{72DAFB7E-BBB4-4648-9D8E-B8871B3790A5}" type="pres">
      <dgm:prSet presAssocID="{66DC0F33-9521-2741-8DD4-080464DD1D69}" presName="parentShp" presStyleLbl="node1" presStyleIdx="1" presStyleCnt="3" custScaleX="80723">
        <dgm:presLayoutVars>
          <dgm:bulletEnabled val="1"/>
        </dgm:presLayoutVars>
      </dgm:prSet>
      <dgm:spPr/>
      <dgm:t>
        <a:bodyPr/>
        <a:lstStyle/>
        <a:p>
          <a:endParaRPr lang="en-US"/>
        </a:p>
      </dgm:t>
    </dgm:pt>
    <dgm:pt modelId="{7C79EAAB-1C06-684D-B5E1-28090AEBFF79}" type="pres">
      <dgm:prSet presAssocID="{66DC0F33-9521-2741-8DD4-080464DD1D69}" presName="childShp" presStyleLbl="bgAccFollowNode1" presStyleIdx="1" presStyleCnt="3" custLinFactNeighborX="10981" custLinFactNeighborY="-1757">
        <dgm:presLayoutVars>
          <dgm:bulletEnabled val="1"/>
        </dgm:presLayoutVars>
      </dgm:prSet>
      <dgm:spPr/>
      <dgm:t>
        <a:bodyPr/>
        <a:lstStyle/>
        <a:p>
          <a:endParaRPr lang="en-US"/>
        </a:p>
      </dgm:t>
    </dgm:pt>
    <dgm:pt modelId="{E617BF4D-86D2-F640-BFFB-3C1DDCCF2F9B}" type="pres">
      <dgm:prSet presAssocID="{006B5616-68DF-B643-A7A7-5A19A72B32D0}" presName="spacing" presStyleCnt="0"/>
      <dgm:spPr/>
    </dgm:pt>
    <dgm:pt modelId="{F7AB74B8-531F-8048-ABD3-A68E23B07E6C}" type="pres">
      <dgm:prSet presAssocID="{186966C1-F4FA-D64E-9EE2-CF3D238EE28F}" presName="linNode" presStyleCnt="0"/>
      <dgm:spPr/>
    </dgm:pt>
    <dgm:pt modelId="{6E88927D-E032-0645-8B30-8EDF90240FB9}" type="pres">
      <dgm:prSet presAssocID="{186966C1-F4FA-D64E-9EE2-CF3D238EE28F}" presName="parentShp" presStyleLbl="node1" presStyleIdx="2" presStyleCnt="3" custScaleX="82982">
        <dgm:presLayoutVars>
          <dgm:bulletEnabled val="1"/>
        </dgm:presLayoutVars>
      </dgm:prSet>
      <dgm:spPr/>
      <dgm:t>
        <a:bodyPr/>
        <a:lstStyle/>
        <a:p>
          <a:endParaRPr lang="en-US"/>
        </a:p>
      </dgm:t>
    </dgm:pt>
    <dgm:pt modelId="{E5FF5A92-2D2F-BC4E-901E-7AD3AF9B7408}" type="pres">
      <dgm:prSet presAssocID="{186966C1-F4FA-D64E-9EE2-CF3D238EE28F}" presName="childShp" presStyleLbl="bgAccFollowNode1" presStyleIdx="2" presStyleCnt="3" custLinFactNeighborX="8419" custLinFactNeighborY="4974">
        <dgm:presLayoutVars>
          <dgm:bulletEnabled val="1"/>
        </dgm:presLayoutVars>
      </dgm:prSet>
      <dgm:spPr/>
      <dgm:t>
        <a:bodyPr/>
        <a:lstStyle/>
        <a:p>
          <a:endParaRPr lang="en-US"/>
        </a:p>
      </dgm:t>
    </dgm:pt>
  </dgm:ptLst>
  <dgm:cxnLst>
    <dgm:cxn modelId="{E6210C8E-4623-624F-8C4F-8A4E82DDF0F6}" type="presOf" srcId="{F0C0B87A-3F5F-D440-9CFF-E2177CFD819A}" destId="{1B606F66-1996-804C-ACAF-572F946C15C1}" srcOrd="0" destOrd="0" presId="urn:microsoft.com/office/officeart/2005/8/layout/vList6"/>
    <dgm:cxn modelId="{BE440E75-7B07-E147-AB0A-41714B23BF41}" type="presOf" srcId="{25890BCB-1C42-1544-99A1-F7E559BF273B}" destId="{4F597F99-E90D-444B-9A5A-9E9B69C2B038}" srcOrd="0" destOrd="0" presId="urn:microsoft.com/office/officeart/2005/8/layout/vList6"/>
    <dgm:cxn modelId="{63D858C3-17B0-E748-B02C-A243C8904FA9}" srcId="{25890BCB-1C42-1544-99A1-F7E559BF273B}" destId="{07AB2418-DB6A-4944-B4B8-906A4D14C382}" srcOrd="0" destOrd="0" parTransId="{80D7D97D-0A9C-CE43-92C3-61A61A2B2DCB}" sibTransId="{EAF13DF5-9239-A444-A7E6-3EAF59CD17F5}"/>
    <dgm:cxn modelId="{B2E02256-0771-1343-9AB6-7C262275FEEF}" type="presOf" srcId="{462BE695-46B3-6E45-8052-19F26751662B}" destId="{E5FF5A92-2D2F-BC4E-901E-7AD3AF9B7408}" srcOrd="0" destOrd="1" presId="urn:microsoft.com/office/officeart/2005/8/layout/vList6"/>
    <dgm:cxn modelId="{469EB782-A362-0849-B908-48AB81F5EAE7}" srcId="{186966C1-F4FA-D64E-9EE2-CF3D238EE28F}" destId="{462BE695-46B3-6E45-8052-19F26751662B}" srcOrd="1" destOrd="0" parTransId="{8BE42AB5-23EF-6D46-A743-F5258F541F70}" sibTransId="{668C4F2D-F90A-D540-8CD5-BD90807A3A0C}"/>
    <dgm:cxn modelId="{D318E2F9-840F-FD4A-800B-D883DCF0B1B5}" type="presOf" srcId="{DAA33613-7E5F-A942-90FF-3A099E344FA4}" destId="{E5FF5A92-2D2F-BC4E-901E-7AD3AF9B7408}" srcOrd="0" destOrd="0" presId="urn:microsoft.com/office/officeart/2005/8/layout/vList6"/>
    <dgm:cxn modelId="{ECF5FE5F-10FF-2B4D-9775-C4AA857B9CCC}" type="presOf" srcId="{37E81007-9837-614C-98B1-A4187864BA52}" destId="{7C79EAAB-1C06-684D-B5E1-28090AEBFF79}" srcOrd="0" destOrd="0" presId="urn:microsoft.com/office/officeart/2005/8/layout/vList6"/>
    <dgm:cxn modelId="{EAD537C5-8165-C045-B5F0-A0DA9C37F3E6}" type="presOf" srcId="{186966C1-F4FA-D64E-9EE2-CF3D238EE28F}" destId="{6E88927D-E032-0645-8B30-8EDF90240FB9}" srcOrd="0" destOrd="0" presId="urn:microsoft.com/office/officeart/2005/8/layout/vList6"/>
    <dgm:cxn modelId="{51BD85AC-E81C-504F-9373-2363AD5A09CB}" srcId="{F0C0B87A-3F5F-D440-9CFF-E2177CFD819A}" destId="{186966C1-F4FA-D64E-9EE2-CF3D238EE28F}" srcOrd="2" destOrd="0" parTransId="{99C1C165-712A-044A-9D9C-786EFC955893}" sibTransId="{83BE1873-D179-0548-A47F-2A3DCBC440B9}"/>
    <dgm:cxn modelId="{72E2DB4B-B21F-5447-BD9B-29F694489309}" type="presOf" srcId="{66DC0F33-9521-2741-8DD4-080464DD1D69}" destId="{72DAFB7E-BBB4-4648-9D8E-B8871B3790A5}" srcOrd="0" destOrd="0" presId="urn:microsoft.com/office/officeart/2005/8/layout/vList6"/>
    <dgm:cxn modelId="{E09258C4-2C32-C542-8A64-B756C08C3E8F}" type="presOf" srcId="{BDEF055E-A1BF-D340-A7CE-F708581D0732}" destId="{7C79EAAB-1C06-684D-B5E1-28090AEBFF79}" srcOrd="0" destOrd="2" presId="urn:microsoft.com/office/officeart/2005/8/layout/vList6"/>
    <dgm:cxn modelId="{1EEADF1C-D9CB-E34F-88DA-3435DCA3B95C}" srcId="{66DC0F33-9521-2741-8DD4-080464DD1D69}" destId="{37E81007-9837-614C-98B1-A4187864BA52}" srcOrd="0" destOrd="0" parTransId="{7393FB8C-0CD2-B346-BBDD-3DE244A8A504}" sibTransId="{BD55F326-61B8-6C44-B072-315CE277EA42}"/>
    <dgm:cxn modelId="{890F9CFC-0735-1542-A387-AA3EBA25148D}" srcId="{66DC0F33-9521-2741-8DD4-080464DD1D69}" destId="{BDEF055E-A1BF-D340-A7CE-F708581D0732}" srcOrd="2" destOrd="0" parTransId="{A7A27C51-CBF3-E247-AD6A-C9BB27A127DA}" sibTransId="{EA0D6BCE-88D7-9A4D-B2DC-6DB1F32B79D9}"/>
    <dgm:cxn modelId="{1B091823-0487-9843-A869-BBCD57619BBB}" type="presOf" srcId="{6071A5D9-7AD4-F347-97A6-89B6AA1041C0}" destId="{E5FF5A92-2D2F-BC4E-901E-7AD3AF9B7408}" srcOrd="0" destOrd="2" presId="urn:microsoft.com/office/officeart/2005/8/layout/vList6"/>
    <dgm:cxn modelId="{8F0DBA44-49F2-F444-8AB9-2EC1AAB14844}" srcId="{F0C0B87A-3F5F-D440-9CFF-E2177CFD819A}" destId="{25890BCB-1C42-1544-99A1-F7E559BF273B}" srcOrd="0" destOrd="0" parTransId="{09483167-C3E8-6343-9466-F434EE2550F1}" sibTransId="{731C670E-E5B0-C44D-BBE7-5FE857475CE0}"/>
    <dgm:cxn modelId="{382EB360-15F1-6545-A8F6-692EA49EDA98}" type="presOf" srcId="{90F10223-45CF-BD46-80A3-84AC074A1C3E}" destId="{8BDAB3F2-0A43-7041-960D-356F1A75C5A0}" srcOrd="0" destOrd="1" presId="urn:microsoft.com/office/officeart/2005/8/layout/vList6"/>
    <dgm:cxn modelId="{1880EFEA-BE44-374A-95E5-6EB4EB4B9311}" type="presOf" srcId="{07AB2418-DB6A-4944-B4B8-906A4D14C382}" destId="{8BDAB3F2-0A43-7041-960D-356F1A75C5A0}" srcOrd="0" destOrd="0" presId="urn:microsoft.com/office/officeart/2005/8/layout/vList6"/>
    <dgm:cxn modelId="{9FD6EC69-98C7-8249-8823-D080B50966CB}" srcId="{25890BCB-1C42-1544-99A1-F7E559BF273B}" destId="{6C34216E-F608-5343-996E-F8F553F012AC}" srcOrd="2" destOrd="0" parTransId="{72E6D817-426F-CD4F-B9B9-1E422E73FA42}" sibTransId="{6F35EBDA-C089-3843-9087-CF787DE45DC8}"/>
    <dgm:cxn modelId="{DCD2BE82-DFE8-744B-A7ED-41D674945D61}" srcId="{66DC0F33-9521-2741-8DD4-080464DD1D69}" destId="{1299D396-BCD7-294D-8BE7-2BA325163D63}" srcOrd="1" destOrd="0" parTransId="{F50766CD-9FBE-5D46-A65B-D1DA4064C7F6}" sibTransId="{7EEB3725-B8B9-B549-B661-1438FE7B0495}"/>
    <dgm:cxn modelId="{0C1F1BE8-4F1C-2F4A-9299-8258A686E847}" srcId="{25890BCB-1C42-1544-99A1-F7E559BF273B}" destId="{90F10223-45CF-BD46-80A3-84AC074A1C3E}" srcOrd="1" destOrd="0" parTransId="{066BB886-0E70-4540-87E8-CB6DA8CE6F0E}" sibTransId="{A16786A7-BF1E-BF40-B882-A37D89A66556}"/>
    <dgm:cxn modelId="{AC60A649-BDCB-7840-9C62-EA09904BA346}" type="presOf" srcId="{6C34216E-F608-5343-996E-F8F553F012AC}" destId="{8BDAB3F2-0A43-7041-960D-356F1A75C5A0}" srcOrd="0" destOrd="2" presId="urn:microsoft.com/office/officeart/2005/8/layout/vList6"/>
    <dgm:cxn modelId="{9CD487C1-39BF-6944-879C-42FD09EA6E9C}" srcId="{F0C0B87A-3F5F-D440-9CFF-E2177CFD819A}" destId="{66DC0F33-9521-2741-8DD4-080464DD1D69}" srcOrd="1" destOrd="0" parTransId="{F8F5B0A5-B54A-0D4F-85CD-BAD0A0C64D5A}" sibTransId="{006B5616-68DF-B643-A7A7-5A19A72B32D0}"/>
    <dgm:cxn modelId="{F49DC2F6-EB1D-FA4A-8F5C-4F05558A149E}" srcId="{186966C1-F4FA-D64E-9EE2-CF3D238EE28F}" destId="{DAA33613-7E5F-A942-90FF-3A099E344FA4}" srcOrd="0" destOrd="0" parTransId="{35824674-66DB-2144-86B4-7C7757C4D8D1}" sibTransId="{8D4DD8B9-0F36-0A4A-B9D9-FF18AA86A602}"/>
    <dgm:cxn modelId="{71463802-77D0-F149-B041-C4E2DD60D716}" srcId="{186966C1-F4FA-D64E-9EE2-CF3D238EE28F}" destId="{6071A5D9-7AD4-F347-97A6-89B6AA1041C0}" srcOrd="2" destOrd="0" parTransId="{3D45B740-5E03-5641-9777-60F62B3C78CE}" sibTransId="{C2A33718-27E8-9549-AA16-B5552267026F}"/>
    <dgm:cxn modelId="{DDF9A46C-2C9E-A647-B6F5-41026C551C49}" type="presOf" srcId="{1299D396-BCD7-294D-8BE7-2BA325163D63}" destId="{7C79EAAB-1C06-684D-B5E1-28090AEBFF79}" srcOrd="0" destOrd="1" presId="urn:microsoft.com/office/officeart/2005/8/layout/vList6"/>
    <dgm:cxn modelId="{2BF95DB5-B772-B04F-98A4-78F3C421D9DD}" type="presParOf" srcId="{1B606F66-1996-804C-ACAF-572F946C15C1}" destId="{A9119F7F-5EC4-A74B-8C2C-1F8177327B2E}" srcOrd="0" destOrd="0" presId="urn:microsoft.com/office/officeart/2005/8/layout/vList6"/>
    <dgm:cxn modelId="{33938CCE-6918-2848-9935-A31B9FE2A9CD}" type="presParOf" srcId="{A9119F7F-5EC4-A74B-8C2C-1F8177327B2E}" destId="{4F597F99-E90D-444B-9A5A-9E9B69C2B038}" srcOrd="0" destOrd="0" presId="urn:microsoft.com/office/officeart/2005/8/layout/vList6"/>
    <dgm:cxn modelId="{447B8EE1-9151-9045-8C0F-7B1C55F49156}" type="presParOf" srcId="{A9119F7F-5EC4-A74B-8C2C-1F8177327B2E}" destId="{8BDAB3F2-0A43-7041-960D-356F1A75C5A0}" srcOrd="1" destOrd="0" presId="urn:microsoft.com/office/officeart/2005/8/layout/vList6"/>
    <dgm:cxn modelId="{DE3A8141-F6EC-A948-93A5-B84C09DF5A96}" type="presParOf" srcId="{1B606F66-1996-804C-ACAF-572F946C15C1}" destId="{CB34E57A-91F4-7B46-A027-B1837D11853E}" srcOrd="1" destOrd="0" presId="urn:microsoft.com/office/officeart/2005/8/layout/vList6"/>
    <dgm:cxn modelId="{822FEE81-CB76-BD4F-B6D1-978E5FA46550}" type="presParOf" srcId="{1B606F66-1996-804C-ACAF-572F946C15C1}" destId="{94F6B88C-FD92-1A45-8B14-57A354A080BC}" srcOrd="2" destOrd="0" presId="urn:microsoft.com/office/officeart/2005/8/layout/vList6"/>
    <dgm:cxn modelId="{655E65D5-4AE7-4146-A3B0-82477ECCDF24}" type="presParOf" srcId="{94F6B88C-FD92-1A45-8B14-57A354A080BC}" destId="{72DAFB7E-BBB4-4648-9D8E-B8871B3790A5}" srcOrd="0" destOrd="0" presId="urn:microsoft.com/office/officeart/2005/8/layout/vList6"/>
    <dgm:cxn modelId="{055661BD-CB2F-1B4B-8F30-6A1C25EF8B7E}" type="presParOf" srcId="{94F6B88C-FD92-1A45-8B14-57A354A080BC}" destId="{7C79EAAB-1C06-684D-B5E1-28090AEBFF79}" srcOrd="1" destOrd="0" presId="urn:microsoft.com/office/officeart/2005/8/layout/vList6"/>
    <dgm:cxn modelId="{B4D253F8-3FE2-D245-BDD0-82C41C850E94}" type="presParOf" srcId="{1B606F66-1996-804C-ACAF-572F946C15C1}" destId="{E617BF4D-86D2-F640-BFFB-3C1DDCCF2F9B}" srcOrd="3" destOrd="0" presId="urn:microsoft.com/office/officeart/2005/8/layout/vList6"/>
    <dgm:cxn modelId="{3F8C6044-636A-4D48-91F0-550481A4CF3D}" type="presParOf" srcId="{1B606F66-1996-804C-ACAF-572F946C15C1}" destId="{F7AB74B8-531F-8048-ABD3-A68E23B07E6C}" srcOrd="4" destOrd="0" presId="urn:microsoft.com/office/officeart/2005/8/layout/vList6"/>
    <dgm:cxn modelId="{D4A8FF0D-2D6D-3F40-8A3C-67F7A0E1401C}" type="presParOf" srcId="{F7AB74B8-531F-8048-ABD3-A68E23B07E6C}" destId="{6E88927D-E032-0645-8B30-8EDF90240FB9}" srcOrd="0" destOrd="0" presId="urn:microsoft.com/office/officeart/2005/8/layout/vList6"/>
    <dgm:cxn modelId="{006A4DC7-D35E-4F41-A5FD-DB090D96AA1B}" type="presParOf" srcId="{F7AB74B8-531F-8048-ABD3-A68E23B07E6C}" destId="{E5FF5A92-2D2F-BC4E-901E-7AD3AF9B740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BD6B8E-2E06-AD49-966C-11FDEFE63CCF}" type="doc">
      <dgm:prSet loTypeId="urn:microsoft.com/office/officeart/2008/layout/CircularPictureCallout" loCatId="" qsTypeId="urn:microsoft.com/office/officeart/2005/8/quickstyle/simple4" qsCatId="simple" csTypeId="urn:microsoft.com/office/officeart/2005/8/colors/accent0_2" csCatId="mainScheme" phldr="1"/>
      <dgm:spPr/>
      <dgm:t>
        <a:bodyPr/>
        <a:lstStyle/>
        <a:p>
          <a:endParaRPr lang="en-US"/>
        </a:p>
      </dgm:t>
    </dgm:pt>
    <dgm:pt modelId="{2BCAA34F-0B4B-454F-A93E-7D423B7C6DC6}">
      <dgm:prSet custT="1"/>
      <dgm:spPr/>
      <dgm:t>
        <a:bodyPr/>
        <a:lstStyle/>
        <a:p>
          <a:r>
            <a:rPr lang="en-US" sz="3200" dirty="0" smtClean="0"/>
            <a:t>Multi-payer Collaborative</a:t>
          </a:r>
          <a:endParaRPr lang="en-US" sz="3200" dirty="0"/>
        </a:p>
      </dgm:t>
    </dgm:pt>
    <dgm:pt modelId="{8F7975CA-87D4-3E45-904D-865FECCF0304}" type="parTrans" cxnId="{E0ACD115-EA52-6746-A270-9C9CB3072D7A}">
      <dgm:prSet/>
      <dgm:spPr/>
      <dgm:t>
        <a:bodyPr/>
        <a:lstStyle/>
        <a:p>
          <a:endParaRPr lang="en-US"/>
        </a:p>
      </dgm:t>
    </dgm:pt>
    <dgm:pt modelId="{CA16A993-CDE2-3A4E-A0C4-051F3D7B0499}" type="sibTrans" cxnId="{E0ACD115-EA52-6746-A270-9C9CB3072D7A}">
      <dgm:prSet/>
      <dgm:spPr>
        <a:solidFill>
          <a:schemeClr val="dk2">
            <a:tint val="40000"/>
            <a:hueOff val="0"/>
            <a:satOff val="0"/>
            <a:lumOff val="0"/>
            <a:alpha val="64000"/>
          </a:schemeClr>
        </a:solidFill>
      </dgm:spPr>
      <dgm:t>
        <a:bodyPr/>
        <a:lstStyle/>
        <a:p>
          <a:endParaRPr lang="en-US"/>
        </a:p>
      </dgm:t>
    </dgm:pt>
    <dgm:pt modelId="{E961245B-9D2C-BA44-8919-CE1393CDF49A}">
      <dgm:prSet phldrT="[Text]"/>
      <dgm:spPr/>
      <dgm:t>
        <a:bodyPr/>
        <a:lstStyle/>
        <a:p>
          <a:r>
            <a:rPr lang="en-US" dirty="0" smtClean="0"/>
            <a:t>Aligned Measures &amp; Peer Benchmarking</a:t>
          </a:r>
          <a:endParaRPr lang="en-US" dirty="0"/>
        </a:p>
      </dgm:t>
    </dgm:pt>
    <dgm:pt modelId="{59B2B37D-B588-554F-AE88-BD098730B07F}" type="parTrans" cxnId="{AD54AEEC-7A87-5D45-BA1E-D83DA1F709AB}">
      <dgm:prSet/>
      <dgm:spPr/>
      <dgm:t>
        <a:bodyPr/>
        <a:lstStyle/>
        <a:p>
          <a:endParaRPr lang="en-US"/>
        </a:p>
      </dgm:t>
    </dgm:pt>
    <dgm:pt modelId="{72F963A8-A00D-2C4B-917D-521B005A8233}" type="sibTrans" cxnId="{AD54AEEC-7A87-5D45-BA1E-D83DA1F709AB}">
      <dgm:prSet/>
      <dgm:spPr>
        <a:solidFill>
          <a:schemeClr val="accent1">
            <a:lumMod val="75000"/>
            <a:alpha val="35000"/>
          </a:schemeClr>
        </a:solidFill>
      </dgm:spPr>
      <dgm:t>
        <a:bodyPr/>
        <a:lstStyle/>
        <a:p>
          <a:endParaRPr lang="en-US"/>
        </a:p>
      </dgm:t>
    </dgm:pt>
    <dgm:pt modelId="{8551FA17-D833-BB4E-9928-CFFB79E685E9}">
      <dgm:prSet phldrT="[Text]"/>
      <dgm:spPr/>
      <dgm:t>
        <a:bodyPr/>
        <a:lstStyle/>
        <a:p>
          <a:r>
            <a:rPr lang="en-US" dirty="0" smtClean="0"/>
            <a:t>Enhanced APM</a:t>
          </a:r>
          <a:endParaRPr lang="en-US" dirty="0"/>
        </a:p>
      </dgm:t>
    </dgm:pt>
    <dgm:pt modelId="{C8EA17C5-055A-FB42-AB9E-B5368C17F242}" type="parTrans" cxnId="{E1D55679-8148-584C-B15D-6B087DDB42BC}">
      <dgm:prSet/>
      <dgm:spPr/>
      <dgm:t>
        <a:bodyPr/>
        <a:lstStyle/>
        <a:p>
          <a:endParaRPr lang="en-US"/>
        </a:p>
      </dgm:t>
    </dgm:pt>
    <dgm:pt modelId="{D17F18A9-86D4-9B47-A6DB-040CCB9117EC}" type="sibTrans" cxnId="{E1D55679-8148-584C-B15D-6B087DDB42BC}">
      <dgm:prSet/>
      <dgm:spPr>
        <a:solidFill>
          <a:schemeClr val="accent3">
            <a:lumMod val="75000"/>
            <a:alpha val="45000"/>
          </a:schemeClr>
        </a:solidFill>
      </dgm:spPr>
      <dgm:t>
        <a:bodyPr/>
        <a:lstStyle/>
        <a:p>
          <a:endParaRPr lang="en-US"/>
        </a:p>
      </dgm:t>
    </dgm:pt>
    <dgm:pt modelId="{CEFFDE75-D4C8-9646-8061-E6A4B97F4E04}">
      <dgm:prSet phldrT="[Text]"/>
      <dgm:spPr/>
      <dgm:t>
        <a:bodyPr/>
        <a:lstStyle/>
        <a:p>
          <a:r>
            <a:rPr lang="en-US" dirty="0" smtClean="0"/>
            <a:t>Data Aggregation </a:t>
          </a:r>
          <a:endParaRPr lang="en-US" dirty="0"/>
        </a:p>
      </dgm:t>
    </dgm:pt>
    <dgm:pt modelId="{77564A87-E83C-C44A-B648-B7915E52344F}" type="parTrans" cxnId="{06B04D35-39EA-EF41-AD3D-00D19D622917}">
      <dgm:prSet/>
      <dgm:spPr/>
      <dgm:t>
        <a:bodyPr/>
        <a:lstStyle/>
        <a:p>
          <a:endParaRPr lang="en-US"/>
        </a:p>
      </dgm:t>
    </dgm:pt>
    <dgm:pt modelId="{F8360DCB-27BA-894B-BC56-1EB7DD97F518}" type="sibTrans" cxnId="{06B04D35-39EA-EF41-AD3D-00D19D622917}">
      <dgm:prSet/>
      <dgm:spPr>
        <a:solidFill>
          <a:schemeClr val="accent2">
            <a:lumMod val="60000"/>
            <a:lumOff val="40000"/>
            <a:alpha val="42000"/>
          </a:schemeClr>
        </a:solidFill>
      </dgm:spPr>
      <dgm:t>
        <a:bodyPr/>
        <a:lstStyle/>
        <a:p>
          <a:endParaRPr lang="en-US"/>
        </a:p>
      </dgm:t>
    </dgm:pt>
    <dgm:pt modelId="{E6EA9DBF-6A20-034C-ACD6-DD826567F248}" type="pres">
      <dgm:prSet presAssocID="{B7BD6B8E-2E06-AD49-966C-11FDEFE63CCF}" presName="Name0" presStyleCnt="0">
        <dgm:presLayoutVars>
          <dgm:chMax val="7"/>
          <dgm:chPref val="7"/>
          <dgm:dir/>
        </dgm:presLayoutVars>
      </dgm:prSet>
      <dgm:spPr/>
      <dgm:t>
        <a:bodyPr/>
        <a:lstStyle/>
        <a:p>
          <a:endParaRPr lang="en-US"/>
        </a:p>
      </dgm:t>
    </dgm:pt>
    <dgm:pt modelId="{02DEA0A7-3A4B-A34A-A9B4-699BA0C3681B}" type="pres">
      <dgm:prSet presAssocID="{B7BD6B8E-2E06-AD49-966C-11FDEFE63CCF}" presName="Name1" presStyleCnt="0"/>
      <dgm:spPr/>
    </dgm:pt>
    <dgm:pt modelId="{066A31D7-7526-EC4E-8F1A-6B365D9B68CA}" type="pres">
      <dgm:prSet presAssocID="{CA16A993-CDE2-3A4E-A0C4-051F3D7B0499}" presName="picture_1" presStyleCnt="0"/>
      <dgm:spPr/>
    </dgm:pt>
    <dgm:pt modelId="{E9850BD2-BACC-444B-AD7C-E44A57B2D27D}" type="pres">
      <dgm:prSet presAssocID="{CA16A993-CDE2-3A4E-A0C4-051F3D7B0499}" presName="pictureRepeatNode" presStyleLbl="alignImgPlace1" presStyleIdx="0" presStyleCnt="4"/>
      <dgm:spPr/>
      <dgm:t>
        <a:bodyPr/>
        <a:lstStyle/>
        <a:p>
          <a:endParaRPr lang="en-US"/>
        </a:p>
      </dgm:t>
    </dgm:pt>
    <dgm:pt modelId="{4854FB15-9364-E74C-8A28-476EE53FBEF0}" type="pres">
      <dgm:prSet presAssocID="{2BCAA34F-0B4B-454F-A93E-7D423B7C6DC6}" presName="text_1" presStyleLbl="node1" presStyleIdx="0" presStyleCnt="0" custScaleX="128275" custScaleY="116505" custLinFactNeighborX="-1379" custLinFactNeighborY="-86002">
        <dgm:presLayoutVars>
          <dgm:bulletEnabled val="1"/>
        </dgm:presLayoutVars>
      </dgm:prSet>
      <dgm:spPr/>
      <dgm:t>
        <a:bodyPr/>
        <a:lstStyle/>
        <a:p>
          <a:endParaRPr lang="en-US"/>
        </a:p>
      </dgm:t>
    </dgm:pt>
    <dgm:pt modelId="{A2193448-9DB3-4F4A-B225-B2C61DD0CBC5}" type="pres">
      <dgm:prSet presAssocID="{72F963A8-A00D-2C4B-917D-521B005A8233}" presName="picture_2" presStyleCnt="0"/>
      <dgm:spPr/>
    </dgm:pt>
    <dgm:pt modelId="{A2EDC7C2-588D-774E-A404-FDEFD12C8DCA}" type="pres">
      <dgm:prSet presAssocID="{72F963A8-A00D-2C4B-917D-521B005A8233}" presName="pictureRepeatNode" presStyleLbl="alignImgPlace1" presStyleIdx="1" presStyleCnt="4" custScaleX="200920" custScaleY="171078"/>
      <dgm:spPr/>
      <dgm:t>
        <a:bodyPr/>
        <a:lstStyle/>
        <a:p>
          <a:endParaRPr lang="en-US"/>
        </a:p>
      </dgm:t>
    </dgm:pt>
    <dgm:pt modelId="{35F39E70-7F05-AD48-8F24-0DFF0FF1FCF3}" type="pres">
      <dgm:prSet presAssocID="{E961245B-9D2C-BA44-8919-CE1393CDF49A}" presName="line_2" presStyleLbl="parChTrans1D1" presStyleIdx="0" presStyleCnt="3"/>
      <dgm:spPr/>
    </dgm:pt>
    <dgm:pt modelId="{634F1BB2-EB6B-CC44-832D-7BED756BC7AD}" type="pres">
      <dgm:prSet presAssocID="{E961245B-9D2C-BA44-8919-CE1393CDF49A}" presName="textparent_2" presStyleLbl="node1" presStyleIdx="0" presStyleCnt="0"/>
      <dgm:spPr/>
    </dgm:pt>
    <dgm:pt modelId="{1632B9C6-8F6D-D644-B49E-EF70953DC799}" type="pres">
      <dgm:prSet presAssocID="{E961245B-9D2C-BA44-8919-CE1393CDF49A}" presName="text_2" presStyleLbl="revTx" presStyleIdx="0" presStyleCnt="3" custScaleX="149060" custLinFactNeighborX="-49728" custLinFactNeighborY="-1471">
        <dgm:presLayoutVars>
          <dgm:bulletEnabled val="1"/>
        </dgm:presLayoutVars>
      </dgm:prSet>
      <dgm:spPr/>
      <dgm:t>
        <a:bodyPr/>
        <a:lstStyle/>
        <a:p>
          <a:endParaRPr lang="en-US"/>
        </a:p>
      </dgm:t>
    </dgm:pt>
    <dgm:pt modelId="{42C7C2D3-BC76-A348-BF94-FD68B371CFEC}" type="pres">
      <dgm:prSet presAssocID="{D17F18A9-86D4-9B47-A6DB-040CCB9117EC}" presName="picture_3" presStyleCnt="0"/>
      <dgm:spPr/>
    </dgm:pt>
    <dgm:pt modelId="{43F2E314-DFB7-ED49-8929-0867779CD52A}" type="pres">
      <dgm:prSet presAssocID="{D17F18A9-86D4-9B47-A6DB-040CCB9117EC}" presName="pictureRepeatNode" presStyleLbl="alignImgPlace1" presStyleIdx="2" presStyleCnt="4" custScaleX="217965" custScaleY="170588"/>
      <dgm:spPr/>
      <dgm:t>
        <a:bodyPr/>
        <a:lstStyle/>
        <a:p>
          <a:endParaRPr lang="en-US"/>
        </a:p>
      </dgm:t>
    </dgm:pt>
    <dgm:pt modelId="{33CCFE8B-FECB-C54F-84BB-A9948B711421}" type="pres">
      <dgm:prSet presAssocID="{8551FA17-D833-BB4E-9928-CFFB79E685E9}" presName="line_3" presStyleLbl="parChTrans1D1" presStyleIdx="1" presStyleCnt="3"/>
      <dgm:spPr/>
    </dgm:pt>
    <dgm:pt modelId="{10489703-B9CF-8541-A2CC-6F543E63926B}" type="pres">
      <dgm:prSet presAssocID="{8551FA17-D833-BB4E-9928-CFFB79E685E9}" presName="textparent_3" presStyleLbl="node1" presStyleIdx="0" presStyleCnt="0"/>
      <dgm:spPr/>
    </dgm:pt>
    <dgm:pt modelId="{B887A206-5F24-6C4F-9DFA-06FFDEA2AB4A}" type="pres">
      <dgm:prSet presAssocID="{8551FA17-D833-BB4E-9928-CFFB79E685E9}" presName="text_3" presStyleLbl="revTx" presStyleIdx="1" presStyleCnt="3" custLinFactNeighborX="-55541" custLinFactNeighborY="-1342">
        <dgm:presLayoutVars>
          <dgm:bulletEnabled val="1"/>
        </dgm:presLayoutVars>
      </dgm:prSet>
      <dgm:spPr/>
      <dgm:t>
        <a:bodyPr/>
        <a:lstStyle/>
        <a:p>
          <a:endParaRPr lang="en-US"/>
        </a:p>
      </dgm:t>
    </dgm:pt>
    <dgm:pt modelId="{A74CAF26-2282-D743-AFAA-25D1C94F733B}" type="pres">
      <dgm:prSet presAssocID="{F8360DCB-27BA-894B-BC56-1EB7DD97F518}" presName="picture_4" presStyleCnt="0"/>
      <dgm:spPr/>
    </dgm:pt>
    <dgm:pt modelId="{C0650DEE-1F3F-EB4C-94BB-CD91BE798180}" type="pres">
      <dgm:prSet presAssocID="{F8360DCB-27BA-894B-BC56-1EB7DD97F518}" presName="pictureRepeatNode" presStyleLbl="alignImgPlace1" presStyleIdx="3" presStyleCnt="4" custScaleX="175094" custScaleY="128431" custLinFactNeighborX="1342" custLinFactNeighborY="4027"/>
      <dgm:spPr/>
      <dgm:t>
        <a:bodyPr/>
        <a:lstStyle/>
        <a:p>
          <a:endParaRPr lang="en-US"/>
        </a:p>
      </dgm:t>
    </dgm:pt>
    <dgm:pt modelId="{AC9EE96E-682A-0B4A-9E22-ED7FBC023CD5}" type="pres">
      <dgm:prSet presAssocID="{CEFFDE75-D4C8-9646-8061-E6A4B97F4E04}" presName="line_4" presStyleLbl="parChTrans1D1" presStyleIdx="2" presStyleCnt="3"/>
      <dgm:spPr/>
    </dgm:pt>
    <dgm:pt modelId="{4B7C83A9-4ACF-FC43-BF62-A579DFDB7EBE}" type="pres">
      <dgm:prSet presAssocID="{CEFFDE75-D4C8-9646-8061-E6A4B97F4E04}" presName="textparent_4" presStyleLbl="node1" presStyleIdx="0" presStyleCnt="0"/>
      <dgm:spPr/>
    </dgm:pt>
    <dgm:pt modelId="{BD14BAB9-F21D-1543-82DB-E07CD904281A}" type="pres">
      <dgm:prSet presAssocID="{CEFFDE75-D4C8-9646-8061-E6A4B97F4E04}" presName="text_4" presStyleLbl="revTx" presStyleIdx="2" presStyleCnt="3" custLinFactNeighborX="-59875" custLinFactNeighborY="0">
        <dgm:presLayoutVars>
          <dgm:bulletEnabled val="1"/>
        </dgm:presLayoutVars>
      </dgm:prSet>
      <dgm:spPr/>
      <dgm:t>
        <a:bodyPr/>
        <a:lstStyle/>
        <a:p>
          <a:endParaRPr lang="en-US"/>
        </a:p>
      </dgm:t>
    </dgm:pt>
  </dgm:ptLst>
  <dgm:cxnLst>
    <dgm:cxn modelId="{AD54AEEC-7A87-5D45-BA1E-D83DA1F709AB}" srcId="{B7BD6B8E-2E06-AD49-966C-11FDEFE63CCF}" destId="{E961245B-9D2C-BA44-8919-CE1393CDF49A}" srcOrd="1" destOrd="0" parTransId="{59B2B37D-B588-554F-AE88-BD098730B07F}" sibTransId="{72F963A8-A00D-2C4B-917D-521B005A8233}"/>
    <dgm:cxn modelId="{E0ACD115-EA52-6746-A270-9C9CB3072D7A}" srcId="{B7BD6B8E-2E06-AD49-966C-11FDEFE63CCF}" destId="{2BCAA34F-0B4B-454F-A93E-7D423B7C6DC6}" srcOrd="0" destOrd="0" parTransId="{8F7975CA-87D4-3E45-904D-865FECCF0304}" sibTransId="{CA16A993-CDE2-3A4E-A0C4-051F3D7B0499}"/>
    <dgm:cxn modelId="{3450F19C-099F-5447-B8C4-7EF679502424}" type="presOf" srcId="{CEFFDE75-D4C8-9646-8061-E6A4B97F4E04}" destId="{BD14BAB9-F21D-1543-82DB-E07CD904281A}" srcOrd="0" destOrd="0" presId="urn:microsoft.com/office/officeart/2008/layout/CircularPictureCallout"/>
    <dgm:cxn modelId="{AEE753D8-D9C1-1E4D-8F6E-74FD9DB2763B}" type="presOf" srcId="{B7BD6B8E-2E06-AD49-966C-11FDEFE63CCF}" destId="{E6EA9DBF-6A20-034C-ACD6-DD826567F248}" srcOrd="0" destOrd="0" presId="urn:microsoft.com/office/officeart/2008/layout/CircularPictureCallout"/>
    <dgm:cxn modelId="{6C88BD9D-A7D1-584E-9DD4-0C3620532129}" type="presOf" srcId="{2BCAA34F-0B4B-454F-A93E-7D423B7C6DC6}" destId="{4854FB15-9364-E74C-8A28-476EE53FBEF0}" srcOrd="0" destOrd="0" presId="urn:microsoft.com/office/officeart/2008/layout/CircularPictureCallout"/>
    <dgm:cxn modelId="{F7086D28-7B80-8946-A40F-A534C7502001}" type="presOf" srcId="{72F963A8-A00D-2C4B-917D-521B005A8233}" destId="{A2EDC7C2-588D-774E-A404-FDEFD12C8DCA}" srcOrd="0" destOrd="0" presId="urn:microsoft.com/office/officeart/2008/layout/CircularPictureCallout"/>
    <dgm:cxn modelId="{E1D55679-8148-584C-B15D-6B087DDB42BC}" srcId="{B7BD6B8E-2E06-AD49-966C-11FDEFE63CCF}" destId="{8551FA17-D833-BB4E-9928-CFFB79E685E9}" srcOrd="2" destOrd="0" parTransId="{C8EA17C5-055A-FB42-AB9E-B5368C17F242}" sibTransId="{D17F18A9-86D4-9B47-A6DB-040CCB9117EC}"/>
    <dgm:cxn modelId="{22C86968-CE4A-DF4A-BA91-21B335166E24}" type="presOf" srcId="{D17F18A9-86D4-9B47-A6DB-040CCB9117EC}" destId="{43F2E314-DFB7-ED49-8929-0867779CD52A}" srcOrd="0" destOrd="0" presId="urn:microsoft.com/office/officeart/2008/layout/CircularPictureCallout"/>
    <dgm:cxn modelId="{3EC3EBDD-39AF-1641-B870-B08C9B8092BD}" type="presOf" srcId="{8551FA17-D833-BB4E-9928-CFFB79E685E9}" destId="{B887A206-5F24-6C4F-9DFA-06FFDEA2AB4A}" srcOrd="0" destOrd="0" presId="urn:microsoft.com/office/officeart/2008/layout/CircularPictureCallout"/>
    <dgm:cxn modelId="{06B04D35-39EA-EF41-AD3D-00D19D622917}" srcId="{B7BD6B8E-2E06-AD49-966C-11FDEFE63CCF}" destId="{CEFFDE75-D4C8-9646-8061-E6A4B97F4E04}" srcOrd="3" destOrd="0" parTransId="{77564A87-E83C-C44A-B648-B7915E52344F}" sibTransId="{F8360DCB-27BA-894B-BC56-1EB7DD97F518}"/>
    <dgm:cxn modelId="{D1F9F8DF-3D3B-2E44-A47D-AC8341581616}" type="presOf" srcId="{F8360DCB-27BA-894B-BC56-1EB7DD97F518}" destId="{C0650DEE-1F3F-EB4C-94BB-CD91BE798180}" srcOrd="0" destOrd="0" presId="urn:microsoft.com/office/officeart/2008/layout/CircularPictureCallout"/>
    <dgm:cxn modelId="{FB7416FE-4321-1E47-9A6A-C8548BD1500C}" type="presOf" srcId="{CA16A993-CDE2-3A4E-A0C4-051F3D7B0499}" destId="{E9850BD2-BACC-444B-AD7C-E44A57B2D27D}" srcOrd="0" destOrd="0" presId="urn:microsoft.com/office/officeart/2008/layout/CircularPictureCallout"/>
    <dgm:cxn modelId="{3C371D3B-7129-0A44-8051-1D30B395C9A9}" type="presOf" srcId="{E961245B-9D2C-BA44-8919-CE1393CDF49A}" destId="{1632B9C6-8F6D-D644-B49E-EF70953DC799}" srcOrd="0" destOrd="0" presId="urn:microsoft.com/office/officeart/2008/layout/CircularPictureCallout"/>
    <dgm:cxn modelId="{8FCDF577-6CDE-8146-B1F2-3C473FEA1CD8}" type="presParOf" srcId="{E6EA9DBF-6A20-034C-ACD6-DD826567F248}" destId="{02DEA0A7-3A4B-A34A-A9B4-699BA0C3681B}" srcOrd="0" destOrd="0" presId="urn:microsoft.com/office/officeart/2008/layout/CircularPictureCallout"/>
    <dgm:cxn modelId="{C1998FC3-818C-A842-9C2B-A5A8EC5E5655}" type="presParOf" srcId="{02DEA0A7-3A4B-A34A-A9B4-699BA0C3681B}" destId="{066A31D7-7526-EC4E-8F1A-6B365D9B68CA}" srcOrd="0" destOrd="0" presId="urn:microsoft.com/office/officeart/2008/layout/CircularPictureCallout"/>
    <dgm:cxn modelId="{E1810313-A4F9-624A-B8B6-CA106AD2822A}" type="presParOf" srcId="{066A31D7-7526-EC4E-8F1A-6B365D9B68CA}" destId="{E9850BD2-BACC-444B-AD7C-E44A57B2D27D}" srcOrd="0" destOrd="0" presId="urn:microsoft.com/office/officeart/2008/layout/CircularPictureCallout"/>
    <dgm:cxn modelId="{B5B1FD3C-FB83-484D-BAB2-0BF7D775474C}" type="presParOf" srcId="{02DEA0A7-3A4B-A34A-A9B4-699BA0C3681B}" destId="{4854FB15-9364-E74C-8A28-476EE53FBEF0}" srcOrd="1" destOrd="0" presId="urn:microsoft.com/office/officeart/2008/layout/CircularPictureCallout"/>
    <dgm:cxn modelId="{E7DCE9CF-42AE-F741-B180-E17D30059E59}" type="presParOf" srcId="{02DEA0A7-3A4B-A34A-A9B4-699BA0C3681B}" destId="{A2193448-9DB3-4F4A-B225-B2C61DD0CBC5}" srcOrd="2" destOrd="0" presId="urn:microsoft.com/office/officeart/2008/layout/CircularPictureCallout"/>
    <dgm:cxn modelId="{F565BDA3-8D7F-C34A-82C6-E846BA947283}" type="presParOf" srcId="{A2193448-9DB3-4F4A-B225-B2C61DD0CBC5}" destId="{A2EDC7C2-588D-774E-A404-FDEFD12C8DCA}" srcOrd="0" destOrd="0" presId="urn:microsoft.com/office/officeart/2008/layout/CircularPictureCallout"/>
    <dgm:cxn modelId="{2127383C-184A-9641-BD52-D39CD8C12C77}" type="presParOf" srcId="{02DEA0A7-3A4B-A34A-A9B4-699BA0C3681B}" destId="{35F39E70-7F05-AD48-8F24-0DFF0FF1FCF3}" srcOrd="3" destOrd="0" presId="urn:microsoft.com/office/officeart/2008/layout/CircularPictureCallout"/>
    <dgm:cxn modelId="{8943A993-1665-3943-A582-2E30ADCCD178}" type="presParOf" srcId="{02DEA0A7-3A4B-A34A-A9B4-699BA0C3681B}" destId="{634F1BB2-EB6B-CC44-832D-7BED756BC7AD}" srcOrd="4" destOrd="0" presId="urn:microsoft.com/office/officeart/2008/layout/CircularPictureCallout"/>
    <dgm:cxn modelId="{4F54055F-CF40-7A48-9001-4C44A7CCF43E}" type="presParOf" srcId="{634F1BB2-EB6B-CC44-832D-7BED756BC7AD}" destId="{1632B9C6-8F6D-D644-B49E-EF70953DC799}" srcOrd="0" destOrd="0" presId="urn:microsoft.com/office/officeart/2008/layout/CircularPictureCallout"/>
    <dgm:cxn modelId="{0813016D-2401-CF40-A285-59811210653B}" type="presParOf" srcId="{02DEA0A7-3A4B-A34A-A9B4-699BA0C3681B}" destId="{42C7C2D3-BC76-A348-BF94-FD68B371CFEC}" srcOrd="5" destOrd="0" presId="urn:microsoft.com/office/officeart/2008/layout/CircularPictureCallout"/>
    <dgm:cxn modelId="{277F3657-A308-6C45-8321-DD76DE51F44E}" type="presParOf" srcId="{42C7C2D3-BC76-A348-BF94-FD68B371CFEC}" destId="{43F2E314-DFB7-ED49-8929-0867779CD52A}" srcOrd="0" destOrd="0" presId="urn:microsoft.com/office/officeart/2008/layout/CircularPictureCallout"/>
    <dgm:cxn modelId="{5AA6EE1D-97B6-0846-B4A0-646BA094FB85}" type="presParOf" srcId="{02DEA0A7-3A4B-A34A-A9B4-699BA0C3681B}" destId="{33CCFE8B-FECB-C54F-84BB-A9948B711421}" srcOrd="6" destOrd="0" presId="urn:microsoft.com/office/officeart/2008/layout/CircularPictureCallout"/>
    <dgm:cxn modelId="{658206A0-EB23-9A48-96A0-C9F1F6B4D343}" type="presParOf" srcId="{02DEA0A7-3A4B-A34A-A9B4-699BA0C3681B}" destId="{10489703-B9CF-8541-A2CC-6F543E63926B}" srcOrd="7" destOrd="0" presId="urn:microsoft.com/office/officeart/2008/layout/CircularPictureCallout"/>
    <dgm:cxn modelId="{5EF99A90-5239-AC43-A6F0-48F2EB22D8C2}" type="presParOf" srcId="{10489703-B9CF-8541-A2CC-6F543E63926B}" destId="{B887A206-5F24-6C4F-9DFA-06FFDEA2AB4A}" srcOrd="0" destOrd="0" presId="urn:microsoft.com/office/officeart/2008/layout/CircularPictureCallout"/>
    <dgm:cxn modelId="{DD2B2E7D-BFF5-3548-8DB2-812102A3F56F}" type="presParOf" srcId="{02DEA0A7-3A4B-A34A-A9B4-699BA0C3681B}" destId="{A74CAF26-2282-D743-AFAA-25D1C94F733B}" srcOrd="8" destOrd="0" presId="urn:microsoft.com/office/officeart/2008/layout/CircularPictureCallout"/>
    <dgm:cxn modelId="{C16CDD7C-D723-634B-A540-42A57A7E9B08}" type="presParOf" srcId="{A74CAF26-2282-D743-AFAA-25D1C94F733B}" destId="{C0650DEE-1F3F-EB4C-94BB-CD91BE798180}" srcOrd="0" destOrd="0" presId="urn:microsoft.com/office/officeart/2008/layout/CircularPictureCallout"/>
    <dgm:cxn modelId="{20195D9A-34B5-864B-9859-BA297BEEEA57}" type="presParOf" srcId="{02DEA0A7-3A4B-A34A-A9B4-699BA0C3681B}" destId="{AC9EE96E-682A-0B4A-9E22-ED7FBC023CD5}" srcOrd="9" destOrd="0" presId="urn:microsoft.com/office/officeart/2008/layout/CircularPictureCallout"/>
    <dgm:cxn modelId="{96824DF2-49D3-644B-B0FA-A6C3DA059554}" type="presParOf" srcId="{02DEA0A7-3A4B-A34A-A9B4-699BA0C3681B}" destId="{4B7C83A9-4ACF-FC43-BF62-A579DFDB7EBE}" srcOrd="10" destOrd="0" presId="urn:microsoft.com/office/officeart/2008/layout/CircularPictureCallout"/>
    <dgm:cxn modelId="{BBCB67EE-50E6-C046-B660-68C9ECB5400A}" type="presParOf" srcId="{4B7C83A9-4ACF-FC43-BF62-A579DFDB7EBE}" destId="{BD14BAB9-F21D-1543-82DB-E07CD904281A}"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AB3F2-0A43-7041-960D-356F1A75C5A0}">
      <dsp:nvSpPr>
        <dsp:cNvPr id="0" name=""/>
        <dsp:cNvSpPr/>
      </dsp:nvSpPr>
      <dsp:spPr>
        <a:xfrm>
          <a:off x="3673736" y="0"/>
          <a:ext cx="5510604" cy="1622051"/>
        </a:xfrm>
        <a:prstGeom prst="rightArrow">
          <a:avLst>
            <a:gd name="adj1" fmla="val 75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t>Bilateral validation</a:t>
          </a:r>
          <a:endParaRPr lang="en-US" sz="2500" kern="1200" dirty="0"/>
        </a:p>
        <a:p>
          <a:pPr marL="228600" lvl="1" indent="-228600" algn="l" defTabSz="1111250">
            <a:lnSpc>
              <a:spcPct val="90000"/>
            </a:lnSpc>
            <a:spcBef>
              <a:spcPct val="0"/>
            </a:spcBef>
            <a:spcAft>
              <a:spcPct val="15000"/>
            </a:spcAft>
            <a:buChar char="•"/>
          </a:pPr>
          <a:r>
            <a:rPr lang="en-US" sz="2500" kern="1200" dirty="0" smtClean="0"/>
            <a:t>Patient choice</a:t>
          </a:r>
          <a:endParaRPr lang="en-US" sz="2500" kern="1200" dirty="0"/>
        </a:p>
        <a:p>
          <a:pPr marL="228600" lvl="1" indent="-228600" algn="l" defTabSz="1111250">
            <a:lnSpc>
              <a:spcPct val="90000"/>
            </a:lnSpc>
            <a:spcBef>
              <a:spcPct val="0"/>
            </a:spcBef>
            <a:spcAft>
              <a:spcPct val="15000"/>
            </a:spcAft>
            <a:buChar char="•"/>
          </a:pPr>
          <a:r>
            <a:rPr lang="en-US" sz="2500" kern="1200" dirty="0" smtClean="0"/>
            <a:t>Non-traditional encounters</a:t>
          </a:r>
          <a:endParaRPr lang="en-US" sz="2500" kern="1200" dirty="0"/>
        </a:p>
      </dsp:txBody>
      <dsp:txXfrm>
        <a:off x="3673736" y="202756"/>
        <a:ext cx="4902335" cy="1216539"/>
      </dsp:txXfrm>
    </dsp:sp>
    <dsp:sp modelId="{4F597F99-E90D-444B-9A5A-9E9B69C2B038}">
      <dsp:nvSpPr>
        <dsp:cNvPr id="0" name=""/>
        <dsp:cNvSpPr/>
      </dsp:nvSpPr>
      <dsp:spPr>
        <a:xfrm>
          <a:off x="276283" y="0"/>
          <a:ext cx="3048539" cy="1622051"/>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smtClean="0"/>
            <a:t>Attribution</a:t>
          </a:r>
          <a:endParaRPr lang="en-US" sz="3600" kern="1200" dirty="0"/>
        </a:p>
      </dsp:txBody>
      <dsp:txXfrm>
        <a:off x="355465" y="79182"/>
        <a:ext cx="2890175" cy="1463687"/>
      </dsp:txXfrm>
    </dsp:sp>
    <dsp:sp modelId="{7C79EAAB-1C06-684D-B5E1-28090AEBFF79}">
      <dsp:nvSpPr>
        <dsp:cNvPr id="0" name=""/>
        <dsp:cNvSpPr/>
      </dsp:nvSpPr>
      <dsp:spPr>
        <a:xfrm>
          <a:off x="3673736" y="1755756"/>
          <a:ext cx="5510604" cy="1622051"/>
        </a:xfrm>
        <a:prstGeom prst="rightArrow">
          <a:avLst>
            <a:gd name="adj1" fmla="val 75000"/>
            <a:gd name="adj2" fmla="val 50000"/>
          </a:avLst>
        </a:prstGeom>
        <a:solidFill>
          <a:schemeClr val="accent4">
            <a:tint val="40000"/>
            <a:alpha val="90000"/>
            <a:hueOff val="-1972855"/>
            <a:satOff val="11079"/>
            <a:lumOff val="704"/>
            <a:alphaOff val="0"/>
          </a:schemeClr>
        </a:solidFill>
        <a:ln w="9525" cap="flat" cmpd="sng" algn="ctr">
          <a:solidFill>
            <a:schemeClr val="accent4">
              <a:tint val="40000"/>
              <a:alpha val="90000"/>
              <a:hueOff val="-1972855"/>
              <a:satOff val="11079"/>
              <a:lumOff val="7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t>Clinically-pertinent use cases</a:t>
          </a:r>
          <a:endParaRPr lang="en-US" sz="2500" kern="1200" dirty="0"/>
        </a:p>
        <a:p>
          <a:pPr marL="228600" lvl="1" indent="-228600" algn="l" defTabSz="1111250">
            <a:lnSpc>
              <a:spcPct val="90000"/>
            </a:lnSpc>
            <a:spcBef>
              <a:spcPct val="0"/>
            </a:spcBef>
            <a:spcAft>
              <a:spcPct val="15000"/>
            </a:spcAft>
            <a:buChar char="•"/>
          </a:pPr>
          <a:r>
            <a:rPr lang="en-US" sz="2500" kern="1200" dirty="0" smtClean="0"/>
            <a:t>Agreed measure value sets</a:t>
          </a:r>
          <a:endParaRPr lang="en-US" sz="2500" kern="1200" dirty="0"/>
        </a:p>
        <a:p>
          <a:pPr marL="228600" lvl="1" indent="-228600" algn="l" defTabSz="1111250">
            <a:lnSpc>
              <a:spcPct val="90000"/>
            </a:lnSpc>
            <a:spcBef>
              <a:spcPct val="0"/>
            </a:spcBef>
            <a:spcAft>
              <a:spcPct val="15000"/>
            </a:spcAft>
            <a:buChar char="•"/>
          </a:pPr>
          <a:r>
            <a:rPr lang="en-US" sz="2500" kern="1200" dirty="0" smtClean="0"/>
            <a:t>Community standards &amp; specs</a:t>
          </a:r>
          <a:endParaRPr lang="en-US" sz="2500" kern="1200" dirty="0"/>
        </a:p>
      </dsp:txBody>
      <dsp:txXfrm>
        <a:off x="3673736" y="1958512"/>
        <a:ext cx="4902335" cy="1216539"/>
      </dsp:txXfrm>
    </dsp:sp>
    <dsp:sp modelId="{72DAFB7E-BBB4-4648-9D8E-B8871B3790A5}">
      <dsp:nvSpPr>
        <dsp:cNvPr id="0" name=""/>
        <dsp:cNvSpPr/>
      </dsp:nvSpPr>
      <dsp:spPr>
        <a:xfrm>
          <a:off x="354093" y="1784256"/>
          <a:ext cx="2965550" cy="1622051"/>
        </a:xfrm>
        <a:prstGeom prst="roundRect">
          <a:avLst/>
        </a:prstGeom>
        <a:gradFill rotWithShape="0">
          <a:gsLst>
            <a:gs pos="0">
              <a:schemeClr val="accent4">
                <a:hueOff val="-2232385"/>
                <a:satOff val="13449"/>
                <a:lumOff val="1078"/>
                <a:alphaOff val="0"/>
                <a:tint val="100000"/>
                <a:shade val="100000"/>
                <a:satMod val="130000"/>
              </a:schemeClr>
            </a:gs>
            <a:gs pos="100000">
              <a:schemeClr val="accent4">
                <a:hueOff val="-2232385"/>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smtClean="0"/>
            <a:t>Data Sharing</a:t>
          </a:r>
          <a:endParaRPr lang="en-US" sz="3600" kern="1200" dirty="0"/>
        </a:p>
      </dsp:txBody>
      <dsp:txXfrm>
        <a:off x="433275" y="1863438"/>
        <a:ext cx="2807186" cy="1463687"/>
      </dsp:txXfrm>
    </dsp:sp>
    <dsp:sp modelId="{E5FF5A92-2D2F-BC4E-901E-7AD3AF9B7408}">
      <dsp:nvSpPr>
        <dsp:cNvPr id="0" name=""/>
        <dsp:cNvSpPr/>
      </dsp:nvSpPr>
      <dsp:spPr>
        <a:xfrm>
          <a:off x="3670430" y="3568512"/>
          <a:ext cx="5510604" cy="1622051"/>
        </a:xfrm>
        <a:prstGeom prst="rightArrow">
          <a:avLst>
            <a:gd name="adj1" fmla="val 75000"/>
            <a:gd name="adj2" fmla="val 50000"/>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t>Simple touches, alerts &amp; updates</a:t>
          </a:r>
          <a:endParaRPr lang="en-US" sz="2500" kern="1200" dirty="0"/>
        </a:p>
        <a:p>
          <a:pPr marL="228600" lvl="1" indent="-228600" algn="l" defTabSz="1111250">
            <a:lnSpc>
              <a:spcPct val="90000"/>
            </a:lnSpc>
            <a:spcBef>
              <a:spcPct val="0"/>
            </a:spcBef>
            <a:spcAft>
              <a:spcPct val="15000"/>
            </a:spcAft>
            <a:buChar char="•"/>
          </a:pPr>
          <a:r>
            <a:rPr lang="en-US" sz="2500" kern="1200" dirty="0" smtClean="0"/>
            <a:t>Rights &amp; roles architecture</a:t>
          </a:r>
          <a:endParaRPr lang="en-US" sz="2500" kern="1200" dirty="0"/>
        </a:p>
        <a:p>
          <a:pPr marL="228600" lvl="1" indent="-228600" algn="l" defTabSz="1111250">
            <a:lnSpc>
              <a:spcPct val="90000"/>
            </a:lnSpc>
            <a:spcBef>
              <a:spcPct val="0"/>
            </a:spcBef>
            <a:spcAft>
              <a:spcPct val="15000"/>
            </a:spcAft>
            <a:buChar char="•"/>
          </a:pPr>
          <a:r>
            <a:rPr lang="en-US" sz="2500" kern="1200" dirty="0" smtClean="0"/>
            <a:t>Resource adjusted risk scoring</a:t>
          </a:r>
          <a:endParaRPr lang="en-US" sz="2500" kern="1200" dirty="0"/>
        </a:p>
      </dsp:txBody>
      <dsp:txXfrm>
        <a:off x="3670430" y="3771268"/>
        <a:ext cx="4902335" cy="1216539"/>
      </dsp:txXfrm>
    </dsp:sp>
    <dsp:sp modelId="{6E88927D-E032-0645-8B30-8EDF90240FB9}">
      <dsp:nvSpPr>
        <dsp:cNvPr id="0" name=""/>
        <dsp:cNvSpPr/>
      </dsp:nvSpPr>
      <dsp:spPr>
        <a:xfrm>
          <a:off x="312598" y="3568512"/>
          <a:ext cx="3048539" cy="1622051"/>
        </a:xfrm>
        <a:prstGeom prst="roundRect">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smtClean="0"/>
            <a:t>Coordination</a:t>
          </a:r>
          <a:endParaRPr lang="en-US" sz="3600" kern="1200" dirty="0"/>
        </a:p>
      </dsp:txBody>
      <dsp:txXfrm>
        <a:off x="391780" y="3647694"/>
        <a:ext cx="2890175" cy="1463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EE96E-682A-0B4A-9E22-ED7FBC023CD5}">
      <dsp:nvSpPr>
        <dsp:cNvPr id="0" name=""/>
        <dsp:cNvSpPr/>
      </dsp:nvSpPr>
      <dsp:spPr>
        <a:xfrm>
          <a:off x="2102131" y="4241551"/>
          <a:ext cx="4219014" cy="0"/>
        </a:xfrm>
        <a:prstGeom prst="line">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CCFE8B-FECB-C54F-84BB-A9948B711421}">
      <dsp:nvSpPr>
        <dsp:cNvPr id="0" name=""/>
        <dsp:cNvSpPr/>
      </dsp:nvSpPr>
      <dsp:spPr>
        <a:xfrm>
          <a:off x="2102131" y="2770779"/>
          <a:ext cx="3613896" cy="0"/>
        </a:xfrm>
        <a:prstGeom prst="line">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F39E70-7F05-AD48-8F24-0DFF0FF1FCF3}">
      <dsp:nvSpPr>
        <dsp:cNvPr id="0" name=""/>
        <dsp:cNvSpPr/>
      </dsp:nvSpPr>
      <dsp:spPr>
        <a:xfrm>
          <a:off x="2102131" y="1300007"/>
          <a:ext cx="4219014" cy="0"/>
        </a:xfrm>
        <a:prstGeom prst="line">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850BD2-BACC-444B-AD7C-E44A57B2D27D}">
      <dsp:nvSpPr>
        <dsp:cNvPr id="0" name=""/>
        <dsp:cNvSpPr/>
      </dsp:nvSpPr>
      <dsp:spPr>
        <a:xfrm>
          <a:off x="1028" y="669676"/>
          <a:ext cx="4202205" cy="4202205"/>
        </a:xfrm>
        <a:prstGeom prst="ellipse">
          <a:avLst/>
        </a:prstGeom>
        <a:solidFill>
          <a:schemeClr val="dk2">
            <a:tint val="40000"/>
            <a:hueOff val="0"/>
            <a:satOff val="0"/>
            <a:lumOff val="0"/>
            <a:alpha val="64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854FB15-9364-E74C-8A28-476EE53FBEF0}">
      <dsp:nvSpPr>
        <dsp:cNvPr id="0" name=""/>
        <dsp:cNvSpPr/>
      </dsp:nvSpPr>
      <dsp:spPr>
        <a:xfrm>
          <a:off x="340122" y="1593994"/>
          <a:ext cx="3449842" cy="1615607"/>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lvl="0" algn="ctr" defTabSz="1422400">
            <a:lnSpc>
              <a:spcPct val="90000"/>
            </a:lnSpc>
            <a:spcBef>
              <a:spcPct val="0"/>
            </a:spcBef>
            <a:spcAft>
              <a:spcPct val="35000"/>
            </a:spcAft>
          </a:pPr>
          <a:r>
            <a:rPr lang="en-US" sz="3200" kern="1200" dirty="0" smtClean="0"/>
            <a:t>Multi-payer Collaborative</a:t>
          </a:r>
          <a:endParaRPr lang="en-US" sz="3200" kern="1200" dirty="0"/>
        </a:p>
      </dsp:txBody>
      <dsp:txXfrm>
        <a:off x="340122" y="1593994"/>
        <a:ext cx="3449842" cy="1615607"/>
      </dsp:txXfrm>
    </dsp:sp>
    <dsp:sp modelId="{A2EDC7C2-588D-774E-A404-FDEFD12C8DCA}">
      <dsp:nvSpPr>
        <dsp:cNvPr id="0" name=""/>
        <dsp:cNvSpPr/>
      </dsp:nvSpPr>
      <dsp:spPr>
        <a:xfrm>
          <a:off x="5054684" y="221649"/>
          <a:ext cx="2532921" cy="2156714"/>
        </a:xfrm>
        <a:prstGeom prst="ellipse">
          <a:avLst/>
        </a:prstGeom>
        <a:solidFill>
          <a:schemeClr val="accent1">
            <a:lumMod val="75000"/>
            <a:alpha val="3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632B9C6-8F6D-D644-B49E-EF70953DC799}">
      <dsp:nvSpPr>
        <dsp:cNvPr id="0" name=""/>
        <dsp:cNvSpPr/>
      </dsp:nvSpPr>
      <dsp:spPr>
        <a:xfrm>
          <a:off x="6467104" y="651132"/>
          <a:ext cx="1451906" cy="1260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en-US" sz="1700" kern="1200" dirty="0" smtClean="0"/>
            <a:t>Aligned Measures &amp; Peer Benchmarking</a:t>
          </a:r>
          <a:endParaRPr lang="en-US" sz="1700" kern="1200" dirty="0"/>
        </a:p>
      </dsp:txBody>
      <dsp:txXfrm>
        <a:off x="6467104" y="651132"/>
        <a:ext cx="1451906" cy="1260661"/>
      </dsp:txXfrm>
    </dsp:sp>
    <dsp:sp modelId="{43F2E314-DFB7-ED49-8929-0867779CD52A}">
      <dsp:nvSpPr>
        <dsp:cNvPr id="0" name=""/>
        <dsp:cNvSpPr/>
      </dsp:nvSpPr>
      <dsp:spPr>
        <a:xfrm>
          <a:off x="4342127" y="1695510"/>
          <a:ext cx="2747801" cy="2150537"/>
        </a:xfrm>
        <a:prstGeom prst="ellipse">
          <a:avLst/>
        </a:prstGeom>
        <a:solidFill>
          <a:schemeClr val="accent3">
            <a:lumMod val="75000"/>
            <a:alpha val="4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87A206-5F24-6C4F-9DFA-06FFDEA2AB4A}">
      <dsp:nvSpPr>
        <dsp:cNvPr id="0" name=""/>
        <dsp:cNvSpPr/>
      </dsp:nvSpPr>
      <dsp:spPr>
        <a:xfrm>
          <a:off x="5781689" y="2123530"/>
          <a:ext cx="1016671" cy="1260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en-US" sz="1700" kern="1200" dirty="0" smtClean="0"/>
            <a:t>Enhanced APM</a:t>
          </a:r>
          <a:endParaRPr lang="en-US" sz="1700" kern="1200" dirty="0"/>
        </a:p>
      </dsp:txBody>
      <dsp:txXfrm>
        <a:off x="5781689" y="2123530"/>
        <a:ext cx="1016671" cy="1260661"/>
      </dsp:txXfrm>
    </dsp:sp>
    <dsp:sp modelId="{C0650DEE-1F3F-EB4C-94BB-CD91BE798180}">
      <dsp:nvSpPr>
        <dsp:cNvPr id="0" name=""/>
        <dsp:cNvSpPr/>
      </dsp:nvSpPr>
      <dsp:spPr>
        <a:xfrm>
          <a:off x="5234391" y="3482777"/>
          <a:ext cx="2207342" cy="1619080"/>
        </a:xfrm>
        <a:prstGeom prst="ellipse">
          <a:avLst/>
        </a:prstGeom>
        <a:solidFill>
          <a:schemeClr val="accent2">
            <a:lumMod val="60000"/>
            <a:lumOff val="40000"/>
            <a:alpha val="42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D14BAB9-F21D-1543-82DB-E07CD904281A}">
      <dsp:nvSpPr>
        <dsp:cNvPr id="0" name=""/>
        <dsp:cNvSpPr/>
      </dsp:nvSpPr>
      <dsp:spPr>
        <a:xfrm>
          <a:off x="6227822" y="3611220"/>
          <a:ext cx="1208606" cy="1260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0" rIns="64770" bIns="0" numCol="1" spcCol="1270" anchor="ctr" anchorCtr="0">
          <a:noAutofit/>
        </a:bodyPr>
        <a:lstStyle/>
        <a:p>
          <a:pPr lvl="0" algn="l" defTabSz="755650">
            <a:lnSpc>
              <a:spcPct val="90000"/>
            </a:lnSpc>
            <a:spcBef>
              <a:spcPct val="0"/>
            </a:spcBef>
            <a:spcAft>
              <a:spcPct val="35000"/>
            </a:spcAft>
          </a:pPr>
          <a:r>
            <a:rPr lang="en-US" sz="1700" kern="1200" dirty="0" smtClean="0"/>
            <a:t>Data Aggregation </a:t>
          </a:r>
          <a:endParaRPr lang="en-US" sz="1700" kern="1200" dirty="0"/>
        </a:p>
      </dsp:txBody>
      <dsp:txXfrm>
        <a:off x="6227822" y="3611220"/>
        <a:ext cx="1208606" cy="126066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402B61-CA11-934D-906C-AB1AF37885F7}" type="datetimeFigureOut">
              <a:rPr lang="en-US" smtClean="0"/>
              <a:t>12/3/17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3FD7A-4E77-604F-B7A9-FC1A2391BF87}" type="slidenum">
              <a:rPr lang="en-US" smtClean="0"/>
              <a:t>‹#›</a:t>
            </a:fld>
            <a:endParaRPr lang="en-US"/>
          </a:p>
        </p:txBody>
      </p:sp>
    </p:spTree>
    <p:extLst>
      <p:ext uri="{BB962C8B-B14F-4D97-AF65-F5344CB8AC3E}">
        <p14:creationId xmlns:p14="http://schemas.microsoft.com/office/powerpoint/2010/main" val="25638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smtClean="0"/>
              <a:t>Click to edit Master title style</a:t>
            </a:r>
            <a:br>
              <a:rPr lang="en-US" dirty="0" smtClean="0"/>
            </a:br>
            <a:r>
              <a:rPr lang="en-US" dirty="0" smtClean="0"/>
              <a:t>Click to edit Master title style Click to edit Master title style</a:t>
            </a:r>
            <a:endParaRPr lang="en-US" dirty="0"/>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br>
              <a:rPr lang="en-US" dirty="0" smtClean="0"/>
            </a:br>
            <a:r>
              <a:rPr lang="en-US" dirty="0" smtClean="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44047"/>
            <a:ext cx="8229600" cy="1143000"/>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4" name="Text Placeholder 2"/>
          <p:cNvSpPr>
            <a:spLocks noGrp="1"/>
          </p:cNvSpPr>
          <p:nvPr>
            <p:ph idx="1"/>
          </p:nvPr>
        </p:nvSpPr>
        <p:spPr>
          <a:xfrm>
            <a:off x="457200" y="2269609"/>
            <a:ext cx="8229600" cy="394687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79556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Primary Care Practices </a:t>
            </a:r>
            <a:br>
              <a:rPr lang="en-US" dirty="0" smtClean="0"/>
            </a:br>
            <a:r>
              <a:rPr lang="en-US" dirty="0" smtClean="0"/>
              <a:t>and Payers </a:t>
            </a:r>
            <a:endParaRPr lang="en-US" dirty="0"/>
          </a:p>
        </p:txBody>
      </p:sp>
      <p:sp>
        <p:nvSpPr>
          <p:cNvPr id="3" name="Subtitle 2"/>
          <p:cNvSpPr>
            <a:spLocks noGrp="1"/>
          </p:cNvSpPr>
          <p:nvPr>
            <p:ph type="subTitle" idx="1"/>
          </p:nvPr>
        </p:nvSpPr>
        <p:spPr/>
        <p:txBody>
          <a:bodyPr/>
          <a:lstStyle/>
          <a:p>
            <a:r>
              <a:rPr lang="en-US" dirty="0" smtClean="0"/>
              <a:t>The value of deeper partnerships on the journey toward  </a:t>
            </a:r>
          </a:p>
          <a:p>
            <a:r>
              <a:rPr lang="en-US" dirty="0" smtClean="0"/>
              <a:t>population health</a:t>
            </a:r>
            <a:endParaRPr lang="en-US" dirty="0"/>
          </a:p>
        </p:txBody>
      </p:sp>
    </p:spTree>
    <p:extLst>
      <p:ext uri="{BB962C8B-B14F-4D97-AF65-F5344CB8AC3E}">
        <p14:creationId xmlns:p14="http://schemas.microsoft.com/office/powerpoint/2010/main" val="2721878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35" y="944047"/>
            <a:ext cx="8229600" cy="1143000"/>
          </a:xfrm>
        </p:spPr>
        <p:txBody>
          <a:bodyPr/>
          <a:lstStyle/>
          <a:p>
            <a:pPr algn="l"/>
            <a:r>
              <a:rPr lang="en-US" dirty="0" smtClean="0"/>
              <a:t>Big data </a:t>
            </a:r>
            <a:r>
              <a:rPr lang="mr-IN" dirty="0" smtClean="0"/>
              <a:t>–</a:t>
            </a:r>
            <a:r>
              <a:rPr lang="en-US" dirty="0" smtClean="0"/>
              <a:t> small ball.</a:t>
            </a:r>
            <a:endParaRPr lang="en-US" dirty="0"/>
          </a:p>
        </p:txBody>
      </p:sp>
      <p:sp>
        <p:nvSpPr>
          <p:cNvPr id="3" name="Content Placeholder 2"/>
          <p:cNvSpPr>
            <a:spLocks noGrp="1"/>
          </p:cNvSpPr>
          <p:nvPr>
            <p:ph idx="1"/>
          </p:nvPr>
        </p:nvSpPr>
        <p:spPr>
          <a:xfrm>
            <a:off x="4792494" y="1828800"/>
            <a:ext cx="4351506" cy="4095116"/>
          </a:xfrm>
        </p:spPr>
        <p:txBody>
          <a:bodyPr>
            <a:normAutofit fontScale="85000" lnSpcReduction="20000"/>
          </a:bodyPr>
          <a:lstStyle/>
          <a:p>
            <a:endParaRPr lang="en-US" dirty="0" smtClean="0"/>
          </a:p>
          <a:p>
            <a:r>
              <a:rPr lang="en-US" dirty="0" smtClean="0"/>
              <a:t>Many payers, little aggregation.</a:t>
            </a:r>
          </a:p>
          <a:p>
            <a:endParaRPr lang="en-US" dirty="0"/>
          </a:p>
          <a:p>
            <a:r>
              <a:rPr lang="en-US" dirty="0" smtClean="0"/>
              <a:t>Minimal interoperability &amp; data blocking.  </a:t>
            </a:r>
          </a:p>
          <a:p>
            <a:endParaRPr lang="en-US" dirty="0"/>
          </a:p>
          <a:p>
            <a:r>
              <a:rPr lang="en-US" dirty="0" smtClean="0"/>
              <a:t>Patients (and their full </a:t>
            </a:r>
            <a:r>
              <a:rPr lang="en-US" dirty="0" err="1" smtClean="0"/>
              <a:t>SDoH</a:t>
            </a:r>
            <a:r>
              <a:rPr lang="en-US" dirty="0" smtClean="0"/>
              <a:t> context) are missing.</a:t>
            </a:r>
          </a:p>
          <a:p>
            <a:endParaRPr lang="en-US" dirty="0"/>
          </a:p>
          <a:p>
            <a:endParaRPr lang="en-US" dirty="0"/>
          </a:p>
        </p:txBody>
      </p:sp>
      <p:pic>
        <p:nvPicPr>
          <p:cNvPr id="4" name="Picture 3"/>
          <p:cNvPicPr>
            <a:picLocks noChangeAspect="1"/>
          </p:cNvPicPr>
          <p:nvPr/>
        </p:nvPicPr>
        <p:blipFill>
          <a:blip r:embed="rId2"/>
          <a:stretch>
            <a:fillRect/>
          </a:stretch>
        </p:blipFill>
        <p:spPr>
          <a:xfrm>
            <a:off x="364435" y="2739802"/>
            <a:ext cx="4472334" cy="2517912"/>
          </a:xfrm>
          <a:prstGeom prst="rect">
            <a:avLst/>
          </a:prstGeom>
        </p:spPr>
      </p:pic>
    </p:spTree>
    <p:extLst>
      <p:ext uri="{BB962C8B-B14F-4D97-AF65-F5344CB8AC3E}">
        <p14:creationId xmlns:p14="http://schemas.microsoft.com/office/powerpoint/2010/main" val="1764209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13" y="864279"/>
            <a:ext cx="9144000" cy="1143000"/>
          </a:xfrm>
        </p:spPr>
        <p:txBody>
          <a:bodyPr>
            <a:normAutofit/>
          </a:bodyPr>
          <a:lstStyle/>
          <a:p>
            <a:pPr algn="l"/>
            <a:r>
              <a:rPr lang="en-US" sz="3200" dirty="0" smtClean="0"/>
              <a:t>The care management industrial complex</a:t>
            </a:r>
            <a:endParaRPr lang="en-US" sz="3200" dirty="0"/>
          </a:p>
        </p:txBody>
      </p:sp>
      <p:sp>
        <p:nvSpPr>
          <p:cNvPr id="3" name="Content Placeholder 2"/>
          <p:cNvSpPr>
            <a:spLocks noGrp="1"/>
          </p:cNvSpPr>
          <p:nvPr>
            <p:ph idx="1"/>
          </p:nvPr>
        </p:nvSpPr>
        <p:spPr>
          <a:xfrm>
            <a:off x="156913" y="2119033"/>
            <a:ext cx="3935895" cy="4187686"/>
          </a:xfrm>
        </p:spPr>
        <p:txBody>
          <a:bodyPr>
            <a:normAutofit fontScale="77500" lnSpcReduction="20000"/>
          </a:bodyPr>
          <a:lstStyle/>
          <a:p>
            <a:r>
              <a:rPr lang="en-US" dirty="0" smtClean="0"/>
              <a:t>Coordination is symptomatic of fragmentation.</a:t>
            </a:r>
          </a:p>
          <a:p>
            <a:endParaRPr lang="en-US" dirty="0" smtClean="0"/>
          </a:p>
          <a:p>
            <a:r>
              <a:rPr lang="en-US" dirty="0"/>
              <a:t>E</a:t>
            </a:r>
            <a:r>
              <a:rPr lang="en-US" dirty="0" smtClean="0"/>
              <a:t>conomic and practical barriers. </a:t>
            </a:r>
          </a:p>
          <a:p>
            <a:endParaRPr lang="en-US" dirty="0" smtClean="0"/>
          </a:p>
          <a:p>
            <a:r>
              <a:rPr lang="en-US" dirty="0" smtClean="0"/>
              <a:t>Platforms vs. networks.</a:t>
            </a:r>
          </a:p>
          <a:p>
            <a:endParaRPr lang="en-US" dirty="0"/>
          </a:p>
          <a:p>
            <a:r>
              <a:rPr lang="en-US" dirty="0" smtClean="0"/>
              <a:t>Redundancies, gaps &amp; other maldistributions.</a:t>
            </a:r>
            <a:endParaRPr lang="en-US" dirty="0"/>
          </a:p>
        </p:txBody>
      </p:sp>
      <p:pic>
        <p:nvPicPr>
          <p:cNvPr id="4" name="Picture 3"/>
          <p:cNvPicPr>
            <a:picLocks noChangeAspect="1"/>
          </p:cNvPicPr>
          <p:nvPr/>
        </p:nvPicPr>
        <p:blipFill>
          <a:blip r:embed="rId2"/>
          <a:stretch>
            <a:fillRect/>
          </a:stretch>
        </p:blipFill>
        <p:spPr>
          <a:xfrm>
            <a:off x="3998679" y="2342541"/>
            <a:ext cx="4879877" cy="3180522"/>
          </a:xfrm>
          <a:prstGeom prst="rect">
            <a:avLst/>
          </a:prstGeom>
        </p:spPr>
      </p:pic>
    </p:spTree>
    <p:extLst>
      <p:ext uri="{BB962C8B-B14F-4D97-AF65-F5344CB8AC3E}">
        <p14:creationId xmlns:p14="http://schemas.microsoft.com/office/powerpoint/2010/main" val="1548504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88" y="787726"/>
            <a:ext cx="8861612" cy="1143000"/>
          </a:xfrm>
        </p:spPr>
        <p:txBody>
          <a:bodyPr>
            <a:normAutofit/>
          </a:bodyPr>
          <a:lstStyle/>
          <a:p>
            <a:pPr algn="l"/>
            <a:r>
              <a:rPr lang="en-US" dirty="0" smtClean="0"/>
              <a:t>Segments &amp; slices</a:t>
            </a:r>
            <a:endParaRPr lang="en-US" dirty="0"/>
          </a:p>
        </p:txBody>
      </p:sp>
      <p:sp>
        <p:nvSpPr>
          <p:cNvPr id="3" name="Content Placeholder 2"/>
          <p:cNvSpPr>
            <a:spLocks noGrp="1"/>
          </p:cNvSpPr>
          <p:nvPr>
            <p:ph idx="1"/>
          </p:nvPr>
        </p:nvSpPr>
        <p:spPr>
          <a:xfrm>
            <a:off x="4713152" y="1930726"/>
            <a:ext cx="3935895" cy="4187686"/>
          </a:xfrm>
        </p:spPr>
        <p:txBody>
          <a:bodyPr>
            <a:normAutofit fontScale="92500"/>
          </a:bodyPr>
          <a:lstStyle/>
          <a:p>
            <a:r>
              <a:rPr lang="en-US" dirty="0" smtClean="0"/>
              <a:t>We can’t all be Stars.</a:t>
            </a:r>
          </a:p>
          <a:p>
            <a:endParaRPr lang="en-US" dirty="0" smtClean="0"/>
          </a:p>
          <a:p>
            <a:r>
              <a:rPr lang="en-US" dirty="0" smtClean="0"/>
              <a:t>My patients (aren’t) sicker.</a:t>
            </a:r>
          </a:p>
          <a:p>
            <a:endParaRPr lang="en-US" dirty="0"/>
          </a:p>
          <a:p>
            <a:r>
              <a:rPr lang="en-US" dirty="0" smtClean="0"/>
              <a:t>Market share &amp; price discrimination.</a:t>
            </a:r>
            <a:endParaRPr lang="en-US" dirty="0"/>
          </a:p>
        </p:txBody>
      </p:sp>
      <p:pic>
        <p:nvPicPr>
          <p:cNvPr id="5" name="Picture 4"/>
          <p:cNvPicPr>
            <a:picLocks noChangeAspect="1"/>
          </p:cNvPicPr>
          <p:nvPr/>
        </p:nvPicPr>
        <p:blipFill>
          <a:blip r:embed="rId2"/>
          <a:stretch>
            <a:fillRect/>
          </a:stretch>
        </p:blipFill>
        <p:spPr>
          <a:xfrm>
            <a:off x="559724" y="2030505"/>
            <a:ext cx="4153428" cy="4087907"/>
          </a:xfrm>
          <a:prstGeom prst="rect">
            <a:avLst/>
          </a:prstGeom>
        </p:spPr>
      </p:pic>
    </p:spTree>
    <p:extLst>
      <p:ext uri="{BB962C8B-B14F-4D97-AF65-F5344CB8AC3E}">
        <p14:creationId xmlns:p14="http://schemas.microsoft.com/office/powerpoint/2010/main" val="6555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3024"/>
            <a:ext cx="8229600" cy="1143000"/>
          </a:xfrm>
        </p:spPr>
        <p:txBody>
          <a:bodyPr/>
          <a:lstStyle/>
          <a:p>
            <a:pPr algn="l"/>
            <a:r>
              <a:rPr lang="en-US" dirty="0" smtClean="0"/>
              <a:t>Compensation &amp; productivity  </a:t>
            </a:r>
            <a:endParaRPr lang="en-US" dirty="0"/>
          </a:p>
        </p:txBody>
      </p:sp>
      <p:sp>
        <p:nvSpPr>
          <p:cNvPr id="3" name="Content Placeholder 2"/>
          <p:cNvSpPr>
            <a:spLocks noGrp="1"/>
          </p:cNvSpPr>
          <p:nvPr>
            <p:ph idx="1"/>
          </p:nvPr>
        </p:nvSpPr>
        <p:spPr>
          <a:xfrm>
            <a:off x="618565" y="1966024"/>
            <a:ext cx="3738282" cy="3972383"/>
          </a:xfrm>
        </p:spPr>
        <p:txBody>
          <a:bodyPr/>
          <a:lstStyle/>
          <a:p>
            <a:r>
              <a:rPr lang="en-US" sz="2800" dirty="0" smtClean="0"/>
              <a:t>Caught between two distant worlds.</a:t>
            </a:r>
          </a:p>
          <a:p>
            <a:endParaRPr lang="en-US" sz="2800" dirty="0"/>
          </a:p>
          <a:p>
            <a:r>
              <a:rPr lang="en-US" sz="2800" dirty="0" smtClean="0"/>
              <a:t>Gymnastic accounting.</a:t>
            </a:r>
          </a:p>
          <a:p>
            <a:endParaRPr lang="en-US" sz="2800" dirty="0" smtClean="0"/>
          </a:p>
          <a:p>
            <a:r>
              <a:rPr lang="en-US" sz="2800" dirty="0" smtClean="0"/>
              <a:t>Dearth of business intel.</a:t>
            </a:r>
            <a:endParaRPr lang="en-US" sz="2800" dirty="0"/>
          </a:p>
          <a:p>
            <a:endParaRPr lang="en-US" dirty="0"/>
          </a:p>
          <a:p>
            <a:endParaRPr lang="en-US" dirty="0"/>
          </a:p>
        </p:txBody>
      </p:sp>
      <p:pic>
        <p:nvPicPr>
          <p:cNvPr id="4" name="Picture 3"/>
          <p:cNvPicPr>
            <a:picLocks noChangeAspect="1"/>
          </p:cNvPicPr>
          <p:nvPr/>
        </p:nvPicPr>
        <p:blipFill>
          <a:blip r:embed="rId2"/>
          <a:stretch>
            <a:fillRect/>
          </a:stretch>
        </p:blipFill>
        <p:spPr>
          <a:xfrm>
            <a:off x="4572000" y="2400980"/>
            <a:ext cx="4304347" cy="3032173"/>
          </a:xfrm>
          <a:prstGeom prst="rect">
            <a:avLst/>
          </a:prstGeom>
        </p:spPr>
      </p:pic>
    </p:spTree>
    <p:extLst>
      <p:ext uri="{BB962C8B-B14F-4D97-AF65-F5344CB8AC3E}">
        <p14:creationId xmlns:p14="http://schemas.microsoft.com/office/powerpoint/2010/main" val="577952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1659"/>
            <a:ext cx="8229600" cy="1143000"/>
          </a:xfrm>
        </p:spPr>
        <p:txBody>
          <a:bodyPr/>
          <a:lstStyle/>
          <a:p>
            <a:pPr algn="l"/>
            <a:r>
              <a:rPr lang="en-US" dirty="0" smtClean="0"/>
              <a:t>Unlearning helplessness </a:t>
            </a:r>
            <a:endParaRPr lang="en-US" dirty="0"/>
          </a:p>
        </p:txBody>
      </p:sp>
      <p:pic>
        <p:nvPicPr>
          <p:cNvPr id="6" name="Picture 5"/>
          <p:cNvPicPr>
            <a:picLocks noChangeAspect="1"/>
          </p:cNvPicPr>
          <p:nvPr/>
        </p:nvPicPr>
        <p:blipFill>
          <a:blip r:embed="rId2"/>
          <a:stretch>
            <a:fillRect/>
          </a:stretch>
        </p:blipFill>
        <p:spPr>
          <a:xfrm>
            <a:off x="1485900" y="1804659"/>
            <a:ext cx="6172200" cy="4114800"/>
          </a:xfrm>
          <a:prstGeom prst="rect">
            <a:avLst/>
          </a:prstGeom>
        </p:spPr>
      </p:pic>
    </p:spTree>
    <p:extLst>
      <p:ext uri="{BB962C8B-B14F-4D97-AF65-F5344CB8AC3E}">
        <p14:creationId xmlns:p14="http://schemas.microsoft.com/office/powerpoint/2010/main" val="1839750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823024"/>
            <a:ext cx="8269941" cy="683047"/>
          </a:xfrm>
        </p:spPr>
        <p:txBody>
          <a:bodyPr>
            <a:normAutofit fontScale="90000"/>
          </a:bodyPr>
          <a:lstStyle/>
          <a:p>
            <a:pPr algn="l"/>
            <a:r>
              <a:rPr lang="en-US" smtClean="0"/>
              <a:t>Partnership pathways to better value  </a:t>
            </a:r>
            <a:endParaRPr lang="en-US" dirty="0"/>
          </a:p>
        </p:txBody>
      </p:sp>
      <p:graphicFrame>
        <p:nvGraphicFramePr>
          <p:cNvPr id="8" name="Diagram 7"/>
          <p:cNvGraphicFramePr/>
          <p:nvPr>
            <p:extLst>
              <p:ext uri="{D42A27DB-BD31-4B8C-83A1-F6EECF244321}">
                <p14:modId xmlns:p14="http://schemas.microsoft.com/office/powerpoint/2010/main" val="236845295"/>
              </p:ext>
            </p:extLst>
          </p:nvPr>
        </p:nvGraphicFramePr>
        <p:xfrm>
          <a:off x="-201706" y="1586754"/>
          <a:ext cx="9184341" cy="5190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4743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823024"/>
            <a:ext cx="8269941" cy="683047"/>
          </a:xfrm>
        </p:spPr>
        <p:txBody>
          <a:bodyPr>
            <a:normAutofit fontScale="90000"/>
          </a:bodyPr>
          <a:lstStyle/>
          <a:p>
            <a:pPr algn="l"/>
            <a:r>
              <a:rPr lang="en-US" dirty="0" smtClean="0"/>
              <a:t>Partnership pathways to better value  </a:t>
            </a:r>
            <a:endParaRPr lang="en-US" dirty="0"/>
          </a:p>
        </p:txBody>
      </p:sp>
      <p:graphicFrame>
        <p:nvGraphicFramePr>
          <p:cNvPr id="3" name="Diagram 2"/>
          <p:cNvGraphicFramePr/>
          <p:nvPr>
            <p:extLst>
              <p:ext uri="{D42A27DB-BD31-4B8C-83A1-F6EECF244321}">
                <p14:modId xmlns:p14="http://schemas.microsoft.com/office/powerpoint/2010/main" val="351404599"/>
              </p:ext>
            </p:extLst>
          </p:nvPr>
        </p:nvGraphicFramePr>
        <p:xfrm>
          <a:off x="389964" y="1262528"/>
          <a:ext cx="8404411" cy="5272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1892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58" y="917153"/>
            <a:ext cx="8269941" cy="683047"/>
          </a:xfrm>
        </p:spPr>
        <p:txBody>
          <a:bodyPr>
            <a:normAutofit fontScale="90000"/>
          </a:bodyPr>
          <a:lstStyle/>
          <a:p>
            <a:pPr algn="l"/>
            <a:r>
              <a:rPr lang="en-US" dirty="0" smtClean="0"/>
              <a:t>Whole person stratification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76" y="1506071"/>
            <a:ext cx="7279429" cy="4539859"/>
          </a:xfrm>
          <a:prstGeom prst="rect">
            <a:avLst/>
          </a:prstGeom>
        </p:spPr>
      </p:pic>
    </p:spTree>
    <p:extLst>
      <p:ext uri="{BB962C8B-B14F-4D97-AF65-F5344CB8AC3E}">
        <p14:creationId xmlns:p14="http://schemas.microsoft.com/office/powerpoint/2010/main" val="1155513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46" y="944048"/>
            <a:ext cx="8269941" cy="683047"/>
          </a:xfrm>
        </p:spPr>
        <p:txBody>
          <a:bodyPr>
            <a:normAutofit fontScale="90000"/>
          </a:bodyPr>
          <a:lstStyle/>
          <a:p>
            <a:pPr algn="l"/>
            <a:r>
              <a:rPr lang="en-US" dirty="0" smtClean="0"/>
              <a:t>Resource adjustment in primary care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012" y="1770529"/>
            <a:ext cx="4829417" cy="4523380"/>
          </a:xfrm>
          <a:prstGeom prst="rect">
            <a:avLst/>
          </a:prstGeom>
        </p:spPr>
      </p:pic>
    </p:spTree>
    <p:extLst>
      <p:ext uri="{BB962C8B-B14F-4D97-AF65-F5344CB8AC3E}">
        <p14:creationId xmlns:p14="http://schemas.microsoft.com/office/powerpoint/2010/main" val="1127405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46" y="849919"/>
            <a:ext cx="8269941" cy="683047"/>
          </a:xfrm>
        </p:spPr>
        <p:txBody>
          <a:bodyPr>
            <a:normAutofit fontScale="90000"/>
          </a:bodyPr>
          <a:lstStyle/>
          <a:p>
            <a:pPr algn="l"/>
            <a:r>
              <a:rPr lang="en-US" dirty="0" smtClean="0"/>
              <a:t>Smarter payment, better partnership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298" y="1532966"/>
            <a:ext cx="7063435" cy="4889314"/>
          </a:xfrm>
          <a:prstGeom prst="rect">
            <a:avLst/>
          </a:prstGeom>
        </p:spPr>
      </p:pic>
    </p:spTree>
    <p:extLst>
      <p:ext uri="{BB962C8B-B14F-4D97-AF65-F5344CB8AC3E}">
        <p14:creationId xmlns:p14="http://schemas.microsoft.com/office/powerpoint/2010/main" val="738866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086" y="793819"/>
            <a:ext cx="8229600" cy="1143000"/>
          </a:xfrm>
        </p:spPr>
        <p:txBody>
          <a:bodyPr/>
          <a:lstStyle/>
          <a:p>
            <a:pPr algn="l"/>
            <a:r>
              <a:rPr lang="en-US" dirty="0" smtClean="0"/>
              <a:t>Brief introduction</a:t>
            </a:r>
            <a:r>
              <a:rPr lang="mr-IN" dirty="0" smtClean="0"/>
              <a:t>…</a:t>
            </a:r>
            <a:r>
              <a:rPr lang="en-US" dirty="0" smtClean="0"/>
              <a:t>.</a:t>
            </a:r>
            <a:endParaRPr lang="en-US" dirty="0"/>
          </a:p>
        </p:txBody>
      </p:sp>
      <p:pic>
        <p:nvPicPr>
          <p:cNvPr id="4" name="Content Placeholder 3" descr="C:\Users\Paulinec\AppData\Local\Microsoft\Windows\Temporary Internet Files\Content.Outlook\A6EANENI\Medicaid Prime and RCCO map Nov 201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087" y="1775791"/>
            <a:ext cx="5534566" cy="485029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5234609" y="1643271"/>
            <a:ext cx="3591339" cy="4708981"/>
          </a:xfrm>
          <a:prstGeom prst="rect">
            <a:avLst/>
          </a:prstGeom>
          <a:noFill/>
        </p:spPr>
        <p:txBody>
          <a:bodyPr wrap="square" rtlCol="0">
            <a:spAutoFit/>
          </a:bodyPr>
          <a:lstStyle/>
          <a:p>
            <a:pPr marL="285750" indent="-285750">
              <a:buFontTx/>
              <a:buChar char="-"/>
            </a:pPr>
            <a:r>
              <a:rPr lang="en-US" sz="2000" b="1" dirty="0" smtClean="0"/>
              <a:t>Colorado community based health plan.</a:t>
            </a:r>
          </a:p>
          <a:p>
            <a:pPr marL="285750" indent="-285750">
              <a:buFontTx/>
              <a:buChar char="-"/>
            </a:pPr>
            <a:endParaRPr lang="en-US" sz="2000" b="1" dirty="0"/>
          </a:p>
          <a:p>
            <a:pPr marL="285750" indent="-285750">
              <a:buFontTx/>
              <a:buChar char="-"/>
            </a:pPr>
            <a:r>
              <a:rPr lang="en-US" sz="2000" b="1" dirty="0" smtClean="0"/>
              <a:t>In operation since 1974</a:t>
            </a:r>
          </a:p>
          <a:p>
            <a:pPr marL="285750" indent="-285750">
              <a:buFontTx/>
              <a:buChar char="-"/>
            </a:pPr>
            <a:endParaRPr lang="en-US" sz="2000" b="1" dirty="0"/>
          </a:p>
          <a:p>
            <a:pPr marL="285750" indent="-285750">
              <a:buFontTx/>
              <a:buChar char="-"/>
            </a:pPr>
            <a:r>
              <a:rPr lang="en-US" sz="2000" b="1" dirty="0" smtClean="0"/>
              <a:t>Serving all populations </a:t>
            </a:r>
            <a:r>
              <a:rPr lang="mr-IN" sz="2000" b="1" dirty="0" smtClean="0"/>
              <a:t>–</a:t>
            </a:r>
            <a:r>
              <a:rPr lang="en-US" sz="2000" b="1" dirty="0" smtClean="0"/>
              <a:t> approximately 275,000 enrollees.</a:t>
            </a:r>
          </a:p>
          <a:p>
            <a:pPr marL="285750" indent="-285750">
              <a:buFontTx/>
              <a:buChar char="-"/>
            </a:pPr>
            <a:endParaRPr lang="en-US" sz="2000" b="1" dirty="0"/>
          </a:p>
          <a:p>
            <a:pPr marL="285750" indent="-285750">
              <a:buFontTx/>
              <a:buChar char="-"/>
            </a:pPr>
            <a:r>
              <a:rPr lang="en-US" sz="2000" b="1" dirty="0" smtClean="0"/>
              <a:t>Creating health equity and generational impact through transformation.</a:t>
            </a:r>
          </a:p>
          <a:p>
            <a:pPr marL="285750" indent="-285750">
              <a:buFontTx/>
              <a:buChar char="-"/>
            </a:pPr>
            <a:endParaRPr lang="en-US" sz="2000" b="1" dirty="0"/>
          </a:p>
          <a:p>
            <a:pPr marL="285750" indent="-285750">
              <a:buFontTx/>
              <a:buChar char="-"/>
            </a:pPr>
            <a:r>
              <a:rPr lang="en-US" sz="2000" b="1" dirty="0" smtClean="0"/>
              <a:t>Now, a </a:t>
            </a:r>
            <a:r>
              <a:rPr lang="en-US" sz="2000" b="1" dirty="0" err="1" smtClean="0"/>
              <a:t>UnitedHealthcare</a:t>
            </a:r>
            <a:r>
              <a:rPr lang="en-US" sz="2000" b="1" dirty="0" smtClean="0"/>
              <a:t> enterprise </a:t>
            </a:r>
            <a:r>
              <a:rPr lang="mr-IN" sz="2000" b="1" dirty="0" smtClean="0"/>
              <a:t>–</a:t>
            </a:r>
            <a:r>
              <a:rPr lang="en-US" sz="2000" b="1" dirty="0" smtClean="0"/>
              <a:t> March 2017</a:t>
            </a:r>
            <a:endParaRPr lang="en-US" sz="2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609" y="409506"/>
            <a:ext cx="3322446" cy="768626"/>
          </a:xfrm>
          <a:prstGeom prst="rect">
            <a:avLst/>
          </a:prstGeom>
        </p:spPr>
      </p:pic>
    </p:spTree>
    <p:extLst>
      <p:ext uri="{BB962C8B-B14F-4D97-AF65-F5344CB8AC3E}">
        <p14:creationId xmlns:p14="http://schemas.microsoft.com/office/powerpoint/2010/main" val="3967726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069" y="2529334"/>
            <a:ext cx="8400499" cy="2172982"/>
          </a:xfrm>
        </p:spPr>
        <p:txBody>
          <a:bodyPr/>
          <a:lstStyle/>
          <a:p>
            <a:pPr marL="0" indent="0">
              <a:buNone/>
            </a:pPr>
            <a:r>
              <a:rPr lang="en-US" dirty="0"/>
              <a:t>Please evaluate this presentation using the conference mobile app</a:t>
            </a:r>
            <a:r>
              <a:rPr lang="en-US" dirty="0" smtClean="0"/>
              <a:t>! Simply </a:t>
            </a:r>
            <a:r>
              <a:rPr lang="en-US" dirty="0"/>
              <a:t>click on the "clipboard" icon </a:t>
            </a:r>
            <a:r>
              <a:rPr lang="en-US" dirty="0" smtClean="0"/>
              <a:t>      on </a:t>
            </a:r>
            <a:r>
              <a:rPr lang="en-US" dirty="0"/>
              <a:t>the presentation page.</a:t>
            </a:r>
          </a:p>
        </p:txBody>
      </p:sp>
      <p:pic>
        <p:nvPicPr>
          <p:cNvPr id="2" name="Picture 1" descr="Clipbo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871" y="3595625"/>
            <a:ext cx="465083" cy="491989"/>
          </a:xfrm>
          <a:prstGeom prst="rect">
            <a:avLst/>
          </a:prstGeom>
        </p:spPr>
      </p:pic>
    </p:spTree>
    <p:extLst>
      <p:ext uri="{BB962C8B-B14F-4D97-AF65-F5344CB8AC3E}">
        <p14:creationId xmlns:p14="http://schemas.microsoft.com/office/powerpoint/2010/main" val="2147900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543"/>
            <a:ext cx="8229600" cy="1143000"/>
          </a:xfrm>
        </p:spPr>
        <p:txBody>
          <a:bodyPr/>
          <a:lstStyle/>
          <a:p>
            <a:pPr algn="l"/>
            <a:r>
              <a:rPr lang="en-US" dirty="0" smtClean="0"/>
              <a:t>So close</a:t>
            </a:r>
            <a:r>
              <a:rPr lang="mr-IN" dirty="0" smtClean="0"/>
              <a:t>…</a:t>
            </a:r>
            <a:r>
              <a:rPr lang="en-US" dirty="0" smtClean="0"/>
              <a:t>yet so far apart.</a:t>
            </a:r>
            <a:endParaRPr lang="en-US" dirty="0"/>
          </a:p>
        </p:txBody>
      </p:sp>
      <p:sp>
        <p:nvSpPr>
          <p:cNvPr id="3" name="Content Placeholder 2"/>
          <p:cNvSpPr>
            <a:spLocks noGrp="1"/>
          </p:cNvSpPr>
          <p:nvPr>
            <p:ph idx="1"/>
          </p:nvPr>
        </p:nvSpPr>
        <p:spPr/>
        <p:txBody>
          <a:bodyPr/>
          <a:lstStyle/>
          <a:p>
            <a:r>
              <a:rPr lang="en-US" dirty="0" smtClean="0"/>
              <a:t>Often a shared vision &amp; values set. </a:t>
            </a:r>
          </a:p>
          <a:p>
            <a:endParaRPr lang="en-US" dirty="0"/>
          </a:p>
          <a:p>
            <a:r>
              <a:rPr lang="en-US" dirty="0" smtClean="0"/>
              <a:t>Inescapable logic regarding the value of comprehensive, whole person primary care.</a:t>
            </a:r>
          </a:p>
          <a:p>
            <a:endParaRPr lang="en-US" dirty="0"/>
          </a:p>
          <a:p>
            <a:r>
              <a:rPr lang="en-US" dirty="0" smtClean="0"/>
              <a:t>Lost in translation.  Lost in transaction. </a:t>
            </a:r>
            <a:endParaRPr lang="en-US" dirty="0"/>
          </a:p>
        </p:txBody>
      </p:sp>
    </p:spTree>
    <p:extLst>
      <p:ext uri="{BB962C8B-B14F-4D97-AF65-F5344CB8AC3E}">
        <p14:creationId xmlns:p14="http://schemas.microsoft.com/office/powerpoint/2010/main" val="1274991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7709" y="990601"/>
            <a:ext cx="4445000" cy="1828800"/>
          </a:xfrm>
          <a:prstGeom prst="rect">
            <a:avLst/>
          </a:prstGeom>
        </p:spPr>
      </p:pic>
      <p:sp>
        <p:nvSpPr>
          <p:cNvPr id="3" name="Content Placeholder 2"/>
          <p:cNvSpPr>
            <a:spLocks noGrp="1"/>
          </p:cNvSpPr>
          <p:nvPr>
            <p:ph idx="1"/>
          </p:nvPr>
        </p:nvSpPr>
        <p:spPr>
          <a:xfrm>
            <a:off x="470452" y="2819401"/>
            <a:ext cx="8229600" cy="3568147"/>
          </a:xfrm>
        </p:spPr>
        <p:txBody>
          <a:bodyPr>
            <a:noAutofit/>
          </a:bodyPr>
          <a:lstStyle/>
          <a:p>
            <a:endParaRPr lang="en-US" sz="2600" dirty="0" smtClean="0"/>
          </a:p>
          <a:p>
            <a:r>
              <a:rPr lang="en-US" sz="2600" dirty="0" smtClean="0"/>
              <a:t>Transformation is a bi-directional process.</a:t>
            </a:r>
          </a:p>
          <a:p>
            <a:endParaRPr lang="en-US" sz="1400" dirty="0"/>
          </a:p>
          <a:p>
            <a:r>
              <a:rPr lang="en-US" sz="2600" dirty="0" smtClean="0"/>
              <a:t>Volume machines are well-oiled and spin at high RPM.</a:t>
            </a:r>
          </a:p>
          <a:p>
            <a:endParaRPr lang="en-US" sz="1400" dirty="0"/>
          </a:p>
          <a:p>
            <a:r>
              <a:rPr lang="en-US" sz="2600" dirty="0" smtClean="0"/>
              <a:t>Attempting defy gravity by creating a new center.</a:t>
            </a:r>
          </a:p>
          <a:p>
            <a:endParaRPr lang="en-US" sz="1400" dirty="0" smtClean="0"/>
          </a:p>
          <a:p>
            <a:r>
              <a:rPr lang="en-US" sz="2600" dirty="0" smtClean="0"/>
              <a:t>We need better evidence about what to do.</a:t>
            </a:r>
          </a:p>
          <a:p>
            <a:endParaRPr lang="en-US" sz="2600" dirty="0" smtClean="0"/>
          </a:p>
        </p:txBody>
      </p:sp>
    </p:spTree>
    <p:extLst>
      <p:ext uri="{BB962C8B-B14F-4D97-AF65-F5344CB8AC3E}">
        <p14:creationId xmlns:p14="http://schemas.microsoft.com/office/powerpoint/2010/main" val="1073019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11" y="650994"/>
            <a:ext cx="8229600" cy="1143000"/>
          </a:xfrm>
        </p:spPr>
        <p:txBody>
          <a:bodyPr>
            <a:normAutofit fontScale="90000"/>
          </a:bodyPr>
          <a:lstStyle/>
          <a:p>
            <a:pPr algn="l"/>
            <a:r>
              <a:rPr lang="en-US" dirty="0" smtClean="0"/>
              <a:t>            The perils of transformation</a:t>
            </a:r>
            <a:endParaRPr lang="en-US" dirty="0"/>
          </a:p>
        </p:txBody>
      </p:sp>
      <p:sp>
        <p:nvSpPr>
          <p:cNvPr id="3" name="Content Placeholder 2"/>
          <p:cNvSpPr>
            <a:spLocks noGrp="1"/>
          </p:cNvSpPr>
          <p:nvPr>
            <p:ph idx="1"/>
          </p:nvPr>
        </p:nvSpPr>
        <p:spPr>
          <a:xfrm>
            <a:off x="2652330" y="1588815"/>
            <a:ext cx="6135786" cy="3569058"/>
          </a:xfrm>
        </p:spPr>
        <p:txBody>
          <a:bodyPr>
            <a:noAutofit/>
          </a:bodyPr>
          <a:lstStyle/>
          <a:p>
            <a:pPr marL="0" indent="0">
              <a:buNone/>
            </a:pPr>
            <a:r>
              <a:rPr lang="en-US" sz="2200" dirty="0" smtClean="0"/>
              <a:t>There </a:t>
            </a:r>
            <a:r>
              <a:rPr lang="en-US" sz="2200" dirty="0"/>
              <a:t>is nothing more difficult to take in hand, more perilous to conduct, or more uncertain in its success, than to take the lead in the introduction of a new order of things. Because the </a:t>
            </a:r>
            <a:r>
              <a:rPr lang="en-US" sz="2200" b="1" dirty="0">
                <a:solidFill>
                  <a:srgbClr val="002060"/>
                </a:solidFill>
              </a:rPr>
              <a:t>innovator </a:t>
            </a:r>
            <a:r>
              <a:rPr lang="en-US" sz="2200" b="1" dirty="0" smtClean="0">
                <a:solidFill>
                  <a:srgbClr val="002060"/>
                </a:solidFill>
              </a:rPr>
              <a:t>has </a:t>
            </a:r>
            <a:r>
              <a:rPr lang="en-US" sz="2200" b="1" dirty="0">
                <a:solidFill>
                  <a:srgbClr val="002060"/>
                </a:solidFill>
              </a:rPr>
              <a:t>enemies </a:t>
            </a:r>
            <a:r>
              <a:rPr lang="en-US" sz="2200" dirty="0" smtClean="0"/>
              <a:t>in all </a:t>
            </a:r>
            <a:r>
              <a:rPr lang="en-US" sz="2200" dirty="0"/>
              <a:t>those who have done well under the old conditions, </a:t>
            </a:r>
            <a:r>
              <a:rPr lang="en-US" sz="2200" b="1" dirty="0">
                <a:solidFill>
                  <a:srgbClr val="002060"/>
                </a:solidFill>
              </a:rPr>
              <a:t>and</a:t>
            </a:r>
            <a:r>
              <a:rPr lang="en-US" sz="2200" b="1" dirty="0"/>
              <a:t> </a:t>
            </a:r>
            <a:r>
              <a:rPr lang="en-US" sz="2200" b="1" dirty="0">
                <a:solidFill>
                  <a:srgbClr val="002060"/>
                </a:solidFill>
              </a:rPr>
              <a:t>lukewarm defenders</a:t>
            </a:r>
            <a:r>
              <a:rPr lang="en-US" sz="2200" dirty="0">
                <a:solidFill>
                  <a:srgbClr val="002060"/>
                </a:solidFill>
              </a:rPr>
              <a:t> </a:t>
            </a:r>
            <a:r>
              <a:rPr lang="en-US" sz="2200" dirty="0"/>
              <a:t>in those who may do well under the </a:t>
            </a:r>
            <a:r>
              <a:rPr lang="en-US" sz="2200" dirty="0" smtClean="0"/>
              <a:t>new </a:t>
            </a:r>
          </a:p>
          <a:p>
            <a:pPr marL="0" indent="0">
              <a:buNone/>
            </a:pPr>
            <a:endParaRPr lang="en-US" sz="1100" dirty="0"/>
          </a:p>
          <a:p>
            <a:pPr marL="0" indent="0">
              <a:buNone/>
            </a:pPr>
            <a:r>
              <a:rPr lang="en-US" sz="2200" dirty="0" smtClean="0"/>
              <a:t>This </a:t>
            </a:r>
            <a:r>
              <a:rPr lang="en-US" sz="2200" dirty="0"/>
              <a:t>coolness arises partly from fear of the opponents, who have the laws on their side, and partly from the incredulity of men, who </a:t>
            </a:r>
            <a:r>
              <a:rPr lang="en-US" sz="2200" b="1" dirty="0">
                <a:solidFill>
                  <a:srgbClr val="002060"/>
                </a:solidFill>
              </a:rPr>
              <a:t>do not readily believe in new things</a:t>
            </a:r>
            <a:r>
              <a:rPr lang="en-US" sz="2200" dirty="0"/>
              <a:t> until they have had a long experience of them</a:t>
            </a: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193370" y="832273"/>
            <a:ext cx="2210460" cy="2837224"/>
          </a:xfrm>
          <a:prstGeom prst="rect">
            <a:avLst/>
          </a:prstGeom>
        </p:spPr>
      </p:pic>
      <p:sp>
        <p:nvSpPr>
          <p:cNvPr id="5" name="TextBox 4"/>
          <p:cNvSpPr txBox="1"/>
          <p:nvPr/>
        </p:nvSpPr>
        <p:spPr>
          <a:xfrm>
            <a:off x="209021" y="3669497"/>
            <a:ext cx="1719381" cy="369332"/>
          </a:xfrm>
          <a:prstGeom prst="rect">
            <a:avLst/>
          </a:prstGeom>
          <a:noFill/>
        </p:spPr>
        <p:txBody>
          <a:bodyPr wrap="none" rtlCol="0">
            <a:spAutoFit/>
          </a:bodyPr>
          <a:lstStyle/>
          <a:p>
            <a:r>
              <a:rPr lang="en-US" dirty="0" smtClean="0"/>
              <a:t>    N. Machiavelli</a:t>
            </a:r>
            <a:endParaRPr lang="en-US" dirty="0"/>
          </a:p>
        </p:txBody>
      </p:sp>
    </p:spTree>
    <p:extLst>
      <p:ext uri="{BB962C8B-B14F-4D97-AF65-F5344CB8AC3E}">
        <p14:creationId xmlns:p14="http://schemas.microsoft.com/office/powerpoint/2010/main" val="863009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18" y="665288"/>
            <a:ext cx="8229600" cy="1143000"/>
          </a:xfrm>
        </p:spPr>
        <p:txBody>
          <a:bodyPr>
            <a:normAutofit/>
          </a:bodyPr>
          <a:lstStyle/>
          <a:p>
            <a:pPr algn="l"/>
            <a:r>
              <a:rPr lang="en-US" sz="3200" dirty="0" smtClean="0"/>
              <a:t>Attributes of High Value Primary Care*</a:t>
            </a:r>
            <a:endParaRPr lang="en-US" sz="3200" dirty="0"/>
          </a:p>
        </p:txBody>
      </p:sp>
      <p:sp>
        <p:nvSpPr>
          <p:cNvPr id="3" name="Content Placeholder 2"/>
          <p:cNvSpPr>
            <a:spLocks noGrp="1"/>
          </p:cNvSpPr>
          <p:nvPr>
            <p:ph idx="1"/>
          </p:nvPr>
        </p:nvSpPr>
        <p:spPr>
          <a:xfrm>
            <a:off x="457200" y="1593136"/>
            <a:ext cx="8229600" cy="4404252"/>
          </a:xfrm>
        </p:spPr>
        <p:txBody>
          <a:bodyPr>
            <a:noAutofit/>
          </a:bodyPr>
          <a:lstStyle/>
          <a:p>
            <a:r>
              <a:rPr lang="en-US" sz="2200" b="1" dirty="0" smtClean="0"/>
              <a:t>3 themes: </a:t>
            </a:r>
            <a:r>
              <a:rPr lang="en-US" sz="2200" dirty="0" smtClean="0"/>
              <a:t>Risk-stratified care management, careful selection of specialists, “care traffic control”</a:t>
            </a:r>
            <a:r>
              <a:rPr lang="mr-IN" sz="2200" dirty="0" smtClean="0"/>
              <a:t>…</a:t>
            </a:r>
            <a:r>
              <a:rPr lang="en-US" sz="2200" dirty="0" smtClean="0"/>
              <a:t>.</a:t>
            </a:r>
          </a:p>
          <a:p>
            <a:endParaRPr lang="en-US" sz="800" dirty="0" smtClean="0"/>
          </a:p>
          <a:p>
            <a:r>
              <a:rPr lang="en-US" sz="2200" b="1" dirty="0" smtClean="0"/>
              <a:t>Payer role insufficient: </a:t>
            </a:r>
            <a:r>
              <a:rPr lang="en-US" sz="2200" dirty="0" smtClean="0"/>
              <a:t>“The multi-decade failure of payer efforts to serve this role in isolation from primary care sites via telephonically mediated nurse care managers suggests that primary care represents an advantaged platform for care coordination.”</a:t>
            </a:r>
          </a:p>
          <a:p>
            <a:endParaRPr lang="en-US" sz="800" dirty="0"/>
          </a:p>
          <a:p>
            <a:r>
              <a:rPr lang="en-US" sz="2200" b="1" dirty="0" smtClean="0"/>
              <a:t>But necessary: </a:t>
            </a:r>
            <a:r>
              <a:rPr lang="en-US" sz="2200" dirty="0" smtClean="0"/>
              <a:t>”[W]ill require much more easily accessible information on all care being received by patients as well as greater transparency on how physicians perform relative to peers.”</a:t>
            </a:r>
          </a:p>
          <a:p>
            <a:endParaRPr lang="en-US" sz="1600" dirty="0" smtClean="0"/>
          </a:p>
          <a:p>
            <a:pPr marL="0" indent="0">
              <a:buNone/>
            </a:pPr>
            <a:r>
              <a:rPr lang="en-US" sz="2200" dirty="0"/>
              <a:t>	</a:t>
            </a:r>
            <a:r>
              <a:rPr lang="en-US" sz="2200" dirty="0" smtClean="0"/>
              <a:t>*Milstein, et al. </a:t>
            </a:r>
            <a:r>
              <a:rPr lang="en-US" sz="2200" i="1" dirty="0" smtClean="0"/>
              <a:t>Annals of Family Medicine</a:t>
            </a:r>
            <a:r>
              <a:rPr lang="en-US" sz="2200" dirty="0" smtClean="0"/>
              <a:t> - Nov/Dec 2017</a:t>
            </a:r>
            <a:endParaRPr lang="en-US" sz="2200" dirty="0"/>
          </a:p>
        </p:txBody>
      </p:sp>
    </p:spTree>
    <p:extLst>
      <p:ext uri="{BB962C8B-B14F-4D97-AF65-F5344CB8AC3E}">
        <p14:creationId xmlns:p14="http://schemas.microsoft.com/office/powerpoint/2010/main" val="1605850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82" y="1202083"/>
            <a:ext cx="8032197" cy="1143000"/>
          </a:xfrm>
        </p:spPr>
        <p:txBody>
          <a:bodyPr/>
          <a:lstStyle/>
          <a:p>
            <a:r>
              <a:rPr lang="en-US" dirty="0" smtClean="0"/>
              <a:t>   Where we trip</a:t>
            </a:r>
            <a:endParaRPr lang="en-US" dirty="0"/>
          </a:p>
        </p:txBody>
      </p:sp>
      <p:pic>
        <p:nvPicPr>
          <p:cNvPr id="4" name="Content Placeholder 3"/>
          <p:cNvPicPr>
            <a:picLocks noGrp="1" noChangeAspect="1"/>
          </p:cNvPicPr>
          <p:nvPr>
            <p:ph idx="1"/>
          </p:nvPr>
        </p:nvPicPr>
        <p:blipFill>
          <a:blip r:embed="rId2"/>
          <a:stretch>
            <a:fillRect/>
          </a:stretch>
        </p:blipFill>
        <p:spPr>
          <a:xfrm>
            <a:off x="356429" y="944047"/>
            <a:ext cx="2466284" cy="1847332"/>
          </a:xfrm>
          <a:prstGeom prst="rect">
            <a:avLst/>
          </a:prstGeom>
        </p:spPr>
      </p:pic>
      <p:sp>
        <p:nvSpPr>
          <p:cNvPr id="6" name="TextBox 5"/>
          <p:cNvSpPr txBox="1"/>
          <p:nvPr/>
        </p:nvSpPr>
        <p:spPr>
          <a:xfrm>
            <a:off x="893831" y="2439213"/>
            <a:ext cx="6957392" cy="3539430"/>
          </a:xfrm>
          <a:prstGeom prst="rect">
            <a:avLst/>
          </a:prstGeom>
          <a:noFill/>
        </p:spPr>
        <p:txBody>
          <a:bodyPr wrap="square" rtlCol="0">
            <a:spAutoFit/>
          </a:bodyPr>
          <a:lstStyle/>
          <a:p>
            <a:pPr marL="285750" indent="-285750">
              <a:buFont typeface="Arial" charset="0"/>
              <a:buChar char="•"/>
            </a:pPr>
            <a:endParaRPr lang="en-US" sz="3200" dirty="0" smtClean="0"/>
          </a:p>
          <a:p>
            <a:pPr marL="285750" indent="-285750">
              <a:buFont typeface="Arial" charset="0"/>
              <a:buChar char="•"/>
            </a:pPr>
            <a:r>
              <a:rPr lang="en-US" sz="3200" dirty="0" smtClean="0"/>
              <a:t>Measurement</a:t>
            </a:r>
            <a:endParaRPr lang="en-US" sz="3200" dirty="0"/>
          </a:p>
          <a:p>
            <a:pPr marL="285750" indent="-285750">
              <a:buFont typeface="Arial" charset="0"/>
              <a:buChar char="•"/>
            </a:pPr>
            <a:r>
              <a:rPr lang="en-US" sz="3200" dirty="0" smtClean="0"/>
              <a:t>Attribution</a:t>
            </a:r>
            <a:endParaRPr lang="en-US" sz="3200" dirty="0"/>
          </a:p>
          <a:p>
            <a:pPr marL="285750" indent="-285750">
              <a:buFont typeface="Arial" charset="0"/>
              <a:buChar char="•"/>
            </a:pPr>
            <a:r>
              <a:rPr lang="en-US" sz="3200" dirty="0" smtClean="0"/>
              <a:t>Data sharing </a:t>
            </a:r>
          </a:p>
          <a:p>
            <a:pPr marL="285750" indent="-285750">
              <a:buFont typeface="Arial" charset="0"/>
              <a:buChar char="•"/>
            </a:pPr>
            <a:r>
              <a:rPr lang="en-US" sz="3200" dirty="0" smtClean="0"/>
              <a:t>Coordination &amp; stratification</a:t>
            </a:r>
          </a:p>
          <a:p>
            <a:pPr marL="285750" indent="-285750">
              <a:buFont typeface="Arial" charset="0"/>
              <a:buChar char="•"/>
            </a:pPr>
            <a:r>
              <a:rPr lang="en-US" sz="3200" dirty="0" smtClean="0"/>
              <a:t>Segmentation</a:t>
            </a:r>
          </a:p>
          <a:p>
            <a:pPr marL="285750" indent="-285750">
              <a:buFont typeface="Arial" charset="0"/>
              <a:buChar char="•"/>
            </a:pPr>
            <a:r>
              <a:rPr lang="en-US" sz="3200" dirty="0" smtClean="0"/>
              <a:t>Compensation</a:t>
            </a:r>
          </a:p>
        </p:txBody>
      </p:sp>
    </p:spTree>
    <p:extLst>
      <p:ext uri="{BB962C8B-B14F-4D97-AF65-F5344CB8AC3E}">
        <p14:creationId xmlns:p14="http://schemas.microsoft.com/office/powerpoint/2010/main" val="1434410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48" y="607538"/>
            <a:ext cx="8229600" cy="1143000"/>
          </a:xfrm>
        </p:spPr>
        <p:txBody>
          <a:bodyPr>
            <a:normAutofit fontScale="90000"/>
          </a:bodyPr>
          <a:lstStyle/>
          <a:p>
            <a:pPr algn="l"/>
            <a:r>
              <a:rPr lang="en-US" dirty="0" smtClean="0"/>
              <a:t>Measuring everything (but too little)</a:t>
            </a:r>
            <a:endParaRPr lang="en-US" dirty="0"/>
          </a:p>
        </p:txBody>
      </p:sp>
      <p:sp>
        <p:nvSpPr>
          <p:cNvPr id="3" name="Content Placeholder 2"/>
          <p:cNvSpPr>
            <a:spLocks noGrp="1"/>
          </p:cNvSpPr>
          <p:nvPr>
            <p:ph idx="1"/>
          </p:nvPr>
        </p:nvSpPr>
        <p:spPr>
          <a:xfrm>
            <a:off x="4979896" y="2073268"/>
            <a:ext cx="4164104" cy="4368941"/>
          </a:xfrm>
        </p:spPr>
        <p:txBody>
          <a:bodyPr>
            <a:normAutofit fontScale="77500" lnSpcReduction="20000"/>
          </a:bodyPr>
          <a:lstStyle/>
          <a:p>
            <a:r>
              <a:rPr lang="en-US" sz="2800" dirty="0" smtClean="0"/>
              <a:t>Too many measures</a:t>
            </a:r>
          </a:p>
          <a:p>
            <a:endParaRPr lang="en-US" sz="2800" dirty="0" smtClean="0"/>
          </a:p>
          <a:p>
            <a:r>
              <a:rPr lang="en-US" sz="2800" dirty="0" smtClean="0"/>
              <a:t>Missed risk &amp; over treatment</a:t>
            </a:r>
          </a:p>
          <a:p>
            <a:endParaRPr lang="en-US" sz="2800" dirty="0" smtClean="0"/>
          </a:p>
          <a:p>
            <a:r>
              <a:rPr lang="en-US" sz="2800" dirty="0" smtClean="0"/>
              <a:t>Looking backwards instead of forwards</a:t>
            </a:r>
          </a:p>
          <a:p>
            <a:endParaRPr lang="en-US" sz="2800" dirty="0" smtClean="0"/>
          </a:p>
          <a:p>
            <a:r>
              <a:rPr lang="en-US" sz="2800" dirty="0" smtClean="0"/>
              <a:t>Misalignment of methods and domains</a:t>
            </a:r>
          </a:p>
          <a:p>
            <a:endParaRPr lang="en-US" sz="2800" dirty="0" smtClean="0"/>
          </a:p>
          <a:p>
            <a:r>
              <a:rPr lang="en-US" sz="2800" dirty="0" smtClean="0"/>
              <a:t>Regulatory &amp; corporate inertia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94" y="1600200"/>
            <a:ext cx="4558553" cy="4645761"/>
          </a:xfrm>
          <a:prstGeom prst="rect">
            <a:avLst/>
          </a:prstGeom>
        </p:spPr>
      </p:pic>
    </p:spTree>
    <p:extLst>
      <p:ext uri="{BB962C8B-B14F-4D97-AF65-F5344CB8AC3E}">
        <p14:creationId xmlns:p14="http://schemas.microsoft.com/office/powerpoint/2010/main" val="724608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1525"/>
            <a:ext cx="8229600" cy="1143000"/>
          </a:xfrm>
        </p:spPr>
        <p:txBody>
          <a:bodyPr>
            <a:normAutofit fontScale="90000"/>
          </a:bodyPr>
          <a:lstStyle/>
          <a:p>
            <a:pPr algn="l"/>
            <a:r>
              <a:rPr lang="en-US" dirty="0" smtClean="0"/>
              <a:t>Attribution </a:t>
            </a:r>
            <a:r>
              <a:rPr lang="mr-IN" dirty="0" smtClean="0"/>
              <a:t>–</a:t>
            </a:r>
            <a:r>
              <a:rPr lang="en-US" dirty="0" smtClean="0"/>
              <a:t> Where are my patients?</a:t>
            </a:r>
            <a:endParaRPr lang="en-US" dirty="0"/>
          </a:p>
        </p:txBody>
      </p:sp>
      <p:sp>
        <p:nvSpPr>
          <p:cNvPr id="3" name="Content Placeholder 2"/>
          <p:cNvSpPr>
            <a:spLocks noGrp="1"/>
          </p:cNvSpPr>
          <p:nvPr>
            <p:ph idx="1"/>
          </p:nvPr>
        </p:nvSpPr>
        <p:spPr>
          <a:xfrm>
            <a:off x="278295" y="1954525"/>
            <a:ext cx="4293705" cy="4255166"/>
          </a:xfrm>
        </p:spPr>
        <p:txBody>
          <a:bodyPr>
            <a:normAutofit fontScale="92500" lnSpcReduction="20000"/>
          </a:bodyPr>
          <a:lstStyle/>
          <a:p>
            <a:r>
              <a:rPr lang="en-US" dirty="0" smtClean="0"/>
              <a:t>What’s up with this list?</a:t>
            </a:r>
            <a:endParaRPr lang="en-US" dirty="0"/>
          </a:p>
          <a:p>
            <a:endParaRPr lang="en-US" dirty="0"/>
          </a:p>
          <a:p>
            <a:r>
              <a:rPr lang="en-US" dirty="0" smtClean="0"/>
              <a:t>Blind spots beyond countable en</a:t>
            </a:r>
            <a:r>
              <a:rPr lang="en-US" dirty="0"/>
              <a:t>c</a:t>
            </a:r>
            <a:r>
              <a:rPr lang="en-US" dirty="0" smtClean="0"/>
              <a:t>ounters.</a:t>
            </a:r>
          </a:p>
          <a:p>
            <a:endParaRPr lang="en-US" dirty="0"/>
          </a:p>
          <a:p>
            <a:r>
              <a:rPr lang="en-US" dirty="0" smtClean="0"/>
              <a:t>Big difference between what is, the way we think and what really matters.</a:t>
            </a:r>
          </a:p>
          <a:p>
            <a:endParaRPr lang="en-US" dirty="0"/>
          </a:p>
          <a:p>
            <a:endParaRPr lang="en-US" dirty="0" smtClean="0"/>
          </a:p>
        </p:txBody>
      </p:sp>
      <p:pic>
        <p:nvPicPr>
          <p:cNvPr id="4" name="Picture 3"/>
          <p:cNvPicPr>
            <a:picLocks noChangeAspect="1"/>
          </p:cNvPicPr>
          <p:nvPr/>
        </p:nvPicPr>
        <p:blipFill>
          <a:blip r:embed="rId2"/>
          <a:stretch>
            <a:fillRect/>
          </a:stretch>
        </p:blipFill>
        <p:spPr>
          <a:xfrm>
            <a:off x="4833852" y="2272552"/>
            <a:ext cx="3539572" cy="3240742"/>
          </a:xfrm>
          <a:prstGeom prst="rect">
            <a:avLst/>
          </a:prstGeom>
        </p:spPr>
      </p:pic>
    </p:spTree>
    <p:extLst>
      <p:ext uri="{BB962C8B-B14F-4D97-AF65-F5344CB8AC3E}">
        <p14:creationId xmlns:p14="http://schemas.microsoft.com/office/powerpoint/2010/main" val="783338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1798</TotalTime>
  <Words>605</Words>
  <Application>Microsoft Macintosh PowerPoint</Application>
  <PresentationFormat>On-screen Show (4:3)</PresentationFormat>
  <Paragraphs>114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Helvetica</vt:lpstr>
      <vt:lpstr>Mangal</vt:lpstr>
      <vt:lpstr>Office Theme</vt:lpstr>
      <vt:lpstr>Primary Care Practices  and Payers </vt:lpstr>
      <vt:lpstr>Brief introduction….</vt:lpstr>
      <vt:lpstr>So close…yet so far apart.</vt:lpstr>
      <vt:lpstr>PowerPoint Presentation</vt:lpstr>
      <vt:lpstr>            The perils of transformation</vt:lpstr>
      <vt:lpstr>Attributes of High Value Primary Care*</vt:lpstr>
      <vt:lpstr>   Where we trip</vt:lpstr>
      <vt:lpstr>Measuring everything (but too little)</vt:lpstr>
      <vt:lpstr>Attribution – Where are my patients?</vt:lpstr>
      <vt:lpstr>Big data – small ball.</vt:lpstr>
      <vt:lpstr>The care management industrial complex</vt:lpstr>
      <vt:lpstr>Segments &amp; slices</vt:lpstr>
      <vt:lpstr>Compensation &amp; productivity  </vt:lpstr>
      <vt:lpstr>Unlearning helplessness </vt:lpstr>
      <vt:lpstr>Partnership pathways to better value  </vt:lpstr>
      <vt:lpstr>Partnership pathways to better value  </vt:lpstr>
      <vt:lpstr>Whole person stratification  </vt:lpstr>
      <vt:lpstr>Resource adjustment in primary care </vt:lpstr>
      <vt:lpstr>Smarter payment, better partnership </vt:lpstr>
      <vt:lpstr>PowerPoint Presentation</vt:lpstr>
    </vt:vector>
  </TitlesOfParts>
  <Company>STFM</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Microsoft Office User</cp:lastModifiedBy>
  <cp:revision>102</cp:revision>
  <dcterms:created xsi:type="dcterms:W3CDTF">2013-07-17T19:19:39Z</dcterms:created>
  <dcterms:modified xsi:type="dcterms:W3CDTF">2017-12-03T12:18:47Z</dcterms:modified>
</cp:coreProperties>
</file>