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9" r:id="rId3"/>
    <p:sldId id="270" r:id="rId4"/>
    <p:sldId id="269" r:id="rId5"/>
    <p:sldId id="262" r:id="rId6"/>
    <p:sldId id="260" r:id="rId7"/>
    <p:sldId id="266" r:id="rId8"/>
    <p:sldId id="267" r:id="rId9"/>
    <p:sldId id="274" r:id="rId10"/>
    <p:sldId id="279" r:id="rId11"/>
    <p:sldId id="277" r:id="rId12"/>
    <p:sldId id="283" r:id="rId13"/>
    <p:sldId id="281" r:id="rId14"/>
    <p:sldId id="295" r:id="rId15"/>
    <p:sldId id="284" r:id="rId16"/>
    <p:sldId id="298" r:id="rId17"/>
    <p:sldId id="320" r:id="rId18"/>
    <p:sldId id="321" r:id="rId19"/>
    <p:sldId id="324" r:id="rId20"/>
    <p:sldId id="322" r:id="rId21"/>
    <p:sldId id="323" r:id="rId22"/>
    <p:sldId id="308" r:id="rId23"/>
    <p:sldId id="309" r:id="rId24"/>
    <p:sldId id="310" r:id="rId25"/>
    <p:sldId id="312" r:id="rId26"/>
    <p:sldId id="313" r:id="rId27"/>
    <p:sldId id="314" r:id="rId28"/>
    <p:sldId id="315" r:id="rId29"/>
    <p:sldId id="316" r:id="rId30"/>
    <p:sldId id="319" r:id="rId31"/>
    <p:sldId id="297" r:id="rId32"/>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9857" autoAdjust="0"/>
  </p:normalViewPr>
  <p:slideViewPr>
    <p:cSldViewPr>
      <p:cViewPr varScale="1">
        <p:scale>
          <a:sx n="69" d="100"/>
          <a:sy n="69" d="100"/>
        </p:scale>
        <p:origin x="1205"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F0D0EA1-186D-42BB-AE6D-92D862308D43}" type="slidenum">
              <a:rPr lang="en-US"/>
              <a:pPr/>
              <a:t>‹#›</a:t>
            </a:fld>
            <a:endParaRPr lang="en-US"/>
          </a:p>
        </p:txBody>
      </p:sp>
    </p:spTree>
    <p:extLst>
      <p:ext uri="{BB962C8B-B14F-4D97-AF65-F5344CB8AC3E}">
        <p14:creationId xmlns:p14="http://schemas.microsoft.com/office/powerpoint/2010/main" val="3056821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89BEBA-59C9-44F8-B95F-7ABF5350FF90}" type="slidenum">
              <a:rPr lang="en-US"/>
              <a:pPr/>
              <a:t>‹#›</a:t>
            </a:fld>
            <a:endParaRPr lang="en-US"/>
          </a:p>
        </p:txBody>
      </p:sp>
    </p:spTree>
    <p:extLst>
      <p:ext uri="{BB962C8B-B14F-4D97-AF65-F5344CB8AC3E}">
        <p14:creationId xmlns:p14="http://schemas.microsoft.com/office/powerpoint/2010/main" val="42403915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19268-0D2F-41CA-B37C-CE675E3046C9}" type="slidenum">
              <a:rPr lang="en-US"/>
              <a:pPr/>
              <a:t>1</a:t>
            </a:fld>
            <a:endParaRPr lang="en-US"/>
          </a:p>
        </p:txBody>
      </p:sp>
      <p:sp>
        <p:nvSpPr>
          <p:cNvPr id="9218" name="Rectangle 2"/>
          <p:cNvSpPr>
            <a:spLocks noGrp="1" noRot="1" noChangeAspect="1" noChangeArrowheads="1" noTextEdit="1"/>
          </p:cNvSpPr>
          <p:nvPr>
            <p:ph type="sldImg"/>
          </p:nvPr>
        </p:nvSpPr>
        <p:spPr>
          <a:xfrm>
            <a:off x="382588" y="685800"/>
            <a:ext cx="6092825" cy="3429000"/>
          </a:xfrm>
          <a:ln/>
        </p:spPr>
      </p:sp>
      <p:sp>
        <p:nvSpPr>
          <p:cNvPr id="9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48997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16</a:t>
            </a:fld>
            <a:endParaRPr lang="en-US"/>
          </a:p>
        </p:txBody>
      </p:sp>
    </p:spTree>
    <p:extLst>
      <p:ext uri="{BB962C8B-B14F-4D97-AF65-F5344CB8AC3E}">
        <p14:creationId xmlns:p14="http://schemas.microsoft.com/office/powerpoint/2010/main" val="220262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18</a:t>
            </a:fld>
            <a:endParaRPr lang="en-US"/>
          </a:p>
        </p:txBody>
      </p:sp>
    </p:spTree>
    <p:extLst>
      <p:ext uri="{BB962C8B-B14F-4D97-AF65-F5344CB8AC3E}">
        <p14:creationId xmlns:p14="http://schemas.microsoft.com/office/powerpoint/2010/main" val="2860334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19</a:t>
            </a:fld>
            <a:endParaRPr lang="en-US"/>
          </a:p>
        </p:txBody>
      </p:sp>
    </p:spTree>
    <p:extLst>
      <p:ext uri="{BB962C8B-B14F-4D97-AF65-F5344CB8AC3E}">
        <p14:creationId xmlns:p14="http://schemas.microsoft.com/office/powerpoint/2010/main" val="159543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21</a:t>
            </a:fld>
            <a:endParaRPr lang="en-US"/>
          </a:p>
        </p:txBody>
      </p:sp>
    </p:spTree>
    <p:extLst>
      <p:ext uri="{BB962C8B-B14F-4D97-AF65-F5344CB8AC3E}">
        <p14:creationId xmlns:p14="http://schemas.microsoft.com/office/powerpoint/2010/main" val="325017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9"/>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Verdana" panose="020B0604030504040204" pitchFamily="34" charset="0"/>
              </a:defRPr>
            </a:lvl1pPr>
            <a:lvl2pPr marL="742950" indent="-285750">
              <a:tabLst>
                <a:tab pos="723900" algn="l"/>
                <a:tab pos="1447800" algn="l"/>
                <a:tab pos="2171700" algn="l"/>
                <a:tab pos="2895600" algn="l"/>
              </a:tabLst>
              <a:defRPr>
                <a:solidFill>
                  <a:schemeClr val="tx1"/>
                </a:solidFill>
                <a:latin typeface="Verdana" panose="020B0604030504040204" pitchFamily="34" charset="0"/>
              </a:defRPr>
            </a:lvl2pPr>
            <a:lvl3pPr marL="1143000" indent="-228600">
              <a:tabLst>
                <a:tab pos="723900" algn="l"/>
                <a:tab pos="1447800" algn="l"/>
                <a:tab pos="2171700" algn="l"/>
                <a:tab pos="2895600" algn="l"/>
              </a:tabLst>
              <a:defRPr>
                <a:solidFill>
                  <a:schemeClr val="tx1"/>
                </a:solidFill>
                <a:latin typeface="Verdana" panose="020B0604030504040204" pitchFamily="34" charset="0"/>
              </a:defRPr>
            </a:lvl3pPr>
            <a:lvl4pPr marL="1600200" indent="-228600">
              <a:tabLst>
                <a:tab pos="723900" algn="l"/>
                <a:tab pos="1447800" algn="l"/>
                <a:tab pos="2171700" algn="l"/>
                <a:tab pos="2895600" algn="l"/>
              </a:tabLst>
              <a:defRPr>
                <a:solidFill>
                  <a:schemeClr val="tx1"/>
                </a:solidFill>
                <a:latin typeface="Verdana" panose="020B0604030504040204" pitchFamily="34" charset="0"/>
              </a:defRPr>
            </a:lvl4pPr>
            <a:lvl5pPr marL="2057400" indent="-228600">
              <a:tabLst>
                <a:tab pos="723900" algn="l"/>
                <a:tab pos="1447800" algn="l"/>
                <a:tab pos="2171700" algn="l"/>
                <a:tab pos="2895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9pPr>
          </a:lstStyle>
          <a:p>
            <a:fld id="{50A6AB16-1CAF-4502-BFFC-8BC1537AA60B}" type="slidenum">
              <a:rPr lang="en-US"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22</a:t>
            </a:fld>
            <a:endParaRPr lang="en-US" altLang="en-US">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94211" name="Rectangle 1"/>
          <p:cNvSpPr>
            <a:spLocks noGrp="1" noRot="1" noChangeAspect="1" noChangeArrowheads="1" noTextEdit="1"/>
          </p:cNvSpPr>
          <p:nvPr>
            <p:ph type="sldImg"/>
          </p:nvPr>
        </p:nvSpPr>
        <p:spPr>
          <a:xfrm>
            <a:off x="534988" y="763588"/>
            <a:ext cx="6702425" cy="37719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2"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79860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9"/>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Verdana" panose="020B0604030504040204" pitchFamily="34" charset="0"/>
              </a:defRPr>
            </a:lvl1pPr>
            <a:lvl2pPr marL="742950" indent="-285750">
              <a:tabLst>
                <a:tab pos="723900" algn="l"/>
                <a:tab pos="1447800" algn="l"/>
                <a:tab pos="2171700" algn="l"/>
                <a:tab pos="2895600" algn="l"/>
              </a:tabLst>
              <a:defRPr>
                <a:solidFill>
                  <a:schemeClr val="tx1"/>
                </a:solidFill>
                <a:latin typeface="Verdana" panose="020B0604030504040204" pitchFamily="34" charset="0"/>
              </a:defRPr>
            </a:lvl2pPr>
            <a:lvl3pPr marL="1143000" indent="-228600">
              <a:tabLst>
                <a:tab pos="723900" algn="l"/>
                <a:tab pos="1447800" algn="l"/>
                <a:tab pos="2171700" algn="l"/>
                <a:tab pos="2895600" algn="l"/>
              </a:tabLst>
              <a:defRPr>
                <a:solidFill>
                  <a:schemeClr val="tx1"/>
                </a:solidFill>
                <a:latin typeface="Verdana" panose="020B0604030504040204" pitchFamily="34" charset="0"/>
              </a:defRPr>
            </a:lvl3pPr>
            <a:lvl4pPr marL="1600200" indent="-228600">
              <a:tabLst>
                <a:tab pos="723900" algn="l"/>
                <a:tab pos="1447800" algn="l"/>
                <a:tab pos="2171700" algn="l"/>
                <a:tab pos="2895600" algn="l"/>
              </a:tabLst>
              <a:defRPr>
                <a:solidFill>
                  <a:schemeClr val="tx1"/>
                </a:solidFill>
                <a:latin typeface="Verdana" panose="020B0604030504040204" pitchFamily="34" charset="0"/>
              </a:defRPr>
            </a:lvl4pPr>
            <a:lvl5pPr marL="2057400" indent="-228600">
              <a:tabLst>
                <a:tab pos="723900" algn="l"/>
                <a:tab pos="1447800" algn="l"/>
                <a:tab pos="2171700" algn="l"/>
                <a:tab pos="2895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9pPr>
          </a:lstStyle>
          <a:p>
            <a:fld id="{EAA8A76B-DDB4-4AA1-B0B2-C2FF1D1AEB3D}" type="slidenum">
              <a:rPr lang="en-US"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23</a:t>
            </a:fld>
            <a:endParaRPr lang="en-US" altLang="en-US">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96259" name="Rectangle 1"/>
          <p:cNvSpPr>
            <a:spLocks noGrp="1" noRot="1" noChangeAspect="1" noChangeArrowheads="1" noTextEdit="1"/>
          </p:cNvSpPr>
          <p:nvPr>
            <p:ph type="sldImg"/>
          </p:nvPr>
        </p:nvSpPr>
        <p:spPr>
          <a:xfrm>
            <a:off x="534988" y="763588"/>
            <a:ext cx="6702425" cy="37719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38795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9"/>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Verdana" panose="020B0604030504040204" pitchFamily="34" charset="0"/>
              </a:defRPr>
            </a:lvl1pPr>
            <a:lvl2pPr marL="742950" indent="-285750">
              <a:tabLst>
                <a:tab pos="723900" algn="l"/>
                <a:tab pos="1447800" algn="l"/>
                <a:tab pos="2171700" algn="l"/>
                <a:tab pos="2895600" algn="l"/>
              </a:tabLst>
              <a:defRPr>
                <a:solidFill>
                  <a:schemeClr val="tx1"/>
                </a:solidFill>
                <a:latin typeface="Verdana" panose="020B0604030504040204" pitchFamily="34" charset="0"/>
              </a:defRPr>
            </a:lvl2pPr>
            <a:lvl3pPr marL="1143000" indent="-228600">
              <a:tabLst>
                <a:tab pos="723900" algn="l"/>
                <a:tab pos="1447800" algn="l"/>
                <a:tab pos="2171700" algn="l"/>
                <a:tab pos="2895600" algn="l"/>
              </a:tabLst>
              <a:defRPr>
                <a:solidFill>
                  <a:schemeClr val="tx1"/>
                </a:solidFill>
                <a:latin typeface="Verdana" panose="020B0604030504040204" pitchFamily="34" charset="0"/>
              </a:defRPr>
            </a:lvl3pPr>
            <a:lvl4pPr marL="1600200" indent="-228600">
              <a:tabLst>
                <a:tab pos="723900" algn="l"/>
                <a:tab pos="1447800" algn="l"/>
                <a:tab pos="2171700" algn="l"/>
                <a:tab pos="2895600" algn="l"/>
              </a:tabLst>
              <a:defRPr>
                <a:solidFill>
                  <a:schemeClr val="tx1"/>
                </a:solidFill>
                <a:latin typeface="Verdana" panose="020B0604030504040204" pitchFamily="34" charset="0"/>
              </a:defRPr>
            </a:lvl4pPr>
            <a:lvl5pPr marL="2057400" indent="-228600">
              <a:tabLst>
                <a:tab pos="723900" algn="l"/>
                <a:tab pos="1447800" algn="l"/>
                <a:tab pos="2171700" algn="l"/>
                <a:tab pos="2895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9pPr>
          </a:lstStyle>
          <a:p>
            <a:fld id="{CE5D52BD-42C2-41C6-80E9-077C628E0CDC}" type="slidenum">
              <a:rPr lang="en-US"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24</a:t>
            </a:fld>
            <a:endParaRPr lang="en-US" altLang="en-US">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98307" name="Rectangle 1"/>
          <p:cNvSpPr>
            <a:spLocks noGrp="1" noRot="1" noChangeAspect="1" noChangeArrowheads="1" noTextEdit="1"/>
          </p:cNvSpPr>
          <p:nvPr>
            <p:ph type="sldImg"/>
          </p:nvPr>
        </p:nvSpPr>
        <p:spPr>
          <a:xfrm>
            <a:off x="534988" y="763588"/>
            <a:ext cx="6702425" cy="37719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8"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60605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9"/>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Verdana" panose="020B0604030504040204" pitchFamily="34" charset="0"/>
              </a:defRPr>
            </a:lvl1pPr>
            <a:lvl2pPr marL="742950" indent="-285750">
              <a:tabLst>
                <a:tab pos="723900" algn="l"/>
                <a:tab pos="1447800" algn="l"/>
                <a:tab pos="2171700" algn="l"/>
                <a:tab pos="2895600" algn="l"/>
              </a:tabLst>
              <a:defRPr>
                <a:solidFill>
                  <a:schemeClr val="tx1"/>
                </a:solidFill>
                <a:latin typeface="Verdana" panose="020B0604030504040204" pitchFamily="34" charset="0"/>
              </a:defRPr>
            </a:lvl2pPr>
            <a:lvl3pPr marL="1143000" indent="-228600">
              <a:tabLst>
                <a:tab pos="723900" algn="l"/>
                <a:tab pos="1447800" algn="l"/>
                <a:tab pos="2171700" algn="l"/>
                <a:tab pos="2895600" algn="l"/>
              </a:tabLst>
              <a:defRPr>
                <a:solidFill>
                  <a:schemeClr val="tx1"/>
                </a:solidFill>
                <a:latin typeface="Verdana" panose="020B0604030504040204" pitchFamily="34" charset="0"/>
              </a:defRPr>
            </a:lvl3pPr>
            <a:lvl4pPr marL="1600200" indent="-228600">
              <a:tabLst>
                <a:tab pos="723900" algn="l"/>
                <a:tab pos="1447800" algn="l"/>
                <a:tab pos="2171700" algn="l"/>
                <a:tab pos="2895600" algn="l"/>
              </a:tabLst>
              <a:defRPr>
                <a:solidFill>
                  <a:schemeClr val="tx1"/>
                </a:solidFill>
                <a:latin typeface="Verdana" panose="020B0604030504040204" pitchFamily="34" charset="0"/>
              </a:defRPr>
            </a:lvl4pPr>
            <a:lvl5pPr marL="2057400" indent="-228600">
              <a:tabLst>
                <a:tab pos="723900" algn="l"/>
                <a:tab pos="1447800" algn="l"/>
                <a:tab pos="2171700" algn="l"/>
                <a:tab pos="2895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9pPr>
          </a:lstStyle>
          <a:p>
            <a:fld id="{398BFE59-37BB-4295-B67C-79AD8994DFC4}" type="slidenum">
              <a:rPr lang="en-US"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25</a:t>
            </a:fld>
            <a:endParaRPr lang="en-US" altLang="en-US">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02403" name="Rectangle 1"/>
          <p:cNvSpPr>
            <a:spLocks noGrp="1" noRot="1" noChangeAspect="1" noChangeArrowheads="1" noTextEdit="1"/>
          </p:cNvSpPr>
          <p:nvPr>
            <p:ph type="sldImg"/>
          </p:nvPr>
        </p:nvSpPr>
        <p:spPr>
          <a:xfrm>
            <a:off x="534988" y="763588"/>
            <a:ext cx="6702425" cy="37719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4"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44354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9"/>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Verdana" panose="020B0604030504040204" pitchFamily="34" charset="0"/>
              </a:defRPr>
            </a:lvl1pPr>
            <a:lvl2pPr marL="742950" indent="-285750">
              <a:tabLst>
                <a:tab pos="723900" algn="l"/>
                <a:tab pos="1447800" algn="l"/>
                <a:tab pos="2171700" algn="l"/>
                <a:tab pos="2895600" algn="l"/>
              </a:tabLst>
              <a:defRPr>
                <a:solidFill>
                  <a:schemeClr val="tx1"/>
                </a:solidFill>
                <a:latin typeface="Verdana" panose="020B0604030504040204" pitchFamily="34" charset="0"/>
              </a:defRPr>
            </a:lvl2pPr>
            <a:lvl3pPr marL="1143000" indent="-228600">
              <a:tabLst>
                <a:tab pos="723900" algn="l"/>
                <a:tab pos="1447800" algn="l"/>
                <a:tab pos="2171700" algn="l"/>
                <a:tab pos="2895600" algn="l"/>
              </a:tabLst>
              <a:defRPr>
                <a:solidFill>
                  <a:schemeClr val="tx1"/>
                </a:solidFill>
                <a:latin typeface="Verdana" panose="020B0604030504040204" pitchFamily="34" charset="0"/>
              </a:defRPr>
            </a:lvl3pPr>
            <a:lvl4pPr marL="1600200" indent="-228600">
              <a:tabLst>
                <a:tab pos="723900" algn="l"/>
                <a:tab pos="1447800" algn="l"/>
                <a:tab pos="2171700" algn="l"/>
                <a:tab pos="2895600" algn="l"/>
              </a:tabLst>
              <a:defRPr>
                <a:solidFill>
                  <a:schemeClr val="tx1"/>
                </a:solidFill>
                <a:latin typeface="Verdana" panose="020B0604030504040204" pitchFamily="34" charset="0"/>
              </a:defRPr>
            </a:lvl4pPr>
            <a:lvl5pPr marL="2057400" indent="-228600">
              <a:tabLst>
                <a:tab pos="723900" algn="l"/>
                <a:tab pos="1447800" algn="l"/>
                <a:tab pos="2171700" algn="l"/>
                <a:tab pos="2895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9pPr>
          </a:lstStyle>
          <a:p>
            <a:fld id="{686D061C-2075-49D1-8A5E-64132E16F840}" type="slidenum">
              <a:rPr lang="en-US"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26</a:t>
            </a:fld>
            <a:endParaRPr lang="en-US" altLang="en-US">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04451" name="Rectangle 1"/>
          <p:cNvSpPr>
            <a:spLocks noGrp="1" noRot="1" noChangeAspect="1" noChangeArrowheads="1" noTextEdit="1"/>
          </p:cNvSpPr>
          <p:nvPr>
            <p:ph type="sldImg"/>
          </p:nvPr>
        </p:nvSpPr>
        <p:spPr>
          <a:xfrm>
            <a:off x="534988" y="763588"/>
            <a:ext cx="6702425" cy="37719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31979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9"/>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Verdana" panose="020B0604030504040204" pitchFamily="34" charset="0"/>
              </a:defRPr>
            </a:lvl1pPr>
            <a:lvl2pPr marL="742950" indent="-285750">
              <a:tabLst>
                <a:tab pos="723900" algn="l"/>
                <a:tab pos="1447800" algn="l"/>
                <a:tab pos="2171700" algn="l"/>
                <a:tab pos="2895600" algn="l"/>
              </a:tabLst>
              <a:defRPr>
                <a:solidFill>
                  <a:schemeClr val="tx1"/>
                </a:solidFill>
                <a:latin typeface="Verdana" panose="020B0604030504040204" pitchFamily="34" charset="0"/>
              </a:defRPr>
            </a:lvl2pPr>
            <a:lvl3pPr marL="1143000" indent="-228600">
              <a:tabLst>
                <a:tab pos="723900" algn="l"/>
                <a:tab pos="1447800" algn="l"/>
                <a:tab pos="2171700" algn="l"/>
                <a:tab pos="2895600" algn="l"/>
              </a:tabLst>
              <a:defRPr>
                <a:solidFill>
                  <a:schemeClr val="tx1"/>
                </a:solidFill>
                <a:latin typeface="Verdana" panose="020B0604030504040204" pitchFamily="34" charset="0"/>
              </a:defRPr>
            </a:lvl3pPr>
            <a:lvl4pPr marL="1600200" indent="-228600">
              <a:tabLst>
                <a:tab pos="723900" algn="l"/>
                <a:tab pos="1447800" algn="l"/>
                <a:tab pos="2171700" algn="l"/>
                <a:tab pos="2895600" algn="l"/>
              </a:tabLst>
              <a:defRPr>
                <a:solidFill>
                  <a:schemeClr val="tx1"/>
                </a:solidFill>
                <a:latin typeface="Verdana" panose="020B0604030504040204" pitchFamily="34" charset="0"/>
              </a:defRPr>
            </a:lvl4pPr>
            <a:lvl5pPr marL="2057400" indent="-228600">
              <a:tabLst>
                <a:tab pos="723900" algn="l"/>
                <a:tab pos="1447800" algn="l"/>
                <a:tab pos="2171700" algn="l"/>
                <a:tab pos="2895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9pPr>
          </a:lstStyle>
          <a:p>
            <a:fld id="{5C415B79-031E-497F-8C66-1D32ED227AF1}" type="slidenum">
              <a:rPr lang="en-US"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27</a:t>
            </a:fld>
            <a:endParaRPr lang="en-US" altLang="en-US">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08547" name="Rectangle 1"/>
          <p:cNvSpPr>
            <a:spLocks noGrp="1" noRot="1" noChangeAspect="1" noChangeArrowheads="1" noTextEdit="1"/>
          </p:cNvSpPr>
          <p:nvPr>
            <p:ph type="sldImg"/>
          </p:nvPr>
        </p:nvSpPr>
        <p:spPr>
          <a:xfrm>
            <a:off x="534988" y="763588"/>
            <a:ext cx="6702425" cy="37719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8"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52088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IOM report states that education should not occur in a vacuum, and a “hidden curriculum” exists. </a:t>
            </a:r>
          </a:p>
          <a:p>
            <a:r>
              <a:rPr lang="en-US" dirty="0"/>
              <a:t>“This ‘hidden curriculum’ of observed faculty or clinician behavior, informal interactions and conversations with fellow students and with faculty and practicing professionals, and the overall norms and cultures of the training or practice environment is extremely powerful in shaping the values and attitudes of future health professionals.”</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3</a:t>
            </a:fld>
            <a:endParaRPr lang="en-US"/>
          </a:p>
        </p:txBody>
      </p:sp>
    </p:spTree>
    <p:extLst>
      <p:ext uri="{BB962C8B-B14F-4D97-AF65-F5344CB8AC3E}">
        <p14:creationId xmlns:p14="http://schemas.microsoft.com/office/powerpoint/2010/main" val="2508270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9"/>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 pos="2171700" algn="l"/>
                <a:tab pos="2895600" algn="l"/>
              </a:tabLst>
              <a:defRPr>
                <a:solidFill>
                  <a:schemeClr val="tx1"/>
                </a:solidFill>
                <a:latin typeface="Verdana" panose="020B0604030504040204" pitchFamily="34" charset="0"/>
              </a:defRPr>
            </a:lvl1pPr>
            <a:lvl2pPr marL="742950" indent="-285750">
              <a:tabLst>
                <a:tab pos="723900" algn="l"/>
                <a:tab pos="1447800" algn="l"/>
                <a:tab pos="2171700" algn="l"/>
                <a:tab pos="2895600" algn="l"/>
              </a:tabLst>
              <a:defRPr>
                <a:solidFill>
                  <a:schemeClr val="tx1"/>
                </a:solidFill>
                <a:latin typeface="Verdana" panose="020B0604030504040204" pitchFamily="34" charset="0"/>
              </a:defRPr>
            </a:lvl2pPr>
            <a:lvl3pPr marL="1143000" indent="-228600">
              <a:tabLst>
                <a:tab pos="723900" algn="l"/>
                <a:tab pos="1447800" algn="l"/>
                <a:tab pos="2171700" algn="l"/>
                <a:tab pos="2895600" algn="l"/>
              </a:tabLst>
              <a:defRPr>
                <a:solidFill>
                  <a:schemeClr val="tx1"/>
                </a:solidFill>
                <a:latin typeface="Verdana" panose="020B0604030504040204" pitchFamily="34" charset="0"/>
              </a:defRPr>
            </a:lvl3pPr>
            <a:lvl4pPr marL="1600200" indent="-228600">
              <a:tabLst>
                <a:tab pos="723900" algn="l"/>
                <a:tab pos="1447800" algn="l"/>
                <a:tab pos="2171700" algn="l"/>
                <a:tab pos="2895600" algn="l"/>
              </a:tabLst>
              <a:defRPr>
                <a:solidFill>
                  <a:schemeClr val="tx1"/>
                </a:solidFill>
                <a:latin typeface="Verdana" panose="020B0604030504040204" pitchFamily="34" charset="0"/>
              </a:defRPr>
            </a:lvl4pPr>
            <a:lvl5pPr marL="2057400" indent="-228600">
              <a:tabLst>
                <a:tab pos="723900" algn="l"/>
                <a:tab pos="1447800" algn="l"/>
                <a:tab pos="2171700" algn="l"/>
                <a:tab pos="2895600" algn="l"/>
              </a:tabLst>
              <a:defRPr>
                <a:solidFill>
                  <a:schemeClr val="tx1"/>
                </a:solidFill>
                <a:latin typeface="Verdana" panose="020B060403050404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defRPr>
            </a:lvl9pPr>
          </a:lstStyle>
          <a:p>
            <a:fld id="{F2571C7D-A1C5-4629-998D-C8178F305112}" type="slidenum">
              <a:rPr lang="en-US"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28</a:t>
            </a:fld>
            <a:endParaRPr lang="en-US" altLang="en-US">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110595" name="Rectangle 1"/>
          <p:cNvSpPr>
            <a:spLocks noGrp="1" noRot="1" noChangeAspect="1" noChangeArrowheads="1" noTextEdit="1"/>
          </p:cNvSpPr>
          <p:nvPr>
            <p:ph type="sldImg"/>
          </p:nvPr>
        </p:nvSpPr>
        <p:spPr>
          <a:xfrm>
            <a:off x="534988" y="763588"/>
            <a:ext cx="6702425" cy="37719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6" name="Rectangle 2"/>
          <p:cNvSpPr>
            <a:spLocks noGrp="1" noChangeArrowheads="1"/>
          </p:cNvSpPr>
          <p:nvPr>
            <p:ph type="body" idx="1"/>
          </p:nvPr>
        </p:nvSpPr>
        <p:spPr>
          <a:xfrm>
            <a:off x="777875" y="4776788"/>
            <a:ext cx="6218238"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42516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29</a:t>
            </a:fld>
            <a:endParaRPr lang="en-US"/>
          </a:p>
        </p:txBody>
      </p:sp>
    </p:spTree>
    <p:extLst>
      <p:ext uri="{BB962C8B-B14F-4D97-AF65-F5344CB8AC3E}">
        <p14:creationId xmlns:p14="http://schemas.microsoft.com/office/powerpoint/2010/main" val="1196834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31</a:t>
            </a:fld>
            <a:endParaRPr lang="en-US"/>
          </a:p>
        </p:txBody>
      </p:sp>
    </p:spTree>
    <p:extLst>
      <p:ext uri="{BB962C8B-B14F-4D97-AF65-F5344CB8AC3E}">
        <p14:creationId xmlns:p14="http://schemas.microsoft.com/office/powerpoint/2010/main" val="314410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refers to occasions when students from two or more professions in health and social care learn together during all or part of their professional training with the object of cultivating collaborative practice for providing client- or patient-centered health care.</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6</a:t>
            </a:fld>
            <a:endParaRPr lang="en-US"/>
          </a:p>
        </p:txBody>
      </p:sp>
    </p:spTree>
    <p:extLst>
      <p:ext uri="{BB962C8B-B14F-4D97-AF65-F5344CB8AC3E}">
        <p14:creationId xmlns:p14="http://schemas.microsoft.com/office/powerpoint/2010/main" val="388296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WHO Study Group engaged various partners and undertook a program of work that culminated in the publication of WHO’s </a:t>
            </a:r>
            <a:r>
              <a:rPr lang="en-US" sz="1200" i="1" dirty="0"/>
              <a:t>Framework for Action on Interprofessional Education and Collaborative Practice </a:t>
            </a:r>
            <a:r>
              <a:rPr lang="en-US" sz="1200" dirty="0"/>
              <a:t>in March 2010. </a:t>
            </a:r>
          </a:p>
          <a:p>
            <a:r>
              <a:rPr lang="en-US" sz="1200" dirty="0"/>
              <a:t>The Framework highlights the current status of interprofessional collaboration around the world, identifies the mechanisms that shape successful collaborative teamwork, and outlines a series of action items that policymakers can apply within their local health system. </a:t>
            </a:r>
          </a:p>
          <a:p>
            <a:r>
              <a:rPr lang="en-US" sz="1200" dirty="0"/>
              <a:t>It provides strategies and ideas that can help health policymakers implement the elements of interprofessional education and collaborative practice that will be most beneficial in their own jurisdiction.</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7</a:t>
            </a:fld>
            <a:endParaRPr lang="en-US"/>
          </a:p>
        </p:txBody>
      </p:sp>
    </p:spTree>
    <p:extLst>
      <p:ext uri="{BB962C8B-B14F-4D97-AF65-F5344CB8AC3E}">
        <p14:creationId xmlns:p14="http://schemas.microsoft.com/office/powerpoint/2010/main" val="547958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Team members synthesize their observations and profession-specific expertise to collaborate and communicate as a team for optimal patient care.</a:t>
            </a:r>
          </a:p>
          <a:p>
            <a:r>
              <a:rPr lang="en-US" sz="1200" dirty="0"/>
              <a:t>In this model, joint decision making is valued and each team member is empowered to assume leadership on patient care issues appropriate to their expertise.</a:t>
            </a:r>
          </a:p>
          <a:p>
            <a:r>
              <a:rPr lang="en-US" sz="1200" dirty="0"/>
              <a:t>Health care professionals from different disciplines who conduct individual assessments of a patient and independently develop a treatment plans are not considered an interprofessional team. </a:t>
            </a:r>
          </a:p>
          <a:p>
            <a:r>
              <a:rPr lang="en-US" sz="1200" dirty="0"/>
              <a:t>In this traditional model, the physician typically orders the services and coordinates the care and the lack of collaboration may contribute to an overlap and conflict in care</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8</a:t>
            </a:fld>
            <a:endParaRPr lang="en-US"/>
          </a:p>
        </p:txBody>
      </p:sp>
    </p:spTree>
    <p:extLst>
      <p:ext uri="{BB962C8B-B14F-4D97-AF65-F5344CB8AC3E}">
        <p14:creationId xmlns:p14="http://schemas.microsoft.com/office/powerpoint/2010/main" val="1872994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Institute for Healthcare Improvement Health Professions Education Collaborative was established to create exemplary learning and care models that promote the improvement of health care through both profession-specific and interprofessional learning experiences.</a:t>
            </a:r>
            <a:endParaRPr lang="en-US" baseline="30000" dirty="0"/>
          </a:p>
          <a:p>
            <a:r>
              <a:rPr lang="en-US" dirty="0"/>
              <a:t> In addition, there are a growing number of opportunities in interprofessional education conferences, such as the All Together Better Health Conferences, which are held biannually in locations around the world</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10</a:t>
            </a:fld>
            <a:endParaRPr lang="en-US"/>
          </a:p>
        </p:txBody>
      </p:sp>
    </p:spTree>
    <p:extLst>
      <p:ext uri="{BB962C8B-B14F-4D97-AF65-F5344CB8AC3E}">
        <p14:creationId xmlns:p14="http://schemas.microsoft.com/office/powerpoint/2010/main" val="403844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Additionally, even though the standards for advanced education programs in dentistry do not address IPE specifically, there is mention of interprofessional teamwork and interacting with other health care professionals: “the goals of these programs should include preparation of the graduate to function effectively and efficiently in multiple health care environments within interprofessional health care teams… including consultation and referral.”</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11</a:t>
            </a:fld>
            <a:endParaRPr lang="en-US"/>
          </a:p>
        </p:txBody>
      </p:sp>
    </p:spTree>
    <p:extLst>
      <p:ext uri="{BB962C8B-B14F-4D97-AF65-F5344CB8AC3E}">
        <p14:creationId xmlns:p14="http://schemas.microsoft.com/office/powerpoint/2010/main" val="369084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 of the document states that “interprofessional education enables the baccalaureate graduate to enter the workplace with baseline competencies and confidence for interactions and communication skills, that will improve practice, thus yielding better patient outcomes…. interprofessional education optimizes opportunities for the development of respect and trust for other members of the health care team.”</a:t>
            </a:r>
            <a:endParaRPr lang="en-US" sz="1200" baseline="30000" dirty="0"/>
          </a:p>
          <a:p>
            <a:r>
              <a:rPr lang="en-US" sz="1200" dirty="0"/>
              <a:t>This standard also includes examples of integrative strategies for learning through IPE, such as course assignments, simulation laboratories, and community projects.</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12</a:t>
            </a:fld>
            <a:endParaRPr lang="en-US"/>
          </a:p>
        </p:txBody>
      </p:sp>
    </p:spTree>
    <p:extLst>
      <p:ext uri="{BB962C8B-B14F-4D97-AF65-F5344CB8AC3E}">
        <p14:creationId xmlns:p14="http://schemas.microsoft.com/office/powerpoint/2010/main" val="757996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Barriers to initiating IPE can be encountered at various levels of the organization including among the administration, faculty members, and students. </a:t>
            </a:r>
          </a:p>
          <a:p>
            <a:r>
              <a:rPr lang="en-US" sz="1200" dirty="0"/>
              <a:t>A study of Canadian schools identified that the main barriers of IPE were scheduling, rigid curriculum, “turf battles,” and lack of perceived value to IPE.</a:t>
            </a:r>
          </a:p>
          <a:p>
            <a:r>
              <a:rPr lang="en-US" sz="1200" dirty="0"/>
              <a:t>Attitudinal differences in health professionals, faculty members, and students also influence implementation of IPE. </a:t>
            </a:r>
          </a:p>
          <a:p>
            <a:r>
              <a:rPr lang="en-US" sz="1200" dirty="0"/>
              <a:t>A lack of resources and commitment can negatively affect the implementation of IPE.</a:t>
            </a:r>
          </a:p>
          <a:p>
            <a:r>
              <a:rPr lang="en-US" sz="1200" dirty="0"/>
              <a:t>Barriers at the administrative level are multifactorial, including the perception of whether it is worthwhile to direct resources to a new change given the demands of the other missions of an institution. </a:t>
            </a:r>
          </a:p>
          <a:p>
            <a:r>
              <a:rPr lang="en-US" sz="1200" dirty="0"/>
              <a:t>It is important that administrators understand and facilitate the need for changing the education and training of professionals as health care changes. </a:t>
            </a:r>
          </a:p>
          <a:p>
            <a:r>
              <a:rPr lang="en-US" sz="1200" dirty="0"/>
              <a:t>In addition, logistical concerns such as scheduling and space may need to be overcome at the administrative level to advance a </a:t>
            </a:r>
            <a:r>
              <a:rPr lang="en-US" sz="1200" dirty="0" err="1"/>
              <a:t>longterm</a:t>
            </a:r>
            <a:r>
              <a:rPr lang="en-US" sz="1200" dirty="0"/>
              <a:t> commitment to IPE. </a:t>
            </a:r>
          </a:p>
          <a:p>
            <a:r>
              <a:rPr lang="en-US" sz="1200" dirty="0"/>
              <a:t>Faculty members will also need to appreciate the advantages of IPE so that they can be fully engaged in implementing the change.</a:t>
            </a:r>
          </a:p>
          <a:p>
            <a:r>
              <a:rPr lang="en-US" sz="1200" dirty="0"/>
              <a:t>Faculty members may be resistant to changes due to increased workload and lack of time. </a:t>
            </a:r>
          </a:p>
          <a:p>
            <a:r>
              <a:rPr lang="en-US" sz="1200" dirty="0"/>
              <a:t>Leaders in the professional field have a responsibility to motivate faculty members to make these changes and have a system to reward faculty members for their efforts in developing and implementing IPE. </a:t>
            </a:r>
          </a:p>
          <a:p>
            <a:r>
              <a:rPr lang="en-US" sz="1200" dirty="0"/>
              <a:t>Operations management of the education system in many professions will need to be altered to align the curricula to one another. </a:t>
            </a:r>
          </a:p>
          <a:p>
            <a:r>
              <a:rPr lang="en-US" sz="1200" dirty="0"/>
              <a:t>This includes the physical space as well as course design and scheduling. </a:t>
            </a:r>
          </a:p>
          <a:p>
            <a:r>
              <a:rPr lang="en-US" sz="1200" dirty="0"/>
              <a:t>Ideally, the physical space of schools and colleges should be adaptable to IPE. </a:t>
            </a:r>
          </a:p>
          <a:p>
            <a:r>
              <a:rPr lang="en-US" sz="1200" dirty="0"/>
              <a:t>This may require modification of current structures of schools, and IPE should be considered when new schools are being designed and built. </a:t>
            </a:r>
          </a:p>
          <a:p>
            <a:r>
              <a:rPr lang="en-US" sz="1200" dirty="0"/>
              <a:t>Another barrier in implementation is the logistical challenge of synchronizing classes among different health professions so that students can physically be together to learn. </a:t>
            </a:r>
          </a:p>
          <a:p>
            <a:r>
              <a:rPr lang="en-US" sz="1200" dirty="0"/>
              <a:t>It may be difficult to find common times for IPE courses and available classrooms large enough to accommodate the increased numbers of students. </a:t>
            </a:r>
          </a:p>
          <a:p>
            <a:r>
              <a:rPr lang="en-US" sz="1200" dirty="0"/>
              <a:t>Also, even if a university has multiple health professions schools, they may not be in close proximity to one another.</a:t>
            </a:r>
          </a:p>
          <a:p>
            <a:r>
              <a:rPr lang="en-US" sz="1200" dirty="0"/>
              <a:t> This may require allocating resources to develop multi-professional laboratories and classrooms for IPE.</a:t>
            </a:r>
          </a:p>
          <a:p>
            <a:endParaRPr lang="en-US" dirty="0"/>
          </a:p>
        </p:txBody>
      </p:sp>
      <p:sp>
        <p:nvSpPr>
          <p:cNvPr id="4" name="Slide Number Placeholder 3"/>
          <p:cNvSpPr>
            <a:spLocks noGrp="1"/>
          </p:cNvSpPr>
          <p:nvPr>
            <p:ph type="sldNum" sz="quarter" idx="10"/>
          </p:nvPr>
        </p:nvSpPr>
        <p:spPr/>
        <p:txBody>
          <a:bodyPr/>
          <a:lstStyle/>
          <a:p>
            <a:fld id="{2589BEBA-59C9-44F8-B95F-7ABF5350FF90}" type="slidenum">
              <a:rPr lang="en-US" smtClean="0"/>
              <a:pPr/>
              <a:t>15</a:t>
            </a:fld>
            <a:endParaRPr lang="en-US"/>
          </a:p>
        </p:txBody>
      </p:sp>
    </p:spTree>
    <p:extLst>
      <p:ext uri="{BB962C8B-B14F-4D97-AF65-F5344CB8AC3E}">
        <p14:creationId xmlns:p14="http://schemas.microsoft.com/office/powerpoint/2010/main" val="1516795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3082" name="Picture 10" descr="brand ppt_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914162" y="2130426"/>
            <a:ext cx="10360501" cy="1470025"/>
          </a:xfrm>
        </p:spPr>
        <p:txBody>
          <a:bodyPr/>
          <a:lstStyle>
            <a:lvl1pPr>
              <a:defRPr sz="4300">
                <a:solidFill>
                  <a:schemeClr val="bg1"/>
                </a:solidFill>
              </a:defRPr>
            </a:lvl1pPr>
          </a:lstStyle>
          <a:p>
            <a:pPr lvl="0"/>
            <a:r>
              <a:rPr lang="en-US" noProof="0"/>
              <a:t>Click to edit Master title style</a:t>
            </a:r>
          </a:p>
        </p:txBody>
      </p:sp>
      <p:sp>
        <p:nvSpPr>
          <p:cNvPr id="3076" name="Rectangle 4"/>
          <p:cNvSpPr>
            <a:spLocks noGrp="1" noChangeArrowheads="1"/>
          </p:cNvSpPr>
          <p:nvPr>
            <p:ph type="subTitle" idx="1"/>
          </p:nvPr>
        </p:nvSpPr>
        <p:spPr>
          <a:xfrm>
            <a:off x="1828324" y="3886200"/>
            <a:ext cx="8532178" cy="1752600"/>
          </a:xfrm>
        </p:spPr>
        <p:txBody>
          <a:bodyPr/>
          <a:lstStyle>
            <a:lvl1pPr marL="0" indent="0" algn="ctr">
              <a:buFontTx/>
              <a:buNone/>
              <a:defRPr sz="2600">
                <a:solidFill>
                  <a:schemeClr val="bg1"/>
                </a:solidFill>
                <a:latin typeface="Garamond" pitchFamily="18" charset="0"/>
              </a:defRPr>
            </a:lvl1pPr>
          </a:lstStyle>
          <a:p>
            <a:pPr lvl="0"/>
            <a:r>
              <a:rPr 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9A0E7D5-2386-4BF2-BEDB-F9EEAF3E0F35}" type="slidenum">
              <a:rPr lang="en-US"/>
              <a:pPr/>
              <a:t>‹#›</a:t>
            </a:fld>
            <a:endParaRPr lang="en-US"/>
          </a:p>
        </p:txBody>
      </p:sp>
    </p:spTree>
    <p:extLst>
      <p:ext uri="{BB962C8B-B14F-4D97-AF65-F5344CB8AC3E}">
        <p14:creationId xmlns:p14="http://schemas.microsoft.com/office/powerpoint/2010/main" val="402236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0718" y="274639"/>
            <a:ext cx="281866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721" y="274639"/>
            <a:ext cx="8252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875397B-C1FD-409D-84CA-BDF98B23402D}" type="slidenum">
              <a:rPr lang="en-US"/>
              <a:pPr/>
              <a:t>‹#›</a:t>
            </a:fld>
            <a:endParaRPr lang="en-US"/>
          </a:p>
        </p:txBody>
      </p:sp>
    </p:spTree>
    <p:extLst>
      <p:ext uri="{BB962C8B-B14F-4D97-AF65-F5344CB8AC3E}">
        <p14:creationId xmlns:p14="http://schemas.microsoft.com/office/powerpoint/2010/main" val="1492958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721" y="274639"/>
            <a:ext cx="1127466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203147" y="6381750"/>
            <a:ext cx="711015" cy="476250"/>
          </a:xfrm>
        </p:spPr>
        <p:txBody>
          <a:bodyPr/>
          <a:lstStyle>
            <a:lvl1pPr>
              <a:defRPr/>
            </a:lvl1pPr>
          </a:lstStyle>
          <a:p>
            <a:fld id="{543AB522-D0C9-4EC7-8854-1D98DD2637B6}" type="slidenum">
              <a:rPr lang="en-US"/>
              <a:pPr/>
              <a:t>‹#›</a:t>
            </a:fld>
            <a:endParaRPr lang="en-US"/>
          </a:p>
        </p:txBody>
      </p:sp>
    </p:spTree>
    <p:extLst>
      <p:ext uri="{BB962C8B-B14F-4D97-AF65-F5344CB8AC3E}">
        <p14:creationId xmlns:p14="http://schemas.microsoft.com/office/powerpoint/2010/main" val="3069418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10257" y="2708275"/>
            <a:ext cx="4407869" cy="1695450"/>
          </a:xfrm>
        </p:spPr>
        <p:txBody>
          <a:bodyPr/>
          <a:lstStyle/>
          <a:p>
            <a:r>
              <a:rPr lang="en-US"/>
              <a:t>Click to edit Master title style</a:t>
            </a:r>
          </a:p>
        </p:txBody>
      </p:sp>
      <p:sp>
        <p:nvSpPr>
          <p:cNvPr id="3" name="Rectangle 85"/>
          <p:cNvSpPr>
            <a:spLocks noGrp="1" noChangeArrowheads="1"/>
          </p:cNvSpPr>
          <p:nvPr>
            <p:ph type="dt" idx="10"/>
          </p:nvPr>
        </p:nvSpPr>
        <p:spPr>
          <a:xfrm>
            <a:off x="10095988" y="6365875"/>
            <a:ext cx="1320456" cy="228600"/>
          </a:xfrm>
          <a:prstGeom prst="rect">
            <a:avLst/>
          </a:prstGeom>
        </p:spPr>
        <p:txBody>
          <a:bodyPr/>
          <a:lstStyle>
            <a:lvl1pPr>
              <a:defRPr/>
            </a:lvl1pPr>
          </a:lstStyle>
          <a:p>
            <a:pPr>
              <a:defRPr/>
            </a:pPr>
            <a:r>
              <a:rPr lang="en-US" altLang="en-US"/>
              <a:t>2/17/14</a:t>
            </a:r>
          </a:p>
        </p:txBody>
      </p:sp>
      <p:sp>
        <p:nvSpPr>
          <p:cNvPr id="4" name="Rectangle 88"/>
          <p:cNvSpPr>
            <a:spLocks noGrp="1" noChangeArrowheads="1"/>
          </p:cNvSpPr>
          <p:nvPr>
            <p:ph type="sldNum" idx="11"/>
          </p:nvPr>
        </p:nvSpPr>
        <p:spPr/>
        <p:txBody>
          <a:bodyPr/>
          <a:lstStyle>
            <a:lvl1pPr>
              <a:defRPr/>
            </a:lvl1pPr>
          </a:lstStyle>
          <a:p>
            <a:pPr>
              <a:defRPr/>
            </a:pPr>
            <a:fld id="{38C91EF0-717E-4D0E-9121-80D744912A43}" type="slidenum">
              <a:rPr lang="en-US" altLang="en-US"/>
              <a:pPr>
                <a:defRPr/>
              </a:pPr>
              <a:t>‹#›</a:t>
            </a:fld>
            <a:endParaRPr lang="en-US" altLang="en-US"/>
          </a:p>
        </p:txBody>
      </p:sp>
    </p:spTree>
    <p:extLst>
      <p:ext uri="{BB962C8B-B14F-4D97-AF65-F5344CB8AC3E}">
        <p14:creationId xmlns:p14="http://schemas.microsoft.com/office/powerpoint/2010/main" val="166617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F25531C-F3B7-4618-9A07-E14445AD441B}" type="slidenum">
              <a:rPr lang="en-US"/>
              <a:pPr/>
              <a:t>‹#›</a:t>
            </a:fld>
            <a:endParaRPr lang="en-US"/>
          </a:p>
        </p:txBody>
      </p:sp>
    </p:spTree>
    <p:extLst>
      <p:ext uri="{BB962C8B-B14F-4D97-AF65-F5344CB8AC3E}">
        <p14:creationId xmlns:p14="http://schemas.microsoft.com/office/powerpoint/2010/main" val="331606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93742C1-DE04-44DB-9E21-73AB9B4297C7}" type="slidenum">
              <a:rPr lang="en-US"/>
              <a:pPr/>
              <a:t>‹#›</a:t>
            </a:fld>
            <a:endParaRPr lang="en-US"/>
          </a:p>
        </p:txBody>
      </p:sp>
    </p:spTree>
    <p:extLst>
      <p:ext uri="{BB962C8B-B14F-4D97-AF65-F5344CB8AC3E}">
        <p14:creationId xmlns:p14="http://schemas.microsoft.com/office/powerpoint/2010/main" val="182159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721"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3626" y="1600201"/>
            <a:ext cx="553575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9C23272A-A81E-4761-AEE7-A2A50D1A824C}" type="slidenum">
              <a:rPr lang="en-US"/>
              <a:pPr/>
              <a:t>‹#›</a:t>
            </a:fld>
            <a:endParaRPr lang="en-US"/>
          </a:p>
        </p:txBody>
      </p:sp>
    </p:spTree>
    <p:extLst>
      <p:ext uri="{BB962C8B-B14F-4D97-AF65-F5344CB8AC3E}">
        <p14:creationId xmlns:p14="http://schemas.microsoft.com/office/powerpoint/2010/main" val="33816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C21EA65-0E8D-4E87-9D3C-61AC39E0E524}" type="slidenum">
              <a:rPr lang="en-US"/>
              <a:pPr/>
              <a:t>‹#›</a:t>
            </a:fld>
            <a:endParaRPr lang="en-US"/>
          </a:p>
        </p:txBody>
      </p:sp>
    </p:spTree>
    <p:extLst>
      <p:ext uri="{BB962C8B-B14F-4D97-AF65-F5344CB8AC3E}">
        <p14:creationId xmlns:p14="http://schemas.microsoft.com/office/powerpoint/2010/main" val="78939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05EB041-ED23-4471-A775-3B165D8EC509}" type="slidenum">
              <a:rPr lang="en-US"/>
              <a:pPr/>
              <a:t>‹#›</a:t>
            </a:fld>
            <a:endParaRPr lang="en-US"/>
          </a:p>
        </p:txBody>
      </p:sp>
    </p:spTree>
    <p:extLst>
      <p:ext uri="{BB962C8B-B14F-4D97-AF65-F5344CB8AC3E}">
        <p14:creationId xmlns:p14="http://schemas.microsoft.com/office/powerpoint/2010/main" val="2402670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F02E7CB-E5B4-4522-BFE5-D1AB0BA01EA6}" type="slidenum">
              <a:rPr lang="en-US"/>
              <a:pPr/>
              <a:t>‹#›</a:t>
            </a:fld>
            <a:endParaRPr lang="en-US"/>
          </a:p>
        </p:txBody>
      </p:sp>
    </p:spTree>
    <p:extLst>
      <p:ext uri="{BB962C8B-B14F-4D97-AF65-F5344CB8AC3E}">
        <p14:creationId xmlns:p14="http://schemas.microsoft.com/office/powerpoint/2010/main" val="209536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085F8A9-A22B-4E52-9689-D1C790C4C3DA}" type="slidenum">
              <a:rPr lang="en-US"/>
              <a:pPr/>
              <a:t>‹#›</a:t>
            </a:fld>
            <a:endParaRPr lang="en-US"/>
          </a:p>
        </p:txBody>
      </p:sp>
    </p:spTree>
    <p:extLst>
      <p:ext uri="{BB962C8B-B14F-4D97-AF65-F5344CB8AC3E}">
        <p14:creationId xmlns:p14="http://schemas.microsoft.com/office/powerpoint/2010/main" val="411846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8C07190-35DA-4B4D-80A9-BB848C9A2607}" type="slidenum">
              <a:rPr lang="en-US"/>
              <a:pPr/>
              <a:t>‹#›</a:t>
            </a:fld>
            <a:endParaRPr lang="en-US"/>
          </a:p>
        </p:txBody>
      </p:sp>
    </p:spTree>
    <p:extLst>
      <p:ext uri="{BB962C8B-B14F-4D97-AF65-F5344CB8AC3E}">
        <p14:creationId xmlns:p14="http://schemas.microsoft.com/office/powerpoint/2010/main" val="144142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brand ppt_INTERIO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04721" y="274638"/>
            <a:ext cx="112746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721" y="1600201"/>
            <a:ext cx="112746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6" name="Rectangle 12"/>
          <p:cNvSpPr>
            <a:spLocks noGrp="1" noChangeArrowheads="1"/>
          </p:cNvSpPr>
          <p:nvPr>
            <p:ph type="sldNum" sz="quarter" idx="4"/>
          </p:nvPr>
        </p:nvSpPr>
        <p:spPr bwMode="auto">
          <a:xfrm>
            <a:off x="203147" y="6381750"/>
            <a:ext cx="71101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40AFF801-4D52-4516-B766-8E24031359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Garamond" pitchFamily="18" charset="0"/>
        </a:defRPr>
      </a:lvl2pPr>
      <a:lvl3pPr algn="ctr" rtl="0" eaLnBrk="1" fontAlgn="base" hangingPunct="1">
        <a:spcBef>
          <a:spcPct val="0"/>
        </a:spcBef>
        <a:spcAft>
          <a:spcPct val="0"/>
        </a:spcAft>
        <a:defRPr sz="4000" b="1">
          <a:solidFill>
            <a:schemeClr val="tx2"/>
          </a:solidFill>
          <a:latin typeface="Garamond" pitchFamily="18" charset="0"/>
        </a:defRPr>
      </a:lvl3pPr>
      <a:lvl4pPr algn="ctr" rtl="0" eaLnBrk="1" fontAlgn="base" hangingPunct="1">
        <a:spcBef>
          <a:spcPct val="0"/>
        </a:spcBef>
        <a:spcAft>
          <a:spcPct val="0"/>
        </a:spcAft>
        <a:defRPr sz="4000" b="1">
          <a:solidFill>
            <a:schemeClr val="tx2"/>
          </a:solidFill>
          <a:latin typeface="Garamond" pitchFamily="18" charset="0"/>
        </a:defRPr>
      </a:lvl4pPr>
      <a:lvl5pPr algn="ctr" rtl="0" eaLnBrk="1" fontAlgn="base" hangingPunct="1">
        <a:spcBef>
          <a:spcPct val="0"/>
        </a:spcBef>
        <a:spcAft>
          <a:spcPct val="0"/>
        </a:spcAft>
        <a:defRPr sz="4000" b="1">
          <a:solidFill>
            <a:schemeClr val="tx2"/>
          </a:solidFill>
          <a:latin typeface="Garamond" pitchFamily="18" charset="0"/>
        </a:defRPr>
      </a:lvl5pPr>
      <a:lvl6pPr marL="457200" algn="ctr" rtl="0" eaLnBrk="1" fontAlgn="base" hangingPunct="1">
        <a:spcBef>
          <a:spcPct val="0"/>
        </a:spcBef>
        <a:spcAft>
          <a:spcPct val="0"/>
        </a:spcAft>
        <a:defRPr sz="4000" b="1">
          <a:solidFill>
            <a:schemeClr val="tx2"/>
          </a:solidFill>
          <a:latin typeface="Garamond" pitchFamily="18" charset="0"/>
        </a:defRPr>
      </a:lvl6pPr>
      <a:lvl7pPr marL="914400" algn="ctr" rtl="0" eaLnBrk="1" fontAlgn="base" hangingPunct="1">
        <a:spcBef>
          <a:spcPct val="0"/>
        </a:spcBef>
        <a:spcAft>
          <a:spcPct val="0"/>
        </a:spcAft>
        <a:defRPr sz="4000" b="1">
          <a:solidFill>
            <a:schemeClr val="tx2"/>
          </a:solidFill>
          <a:latin typeface="Garamond" pitchFamily="18" charset="0"/>
        </a:defRPr>
      </a:lvl7pPr>
      <a:lvl8pPr marL="1371600" algn="ctr" rtl="0" eaLnBrk="1" fontAlgn="base" hangingPunct="1">
        <a:spcBef>
          <a:spcPct val="0"/>
        </a:spcBef>
        <a:spcAft>
          <a:spcPct val="0"/>
        </a:spcAft>
        <a:defRPr sz="4000" b="1">
          <a:solidFill>
            <a:schemeClr val="tx2"/>
          </a:solidFill>
          <a:latin typeface="Garamond" pitchFamily="18" charset="0"/>
        </a:defRPr>
      </a:lvl8pPr>
      <a:lvl9pPr marL="1828800" algn="ctr" rtl="0" eaLnBrk="1" fontAlgn="base" hangingPunct="1">
        <a:spcBef>
          <a:spcPct val="0"/>
        </a:spcBef>
        <a:spcAft>
          <a:spcPct val="0"/>
        </a:spcAft>
        <a:defRPr sz="4000" b="1">
          <a:solidFill>
            <a:schemeClr val="tx2"/>
          </a:solidFill>
          <a:latin typeface="Garamond" pitchFamily="18"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http://www.eipen.org/" TargetMode="External"/><Relationship Id="rId3" Type="http://schemas.openxmlformats.org/officeDocument/2006/relationships/hyperlink" Target="http://teamstepps.ahrq.gov/index.htm" TargetMode="External"/><Relationship Id="rId7" Type="http://schemas.openxmlformats.org/officeDocument/2006/relationships/hyperlink" Target="http://www.cihc.ca/resources-files/CIHC_Factsheets_IPE_Feb09.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caipe.org.uk/" TargetMode="External"/><Relationship Id="rId5" Type="http://schemas.openxmlformats.org/officeDocument/2006/relationships/hyperlink" Target="http://www.apha.org/advocacy/policy/policysearch/default.htm?id=1374" TargetMode="External"/><Relationship Id="rId4" Type="http://schemas.openxmlformats.org/officeDocument/2006/relationships/hyperlink" Target="https://www.ncbi.nlm.nih.gov/pubmed/314049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LSUHSC New Orleans – Developing an </a:t>
            </a:r>
            <a:r>
              <a:rPr lang="en-US" dirty="0" err="1"/>
              <a:t>Interprofessional</a:t>
            </a:r>
            <a:r>
              <a:rPr lang="en-US" dirty="0"/>
              <a:t> Global Health Education Program</a:t>
            </a:r>
            <a:br>
              <a:rPr lang="en-US" dirty="0"/>
            </a:br>
            <a:r>
              <a:rPr lang="en-US" dirty="0"/>
              <a:t> </a:t>
            </a:r>
          </a:p>
        </p:txBody>
      </p:sp>
      <p:sp>
        <p:nvSpPr>
          <p:cNvPr id="2051" name="Rectangle 3"/>
          <p:cNvSpPr>
            <a:spLocks noGrp="1" noChangeArrowheads="1"/>
          </p:cNvSpPr>
          <p:nvPr>
            <p:ph type="subTitle" idx="1"/>
          </p:nvPr>
        </p:nvSpPr>
        <p:spPr/>
        <p:txBody>
          <a:bodyPr/>
          <a:lstStyle/>
          <a:p>
            <a:r>
              <a:rPr lang="en-US" dirty="0"/>
              <a:t>Nicholas Seeliger, MD</a:t>
            </a:r>
          </a:p>
          <a:p>
            <a:r>
              <a:rPr lang="en-US" dirty="0"/>
              <a:t>Emilio Russo, MD</a:t>
            </a:r>
          </a:p>
          <a:p>
            <a:r>
              <a:rPr lang="en-US" dirty="0"/>
              <a:t>Jean Cefalu, PhD, APRN</a:t>
            </a:r>
          </a:p>
          <a:p>
            <a:endParaRPr lang="en-US" dirty="0"/>
          </a:p>
        </p:txBody>
      </p:sp>
      <p:pic>
        <p:nvPicPr>
          <p:cNvPr id="35842" name="Picture 2" descr="LSU Health New Orle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12" y="457200"/>
            <a:ext cx="2857500"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IPE Evolution</a:t>
            </a:r>
          </a:p>
        </p:txBody>
      </p:sp>
      <p:sp>
        <p:nvSpPr>
          <p:cNvPr id="3" name="Content Placeholder 2"/>
          <p:cNvSpPr>
            <a:spLocks noGrp="1"/>
          </p:cNvSpPr>
          <p:nvPr>
            <p:ph idx="1"/>
          </p:nvPr>
        </p:nvSpPr>
        <p:spPr/>
        <p:txBody>
          <a:bodyPr/>
          <a:lstStyle/>
          <a:p>
            <a:pPr marL="0" indent="0">
              <a:buNone/>
            </a:pPr>
            <a:r>
              <a:rPr lang="en-US" dirty="0">
                <a:latin typeface="+mj-lt"/>
              </a:rPr>
              <a:t>The Institute for Healthcare Improvement Health Professions Education Collaborative 5 core competencies:     	</a:t>
            </a:r>
          </a:p>
          <a:p>
            <a:pPr marL="514350" indent="-514350">
              <a:buFont typeface="+mj-lt"/>
              <a:buAutoNum type="arabicPeriod"/>
            </a:pPr>
            <a:r>
              <a:rPr lang="en-US" dirty="0">
                <a:latin typeface="+mj-lt"/>
              </a:rPr>
              <a:t>Patient-centered care</a:t>
            </a:r>
          </a:p>
          <a:p>
            <a:pPr marL="514350" indent="-514350">
              <a:buFont typeface="+mj-lt"/>
              <a:buAutoNum type="arabicPeriod"/>
            </a:pPr>
            <a:r>
              <a:rPr lang="en-US" dirty="0">
                <a:latin typeface="+mj-lt"/>
              </a:rPr>
              <a:t>Educated as part of an </a:t>
            </a:r>
            <a:r>
              <a:rPr lang="en-US" dirty="0" err="1">
                <a:latin typeface="+mj-lt"/>
              </a:rPr>
              <a:t>interprofessional</a:t>
            </a:r>
            <a:r>
              <a:rPr lang="en-US" dirty="0">
                <a:latin typeface="+mj-lt"/>
              </a:rPr>
              <a:t> team</a:t>
            </a:r>
          </a:p>
          <a:p>
            <a:pPr marL="514350" indent="-514350">
              <a:buFont typeface="+mj-lt"/>
              <a:buAutoNum type="arabicPeriod"/>
            </a:pPr>
            <a:r>
              <a:rPr lang="en-US" dirty="0">
                <a:latin typeface="+mj-lt"/>
              </a:rPr>
              <a:t>Evidence-based practice</a:t>
            </a:r>
          </a:p>
          <a:p>
            <a:pPr marL="514350" indent="-514350">
              <a:buFont typeface="+mj-lt"/>
              <a:buAutoNum type="arabicPeriod"/>
            </a:pPr>
            <a:r>
              <a:rPr lang="en-US" dirty="0">
                <a:latin typeface="+mj-lt"/>
              </a:rPr>
              <a:t>Quality improvement </a:t>
            </a:r>
          </a:p>
          <a:p>
            <a:pPr marL="514350" indent="-514350">
              <a:buFont typeface="+mj-lt"/>
              <a:buAutoNum type="arabicPeriod"/>
            </a:pPr>
            <a:r>
              <a:rPr lang="en-US" dirty="0">
                <a:latin typeface="+mj-lt"/>
              </a:rPr>
              <a:t>Informatics</a:t>
            </a:r>
          </a:p>
          <a:p>
            <a:pPr marL="0" indent="0">
              <a:buNone/>
            </a:pPr>
            <a:r>
              <a:rPr lang="en-US" dirty="0">
                <a:latin typeface="+mj-lt"/>
              </a:rPr>
              <a:t> </a:t>
            </a:r>
          </a:p>
        </p:txBody>
      </p:sp>
      <p:sp>
        <p:nvSpPr>
          <p:cNvPr id="4" name="Slide Number Placeholder 3"/>
          <p:cNvSpPr>
            <a:spLocks noGrp="1"/>
          </p:cNvSpPr>
          <p:nvPr>
            <p:ph type="sldNum" sz="quarter" idx="10"/>
          </p:nvPr>
        </p:nvSpPr>
        <p:spPr/>
        <p:txBody>
          <a:bodyPr/>
          <a:lstStyle/>
          <a:p>
            <a:fld id="{BF25531C-F3B7-4618-9A07-E14445AD441B}" type="slidenum">
              <a:rPr lang="en-US" smtClean="0"/>
              <a:pPr/>
              <a:t>10</a:t>
            </a:fld>
            <a:endParaRPr lang="en-US"/>
          </a:p>
        </p:txBody>
      </p:sp>
    </p:spTree>
    <p:extLst>
      <p:ext uri="{BB962C8B-B14F-4D97-AF65-F5344CB8AC3E}">
        <p14:creationId xmlns:p14="http://schemas.microsoft.com/office/powerpoint/2010/main" val="176360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64" y="23446"/>
            <a:ext cx="11274663" cy="1143000"/>
          </a:xfrm>
        </p:spPr>
        <p:txBody>
          <a:bodyPr/>
          <a:lstStyle/>
          <a:p>
            <a:r>
              <a:rPr lang="en-US" dirty="0"/>
              <a:t>Medical Education</a:t>
            </a:r>
          </a:p>
        </p:txBody>
      </p:sp>
      <p:sp>
        <p:nvSpPr>
          <p:cNvPr id="3" name="Content Placeholder 2"/>
          <p:cNvSpPr>
            <a:spLocks noGrp="1"/>
          </p:cNvSpPr>
          <p:nvPr>
            <p:ph sz="half" idx="1"/>
          </p:nvPr>
        </p:nvSpPr>
        <p:spPr>
          <a:xfrm>
            <a:off x="203147" y="914400"/>
            <a:ext cx="8024865" cy="5410200"/>
          </a:xfrm>
        </p:spPr>
        <p:txBody>
          <a:bodyPr/>
          <a:lstStyle/>
          <a:p>
            <a:r>
              <a:rPr lang="en-US" sz="2200" dirty="0">
                <a:latin typeface="+mj-lt"/>
              </a:rPr>
              <a:t>Liaison Committee on Medical Education (LCME) is the accrediting body for medical schools in the United States and Canada.</a:t>
            </a:r>
          </a:p>
          <a:p>
            <a:r>
              <a:rPr lang="en-US" sz="2200" dirty="0">
                <a:latin typeface="+mj-lt"/>
              </a:rPr>
              <a:t>No official accreditation standards about IPE specifically in medical education. </a:t>
            </a:r>
          </a:p>
          <a:p>
            <a:r>
              <a:rPr lang="en-US" sz="2200" dirty="0">
                <a:latin typeface="+mj-lt"/>
              </a:rPr>
              <a:t>Standards ED-19 and ED-23 refer to interacting with other health care providers  </a:t>
            </a:r>
          </a:p>
          <a:p>
            <a:pPr lvl="1"/>
            <a:r>
              <a:rPr lang="en-US" sz="2200" dirty="0">
                <a:latin typeface="+mj-lt"/>
              </a:rPr>
              <a:t>“there must be specific instruction in communication skills as they relate to physician responsibilities, including communication with patients, families, colleagues, and other health professionals.”</a:t>
            </a:r>
          </a:p>
          <a:p>
            <a:pPr lvl="1"/>
            <a:r>
              <a:rPr lang="en-US" sz="2200" dirty="0">
                <a:latin typeface="+mj-lt"/>
              </a:rPr>
              <a:t>“must teach medical ethics and human values, and require its students to exhibit scrupulous ethical principles in caring for patients, and in relating to patients' families and to others involved in patient care.”</a:t>
            </a:r>
          </a:p>
        </p:txBody>
      </p:sp>
      <p:sp>
        <p:nvSpPr>
          <p:cNvPr id="4" name="Slide Number Placeholder 3"/>
          <p:cNvSpPr>
            <a:spLocks noGrp="1"/>
          </p:cNvSpPr>
          <p:nvPr>
            <p:ph type="sldNum" sz="quarter" idx="10"/>
          </p:nvPr>
        </p:nvSpPr>
        <p:spPr/>
        <p:txBody>
          <a:bodyPr/>
          <a:lstStyle/>
          <a:p>
            <a:fld id="{BF25531C-F3B7-4618-9A07-E14445AD441B}" type="slidenum">
              <a:rPr lang="en-US" smtClean="0"/>
              <a:pPr/>
              <a:t>11</a:t>
            </a:fld>
            <a:endParaRPr lang="en-US"/>
          </a:p>
        </p:txBody>
      </p:sp>
      <p:sp>
        <p:nvSpPr>
          <p:cNvPr id="6" name="Content Placeholder 5">
            <a:extLst>
              <a:ext uri="{FF2B5EF4-FFF2-40B4-BE49-F238E27FC236}">
                <a16:creationId xmlns:a16="http://schemas.microsoft.com/office/drawing/2014/main" id="{84E79C3E-C05A-4C59-95DD-F4671B9BCA4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684285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Nursing Education</a:t>
            </a:r>
          </a:p>
        </p:txBody>
      </p:sp>
      <p:sp>
        <p:nvSpPr>
          <p:cNvPr id="3" name="Content Placeholder 2"/>
          <p:cNvSpPr>
            <a:spLocks noGrp="1"/>
          </p:cNvSpPr>
          <p:nvPr>
            <p:ph sz="half" idx="1"/>
          </p:nvPr>
        </p:nvSpPr>
        <p:spPr/>
        <p:txBody>
          <a:bodyPr/>
          <a:lstStyle/>
          <a:p>
            <a:pPr marL="0" indent="0">
              <a:buNone/>
            </a:pPr>
            <a:r>
              <a:rPr lang="en-US" i="1" dirty="0">
                <a:latin typeface="+mj-lt"/>
              </a:rPr>
              <a:t>The Essentials of Baccalaureate Education for Professional Nursing Practice</a:t>
            </a:r>
            <a:r>
              <a:rPr lang="en-US" dirty="0">
                <a:latin typeface="+mj-lt"/>
              </a:rPr>
              <a:t> (American Association of Colleges of Nursing [AACN], 2008) </a:t>
            </a:r>
          </a:p>
          <a:p>
            <a:r>
              <a:rPr lang="en-US" dirty="0">
                <a:latin typeface="+mj-lt"/>
              </a:rPr>
              <a:t>Essential VI (Interprofessional Communication and Collaboration for Improving Patient Health Outcomes) IPE as a central competency for patient-centered care. </a:t>
            </a:r>
          </a:p>
        </p:txBody>
      </p:sp>
      <p:sp>
        <p:nvSpPr>
          <p:cNvPr id="4" name="Slide Number Placeholder 3"/>
          <p:cNvSpPr>
            <a:spLocks noGrp="1"/>
          </p:cNvSpPr>
          <p:nvPr>
            <p:ph type="sldNum" sz="quarter" idx="10"/>
          </p:nvPr>
        </p:nvSpPr>
        <p:spPr/>
        <p:txBody>
          <a:bodyPr/>
          <a:lstStyle/>
          <a:p>
            <a:fld id="{BF25531C-F3B7-4618-9A07-E14445AD441B}" type="slidenum">
              <a:rPr lang="en-US" smtClean="0"/>
              <a:pPr/>
              <a:t>12</a:t>
            </a:fld>
            <a:endParaRPr lang="en-US"/>
          </a:p>
        </p:txBody>
      </p:sp>
      <p:sp>
        <p:nvSpPr>
          <p:cNvPr id="7" name="Content Placeholder 6">
            <a:extLst>
              <a:ext uri="{FF2B5EF4-FFF2-40B4-BE49-F238E27FC236}">
                <a16:creationId xmlns:a16="http://schemas.microsoft.com/office/drawing/2014/main" id="{5714CF5A-D64B-4397-B9DD-BE183A0A725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5182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Dental Education</a:t>
            </a:r>
          </a:p>
        </p:txBody>
      </p:sp>
      <p:sp>
        <p:nvSpPr>
          <p:cNvPr id="3" name="Content Placeholder 2"/>
          <p:cNvSpPr>
            <a:spLocks noGrp="1"/>
          </p:cNvSpPr>
          <p:nvPr>
            <p:ph idx="1"/>
          </p:nvPr>
        </p:nvSpPr>
        <p:spPr>
          <a:xfrm>
            <a:off x="310221" y="1828800"/>
            <a:ext cx="11274663" cy="3276599"/>
          </a:xfrm>
        </p:spPr>
        <p:txBody>
          <a:bodyPr/>
          <a:lstStyle/>
          <a:p>
            <a:r>
              <a:rPr lang="en-US" dirty="0">
                <a:latin typeface="+mj-lt"/>
              </a:rPr>
              <a:t>The Commission on Dental Accreditation has outlined standards for both general and advanced education programs in dentistry. </a:t>
            </a:r>
          </a:p>
          <a:p>
            <a:r>
              <a:rPr lang="en-US" dirty="0">
                <a:latin typeface="+mj-lt"/>
              </a:rPr>
              <a:t>General dentistry Standard 1-8 states that “the dental school must show evidence of interaction with other components of the higher education, health care education and/or health care delivery systems.”</a:t>
            </a:r>
          </a:p>
        </p:txBody>
      </p:sp>
      <p:sp>
        <p:nvSpPr>
          <p:cNvPr id="4" name="Slide Number Placeholder 3"/>
          <p:cNvSpPr>
            <a:spLocks noGrp="1"/>
          </p:cNvSpPr>
          <p:nvPr>
            <p:ph type="sldNum" sz="quarter" idx="10"/>
          </p:nvPr>
        </p:nvSpPr>
        <p:spPr/>
        <p:txBody>
          <a:bodyPr/>
          <a:lstStyle/>
          <a:p>
            <a:fld id="{BF25531C-F3B7-4618-9A07-E14445AD441B}" type="slidenum">
              <a:rPr lang="en-US" smtClean="0"/>
              <a:pPr/>
              <a:t>13</a:t>
            </a:fld>
            <a:endParaRPr lang="en-US"/>
          </a:p>
        </p:txBody>
      </p:sp>
    </p:spTree>
    <p:extLst>
      <p:ext uri="{BB962C8B-B14F-4D97-AF65-F5344CB8AC3E}">
        <p14:creationId xmlns:p14="http://schemas.microsoft.com/office/powerpoint/2010/main" val="789567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F25531C-F3B7-4618-9A07-E14445AD441B}" type="slidenum">
              <a:rPr lang="en-US" smtClean="0"/>
              <a:pPr/>
              <a:t>14</a:t>
            </a:fld>
            <a:endParaRPr lang="en-US"/>
          </a:p>
        </p:txBody>
      </p:sp>
      <p:pic>
        <p:nvPicPr>
          <p:cNvPr id="5" name="Picture 4" descr="An external file that holds a picture, illustration, etc.&#10;Object name is ajpe59tb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412" y="152400"/>
            <a:ext cx="106680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19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IMPLEMENTATION</a:t>
            </a:r>
          </a:p>
        </p:txBody>
      </p:sp>
      <p:sp>
        <p:nvSpPr>
          <p:cNvPr id="3" name="Content Placeholder 2"/>
          <p:cNvSpPr>
            <a:spLocks noGrp="1"/>
          </p:cNvSpPr>
          <p:nvPr>
            <p:ph sz="half" idx="1"/>
          </p:nvPr>
        </p:nvSpPr>
        <p:spPr>
          <a:xfrm>
            <a:off x="304721" y="1741930"/>
            <a:ext cx="5535758" cy="3809999"/>
          </a:xfrm>
        </p:spPr>
        <p:txBody>
          <a:bodyPr/>
          <a:lstStyle/>
          <a:p>
            <a:pPr marL="514350" indent="-514350">
              <a:buFont typeface="+mj-lt"/>
              <a:buAutoNum type="arabicPeriod"/>
            </a:pPr>
            <a:r>
              <a:rPr lang="en-US" sz="2800" dirty="0">
                <a:latin typeface="+mj-lt"/>
              </a:rPr>
              <a:t> Scheduling</a:t>
            </a:r>
          </a:p>
          <a:p>
            <a:pPr marL="514350" indent="-514350">
              <a:buFont typeface="+mj-lt"/>
              <a:buAutoNum type="arabicPeriod"/>
            </a:pPr>
            <a:r>
              <a:rPr lang="en-US" sz="2800" dirty="0">
                <a:latin typeface="+mj-lt"/>
              </a:rPr>
              <a:t> </a:t>
            </a:r>
            <a:r>
              <a:rPr lang="en-US" dirty="0">
                <a:latin typeface="+mj-lt"/>
              </a:rPr>
              <a:t>R</a:t>
            </a:r>
            <a:r>
              <a:rPr lang="en-US" sz="2800" dirty="0">
                <a:latin typeface="+mj-lt"/>
              </a:rPr>
              <a:t>igid curriculums</a:t>
            </a:r>
          </a:p>
          <a:p>
            <a:pPr marL="514350" indent="-514350">
              <a:buFont typeface="+mj-lt"/>
              <a:buAutoNum type="arabicPeriod"/>
            </a:pPr>
            <a:r>
              <a:rPr lang="en-US" sz="2800" dirty="0">
                <a:latin typeface="+mj-lt"/>
              </a:rPr>
              <a:t> Turf battles</a:t>
            </a:r>
          </a:p>
          <a:p>
            <a:pPr marL="514350" indent="-514350">
              <a:buFont typeface="+mj-lt"/>
              <a:buAutoNum type="arabicPeriod"/>
            </a:pPr>
            <a:r>
              <a:rPr lang="en-US" sz="2800" dirty="0">
                <a:latin typeface="+mj-lt"/>
              </a:rPr>
              <a:t> Lack of perceived value to   IPE.</a:t>
            </a:r>
          </a:p>
          <a:p>
            <a:pPr marL="514350" indent="-514350">
              <a:buFont typeface="+mj-lt"/>
              <a:buAutoNum type="arabicPeriod"/>
            </a:pPr>
            <a:r>
              <a:rPr lang="en-US" dirty="0">
                <a:latin typeface="+mj-lt"/>
              </a:rPr>
              <a:t>Multifactorial administrative barriers</a:t>
            </a:r>
          </a:p>
          <a:p>
            <a:pPr marL="514350" indent="-514350">
              <a:buFont typeface="+mj-lt"/>
              <a:buAutoNum type="arabicPeriod"/>
            </a:pPr>
            <a:r>
              <a:rPr lang="en-US" sz="2800" dirty="0">
                <a:latin typeface="+mj-lt"/>
              </a:rPr>
              <a:t>Faculty engagement</a:t>
            </a:r>
          </a:p>
          <a:p>
            <a:endParaRPr lang="en-US" sz="2800" dirty="0">
              <a:latin typeface="+mj-lt"/>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15</a:t>
            </a:fld>
            <a:endParaRPr lang="en-US"/>
          </a:p>
        </p:txBody>
      </p:sp>
      <p:sp>
        <p:nvSpPr>
          <p:cNvPr id="7" name="Content Placeholder 6">
            <a:extLst>
              <a:ext uri="{FF2B5EF4-FFF2-40B4-BE49-F238E27FC236}">
                <a16:creationId xmlns:a16="http://schemas.microsoft.com/office/drawing/2014/main" id="{0BB3C215-86A8-445B-91F9-AE3B5BBD77C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13625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IPE at LSU</a:t>
            </a:r>
          </a:p>
        </p:txBody>
      </p:sp>
      <p:sp>
        <p:nvSpPr>
          <p:cNvPr id="3" name="Content Placeholder 2"/>
          <p:cNvSpPr>
            <a:spLocks noGrp="1"/>
          </p:cNvSpPr>
          <p:nvPr>
            <p:ph sz="half" idx="1"/>
          </p:nvPr>
        </p:nvSpPr>
        <p:spPr>
          <a:xfrm>
            <a:off x="304721" y="1958181"/>
            <a:ext cx="5535758" cy="3809999"/>
          </a:xfrm>
        </p:spPr>
        <p:txBody>
          <a:bodyPr/>
          <a:lstStyle/>
          <a:p>
            <a:r>
              <a:rPr lang="en-US" dirty="0">
                <a:latin typeface="+mj-lt"/>
              </a:rPr>
              <a:t>The definition of IPE as developed by the Task Force may serve as a guide to educators beginning the process of IPE development. </a:t>
            </a:r>
          </a:p>
          <a:p>
            <a:r>
              <a:rPr lang="en-US" dirty="0">
                <a:latin typeface="+mj-lt"/>
              </a:rPr>
              <a:t>There is considerable evidence to support IPE and certainly the accreditation standards for medicine may be considered one impetus. </a:t>
            </a:r>
          </a:p>
        </p:txBody>
      </p:sp>
      <p:sp>
        <p:nvSpPr>
          <p:cNvPr id="4" name="Slide Number Placeholder 3"/>
          <p:cNvSpPr>
            <a:spLocks noGrp="1"/>
          </p:cNvSpPr>
          <p:nvPr>
            <p:ph type="sldNum" sz="quarter" idx="10"/>
          </p:nvPr>
        </p:nvSpPr>
        <p:spPr/>
        <p:txBody>
          <a:bodyPr/>
          <a:lstStyle/>
          <a:p>
            <a:fld id="{BF25531C-F3B7-4618-9A07-E14445AD441B}" type="slidenum">
              <a:rPr lang="en-US" smtClean="0"/>
              <a:pPr/>
              <a:t>16</a:t>
            </a:fld>
            <a:endParaRPr lang="en-US"/>
          </a:p>
        </p:txBody>
      </p:sp>
      <p:sp>
        <p:nvSpPr>
          <p:cNvPr id="6" name="Content Placeholder 5">
            <a:extLst>
              <a:ext uri="{FF2B5EF4-FFF2-40B4-BE49-F238E27FC236}">
                <a16:creationId xmlns:a16="http://schemas.microsoft.com/office/drawing/2014/main" id="{20CA2D00-AF5F-4816-A0A1-5C3BE723DDA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99961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IPE at LSU</a:t>
            </a:r>
          </a:p>
        </p:txBody>
      </p:sp>
      <p:sp>
        <p:nvSpPr>
          <p:cNvPr id="5" name="Content Placeholder 4"/>
          <p:cNvSpPr>
            <a:spLocks noGrp="1"/>
          </p:cNvSpPr>
          <p:nvPr>
            <p:ph sz="half" idx="2"/>
          </p:nvPr>
        </p:nvSpPr>
        <p:spPr>
          <a:xfrm>
            <a:off x="6043626" y="1417638"/>
            <a:ext cx="5535758" cy="4525963"/>
          </a:xfrm>
        </p:spPr>
        <p:txBody>
          <a:bodyPr/>
          <a:lstStyle/>
          <a:p>
            <a:r>
              <a:rPr lang="en-US" sz="2400" dirty="0">
                <a:latin typeface="+mj-lt"/>
              </a:rPr>
              <a:t>At LSUHSC New Orleans, we are integrating "Healing Peru", a grassroots humanitarian mission in the Peruvian Andes into LSUHSC Global Health education. </a:t>
            </a:r>
          </a:p>
          <a:p>
            <a:r>
              <a:rPr lang="en-US" sz="2400" dirty="0">
                <a:latin typeface="+mj-lt"/>
              </a:rPr>
              <a:t>This effort began in 2015 as part of LSU’s Rural Family Medicine Residency program and has now expanded into LSUHSC Schools of Medicine, Dentistry, Nursing, and Public Health. </a:t>
            </a:r>
          </a:p>
          <a:p>
            <a:endParaRPr lang="en-US" dirty="0">
              <a:latin typeface="+mj-lt"/>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17</a:t>
            </a:fld>
            <a:endParaRPr lang="en-US"/>
          </a:p>
        </p:txBody>
      </p:sp>
      <p:sp>
        <p:nvSpPr>
          <p:cNvPr id="7" name="Content Placeholder 6">
            <a:extLst>
              <a:ext uri="{FF2B5EF4-FFF2-40B4-BE49-F238E27FC236}">
                <a16:creationId xmlns:a16="http://schemas.microsoft.com/office/drawing/2014/main" id="{729D5A92-6F90-4237-A1C6-CA11A3C0FEA4}"/>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664369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IPE at LSU</a:t>
            </a:r>
          </a:p>
        </p:txBody>
      </p:sp>
      <p:sp>
        <p:nvSpPr>
          <p:cNvPr id="3" name="Content Placeholder 2"/>
          <p:cNvSpPr>
            <a:spLocks noGrp="1"/>
          </p:cNvSpPr>
          <p:nvPr>
            <p:ph idx="1"/>
          </p:nvPr>
        </p:nvSpPr>
        <p:spPr>
          <a:xfrm>
            <a:off x="304721" y="1636712"/>
            <a:ext cx="11274663" cy="4525963"/>
          </a:xfrm>
        </p:spPr>
        <p:txBody>
          <a:bodyPr/>
          <a:lstStyle/>
          <a:p>
            <a:r>
              <a:rPr lang="en-US" dirty="0">
                <a:latin typeface="+mj-lt"/>
              </a:rPr>
              <a:t>Our goal is to demonstrate high standards of ethical conduct and quality of care in one’s contributions to team-based care. </a:t>
            </a:r>
          </a:p>
          <a:p>
            <a:r>
              <a:rPr lang="en-US" dirty="0">
                <a:latin typeface="+mj-lt"/>
              </a:rPr>
              <a:t>Further, use the full scope of knowledge, skills, and abilities of professionals from health and other fields to provide care that is safe, timely, efficient, effective and equitable. </a:t>
            </a:r>
          </a:p>
          <a:p>
            <a:r>
              <a:rPr lang="en-US" dirty="0">
                <a:latin typeface="+mj-lt"/>
              </a:rPr>
              <a:t>Finally, we believe that healthcare professionals must be able to perform effectively on teams and in different team roles in a variety of settings. </a:t>
            </a:r>
          </a:p>
          <a:p>
            <a:r>
              <a:rPr lang="en-US" dirty="0">
                <a:latin typeface="+mj-lt"/>
              </a:rPr>
              <a:t> </a:t>
            </a:r>
          </a:p>
          <a:p>
            <a:endParaRPr lang="en-US" dirty="0">
              <a:latin typeface="+mj-lt"/>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18</a:t>
            </a:fld>
            <a:endParaRPr lang="en-US"/>
          </a:p>
        </p:txBody>
      </p:sp>
    </p:spTree>
    <p:extLst>
      <p:ext uri="{BB962C8B-B14F-4D97-AF65-F5344CB8AC3E}">
        <p14:creationId xmlns:p14="http://schemas.microsoft.com/office/powerpoint/2010/main" val="963746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25437" t="40975" r="26870" b="6119"/>
          <a:stretch/>
        </p:blipFill>
        <p:spPr>
          <a:xfrm>
            <a:off x="2284411" y="993618"/>
            <a:ext cx="7693267" cy="5181600"/>
          </a:xfrm>
          <a:prstGeom prst="rect">
            <a:avLst/>
          </a:prstGeom>
        </p:spPr>
      </p:pic>
      <p:sp>
        <p:nvSpPr>
          <p:cNvPr id="4" name="Slide Number Placeholder 3"/>
          <p:cNvSpPr>
            <a:spLocks noGrp="1"/>
          </p:cNvSpPr>
          <p:nvPr>
            <p:ph type="sldNum" sz="quarter" idx="10"/>
          </p:nvPr>
        </p:nvSpPr>
        <p:spPr/>
        <p:txBody>
          <a:bodyPr/>
          <a:lstStyle/>
          <a:p>
            <a:fld id="{BF25531C-F3B7-4618-9A07-E14445AD441B}" type="slidenum">
              <a:rPr lang="en-US" smtClean="0"/>
              <a:pPr/>
              <a:t>19</a:t>
            </a:fld>
            <a:endParaRPr lang="en-US"/>
          </a:p>
        </p:txBody>
      </p:sp>
      <p:sp>
        <p:nvSpPr>
          <p:cNvPr id="6" name="TextBox 5"/>
          <p:cNvSpPr txBox="1"/>
          <p:nvPr/>
        </p:nvSpPr>
        <p:spPr>
          <a:xfrm>
            <a:off x="3402478" y="285732"/>
            <a:ext cx="5457135" cy="707886"/>
          </a:xfrm>
          <a:prstGeom prst="rect">
            <a:avLst/>
          </a:prstGeom>
          <a:noFill/>
        </p:spPr>
        <p:txBody>
          <a:bodyPr wrap="none" rtlCol="0">
            <a:spAutoFit/>
          </a:bodyPr>
          <a:lstStyle/>
          <a:p>
            <a:r>
              <a:rPr lang="en-US" sz="4000" b="1" dirty="0">
                <a:latin typeface="+mj-lt"/>
              </a:rPr>
              <a:t>IPE Core Competencies</a:t>
            </a:r>
          </a:p>
        </p:txBody>
      </p:sp>
    </p:spTree>
    <p:extLst>
      <p:ext uri="{BB962C8B-B14F-4D97-AF65-F5344CB8AC3E}">
        <p14:creationId xmlns:p14="http://schemas.microsoft.com/office/powerpoint/2010/main" val="170666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388938"/>
            <a:ext cx="11274663" cy="1143000"/>
          </a:xfrm>
        </p:spPr>
        <p:txBody>
          <a:bodyPr/>
          <a:lstStyle/>
          <a:p>
            <a:r>
              <a:rPr lang="en-US" dirty="0"/>
              <a:t>Objectives</a:t>
            </a:r>
          </a:p>
        </p:txBody>
      </p:sp>
      <p:sp>
        <p:nvSpPr>
          <p:cNvPr id="3" name="Content Placeholder 2"/>
          <p:cNvSpPr>
            <a:spLocks noGrp="1"/>
          </p:cNvSpPr>
          <p:nvPr>
            <p:ph sz="half" idx="1"/>
          </p:nvPr>
        </p:nvSpPr>
        <p:spPr/>
        <p:txBody>
          <a:bodyPr/>
          <a:lstStyle/>
          <a:p>
            <a:r>
              <a:rPr lang="en-US" dirty="0">
                <a:latin typeface="+mj-lt"/>
              </a:rPr>
              <a:t>Define IPE</a:t>
            </a:r>
          </a:p>
          <a:p>
            <a:r>
              <a:rPr lang="en-US" dirty="0">
                <a:latin typeface="+mj-lt"/>
              </a:rPr>
              <a:t>Evolution of IPE</a:t>
            </a:r>
          </a:p>
          <a:p>
            <a:r>
              <a:rPr lang="en-US" dirty="0">
                <a:latin typeface="+mj-lt"/>
              </a:rPr>
              <a:t>The Need for IPE</a:t>
            </a:r>
          </a:p>
          <a:p>
            <a:r>
              <a:rPr lang="en-US" dirty="0">
                <a:latin typeface="+mj-lt"/>
              </a:rPr>
              <a:t>Barriers to IPE</a:t>
            </a:r>
          </a:p>
          <a:p>
            <a:r>
              <a:rPr lang="en-US" dirty="0">
                <a:latin typeface="+mj-lt"/>
              </a:rPr>
              <a:t>Critical Elements</a:t>
            </a:r>
          </a:p>
          <a:p>
            <a:r>
              <a:rPr lang="en-US" dirty="0">
                <a:latin typeface="+mj-lt"/>
              </a:rPr>
              <a:t>IPE Competencies</a:t>
            </a:r>
          </a:p>
          <a:p>
            <a:r>
              <a:rPr lang="en-US" dirty="0">
                <a:latin typeface="+mj-lt"/>
              </a:rPr>
              <a:t>LSU and Healing Peru</a:t>
            </a:r>
          </a:p>
          <a:p>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2</a:t>
            </a:fld>
            <a:endParaRPr lang="en-US"/>
          </a:p>
        </p:txBody>
      </p:sp>
      <p:pic>
        <p:nvPicPr>
          <p:cNvPr id="3074" name="Picture 2" descr="LSU Health New Orle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412" y="274638"/>
            <a:ext cx="2857500" cy="685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E2EBE400-6CB6-4ADD-B59E-843458CDD994}"/>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22179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IPE Competencies</a:t>
            </a:r>
          </a:p>
        </p:txBody>
      </p:sp>
      <p:sp>
        <p:nvSpPr>
          <p:cNvPr id="3" name="Content Placeholder 2"/>
          <p:cNvSpPr>
            <a:spLocks noGrp="1"/>
          </p:cNvSpPr>
          <p:nvPr>
            <p:ph idx="1"/>
          </p:nvPr>
        </p:nvSpPr>
        <p:spPr>
          <a:xfrm>
            <a:off x="304721" y="1417638"/>
            <a:ext cx="11274663" cy="4525963"/>
          </a:xfrm>
        </p:spPr>
        <p:txBody>
          <a:bodyPr/>
          <a:lstStyle/>
          <a:p>
            <a:r>
              <a:rPr lang="en-US" dirty="0">
                <a:latin typeface="+mj-lt"/>
              </a:rPr>
              <a:t>RR3 - Engage diverse professionals who complement one’s own professional expertise, as well as associated</a:t>
            </a:r>
            <a:br>
              <a:rPr lang="en-US" dirty="0">
                <a:latin typeface="+mj-lt"/>
              </a:rPr>
            </a:br>
            <a:r>
              <a:rPr lang="en-US" dirty="0">
                <a:latin typeface="+mj-lt"/>
              </a:rPr>
              <a:t>resources, to develop strategies to meet specific health and healthcare needs of patients and populations</a:t>
            </a:r>
            <a:br>
              <a:rPr lang="en-US" dirty="0">
                <a:latin typeface="+mj-lt"/>
              </a:rPr>
            </a:br>
            <a:br>
              <a:rPr lang="en-US" dirty="0">
                <a:latin typeface="+mj-lt"/>
              </a:rPr>
            </a:br>
            <a:r>
              <a:rPr lang="en-US" dirty="0">
                <a:latin typeface="+mj-lt"/>
              </a:rPr>
              <a:t>TT4 - Integrate the knowledge and experience of health and other professions to inform health and care</a:t>
            </a:r>
            <a:br>
              <a:rPr lang="en-US" dirty="0">
                <a:latin typeface="+mj-lt"/>
              </a:rPr>
            </a:br>
            <a:r>
              <a:rPr lang="en-US" dirty="0">
                <a:latin typeface="+mj-lt"/>
              </a:rPr>
              <a:t>decisions, while respecting patient and community values and priorities/preferences for care</a:t>
            </a:r>
            <a:br>
              <a:rPr lang="en-US" dirty="0">
                <a:latin typeface="+mj-lt"/>
              </a:rPr>
            </a:br>
            <a:br>
              <a:rPr lang="en-US" dirty="0">
                <a:latin typeface="+mj-lt"/>
              </a:rPr>
            </a:br>
            <a:endParaRPr lang="en-US" dirty="0">
              <a:latin typeface="+mj-lt"/>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20</a:t>
            </a:fld>
            <a:endParaRPr lang="en-US"/>
          </a:p>
        </p:txBody>
      </p:sp>
    </p:spTree>
    <p:extLst>
      <p:ext uri="{BB962C8B-B14F-4D97-AF65-F5344CB8AC3E}">
        <p14:creationId xmlns:p14="http://schemas.microsoft.com/office/powerpoint/2010/main" val="397888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IPE Competencies </a:t>
            </a:r>
          </a:p>
        </p:txBody>
      </p:sp>
      <p:sp>
        <p:nvSpPr>
          <p:cNvPr id="3" name="Content Placeholder 2"/>
          <p:cNvSpPr>
            <a:spLocks noGrp="1"/>
          </p:cNvSpPr>
          <p:nvPr>
            <p:ph idx="1"/>
          </p:nvPr>
        </p:nvSpPr>
        <p:spPr>
          <a:xfrm>
            <a:off x="304721" y="1421182"/>
            <a:ext cx="11274663" cy="4525963"/>
          </a:xfrm>
        </p:spPr>
        <p:txBody>
          <a:bodyPr/>
          <a:lstStyle/>
          <a:p>
            <a:r>
              <a:rPr lang="en-US" dirty="0">
                <a:latin typeface="+mj-lt"/>
              </a:rPr>
              <a:t>VE7 - Demonstrate high standards of ethical conduct and quality of care in one’s contributions to team-based</a:t>
            </a:r>
            <a:br>
              <a:rPr lang="en-US" dirty="0">
                <a:latin typeface="+mj-lt"/>
              </a:rPr>
            </a:br>
            <a:r>
              <a:rPr lang="en-US" dirty="0">
                <a:latin typeface="+mj-lt"/>
              </a:rPr>
              <a:t>care.</a:t>
            </a:r>
          </a:p>
          <a:p>
            <a:r>
              <a:rPr lang="en-US" dirty="0">
                <a:latin typeface="+mj-lt"/>
              </a:rPr>
              <a:t>CC3 - Express one’s knowledge and opinions to team members involved in patient care and population health</a:t>
            </a:r>
            <a:br>
              <a:rPr lang="en-US" dirty="0">
                <a:latin typeface="+mj-lt"/>
              </a:rPr>
            </a:br>
            <a:r>
              <a:rPr lang="en-US" dirty="0">
                <a:latin typeface="+mj-lt"/>
              </a:rPr>
              <a:t>improvement with confidence, clarity, and respect, working to ensure common understanding of</a:t>
            </a:r>
            <a:br>
              <a:rPr lang="en-US" dirty="0">
                <a:latin typeface="+mj-lt"/>
              </a:rPr>
            </a:br>
            <a:r>
              <a:rPr lang="en-US" dirty="0">
                <a:latin typeface="+mj-lt"/>
              </a:rPr>
              <a:t>information, treatment, care decisions, and population health programs and policies.</a:t>
            </a:r>
          </a:p>
          <a:p>
            <a:endParaRPr lang="en-US" dirty="0">
              <a:latin typeface="+mj-lt"/>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21</a:t>
            </a:fld>
            <a:endParaRPr lang="en-US"/>
          </a:p>
        </p:txBody>
      </p:sp>
    </p:spTree>
    <p:extLst>
      <p:ext uri="{BB962C8B-B14F-4D97-AF65-F5344CB8AC3E}">
        <p14:creationId xmlns:p14="http://schemas.microsoft.com/office/powerpoint/2010/main" val="1630628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ChangeArrowheads="1"/>
          </p:cNvSpPr>
          <p:nvPr>
            <p:ph type="title"/>
          </p:nvPr>
        </p:nvSpPr>
        <p:spPr>
          <a:xfrm>
            <a:off x="-77788" y="397450"/>
            <a:ext cx="7024687"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94C600"/>
                </a:solidFill>
              </a:rPr>
              <a:t>History</a:t>
            </a:r>
          </a:p>
        </p:txBody>
      </p:sp>
      <p:sp>
        <p:nvSpPr>
          <p:cNvPr id="81923" name="Text Box 2"/>
          <p:cNvSpPr txBox="1">
            <a:spLocks noChangeArrowheads="1"/>
          </p:cNvSpPr>
          <p:nvPr/>
        </p:nvSpPr>
        <p:spPr bwMode="auto">
          <a:xfrm>
            <a:off x="608012" y="1540450"/>
            <a:ext cx="7110412" cy="425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5000" rIns="90000" bIns="45000"/>
          <a:lstStyle>
            <a:lvl1pPr marL="338138" indent="-2682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1pPr>
            <a:lvl2pPr marL="635000" indent="-269875">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2pPr>
            <a:lvl3pPr indent="-227013">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3pPr>
            <a:lvl4pPr marL="16002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4pPr>
            <a:lvl5pPr marL="20574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5pPr>
            <a:lvl6pPr marL="25146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6pPr>
            <a:lvl7pPr marL="29718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7pPr>
            <a:lvl8pPr marL="34290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8pPr>
            <a:lvl9pPr marL="38862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9pPr>
          </a:lstStyle>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Established in 2007</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Grassroots</a:t>
            </a:r>
          </a:p>
          <a:p>
            <a:pPr lvl="1">
              <a:spcBef>
                <a:spcPts val="438"/>
              </a:spcBef>
              <a:spcAft>
                <a:spcPts val="1425"/>
              </a:spcAft>
              <a:buClr>
                <a:srgbClr val="94C600"/>
              </a:buClr>
              <a:buSzPct val="76000"/>
              <a:buFont typeface="Wingdings 2" charset="2"/>
              <a:buChar char=""/>
              <a:defRPr/>
            </a:pPr>
            <a:r>
              <a:rPr lang="en-US" altLang="en-US" sz="2200" dirty="0">
                <a:solidFill>
                  <a:srgbClr val="3E3D2D"/>
                </a:solidFill>
                <a:latin typeface="+mj-lt"/>
                <a:ea typeface="Arial Unicode MS" charset="0"/>
              </a:rPr>
              <a:t>501c3 non-profit</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Family Medicine Residency </a:t>
            </a:r>
          </a:p>
          <a:p>
            <a:pPr lvl="1">
              <a:spcBef>
                <a:spcPts val="438"/>
              </a:spcBef>
              <a:spcAft>
                <a:spcPts val="1425"/>
              </a:spcAft>
              <a:buClr>
                <a:srgbClr val="94C600"/>
              </a:buClr>
              <a:buSzPct val="76000"/>
              <a:buFont typeface="Wingdings 2" charset="2"/>
              <a:buChar char=""/>
              <a:defRPr/>
            </a:pPr>
            <a:r>
              <a:rPr lang="en-US" altLang="en-US" sz="2200" dirty="0">
                <a:solidFill>
                  <a:srgbClr val="3E3D2D"/>
                </a:solidFill>
                <a:latin typeface="+mj-lt"/>
                <a:ea typeface="Arial Unicode MS" charset="0"/>
              </a:rPr>
              <a:t>“Area of Concentration” / Global Health Track</a:t>
            </a:r>
          </a:p>
          <a:p>
            <a:pPr lvl="2">
              <a:spcBef>
                <a:spcPts val="400"/>
              </a:spcBef>
              <a:spcAft>
                <a:spcPts val="1425"/>
              </a:spcAft>
              <a:buClr>
                <a:srgbClr val="94C600"/>
              </a:buClr>
              <a:buSzPct val="76000"/>
              <a:buFont typeface="Wingdings 2" charset="2"/>
              <a:buChar char=""/>
              <a:defRPr/>
            </a:pPr>
            <a:r>
              <a:rPr lang="en-US" altLang="en-US" sz="2000" dirty="0">
                <a:solidFill>
                  <a:srgbClr val="3E3D2D"/>
                </a:solidFill>
                <a:latin typeface="+mj-lt"/>
                <a:ea typeface="Arial Unicode MS" charset="0"/>
              </a:rPr>
              <a:t>Humanitarian Medicine</a:t>
            </a:r>
          </a:p>
          <a:p>
            <a:pPr>
              <a:spcBef>
                <a:spcPts val="488"/>
              </a:spcBef>
              <a:spcAft>
                <a:spcPts val="1425"/>
              </a:spcAft>
              <a:buClr>
                <a:srgbClr val="94C600"/>
              </a:buClr>
              <a:buSzPct val="76000"/>
              <a:buFont typeface="Wingdings 2" charset="2"/>
              <a:buChar char=""/>
              <a:defRPr/>
            </a:pPr>
            <a:r>
              <a:rPr lang="en-US" altLang="en-US" sz="2400" dirty="0" err="1">
                <a:solidFill>
                  <a:srgbClr val="3E3D2D"/>
                </a:solidFill>
                <a:latin typeface="+mj-lt"/>
                <a:ea typeface="Arial Unicode MS" charset="0"/>
              </a:rPr>
              <a:t>Andajuaylillas</a:t>
            </a:r>
            <a:r>
              <a:rPr lang="en-US" altLang="en-US" sz="2400" dirty="0">
                <a:solidFill>
                  <a:srgbClr val="3E3D2D"/>
                </a:solidFill>
                <a:latin typeface="+mj-lt"/>
                <a:ea typeface="Arial Unicode MS" charset="0"/>
              </a:rPr>
              <a:t>, Peru</a:t>
            </a:r>
            <a:endParaRPr lang="en-US" altLang="en-US" sz="2200" dirty="0">
              <a:solidFill>
                <a:srgbClr val="3E3D2D"/>
              </a:solidFill>
              <a:latin typeface="+mj-lt"/>
              <a:ea typeface="Arial Unicode MS" charset="0"/>
            </a:endParaRPr>
          </a:p>
          <a:p>
            <a:pPr>
              <a:spcBef>
                <a:spcPts val="488"/>
              </a:spcBef>
              <a:spcAft>
                <a:spcPts val="1425"/>
              </a:spcAft>
              <a:defRPr/>
            </a:pPr>
            <a:endParaRPr lang="en-US" altLang="en-US" sz="2200" dirty="0">
              <a:solidFill>
                <a:srgbClr val="3E3D2D"/>
              </a:solidFill>
              <a:latin typeface="+mj-lt"/>
              <a:ea typeface="Arial Unicode MS" charset="0"/>
            </a:endParaRPr>
          </a:p>
        </p:txBody>
      </p:sp>
    </p:spTree>
    <p:extLst>
      <p:ext uri="{BB962C8B-B14F-4D97-AF65-F5344CB8AC3E}">
        <p14:creationId xmlns:p14="http://schemas.microsoft.com/office/powerpoint/2010/main" val="19916618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ChangeArrowheads="1"/>
          </p:cNvSpPr>
          <p:nvPr>
            <p:ph type="title"/>
          </p:nvPr>
        </p:nvSpPr>
        <p:spPr>
          <a:xfrm>
            <a:off x="150812" y="43963"/>
            <a:ext cx="5348287"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94C600"/>
                </a:solidFill>
              </a:rPr>
              <a:t>Where</a:t>
            </a:r>
          </a:p>
        </p:txBody>
      </p:sp>
      <p:sp>
        <p:nvSpPr>
          <p:cNvPr id="83971" name="Text Box 2"/>
          <p:cNvSpPr txBox="1">
            <a:spLocks noChangeArrowheads="1"/>
          </p:cNvSpPr>
          <p:nvPr/>
        </p:nvSpPr>
        <p:spPr bwMode="auto">
          <a:xfrm>
            <a:off x="4581731" y="1189803"/>
            <a:ext cx="2833686" cy="1833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5000" rIns="90000" bIns="45000"/>
          <a:lstStyle>
            <a:lvl1pPr marL="338138" indent="-2682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1pPr>
            <a:lvl2pPr marL="635000" indent="-269875">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2pPr>
            <a:lvl3pPr marL="11430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3pPr>
            <a:lvl4pPr marL="16002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4pPr>
            <a:lvl5pPr marL="20574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5pPr>
            <a:lvl6pPr marL="25146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6pPr>
            <a:lvl7pPr marL="29718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7pPr>
            <a:lvl8pPr marL="34290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8pPr>
            <a:lvl9pPr marL="38862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9pPr>
          </a:lstStyle>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45km South Cusco </a:t>
            </a:r>
          </a:p>
          <a:p>
            <a:pPr>
              <a:spcBef>
                <a:spcPts val="488"/>
              </a:spcBef>
              <a:spcAft>
                <a:spcPts val="1425"/>
              </a:spcAft>
              <a:buClr>
                <a:srgbClr val="94C600"/>
              </a:buClr>
              <a:buSzPct val="76000"/>
              <a:buFont typeface="Wingdings 2" charset="2"/>
              <a:buChar char=""/>
              <a:defRPr/>
            </a:pPr>
            <a:r>
              <a:rPr lang="en-US" altLang="en-US" sz="2400" dirty="0" err="1">
                <a:solidFill>
                  <a:srgbClr val="3E3D2D"/>
                </a:solidFill>
                <a:latin typeface="+mj-lt"/>
                <a:ea typeface="Arial Unicode MS" charset="0"/>
              </a:rPr>
              <a:t>Andajuaylillas</a:t>
            </a:r>
            <a:endParaRPr lang="en-US" altLang="en-US" sz="2400" dirty="0">
              <a:solidFill>
                <a:srgbClr val="3E3D2D"/>
              </a:solidFill>
              <a:latin typeface="+mj-lt"/>
              <a:ea typeface="Arial Unicode MS" charset="0"/>
            </a:endParaRPr>
          </a:p>
          <a:p>
            <a:pPr lvl="1">
              <a:spcBef>
                <a:spcPts val="488"/>
              </a:spcBef>
              <a:spcAft>
                <a:spcPts val="1425"/>
              </a:spcAft>
              <a:buClr>
                <a:srgbClr val="94C600"/>
              </a:buClr>
              <a:buSzPct val="76000"/>
              <a:buFont typeface="Wingdings 2" charset="2"/>
              <a:buChar char=""/>
              <a:defRPr/>
            </a:pPr>
            <a:r>
              <a:rPr lang="en-US" altLang="en-US" sz="2200" dirty="0">
                <a:solidFill>
                  <a:srgbClr val="3E3D2D"/>
                </a:solidFill>
                <a:latin typeface="+mj-lt"/>
                <a:ea typeface="Arial Unicode MS" charset="0"/>
              </a:rPr>
              <a:t>12 communities</a:t>
            </a:r>
          </a:p>
          <a:p>
            <a:pPr lvl="1">
              <a:spcBef>
                <a:spcPts val="488"/>
              </a:spcBef>
              <a:spcAft>
                <a:spcPts val="1425"/>
              </a:spcAft>
              <a:buClr>
                <a:srgbClr val="94C600"/>
              </a:buClr>
              <a:buSzPct val="76000"/>
              <a:buFont typeface="Wingdings 2" charset="2"/>
              <a:buChar char=""/>
              <a:defRPr/>
            </a:pPr>
            <a:endParaRPr lang="en-US" altLang="en-US" sz="2200" dirty="0">
              <a:solidFill>
                <a:srgbClr val="3E3D2D"/>
              </a:solidFill>
              <a:latin typeface="+mj-lt"/>
              <a:ea typeface="Arial Unicode MS" charset="0"/>
            </a:endParaRPr>
          </a:p>
          <a:p>
            <a:pPr marL="365125" lvl="1" indent="0">
              <a:spcBef>
                <a:spcPts val="438"/>
              </a:spcBef>
              <a:spcAft>
                <a:spcPts val="1425"/>
              </a:spcAft>
              <a:buClr>
                <a:srgbClr val="94C600"/>
              </a:buClr>
              <a:buSzPct val="76000"/>
              <a:defRPr/>
            </a:pPr>
            <a:endParaRPr lang="en-US" altLang="en-US" sz="2200" dirty="0">
              <a:solidFill>
                <a:srgbClr val="3E3D2D"/>
              </a:solidFill>
              <a:latin typeface="+mj-lt"/>
              <a:ea typeface="Arial Unicode MS" charset="0"/>
            </a:endParaRPr>
          </a:p>
          <a:p>
            <a:pPr>
              <a:spcAft>
                <a:spcPts val="1425"/>
              </a:spcAft>
              <a:defRPr/>
            </a:pPr>
            <a:endParaRPr lang="en-US" altLang="en-US" sz="2200" dirty="0">
              <a:solidFill>
                <a:srgbClr val="3E3D2D"/>
              </a:solidFill>
              <a:latin typeface="+mj-lt"/>
              <a:ea typeface="Arial Unicode MS" charset="0"/>
            </a:endParaRPr>
          </a:p>
        </p:txBody>
      </p:sp>
      <p:pic>
        <p:nvPicPr>
          <p:cNvPr id="83972" name="Picture 1"/>
          <p:cNvPicPr>
            <a:picLocks noChangeAspect="1" noChangeArrowheads="1"/>
          </p:cNvPicPr>
          <p:nvPr/>
        </p:nvPicPr>
        <p:blipFill>
          <a:blip r:embed="rId3"/>
          <a:srcRect/>
          <a:stretch>
            <a:fillRect/>
          </a:stretch>
        </p:blipFill>
        <p:spPr bwMode="auto">
          <a:xfrm>
            <a:off x="7313612" y="-457200"/>
            <a:ext cx="4786314" cy="6019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2" name="Picture 1"/>
          <p:cNvPicPr>
            <a:picLocks noChangeAspect="1"/>
          </p:cNvPicPr>
          <p:nvPr/>
        </p:nvPicPr>
        <p:blipFill>
          <a:blip r:embed="rId4"/>
          <a:stretch>
            <a:fillRect/>
          </a:stretch>
        </p:blipFill>
        <p:spPr>
          <a:xfrm>
            <a:off x="303212" y="2667000"/>
            <a:ext cx="4281879" cy="32098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9839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ChangeArrowheads="1"/>
          </p:cNvSpPr>
          <p:nvPr>
            <p:ph type="title"/>
          </p:nvPr>
        </p:nvSpPr>
        <p:spPr>
          <a:xfrm>
            <a:off x="2565401" y="1027113"/>
            <a:ext cx="7024687"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solidFill>
                  <a:srgbClr val="94C600"/>
                </a:solidFill>
              </a:rPr>
              <a:t>Where</a:t>
            </a:r>
          </a:p>
        </p:txBody>
      </p:sp>
      <p:pic>
        <p:nvPicPr>
          <p:cNvPr id="86019" name="Picture 2"/>
          <p:cNvPicPr>
            <a:picLocks noChangeAspect="1" noChangeArrowheads="1"/>
          </p:cNvPicPr>
          <p:nvPr/>
        </p:nvPicPr>
        <p:blipFill>
          <a:blip r:embed="rId3"/>
          <a:srcRect/>
          <a:stretch>
            <a:fillRect/>
          </a:stretch>
        </p:blipFill>
        <p:spPr bwMode="auto">
          <a:xfrm>
            <a:off x="2267744" y="0"/>
            <a:ext cx="7620000" cy="59924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27817259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Grp="1" noChangeArrowheads="1"/>
          </p:cNvSpPr>
          <p:nvPr>
            <p:ph type="title"/>
          </p:nvPr>
        </p:nvSpPr>
        <p:spPr>
          <a:xfrm>
            <a:off x="227012" y="228600"/>
            <a:ext cx="7024687"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94C600"/>
                </a:solidFill>
              </a:rPr>
              <a:t>Who</a:t>
            </a:r>
          </a:p>
        </p:txBody>
      </p:sp>
      <p:sp>
        <p:nvSpPr>
          <p:cNvPr id="90115" name="Text Box 2"/>
          <p:cNvSpPr txBox="1">
            <a:spLocks noChangeArrowheads="1"/>
          </p:cNvSpPr>
          <p:nvPr/>
        </p:nvSpPr>
        <p:spPr bwMode="auto">
          <a:xfrm>
            <a:off x="1065212" y="1392865"/>
            <a:ext cx="6777037"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5000" rIns="90000" bIns="45000"/>
          <a:lstStyle>
            <a:lvl1pPr marL="338138" indent="-2682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1pPr>
            <a:lvl2pPr marL="635000" indent="-269875">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2pPr>
            <a:lvl3pPr marL="11430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3pPr>
            <a:lvl4pPr marL="16002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4pPr>
            <a:lvl5pPr marL="20574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5pPr>
            <a:lvl6pPr marL="25146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6pPr>
            <a:lvl7pPr marL="29718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7pPr>
            <a:lvl8pPr marL="34290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8pPr>
            <a:lvl9pPr marL="38862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9pPr>
          </a:lstStyle>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cs typeface="Arial Unicode MS" charset="0"/>
              </a:rPr>
              <a:t>Indigenous population </a:t>
            </a:r>
          </a:p>
          <a:p>
            <a:pPr lvl="1">
              <a:spcBef>
                <a:spcPts val="438"/>
              </a:spcBef>
              <a:spcAft>
                <a:spcPts val="1425"/>
              </a:spcAft>
              <a:buClr>
                <a:srgbClr val="94C600"/>
              </a:buClr>
              <a:buSzPct val="76000"/>
              <a:buFont typeface="Wingdings 2" charset="2"/>
              <a:buChar char=""/>
              <a:defRPr/>
            </a:pPr>
            <a:r>
              <a:rPr lang="en-US" altLang="en-US" sz="2200" dirty="0">
                <a:solidFill>
                  <a:srgbClr val="3E3D2D"/>
                </a:solidFill>
                <a:latin typeface="+mj-lt"/>
                <a:ea typeface="Arial Unicode MS" charset="0"/>
                <a:cs typeface="Arial Unicode MS" charset="0"/>
              </a:rPr>
              <a:t>Quechua speakers</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cs typeface="Arial Unicode MS" charset="0"/>
              </a:rPr>
              <a:t>Proud descendants of Inca </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cs typeface="Arial Unicode MS" charset="0"/>
              </a:rPr>
              <a:t>Agricultural community</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cs typeface="Arial Unicode MS" charset="0"/>
              </a:rPr>
              <a:t>Income less than 1$ / day</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cs typeface="Arial Unicode MS" charset="0"/>
              </a:rPr>
              <a:t>Complex social/</a:t>
            </a:r>
            <a:r>
              <a:rPr lang="en-US" altLang="en-US" sz="2400" dirty="0" err="1">
                <a:solidFill>
                  <a:srgbClr val="3E3D2D"/>
                </a:solidFill>
                <a:latin typeface="+mj-lt"/>
                <a:ea typeface="Arial Unicode MS" charset="0"/>
                <a:cs typeface="Arial Unicode MS" charset="0"/>
              </a:rPr>
              <a:t>politcal</a:t>
            </a:r>
            <a:r>
              <a:rPr lang="en-US" altLang="en-US" sz="2400" dirty="0">
                <a:solidFill>
                  <a:srgbClr val="3E3D2D"/>
                </a:solidFill>
                <a:latin typeface="+mj-lt"/>
                <a:ea typeface="Arial Unicode MS" charset="0"/>
                <a:cs typeface="Arial Unicode MS" charset="0"/>
              </a:rPr>
              <a:t> history</a:t>
            </a:r>
          </a:p>
          <a:p>
            <a:pPr lvl="1">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cs typeface="Arial Unicode MS" charset="0"/>
              </a:rPr>
              <a:t>political violence, human rights victims </a:t>
            </a:r>
          </a:p>
        </p:txBody>
      </p:sp>
    </p:spTree>
    <p:extLst>
      <p:ext uri="{BB962C8B-B14F-4D97-AF65-F5344CB8AC3E}">
        <p14:creationId xmlns:p14="http://schemas.microsoft.com/office/powerpoint/2010/main" val="9725473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ChangeArrowheads="1"/>
          </p:cNvSpPr>
          <p:nvPr>
            <p:ph type="title"/>
          </p:nvPr>
        </p:nvSpPr>
        <p:spPr>
          <a:xfrm>
            <a:off x="379412" y="304800"/>
            <a:ext cx="7024687"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94C600"/>
                </a:solidFill>
              </a:rPr>
              <a:t>Partnered With</a:t>
            </a:r>
          </a:p>
        </p:txBody>
      </p:sp>
      <p:sp>
        <p:nvSpPr>
          <p:cNvPr id="92163" name="Text Box 2"/>
          <p:cNvSpPr txBox="1">
            <a:spLocks noChangeArrowheads="1"/>
          </p:cNvSpPr>
          <p:nvPr/>
        </p:nvSpPr>
        <p:spPr bwMode="auto">
          <a:xfrm>
            <a:off x="484980" y="1447800"/>
            <a:ext cx="681355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5000" rIns="90000" bIns="45000"/>
          <a:lstStyle>
            <a:lvl1pPr marL="338138" indent="-2682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1pPr>
            <a:lvl2pPr marL="742950" indent="-28575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2pPr>
            <a:lvl3pPr marL="11430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3pPr>
            <a:lvl4pPr marL="16002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4pPr>
            <a:lvl5pPr marL="20574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5pPr>
            <a:lvl6pPr marL="25146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6pPr>
            <a:lvl7pPr marL="29718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7pPr>
            <a:lvl8pPr marL="34290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8pPr>
            <a:lvl9pPr marL="38862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9pPr>
          </a:lstStyle>
          <a:p>
            <a:pPr>
              <a:spcBef>
                <a:spcPts val="488"/>
              </a:spcBef>
              <a:spcAft>
                <a:spcPts val="1425"/>
              </a:spcAft>
              <a:buClr>
                <a:srgbClr val="94C600"/>
              </a:buClr>
              <a:buSzPct val="76000"/>
              <a:buFont typeface="Wingdings 2" charset="2"/>
              <a:buChar char=""/>
              <a:defRPr/>
            </a:pPr>
            <a:r>
              <a:rPr lang="en-US" altLang="en-US" sz="2400" dirty="0" err="1">
                <a:solidFill>
                  <a:srgbClr val="3E3D2D"/>
                </a:solidFill>
                <a:latin typeface="+mj-lt"/>
                <a:ea typeface="Arial Unicode MS" charset="0"/>
              </a:rPr>
              <a:t>Q’ewar</a:t>
            </a:r>
            <a:r>
              <a:rPr lang="en-US" altLang="en-US" sz="2400" dirty="0">
                <a:solidFill>
                  <a:srgbClr val="3E3D2D"/>
                </a:solidFill>
                <a:latin typeface="+mj-lt"/>
                <a:ea typeface="Arial Unicode MS" charset="0"/>
              </a:rPr>
              <a:t> Project</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Jesuits / “Society of Jesus”</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Municipality / MOH</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USAF Family Medicine Residency</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Tulane School of Medicine</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LSUHSC – New Orleans</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Cusco Medical School … </a:t>
            </a:r>
          </a:p>
          <a:p>
            <a:pPr>
              <a:spcBef>
                <a:spcPts val="488"/>
              </a:spcBef>
              <a:spcAft>
                <a:spcPts val="1425"/>
              </a:spcAft>
              <a:defRPr/>
            </a:pPr>
            <a:endParaRPr lang="en-US" altLang="en-US" sz="2400" dirty="0">
              <a:solidFill>
                <a:srgbClr val="3E3D2D"/>
              </a:solidFill>
              <a:latin typeface="+mj-lt"/>
              <a:ea typeface="Arial Unicode MS" charset="0"/>
            </a:endParaRPr>
          </a:p>
          <a:p>
            <a:pPr>
              <a:spcBef>
                <a:spcPts val="488"/>
              </a:spcBef>
              <a:spcAft>
                <a:spcPts val="1425"/>
              </a:spcAft>
              <a:defRPr/>
            </a:pPr>
            <a:endParaRPr lang="en-US" altLang="en-US" sz="2400" dirty="0">
              <a:solidFill>
                <a:srgbClr val="3E3D2D"/>
              </a:solidFill>
              <a:latin typeface="+mj-lt"/>
              <a:ea typeface="Arial Unicode MS" charset="0"/>
            </a:endParaRPr>
          </a:p>
        </p:txBody>
      </p:sp>
    </p:spTree>
    <p:extLst>
      <p:ext uri="{BB962C8B-B14F-4D97-AF65-F5344CB8AC3E}">
        <p14:creationId xmlns:p14="http://schemas.microsoft.com/office/powerpoint/2010/main" val="390911102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
          <p:cNvSpPr>
            <a:spLocks noGrp="1" noChangeArrowheads="1"/>
          </p:cNvSpPr>
          <p:nvPr>
            <p:ph type="title" idx="4294967295"/>
          </p:nvPr>
        </p:nvSpPr>
        <p:spPr>
          <a:xfrm>
            <a:off x="0" y="274638"/>
            <a:ext cx="11274425" cy="1143000"/>
          </a:xfrm>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94C600"/>
                </a:solidFill>
              </a:rPr>
              <a:t>Unique Health Risks</a:t>
            </a:r>
          </a:p>
        </p:txBody>
      </p:sp>
      <p:sp>
        <p:nvSpPr>
          <p:cNvPr id="96259" name="Text Box 2"/>
          <p:cNvSpPr txBox="1">
            <a:spLocks noChangeArrowheads="1"/>
          </p:cNvSpPr>
          <p:nvPr/>
        </p:nvSpPr>
        <p:spPr bwMode="auto">
          <a:xfrm>
            <a:off x="4497388" y="1417638"/>
            <a:ext cx="6777037" cy="4678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5000" rIns="90000" bIns="45000"/>
          <a:lstStyle>
            <a:lvl1pPr marL="338138" indent="-2682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1pPr>
            <a:lvl2pPr marL="635000" indent="-269875">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2pPr>
            <a:lvl3pPr marL="11430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3pPr>
            <a:lvl4pPr marL="16002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4pPr>
            <a:lvl5pPr marL="20574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5pPr>
            <a:lvl6pPr marL="25146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6pPr>
            <a:lvl7pPr marL="29718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7pPr>
            <a:lvl8pPr marL="34290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8pPr>
            <a:lvl9pPr marL="38862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9pPr>
          </a:lstStyle>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cs typeface="Arial Unicode MS" charset="0"/>
              </a:rPr>
              <a:t>Altitude</a:t>
            </a:r>
          </a:p>
          <a:p>
            <a:pPr lvl="1">
              <a:spcBef>
                <a:spcPts val="438"/>
              </a:spcBef>
              <a:spcAft>
                <a:spcPts val="1425"/>
              </a:spcAft>
              <a:buClr>
                <a:srgbClr val="94C600"/>
              </a:buClr>
              <a:buSzPct val="76000"/>
              <a:buFont typeface="Wingdings 2" charset="2"/>
              <a:buChar char=""/>
              <a:defRPr/>
            </a:pPr>
            <a:r>
              <a:rPr lang="en-US" altLang="en-US" sz="2200" dirty="0" err="1">
                <a:solidFill>
                  <a:srgbClr val="3E3D2D"/>
                </a:solidFill>
                <a:latin typeface="+mj-lt"/>
                <a:ea typeface="Arial Unicode MS" charset="0"/>
                <a:cs typeface="Arial Unicode MS" charset="0"/>
              </a:rPr>
              <a:t>Ie</a:t>
            </a:r>
            <a:r>
              <a:rPr lang="en-US" altLang="en-US" sz="2200" dirty="0">
                <a:solidFill>
                  <a:srgbClr val="3E3D2D"/>
                </a:solidFill>
                <a:latin typeface="+mj-lt"/>
                <a:ea typeface="Arial Unicode MS" charset="0"/>
                <a:cs typeface="Arial Unicode MS" charset="0"/>
              </a:rPr>
              <a:t>. AMS, CMS / “</a:t>
            </a:r>
            <a:r>
              <a:rPr lang="en-US" altLang="en-US" sz="2200" dirty="0" err="1">
                <a:solidFill>
                  <a:srgbClr val="3E3D2D"/>
                </a:solidFill>
                <a:latin typeface="+mj-lt"/>
                <a:ea typeface="Arial Unicode MS" charset="0"/>
                <a:cs typeface="Arial Unicode MS" charset="0"/>
              </a:rPr>
              <a:t>Monge’s</a:t>
            </a:r>
            <a:r>
              <a:rPr lang="en-US" altLang="en-US" sz="2200" dirty="0">
                <a:solidFill>
                  <a:srgbClr val="3E3D2D"/>
                </a:solidFill>
                <a:latin typeface="+mj-lt"/>
                <a:ea typeface="Arial Unicode MS" charset="0"/>
                <a:cs typeface="Arial Unicode MS" charset="0"/>
              </a:rPr>
              <a:t>” Disease</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cs typeface="Arial Unicode MS" charset="0"/>
              </a:rPr>
              <a:t>Tropical Diseases</a:t>
            </a:r>
          </a:p>
          <a:p>
            <a:pPr lvl="1">
              <a:spcBef>
                <a:spcPts val="438"/>
              </a:spcBef>
              <a:spcAft>
                <a:spcPts val="1425"/>
              </a:spcAft>
              <a:buClr>
                <a:srgbClr val="94C600"/>
              </a:buClr>
              <a:buSzPct val="76000"/>
              <a:buFont typeface="Wingdings 2" charset="2"/>
              <a:buChar char=""/>
              <a:defRPr/>
            </a:pPr>
            <a:r>
              <a:rPr lang="en-US" altLang="en-US" sz="2200" dirty="0" err="1">
                <a:solidFill>
                  <a:srgbClr val="3E3D2D"/>
                </a:solidFill>
                <a:latin typeface="+mj-lt"/>
                <a:ea typeface="Arial Unicode MS" charset="0"/>
                <a:cs typeface="Arial Unicode MS" charset="0"/>
              </a:rPr>
              <a:t>Ie</a:t>
            </a:r>
            <a:r>
              <a:rPr lang="en-US" altLang="en-US" sz="2200" dirty="0">
                <a:solidFill>
                  <a:srgbClr val="3E3D2D"/>
                </a:solidFill>
                <a:latin typeface="+mj-lt"/>
                <a:ea typeface="Arial Unicode MS" charset="0"/>
                <a:cs typeface="Arial Unicode MS" charset="0"/>
              </a:rPr>
              <a:t>. Hookworm, </a:t>
            </a:r>
            <a:r>
              <a:rPr lang="en-US" altLang="en-US" sz="2200" dirty="0" err="1">
                <a:solidFill>
                  <a:srgbClr val="3E3D2D"/>
                </a:solidFill>
                <a:latin typeface="+mj-lt"/>
                <a:ea typeface="Arial Unicode MS" charset="0"/>
                <a:cs typeface="Arial Unicode MS" charset="0"/>
              </a:rPr>
              <a:t>Leishmaniasis</a:t>
            </a:r>
            <a:endParaRPr lang="en-US" altLang="en-US" sz="2200" dirty="0">
              <a:solidFill>
                <a:srgbClr val="3E3D2D"/>
              </a:solidFill>
              <a:latin typeface="+mj-lt"/>
              <a:ea typeface="Arial Unicode MS" charset="0"/>
              <a:cs typeface="Arial Unicode MS" charset="0"/>
            </a:endParaRP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cs typeface="Arial Unicode MS" charset="0"/>
              </a:rPr>
              <a:t>Social Challenges</a:t>
            </a:r>
          </a:p>
          <a:p>
            <a:pPr lvl="1">
              <a:spcBef>
                <a:spcPts val="438"/>
              </a:spcBef>
              <a:spcAft>
                <a:spcPts val="1425"/>
              </a:spcAft>
              <a:buClr>
                <a:srgbClr val="94C600"/>
              </a:buClr>
              <a:buSzPct val="76000"/>
              <a:buFont typeface="Wingdings 2" charset="2"/>
              <a:buChar char=""/>
              <a:defRPr/>
            </a:pPr>
            <a:r>
              <a:rPr lang="en-US" altLang="en-US" sz="2200" dirty="0">
                <a:solidFill>
                  <a:srgbClr val="3E3D2D"/>
                </a:solidFill>
                <a:latin typeface="+mj-lt"/>
                <a:ea typeface="Arial Unicode MS" charset="0"/>
                <a:cs typeface="Arial Unicode MS" charset="0"/>
              </a:rPr>
              <a:t>Abuse / Domestic Violence</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cs typeface="Arial Unicode MS" charset="0"/>
              </a:rPr>
              <a:t>Diseases of Poverty</a:t>
            </a:r>
          </a:p>
          <a:p>
            <a:pPr lvl="1">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cs typeface="Arial Unicode MS" charset="0"/>
              </a:rPr>
              <a:t>TB, Malnutrition, Scabies, </a:t>
            </a:r>
            <a:r>
              <a:rPr lang="en-US" altLang="en-US" sz="2400" dirty="0" err="1">
                <a:solidFill>
                  <a:srgbClr val="3E3D2D"/>
                </a:solidFill>
                <a:latin typeface="+mj-lt"/>
                <a:ea typeface="Arial Unicode MS" charset="0"/>
                <a:cs typeface="Arial Unicode MS" charset="0"/>
              </a:rPr>
              <a:t>ect</a:t>
            </a:r>
            <a:r>
              <a:rPr lang="en-US" altLang="en-US" sz="2400" dirty="0">
                <a:solidFill>
                  <a:srgbClr val="3E3D2D"/>
                </a:solidFill>
                <a:latin typeface="+mj-lt"/>
                <a:ea typeface="Arial Unicode MS" charset="0"/>
                <a:cs typeface="Arial Unicode MS" charset="0"/>
              </a:rPr>
              <a:t>. </a:t>
            </a:r>
          </a:p>
        </p:txBody>
      </p:sp>
    </p:spTree>
    <p:extLst>
      <p:ext uri="{BB962C8B-B14F-4D97-AF65-F5344CB8AC3E}">
        <p14:creationId xmlns:p14="http://schemas.microsoft.com/office/powerpoint/2010/main" val="30980901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
          <p:cNvSpPr>
            <a:spLocks noGrp="1" noChangeArrowheads="1"/>
          </p:cNvSpPr>
          <p:nvPr>
            <p:ph type="title"/>
          </p:nvPr>
        </p:nvSpPr>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solidFill>
                  <a:srgbClr val="94C600"/>
                </a:solidFill>
              </a:rPr>
              <a:t>Student Clinical Experience</a:t>
            </a:r>
          </a:p>
        </p:txBody>
      </p:sp>
      <p:sp>
        <p:nvSpPr>
          <p:cNvPr id="98307" name="Text Box 2"/>
          <p:cNvSpPr txBox="1">
            <a:spLocks noChangeArrowheads="1"/>
          </p:cNvSpPr>
          <p:nvPr/>
        </p:nvSpPr>
        <p:spPr bwMode="auto">
          <a:xfrm>
            <a:off x="317310" y="1600201"/>
            <a:ext cx="5461067"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0000" tIns="45000" rIns="90000" bIns="45000"/>
          <a:lstStyle>
            <a:lvl1pPr marL="338138" indent="-268288">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1pPr>
            <a:lvl2pPr marL="635000" indent="-269875">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2pPr>
            <a:lvl3pPr marL="11430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3pPr>
            <a:lvl4pPr marL="16002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4pPr>
            <a:lvl5pPr marL="2057400" indent="-228600">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5pPr>
            <a:lvl6pPr marL="25146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6pPr>
            <a:lvl7pPr marL="29718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7pPr>
            <a:lvl8pPr marL="34290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8pPr>
            <a:lvl9pPr marL="3886200" indent="-228600" eaLnBrk="0" fontAlgn="base" hangingPunct="0">
              <a:spcBef>
                <a:spcPct val="0"/>
              </a:spcBef>
              <a:spcAft>
                <a:spcPct val="0"/>
              </a:spcAft>
              <a:tabLst>
                <a:tab pos="338138" algn="l"/>
                <a:tab pos="795338" algn="l"/>
                <a:tab pos="1252538" algn="l"/>
                <a:tab pos="1709738" algn="l"/>
                <a:tab pos="2166938" algn="l"/>
                <a:tab pos="2624138" algn="l"/>
                <a:tab pos="3081338" algn="l"/>
                <a:tab pos="3538538" algn="l"/>
                <a:tab pos="3995738" algn="l"/>
                <a:tab pos="4452938" algn="l"/>
                <a:tab pos="4910138" algn="l"/>
                <a:tab pos="5367338" algn="l"/>
                <a:tab pos="5824538" algn="l"/>
                <a:tab pos="6281738" algn="l"/>
                <a:tab pos="6738938" algn="l"/>
                <a:tab pos="7196138" algn="l"/>
                <a:tab pos="7653338" algn="l"/>
                <a:tab pos="8110538" algn="l"/>
                <a:tab pos="8567738" algn="l"/>
                <a:tab pos="9024938" algn="l"/>
                <a:tab pos="9482138" algn="l"/>
              </a:tabLst>
              <a:defRPr>
                <a:solidFill>
                  <a:schemeClr val="tx1"/>
                </a:solidFill>
                <a:latin typeface="Verdana" charset="0"/>
              </a:defRPr>
            </a:lvl9pPr>
          </a:lstStyle>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3000 encounters over 2 weeks</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Full Spectrum Family Medicine</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Procedures</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OBGYN Opportunities</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Wilderness Medicine</a:t>
            </a:r>
          </a:p>
          <a:p>
            <a:pPr>
              <a:spcBef>
                <a:spcPts val="488"/>
              </a:spcBef>
              <a:spcAft>
                <a:spcPts val="1425"/>
              </a:spcAft>
              <a:buClr>
                <a:srgbClr val="94C600"/>
              </a:buClr>
              <a:buSzPct val="76000"/>
              <a:buFont typeface="Wingdings 2" charset="2"/>
              <a:buChar char=""/>
              <a:defRPr/>
            </a:pPr>
            <a:r>
              <a:rPr lang="en-US" altLang="en-US" sz="2200" dirty="0">
                <a:solidFill>
                  <a:srgbClr val="3E3D2D"/>
                </a:solidFill>
                <a:latin typeface="+mj-lt"/>
                <a:ea typeface="Arial Unicode MS" charset="0"/>
              </a:rPr>
              <a:t>Staff, Residents, MS, RN, MA, DDS,MPH</a:t>
            </a:r>
          </a:p>
          <a:p>
            <a:pPr>
              <a:spcBef>
                <a:spcPts val="488"/>
              </a:spcBef>
              <a:spcAft>
                <a:spcPts val="1425"/>
              </a:spcAft>
              <a:buClr>
                <a:srgbClr val="94C600"/>
              </a:buClr>
              <a:buSzPct val="76000"/>
              <a:buFont typeface="Wingdings 2" charset="2"/>
              <a:buChar char=""/>
              <a:defRPr/>
            </a:pPr>
            <a:r>
              <a:rPr lang="en-US" altLang="en-US" sz="2400" dirty="0">
                <a:solidFill>
                  <a:srgbClr val="3E3D2D"/>
                </a:solidFill>
                <a:latin typeface="+mj-lt"/>
                <a:ea typeface="Arial Unicode MS" charset="0"/>
              </a:rPr>
              <a:t>Field Clinics</a:t>
            </a:r>
          </a:p>
          <a:p>
            <a:pPr>
              <a:spcBef>
                <a:spcPts val="488"/>
              </a:spcBef>
              <a:spcAft>
                <a:spcPts val="1425"/>
              </a:spcAft>
              <a:buClr>
                <a:srgbClr val="94C600"/>
              </a:buClr>
              <a:buSzPct val="76000"/>
              <a:buFont typeface="Wingdings 2" charset="2"/>
              <a:buChar char=""/>
              <a:defRPr/>
            </a:pPr>
            <a:endParaRPr lang="en-US" altLang="en-US" sz="2200" dirty="0">
              <a:solidFill>
                <a:srgbClr val="3E3D2D"/>
              </a:solidFill>
              <a:latin typeface="+mj-lt"/>
              <a:ea typeface="Arial Unicode MS" charset="0"/>
            </a:endParaRPr>
          </a:p>
          <a:p>
            <a:pPr>
              <a:spcBef>
                <a:spcPts val="488"/>
              </a:spcBef>
              <a:spcAft>
                <a:spcPts val="1425"/>
              </a:spcAft>
              <a:buClr>
                <a:srgbClr val="94C600"/>
              </a:buClr>
              <a:buSzPct val="76000"/>
              <a:buFont typeface="Wingdings 2" charset="2"/>
              <a:buChar char=""/>
              <a:defRPr/>
            </a:pPr>
            <a:endParaRPr lang="en-US" altLang="en-US" sz="2200" dirty="0">
              <a:solidFill>
                <a:srgbClr val="3E3D2D"/>
              </a:solidFill>
              <a:latin typeface="+mj-lt"/>
              <a:ea typeface="Arial Unicode MS" charset="0"/>
            </a:endParaRPr>
          </a:p>
          <a:p>
            <a:pPr>
              <a:spcBef>
                <a:spcPts val="488"/>
              </a:spcBef>
              <a:spcAft>
                <a:spcPts val="1425"/>
              </a:spcAft>
              <a:defRPr/>
            </a:pPr>
            <a:endParaRPr lang="en-US" altLang="en-US" sz="2200" dirty="0">
              <a:solidFill>
                <a:srgbClr val="3E3D2D"/>
              </a:solidFill>
              <a:latin typeface="+mj-lt"/>
              <a:ea typeface="Arial Unicode MS" charset="0"/>
            </a:endParaRPr>
          </a:p>
        </p:txBody>
      </p:sp>
      <p:sp>
        <p:nvSpPr>
          <p:cNvPr id="3" name="Content Placeholder 2">
            <a:extLst>
              <a:ext uri="{FF2B5EF4-FFF2-40B4-BE49-F238E27FC236}">
                <a16:creationId xmlns:a16="http://schemas.microsoft.com/office/drawing/2014/main" id="{20929B9D-6ECB-413A-A1F9-5870BA1A246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9506877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altLang="en-US" sz="3600" dirty="0">
                <a:solidFill>
                  <a:srgbClr val="94C600"/>
                </a:solidFill>
              </a:rPr>
              <a:t>The Future</a:t>
            </a:r>
            <a:endParaRPr lang="en-US" altLang="en-US" sz="3600" dirty="0"/>
          </a:p>
        </p:txBody>
      </p:sp>
      <p:sp>
        <p:nvSpPr>
          <p:cNvPr id="111619" name="Content Placeholder 2"/>
          <p:cNvSpPr>
            <a:spLocks noGrp="1"/>
          </p:cNvSpPr>
          <p:nvPr>
            <p:ph sz="half" idx="1"/>
          </p:nvPr>
        </p:nvSpPr>
        <p:spPr>
          <a:xfrm>
            <a:off x="304721" y="1143000"/>
            <a:ext cx="5535758" cy="4910378"/>
          </a:xfrm>
        </p:spPr>
        <p:txBody>
          <a:bodyPr/>
          <a:lstStyle/>
          <a:p>
            <a:pPr>
              <a:spcBef>
                <a:spcPts val="488"/>
              </a:spcBef>
              <a:buClr>
                <a:srgbClr val="94C600"/>
              </a:buClr>
              <a:buSzPct val="76000"/>
              <a:buFont typeface="Wingdings 2" panose="05020102010507070707" pitchFamily="18" charset="2"/>
              <a:buChar char=""/>
            </a:pPr>
            <a:r>
              <a:rPr lang="en-US" altLang="en-US" sz="2800" dirty="0">
                <a:latin typeface="+mj-lt"/>
              </a:rPr>
              <a:t>LSUHSC – New Orleans</a:t>
            </a:r>
          </a:p>
          <a:p>
            <a:pPr lvl="1">
              <a:spcBef>
                <a:spcPts val="488"/>
              </a:spcBef>
              <a:buClr>
                <a:srgbClr val="94C600"/>
              </a:buClr>
              <a:buSzPct val="76000"/>
              <a:buFont typeface="Wingdings 2" panose="05020102010507070707" pitchFamily="18" charset="2"/>
              <a:buChar char=""/>
            </a:pPr>
            <a:r>
              <a:rPr lang="en-US" altLang="en-US" sz="2000" dirty="0">
                <a:latin typeface="+mj-lt"/>
              </a:rPr>
              <a:t>3</a:t>
            </a:r>
            <a:r>
              <a:rPr lang="en-US" altLang="en-US" sz="2000" baseline="30000" dirty="0">
                <a:latin typeface="+mj-lt"/>
              </a:rPr>
              <a:t>rd</a:t>
            </a:r>
            <a:r>
              <a:rPr lang="en-US" altLang="en-US" sz="2000" dirty="0">
                <a:latin typeface="+mj-lt"/>
              </a:rPr>
              <a:t> and 4</a:t>
            </a:r>
            <a:r>
              <a:rPr lang="en-US" altLang="en-US" sz="2000" baseline="30000" dirty="0">
                <a:latin typeface="+mj-lt"/>
              </a:rPr>
              <a:t>th</a:t>
            </a:r>
            <a:r>
              <a:rPr lang="en-US" altLang="en-US" sz="2000" dirty="0">
                <a:latin typeface="+mj-lt"/>
              </a:rPr>
              <a:t> year Elective for medical students </a:t>
            </a:r>
          </a:p>
          <a:p>
            <a:pPr lvl="1">
              <a:spcBef>
                <a:spcPts val="488"/>
              </a:spcBef>
              <a:buClr>
                <a:srgbClr val="94C600"/>
              </a:buClr>
              <a:buSzPct val="76000"/>
              <a:buFont typeface="Wingdings 2" panose="05020102010507070707" pitchFamily="18" charset="2"/>
              <a:buChar char=""/>
            </a:pPr>
            <a:r>
              <a:rPr lang="en-US" altLang="en-US" sz="2000" dirty="0">
                <a:latin typeface="+mj-lt"/>
              </a:rPr>
              <a:t>Rural Family Medicine Residents</a:t>
            </a:r>
          </a:p>
          <a:p>
            <a:pPr lvl="1">
              <a:spcBef>
                <a:spcPts val="488"/>
              </a:spcBef>
              <a:buClr>
                <a:srgbClr val="94C600"/>
              </a:buClr>
              <a:buSzPct val="76000"/>
              <a:buFont typeface="Wingdings 2" panose="05020102010507070707" pitchFamily="18" charset="2"/>
              <a:buChar char=""/>
            </a:pPr>
            <a:r>
              <a:rPr lang="en-US" altLang="en-US" sz="2000" dirty="0">
                <a:latin typeface="+mj-lt"/>
              </a:rPr>
              <a:t>Undergraduate and Advanced Practice Nursing student opportunities</a:t>
            </a:r>
          </a:p>
          <a:p>
            <a:pPr lvl="1">
              <a:spcBef>
                <a:spcPts val="488"/>
              </a:spcBef>
              <a:buClr>
                <a:srgbClr val="94C600"/>
              </a:buClr>
              <a:buSzPct val="76000"/>
              <a:buFont typeface="Wingdings 2" panose="05020102010507070707" pitchFamily="18" charset="2"/>
              <a:buChar char=""/>
            </a:pPr>
            <a:r>
              <a:rPr lang="en-US" altLang="en-US" sz="2000" dirty="0">
                <a:latin typeface="+mj-lt"/>
              </a:rPr>
              <a:t>Dental Student and Resident presence </a:t>
            </a:r>
          </a:p>
          <a:p>
            <a:pPr lvl="1">
              <a:spcBef>
                <a:spcPts val="488"/>
              </a:spcBef>
              <a:buClr>
                <a:srgbClr val="94C600"/>
              </a:buClr>
              <a:buSzPct val="76000"/>
              <a:buFont typeface="Wingdings 2" panose="05020102010507070707" pitchFamily="18" charset="2"/>
              <a:buChar char=""/>
            </a:pPr>
            <a:r>
              <a:rPr lang="en-US" altLang="en-US" sz="2000" dirty="0">
                <a:latin typeface="+mj-lt"/>
              </a:rPr>
              <a:t>Public Health students </a:t>
            </a:r>
          </a:p>
          <a:p>
            <a:pPr>
              <a:spcBef>
                <a:spcPts val="488"/>
              </a:spcBef>
              <a:buClr>
                <a:srgbClr val="94C600"/>
              </a:buClr>
              <a:buSzPct val="76000"/>
              <a:buFont typeface="Wingdings 2" panose="05020102010507070707" pitchFamily="18" charset="2"/>
              <a:buChar char=""/>
            </a:pPr>
            <a:r>
              <a:rPr lang="es-ES" altLang="en-US" sz="2800" i="1" dirty="0">
                <a:latin typeface="+mj-lt"/>
              </a:rPr>
              <a:t>Universidad Nacional de San Antonio Abad del Cusco</a:t>
            </a:r>
          </a:p>
          <a:p>
            <a:pPr lvl="1">
              <a:spcBef>
                <a:spcPts val="488"/>
              </a:spcBef>
              <a:buClr>
                <a:srgbClr val="94C600"/>
              </a:buClr>
              <a:buSzPct val="76000"/>
              <a:buFont typeface="Wingdings 2" panose="05020102010507070707" pitchFamily="18" charset="2"/>
              <a:buChar char=""/>
            </a:pPr>
            <a:r>
              <a:rPr lang="es-ES" altLang="en-US" sz="2000" i="1" dirty="0" err="1">
                <a:latin typeface="+mj-lt"/>
              </a:rPr>
              <a:t>Clinical</a:t>
            </a:r>
            <a:r>
              <a:rPr lang="es-ES" altLang="en-US" sz="2000" i="1" dirty="0">
                <a:latin typeface="+mj-lt"/>
              </a:rPr>
              <a:t> </a:t>
            </a:r>
            <a:r>
              <a:rPr lang="es-ES" altLang="en-US" sz="2000" i="1" dirty="0" err="1">
                <a:latin typeface="+mj-lt"/>
              </a:rPr>
              <a:t>Site</a:t>
            </a:r>
            <a:r>
              <a:rPr lang="es-ES" altLang="en-US" sz="2000" i="1" dirty="0">
                <a:latin typeface="+mj-lt"/>
              </a:rPr>
              <a:t> </a:t>
            </a:r>
          </a:p>
          <a:p>
            <a:pPr lvl="1">
              <a:spcBef>
                <a:spcPts val="488"/>
              </a:spcBef>
              <a:buClr>
                <a:srgbClr val="94C600"/>
              </a:buClr>
              <a:buSzPct val="76000"/>
              <a:buFont typeface="Wingdings 2" panose="05020102010507070707" pitchFamily="18" charset="2"/>
              <a:buChar char=""/>
            </a:pPr>
            <a:r>
              <a:rPr lang="es-ES" altLang="en-US" sz="2000" i="1" dirty="0" err="1">
                <a:latin typeface="+mj-lt"/>
              </a:rPr>
              <a:t>Learning</a:t>
            </a:r>
            <a:r>
              <a:rPr lang="es-ES" altLang="en-US" sz="2000" i="1" dirty="0">
                <a:latin typeface="+mj-lt"/>
              </a:rPr>
              <a:t> Exchange</a:t>
            </a:r>
          </a:p>
          <a:p>
            <a:pPr lvl="1">
              <a:spcBef>
                <a:spcPts val="488"/>
              </a:spcBef>
              <a:buClr>
                <a:srgbClr val="94C600"/>
              </a:buClr>
              <a:buSzPct val="76000"/>
              <a:buFont typeface="Wingdings 2" panose="05020102010507070707" pitchFamily="18" charset="2"/>
              <a:buChar char=""/>
            </a:pPr>
            <a:r>
              <a:rPr lang="es-ES" altLang="en-US" sz="2000" i="1" dirty="0" err="1">
                <a:latin typeface="+mj-lt"/>
              </a:rPr>
              <a:t>Research</a:t>
            </a:r>
            <a:endParaRPr lang="en-US" altLang="en-US" sz="2000" dirty="0">
              <a:latin typeface="+mj-lt"/>
            </a:endParaRPr>
          </a:p>
        </p:txBody>
      </p:sp>
      <p:pic>
        <p:nvPicPr>
          <p:cNvPr id="5" name="Content Placeholder 4"/>
          <p:cNvPicPr>
            <a:picLocks noGrp="1" noChangeAspect="1"/>
          </p:cNvPicPr>
          <p:nvPr>
            <p:ph sz="half" idx="2"/>
          </p:nvPr>
        </p:nvPicPr>
        <p:blipFill>
          <a:blip r:embed="rId3"/>
          <a:stretch>
            <a:fillRect/>
          </a:stretch>
        </p:blipFill>
        <p:spPr>
          <a:xfrm>
            <a:off x="6043613" y="1825384"/>
            <a:ext cx="5535612" cy="4075594"/>
          </a:xfrm>
          <a:prstGeom prst="rect">
            <a:avLst/>
          </a:prstGeom>
          <a:ln>
            <a:noFill/>
          </a:ln>
          <a:effectLst>
            <a:softEdge rad="112500"/>
          </a:effectLst>
        </p:spPr>
      </p:pic>
    </p:spTree>
    <p:extLst>
      <p:ext uri="{BB962C8B-B14F-4D97-AF65-F5344CB8AC3E}">
        <p14:creationId xmlns:p14="http://schemas.microsoft.com/office/powerpoint/2010/main" val="178320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IPE</a:t>
            </a:r>
          </a:p>
        </p:txBody>
      </p:sp>
      <p:sp>
        <p:nvSpPr>
          <p:cNvPr id="3" name="Content Placeholder 2"/>
          <p:cNvSpPr>
            <a:spLocks noGrp="1"/>
          </p:cNvSpPr>
          <p:nvPr>
            <p:ph idx="1"/>
          </p:nvPr>
        </p:nvSpPr>
        <p:spPr>
          <a:xfrm>
            <a:off x="335371" y="1600200"/>
            <a:ext cx="11274663" cy="3230564"/>
          </a:xfrm>
        </p:spPr>
        <p:txBody>
          <a:bodyPr/>
          <a:lstStyle/>
          <a:p>
            <a:pPr marL="0" indent="0" algn="ctr">
              <a:buNone/>
            </a:pPr>
            <a:r>
              <a:rPr lang="en-US" dirty="0"/>
              <a:t> </a:t>
            </a:r>
            <a:r>
              <a:rPr lang="en-US" dirty="0">
                <a:latin typeface="+mj-lt"/>
              </a:rPr>
              <a:t>“Health professionals should be educated to deliver patient-centered care as members of an interdisciplinary team…” (Institute of Medicine [IOM], 2003).</a:t>
            </a:r>
          </a:p>
          <a:p>
            <a:pPr marL="0" indent="0" algn="ctr">
              <a:buNone/>
            </a:pPr>
            <a:endParaRPr lang="en-US" dirty="0">
              <a:latin typeface="+mj-lt"/>
            </a:endParaRPr>
          </a:p>
          <a:p>
            <a:pPr marL="0" indent="0" algn="ctr">
              <a:buNone/>
            </a:pPr>
            <a:r>
              <a:rPr lang="en-US" dirty="0">
                <a:latin typeface="+mj-lt"/>
              </a:rPr>
              <a:t>Five years after the IOM report, minimal significant changes have taken effect in schools of health professions. </a:t>
            </a:r>
          </a:p>
          <a:p>
            <a:pPr marL="0" indent="0" algn="ctr">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3</a:t>
            </a:fld>
            <a:endParaRPr lang="en-US"/>
          </a:p>
        </p:txBody>
      </p:sp>
    </p:spTree>
    <p:extLst>
      <p:ext uri="{BB962C8B-B14F-4D97-AF65-F5344CB8AC3E}">
        <p14:creationId xmlns:p14="http://schemas.microsoft.com/office/powerpoint/2010/main" val="2366313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1274425" cy="1143000"/>
          </a:xfrm>
        </p:spPr>
        <p:txBody>
          <a:bodyPr/>
          <a:lstStyle/>
          <a:p>
            <a:r>
              <a:rPr lang="en-US" dirty="0"/>
              <a:t>Questions/Comments?</a:t>
            </a:r>
          </a:p>
        </p:txBody>
      </p:sp>
    </p:spTree>
    <p:extLst>
      <p:ext uri="{BB962C8B-B14F-4D97-AF65-F5344CB8AC3E}">
        <p14:creationId xmlns:p14="http://schemas.microsoft.com/office/powerpoint/2010/main" val="3303513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304721" y="1417637"/>
            <a:ext cx="11274663" cy="4708527"/>
          </a:xfrm>
        </p:spPr>
        <p:txBody>
          <a:bodyPr/>
          <a:lstStyle/>
          <a:p>
            <a:pPr marL="0" indent="0">
              <a:buNone/>
            </a:pPr>
            <a:r>
              <a:rPr lang="en-US" sz="1400" dirty="0">
                <a:latin typeface="+mj-lt"/>
              </a:rPr>
              <a:t>1. Barr H, Koppel I, Reeves S, </a:t>
            </a:r>
            <a:r>
              <a:rPr lang="en-US" sz="1400" dirty="0" err="1">
                <a:latin typeface="+mj-lt"/>
              </a:rPr>
              <a:t>Hammick</a:t>
            </a:r>
            <a:r>
              <a:rPr lang="en-US" sz="1400" dirty="0">
                <a:latin typeface="+mj-lt"/>
              </a:rPr>
              <a:t> M, </a:t>
            </a:r>
            <a:r>
              <a:rPr lang="en-US" sz="1400" dirty="0" err="1">
                <a:latin typeface="+mj-lt"/>
              </a:rPr>
              <a:t>Freeth</a:t>
            </a:r>
            <a:r>
              <a:rPr lang="en-US" sz="1400" dirty="0">
                <a:latin typeface="+mj-lt"/>
              </a:rPr>
              <a:t> D. Effective </a:t>
            </a:r>
            <a:r>
              <a:rPr lang="en-US" sz="1400" dirty="0" err="1">
                <a:latin typeface="+mj-lt"/>
              </a:rPr>
              <a:t>Interprofessional</a:t>
            </a:r>
            <a:r>
              <a:rPr lang="en-US" sz="1400" dirty="0">
                <a:latin typeface="+mj-lt"/>
              </a:rPr>
              <a:t> Education: Argument, Assumption &amp; Evidence. Oxford, UK: Blackwell; 2005.</a:t>
            </a:r>
          </a:p>
          <a:p>
            <a:pPr marL="0" indent="0">
              <a:buNone/>
            </a:pPr>
            <a:r>
              <a:rPr lang="en-US" sz="1400" dirty="0">
                <a:latin typeface="+mj-lt"/>
              </a:rPr>
              <a:t>2. </a:t>
            </a:r>
            <a:r>
              <a:rPr lang="en-US" sz="1400" dirty="0" err="1">
                <a:latin typeface="+mj-lt"/>
              </a:rPr>
              <a:t>Brashers</a:t>
            </a:r>
            <a:r>
              <a:rPr lang="en-US" sz="1400" dirty="0">
                <a:latin typeface="+mj-lt"/>
              </a:rPr>
              <a:t> VL, Curry CE, Harper DC, et al. </a:t>
            </a:r>
            <a:r>
              <a:rPr lang="en-US" sz="1400" dirty="0" err="1">
                <a:latin typeface="+mj-lt"/>
              </a:rPr>
              <a:t>Interprofessional</a:t>
            </a:r>
            <a:r>
              <a:rPr lang="en-US" sz="1400" dirty="0">
                <a:latin typeface="+mj-lt"/>
              </a:rPr>
              <a:t> health care education: recommendations of the National Academies of Practice expert panel on health care in the 21st century. Issues in Interdisciplinary Care: National Academies of Practice Forum. 2001;3(1):21–31.</a:t>
            </a:r>
          </a:p>
          <a:p>
            <a:pPr marL="0" indent="0">
              <a:buNone/>
            </a:pPr>
            <a:r>
              <a:rPr lang="en-US" sz="1400" dirty="0">
                <a:latin typeface="+mj-lt"/>
              </a:rPr>
              <a:t>3. </a:t>
            </a:r>
            <a:r>
              <a:rPr lang="en-US" sz="1400" dirty="0" err="1">
                <a:latin typeface="+mj-lt"/>
              </a:rPr>
              <a:t>Freeth</a:t>
            </a:r>
            <a:r>
              <a:rPr lang="en-US" sz="1400" dirty="0">
                <a:latin typeface="+mj-lt"/>
              </a:rPr>
              <a:t> D, </a:t>
            </a:r>
            <a:r>
              <a:rPr lang="en-US" sz="1400" dirty="0" err="1">
                <a:latin typeface="+mj-lt"/>
              </a:rPr>
              <a:t>Hammick</a:t>
            </a:r>
            <a:r>
              <a:rPr lang="en-US" sz="1400" dirty="0">
                <a:latin typeface="+mj-lt"/>
              </a:rPr>
              <a:t> M, Reeves S, Koppel I, Barr H. Effective </a:t>
            </a:r>
            <a:r>
              <a:rPr lang="en-US" sz="1400" dirty="0" err="1">
                <a:latin typeface="+mj-lt"/>
              </a:rPr>
              <a:t>Interprofessional</a:t>
            </a:r>
            <a:r>
              <a:rPr lang="en-US" sz="1400" dirty="0">
                <a:latin typeface="+mj-lt"/>
              </a:rPr>
              <a:t> Education: Development, Delivery &amp; Evaluation. Oxford, UK: Blackwell; 2005.</a:t>
            </a:r>
          </a:p>
          <a:p>
            <a:pPr marL="0" indent="0">
              <a:buNone/>
            </a:pPr>
            <a:r>
              <a:rPr lang="en-US" sz="1400" dirty="0">
                <a:latin typeface="+mj-lt"/>
              </a:rPr>
              <a:t>4. </a:t>
            </a:r>
            <a:r>
              <a:rPr lang="en-US" sz="1400" dirty="0" err="1">
                <a:latin typeface="+mj-lt"/>
              </a:rPr>
              <a:t>TeamStepps</a:t>
            </a:r>
            <a:r>
              <a:rPr lang="en-US" sz="1400" dirty="0">
                <a:latin typeface="+mj-lt"/>
              </a:rPr>
              <a:t>: Strategies and Tools to Enhance Performance and Patient Safety, Agency for Healthcare Research and Quality, U.S. Department of Health and Human </a:t>
            </a:r>
            <a:r>
              <a:rPr lang="en-US" sz="1400" dirty="0" err="1">
                <a:latin typeface="+mj-lt"/>
              </a:rPr>
              <a:t>Services.</a:t>
            </a:r>
            <a:r>
              <a:rPr lang="en-US" sz="1400" dirty="0" err="1">
                <a:latin typeface="+mj-lt"/>
                <a:hlinkClick r:id="rId3"/>
              </a:rPr>
              <a:t>http</a:t>
            </a:r>
            <a:r>
              <a:rPr lang="en-US" sz="1400" dirty="0">
                <a:latin typeface="+mj-lt"/>
                <a:hlinkClick r:id="rId3"/>
              </a:rPr>
              <a:t>://teamstepps.ahrq.gov/index.htm</a:t>
            </a:r>
            <a:r>
              <a:rPr lang="en-US" sz="1400" dirty="0">
                <a:latin typeface="+mj-lt"/>
              </a:rPr>
              <a:t>. Accessed April 17, 2009.</a:t>
            </a:r>
          </a:p>
          <a:p>
            <a:pPr marL="0" indent="0">
              <a:buNone/>
            </a:pPr>
            <a:r>
              <a:rPr lang="en-US" sz="1400" dirty="0">
                <a:latin typeface="+mj-lt"/>
              </a:rPr>
              <a:t>5. Institute of Medicine Committee on the Health Professions Education Summit. Health Professions Education: A Bridge to Quality. In: Greiner AC, </a:t>
            </a:r>
            <a:r>
              <a:rPr lang="en-US" sz="1400" dirty="0" err="1">
                <a:latin typeface="+mj-lt"/>
              </a:rPr>
              <a:t>Knebel</a:t>
            </a:r>
            <a:r>
              <a:rPr lang="en-US" sz="1400" dirty="0">
                <a:latin typeface="+mj-lt"/>
              </a:rPr>
              <a:t> E, editors. Washington, DC: National Academy Press; 2003.</a:t>
            </a:r>
          </a:p>
          <a:p>
            <a:pPr marL="0" indent="0">
              <a:buNone/>
            </a:pPr>
            <a:r>
              <a:rPr lang="en-US" sz="1400" dirty="0">
                <a:latin typeface="+mj-lt"/>
              </a:rPr>
              <a:t>6. World Health Organization. Vol. 769. Geneva: World Health Organization; 1988. Learning Together to Work Together for Health. Report of a WHO study group on </a:t>
            </a:r>
            <a:r>
              <a:rPr lang="en-US" sz="1400" dirty="0" err="1">
                <a:latin typeface="+mj-lt"/>
              </a:rPr>
              <a:t>multiprofessional</a:t>
            </a:r>
            <a:r>
              <a:rPr lang="en-US" sz="1400" dirty="0">
                <a:latin typeface="+mj-lt"/>
              </a:rPr>
              <a:t> education for health personnel: the team approach. Technical Report Series; pp. 1–72. [</a:t>
            </a:r>
            <a:r>
              <a:rPr lang="en-US" sz="1400" dirty="0">
                <a:latin typeface="+mj-lt"/>
                <a:hlinkClick r:id="rId4"/>
              </a:rPr>
              <a:t>PubMed</a:t>
            </a:r>
            <a:r>
              <a:rPr lang="en-US" sz="1400" dirty="0">
                <a:latin typeface="+mj-lt"/>
              </a:rPr>
              <a:t>]</a:t>
            </a:r>
          </a:p>
          <a:p>
            <a:pPr marL="0" indent="0">
              <a:buNone/>
            </a:pPr>
            <a:r>
              <a:rPr lang="en-US" sz="1400" dirty="0">
                <a:latin typeface="+mj-lt"/>
              </a:rPr>
              <a:t>7. American Public Health Association. Policy statement on Promoting </a:t>
            </a:r>
            <a:r>
              <a:rPr lang="en-US" sz="1400" dirty="0" err="1">
                <a:latin typeface="+mj-lt"/>
              </a:rPr>
              <a:t>Interprofessional</a:t>
            </a:r>
            <a:r>
              <a:rPr lang="en-US" sz="1400" dirty="0">
                <a:latin typeface="+mj-lt"/>
              </a:rPr>
              <a:t> </a:t>
            </a:r>
            <a:r>
              <a:rPr lang="en-US" sz="1400" dirty="0" err="1">
                <a:latin typeface="+mj-lt"/>
              </a:rPr>
              <a:t>Education.</a:t>
            </a:r>
            <a:r>
              <a:rPr lang="en-US" sz="1400" dirty="0" err="1">
                <a:latin typeface="+mj-lt"/>
                <a:hlinkClick r:id="rId5"/>
              </a:rPr>
              <a:t>http</a:t>
            </a:r>
            <a:r>
              <a:rPr lang="en-US" sz="1400" dirty="0">
                <a:latin typeface="+mj-lt"/>
                <a:hlinkClick r:id="rId5"/>
              </a:rPr>
              <a:t>://www.apha.org/advocacy/policy/policysearch/default.htm?id=1374</a:t>
            </a:r>
            <a:r>
              <a:rPr lang="en-US" sz="1400" dirty="0">
                <a:latin typeface="+mj-lt"/>
              </a:rPr>
              <a:t>. Accessed April 17, 2009.</a:t>
            </a:r>
          </a:p>
          <a:p>
            <a:pPr marL="0" indent="0">
              <a:buNone/>
            </a:pPr>
            <a:r>
              <a:rPr lang="en-US" sz="1400" dirty="0">
                <a:latin typeface="+mj-lt"/>
              </a:rPr>
              <a:t>8. Center for Advancement of </a:t>
            </a:r>
            <a:r>
              <a:rPr lang="en-US" sz="1400" dirty="0" err="1">
                <a:latin typeface="+mj-lt"/>
              </a:rPr>
              <a:t>Interprofessional</a:t>
            </a:r>
            <a:r>
              <a:rPr lang="en-US" sz="1400" dirty="0">
                <a:latin typeface="+mj-lt"/>
              </a:rPr>
              <a:t> Education (CAIPE). </a:t>
            </a:r>
            <a:r>
              <a:rPr lang="en-US" sz="1400" dirty="0">
                <a:latin typeface="+mj-lt"/>
                <a:hlinkClick r:id="rId6"/>
              </a:rPr>
              <a:t>http://www.caipe.org.uk</a:t>
            </a:r>
            <a:r>
              <a:rPr lang="en-US" sz="1400" dirty="0">
                <a:latin typeface="+mj-lt"/>
              </a:rPr>
              <a:t>. Accessed April 17, 2008.</a:t>
            </a:r>
          </a:p>
          <a:p>
            <a:pPr marL="0" indent="0">
              <a:buNone/>
            </a:pPr>
            <a:r>
              <a:rPr lang="en-US" sz="1400" dirty="0">
                <a:latin typeface="+mj-lt"/>
              </a:rPr>
              <a:t>9. What is </a:t>
            </a:r>
            <a:r>
              <a:rPr lang="en-US" sz="1400" dirty="0" err="1">
                <a:latin typeface="+mj-lt"/>
              </a:rPr>
              <a:t>Interprofessional</a:t>
            </a:r>
            <a:r>
              <a:rPr lang="en-US" sz="1400" dirty="0">
                <a:latin typeface="+mj-lt"/>
              </a:rPr>
              <a:t> Education. Canadian </a:t>
            </a:r>
            <a:r>
              <a:rPr lang="en-US" sz="1400" dirty="0" err="1">
                <a:latin typeface="+mj-lt"/>
              </a:rPr>
              <a:t>Interprofessional</a:t>
            </a:r>
            <a:r>
              <a:rPr lang="en-US" sz="1400" dirty="0">
                <a:latin typeface="+mj-lt"/>
              </a:rPr>
              <a:t> Health Collaborative (CIHC). </a:t>
            </a:r>
            <a:r>
              <a:rPr lang="en-US" sz="1400" dirty="0">
                <a:latin typeface="+mj-lt"/>
                <a:hlinkClick r:id="rId7"/>
              </a:rPr>
              <a:t>http://www.cihc.ca/resources-files/CIHC_Factsheets_IPE_Feb09.pdf</a:t>
            </a:r>
            <a:r>
              <a:rPr lang="en-US" sz="1400" dirty="0">
                <a:latin typeface="+mj-lt"/>
              </a:rPr>
              <a:t>. Accessed April 17, 2009.</a:t>
            </a:r>
          </a:p>
          <a:p>
            <a:pPr marL="0" indent="0">
              <a:buNone/>
            </a:pPr>
            <a:r>
              <a:rPr lang="en-US" sz="1400" dirty="0">
                <a:latin typeface="+mj-lt"/>
              </a:rPr>
              <a:t>10. European </a:t>
            </a:r>
            <a:r>
              <a:rPr lang="en-US" sz="1400" dirty="0" err="1">
                <a:latin typeface="+mj-lt"/>
              </a:rPr>
              <a:t>Interprofessional</a:t>
            </a:r>
            <a:r>
              <a:rPr lang="en-US" sz="1400" dirty="0">
                <a:latin typeface="+mj-lt"/>
              </a:rPr>
              <a:t> Education Network (EIPEN). </a:t>
            </a:r>
            <a:r>
              <a:rPr lang="en-US" sz="1400" dirty="0">
                <a:latin typeface="+mj-lt"/>
                <a:hlinkClick r:id="rId8"/>
              </a:rPr>
              <a:t>http://www.eipen.org/</a:t>
            </a:r>
            <a:r>
              <a:rPr lang="en-US" sz="1400" dirty="0">
                <a:latin typeface="+mj-lt"/>
              </a:rPr>
              <a:t>. Accessed April 17, 2009.</a:t>
            </a:r>
          </a:p>
          <a:p>
            <a:endParaRPr lang="en-US" sz="1400" dirty="0">
              <a:latin typeface="+mj-lt"/>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31</a:t>
            </a:fld>
            <a:endParaRPr lang="en-US"/>
          </a:p>
        </p:txBody>
      </p:sp>
    </p:spTree>
    <p:extLst>
      <p:ext uri="{BB962C8B-B14F-4D97-AF65-F5344CB8AC3E}">
        <p14:creationId xmlns:p14="http://schemas.microsoft.com/office/powerpoint/2010/main" val="2287014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19" y="90174"/>
            <a:ext cx="11274663" cy="1143000"/>
          </a:xfrm>
        </p:spPr>
        <p:txBody>
          <a:bodyPr/>
          <a:lstStyle/>
          <a:p>
            <a:r>
              <a:rPr lang="en-US" dirty="0"/>
              <a:t>Outcomes</a:t>
            </a:r>
          </a:p>
        </p:txBody>
      </p:sp>
      <p:sp>
        <p:nvSpPr>
          <p:cNvPr id="3" name="Content Placeholder 2"/>
          <p:cNvSpPr>
            <a:spLocks noGrp="1"/>
          </p:cNvSpPr>
          <p:nvPr>
            <p:ph idx="1"/>
          </p:nvPr>
        </p:nvSpPr>
        <p:spPr>
          <a:xfrm>
            <a:off x="304720" y="1066800"/>
            <a:ext cx="11274663" cy="4525963"/>
          </a:xfrm>
        </p:spPr>
        <p:txBody>
          <a:bodyPr/>
          <a:lstStyle/>
          <a:p>
            <a:r>
              <a:rPr lang="en-US" sz="2800" dirty="0">
                <a:latin typeface="+mj-lt"/>
              </a:rPr>
              <a:t>For students to learn how to function in an interprofessional team and carry this knowledge, skill, and value into their future practice, ultimately providing interprofessional patient care as part of a collaborative team and focused on improving patient outcomes. </a:t>
            </a:r>
          </a:p>
          <a:p>
            <a:r>
              <a:rPr lang="en-US" sz="2800" dirty="0">
                <a:latin typeface="+mj-lt"/>
              </a:rPr>
              <a:t>An </a:t>
            </a:r>
            <a:r>
              <a:rPr lang="en-US" sz="2800" dirty="0" err="1">
                <a:latin typeface="+mj-lt"/>
              </a:rPr>
              <a:t>interprofessional</a:t>
            </a:r>
            <a:r>
              <a:rPr lang="en-US" sz="2800" dirty="0">
                <a:latin typeface="+mj-lt"/>
              </a:rPr>
              <a:t> team is composed of members from different health professions who have specialized knowledge, skills, and abilities.</a:t>
            </a:r>
            <a:endParaRPr lang="en-US" sz="2800" baseline="30000" dirty="0">
              <a:latin typeface="+mj-lt"/>
            </a:endParaRPr>
          </a:p>
          <a:p>
            <a:r>
              <a:rPr lang="en-US" sz="2800" dirty="0">
                <a:latin typeface="+mj-lt"/>
              </a:rPr>
              <a:t>The goal of an </a:t>
            </a:r>
            <a:r>
              <a:rPr lang="en-US" sz="2800" dirty="0" err="1">
                <a:latin typeface="+mj-lt"/>
              </a:rPr>
              <a:t>interprofessional</a:t>
            </a:r>
            <a:r>
              <a:rPr lang="en-US" sz="2800" dirty="0">
                <a:latin typeface="+mj-lt"/>
              </a:rPr>
              <a:t> team is to provide patient-centered care in a collaborative manner. </a:t>
            </a:r>
          </a:p>
          <a:p>
            <a:r>
              <a:rPr lang="en-US" sz="2800" dirty="0">
                <a:latin typeface="+mj-lt"/>
              </a:rPr>
              <a:t>The team establishes a common goal and using their individual expertise, works in concert to achieve patient-centered goals.</a:t>
            </a:r>
          </a:p>
        </p:txBody>
      </p:sp>
      <p:sp>
        <p:nvSpPr>
          <p:cNvPr id="4" name="Slide Number Placeholder 3"/>
          <p:cNvSpPr>
            <a:spLocks noGrp="1"/>
          </p:cNvSpPr>
          <p:nvPr>
            <p:ph type="sldNum" sz="quarter" idx="10"/>
          </p:nvPr>
        </p:nvSpPr>
        <p:spPr/>
        <p:txBody>
          <a:bodyPr/>
          <a:lstStyle/>
          <a:p>
            <a:fld id="{BF25531C-F3B7-4618-9A07-E14445AD441B}" type="slidenum">
              <a:rPr lang="en-US" smtClean="0"/>
              <a:pPr/>
              <a:t>4</a:t>
            </a:fld>
            <a:endParaRPr lang="en-US"/>
          </a:p>
        </p:txBody>
      </p:sp>
    </p:spTree>
    <p:extLst>
      <p:ext uri="{BB962C8B-B14F-4D97-AF65-F5344CB8AC3E}">
        <p14:creationId xmlns:p14="http://schemas.microsoft.com/office/powerpoint/2010/main" val="3606985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IPE</a:t>
            </a:r>
          </a:p>
        </p:txBody>
      </p:sp>
      <p:sp>
        <p:nvSpPr>
          <p:cNvPr id="3" name="Content Placeholder 2"/>
          <p:cNvSpPr>
            <a:spLocks noGrp="1"/>
          </p:cNvSpPr>
          <p:nvPr>
            <p:ph idx="1"/>
          </p:nvPr>
        </p:nvSpPr>
        <p:spPr/>
        <p:txBody>
          <a:bodyPr/>
          <a:lstStyle/>
          <a:p>
            <a:r>
              <a:rPr lang="en-US" sz="2800" dirty="0">
                <a:latin typeface="+mj-lt"/>
              </a:rPr>
              <a:t>There is debate about the effectiveness of </a:t>
            </a:r>
            <a:r>
              <a:rPr lang="en-US" sz="2800" dirty="0" err="1">
                <a:latin typeface="+mj-lt"/>
              </a:rPr>
              <a:t>interprofessional</a:t>
            </a:r>
            <a:r>
              <a:rPr lang="en-US" sz="2800" dirty="0">
                <a:latin typeface="+mj-lt"/>
              </a:rPr>
              <a:t> education in enabling collaborative practice. </a:t>
            </a:r>
          </a:p>
          <a:p>
            <a:r>
              <a:rPr lang="en-US" sz="2800" dirty="0">
                <a:latin typeface="+mj-lt"/>
              </a:rPr>
              <a:t>Research and systematic reviews continue to identify some evidence of effectiveness in changing attitudes. </a:t>
            </a:r>
          </a:p>
          <a:p>
            <a:r>
              <a:rPr lang="en-US" sz="2800" dirty="0">
                <a:latin typeface="+mj-lt"/>
              </a:rPr>
              <a:t>Empirical evidence of longer term impact is needed in respect of effects on service quality and patients’ experience. </a:t>
            </a:r>
          </a:p>
          <a:p>
            <a:r>
              <a:rPr lang="en-US" sz="2800" dirty="0">
                <a:latin typeface="+mj-lt"/>
              </a:rPr>
              <a:t>More evaluations of IPE have been conducted than for most other commonly accepted educational approaches.</a:t>
            </a:r>
          </a:p>
          <a:p>
            <a:endParaRPr lang="en-US" sz="2000" dirty="0"/>
          </a:p>
          <a:p>
            <a:endParaRPr lang="en-US" dirty="0"/>
          </a:p>
        </p:txBody>
      </p:sp>
      <p:sp>
        <p:nvSpPr>
          <p:cNvPr id="4" name="Slide Number Placeholder 3"/>
          <p:cNvSpPr>
            <a:spLocks noGrp="1"/>
          </p:cNvSpPr>
          <p:nvPr>
            <p:ph type="sldNum" sz="quarter" idx="10"/>
          </p:nvPr>
        </p:nvSpPr>
        <p:spPr/>
        <p:txBody>
          <a:bodyPr/>
          <a:lstStyle/>
          <a:p>
            <a:fld id="{BF25531C-F3B7-4618-9A07-E14445AD441B}" type="slidenum">
              <a:rPr lang="en-US" smtClean="0"/>
              <a:pPr/>
              <a:t>5</a:t>
            </a:fld>
            <a:endParaRPr lang="en-US"/>
          </a:p>
        </p:txBody>
      </p:sp>
    </p:spTree>
    <p:extLst>
      <p:ext uri="{BB962C8B-B14F-4D97-AF65-F5344CB8AC3E}">
        <p14:creationId xmlns:p14="http://schemas.microsoft.com/office/powerpoint/2010/main" val="3636082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Interprofessional</a:t>
            </a:r>
            <a:r>
              <a:rPr lang="en-US" dirty="0"/>
              <a:t> Education (IPE)</a:t>
            </a:r>
          </a:p>
        </p:txBody>
      </p:sp>
      <p:sp>
        <p:nvSpPr>
          <p:cNvPr id="5" name="Text Placeholder 4"/>
          <p:cNvSpPr>
            <a:spLocks noGrp="1"/>
          </p:cNvSpPr>
          <p:nvPr>
            <p:ph type="body" idx="1"/>
          </p:nvPr>
        </p:nvSpPr>
        <p:spPr>
          <a:xfrm>
            <a:off x="609441" y="1455369"/>
            <a:ext cx="5385514" cy="643787"/>
          </a:xfrm>
        </p:spPr>
        <p:txBody>
          <a:bodyPr/>
          <a:lstStyle/>
          <a:p>
            <a:r>
              <a:rPr lang="en-US" dirty="0">
                <a:latin typeface="+mj-lt"/>
              </a:rPr>
              <a:t>What IPE Is…………</a:t>
            </a:r>
          </a:p>
        </p:txBody>
      </p:sp>
      <p:sp>
        <p:nvSpPr>
          <p:cNvPr id="6" name="Content Placeholder 5"/>
          <p:cNvSpPr>
            <a:spLocks noGrp="1"/>
          </p:cNvSpPr>
          <p:nvPr>
            <p:ph sz="half" idx="2"/>
          </p:nvPr>
        </p:nvSpPr>
        <p:spPr>
          <a:xfrm>
            <a:off x="609441" y="2319134"/>
            <a:ext cx="5385514" cy="3951288"/>
          </a:xfrm>
        </p:spPr>
        <p:txBody>
          <a:bodyPr/>
          <a:lstStyle/>
          <a:p>
            <a:pPr marL="0" lvl="0" indent="0">
              <a:spcBef>
                <a:spcPct val="30000"/>
              </a:spcBef>
              <a:buNone/>
              <a:defRPr/>
            </a:pPr>
            <a:r>
              <a:rPr lang="en-US" sz="2800" dirty="0">
                <a:latin typeface="+mj-lt"/>
              </a:rPr>
              <a:t>Two or more health professions learning together to develop knowledge, skills and attitudes that result in interprofessional team behaviors and competence in the provision of healthcare. </a:t>
            </a:r>
          </a:p>
          <a:p>
            <a:endParaRPr lang="en-US" sz="2800" dirty="0">
              <a:latin typeface="+mj-lt"/>
            </a:endParaRPr>
          </a:p>
          <a:p>
            <a:endParaRPr lang="en-US" sz="2800" dirty="0">
              <a:latin typeface="+mj-lt"/>
            </a:endParaRPr>
          </a:p>
        </p:txBody>
      </p:sp>
      <p:sp>
        <p:nvSpPr>
          <p:cNvPr id="7" name="Text Placeholder 6"/>
          <p:cNvSpPr>
            <a:spLocks noGrp="1"/>
          </p:cNvSpPr>
          <p:nvPr>
            <p:ph type="body" sz="quarter" idx="3"/>
          </p:nvPr>
        </p:nvSpPr>
        <p:spPr>
          <a:xfrm>
            <a:off x="6179533" y="1295400"/>
            <a:ext cx="5387630" cy="757237"/>
          </a:xfrm>
        </p:spPr>
        <p:txBody>
          <a:bodyPr/>
          <a:lstStyle/>
          <a:p>
            <a:r>
              <a:rPr lang="en-US" dirty="0">
                <a:latin typeface="+mj-lt"/>
              </a:rPr>
              <a:t>What IPE is not………</a:t>
            </a:r>
          </a:p>
        </p:txBody>
      </p:sp>
      <p:sp>
        <p:nvSpPr>
          <p:cNvPr id="8" name="Content Placeholder 7"/>
          <p:cNvSpPr>
            <a:spLocks noGrp="1"/>
          </p:cNvSpPr>
          <p:nvPr>
            <p:ph sz="quarter" idx="4"/>
          </p:nvPr>
        </p:nvSpPr>
        <p:spPr>
          <a:xfrm>
            <a:off x="6191938" y="2080013"/>
            <a:ext cx="5387630" cy="4206875"/>
          </a:xfrm>
        </p:spPr>
        <p:txBody>
          <a:bodyPr/>
          <a:lstStyle/>
          <a:p>
            <a:r>
              <a:rPr lang="en-US" sz="2800" dirty="0">
                <a:latin typeface="+mj-lt"/>
              </a:rPr>
              <a:t>Receiving the same learning experience without reflective interaction among students.</a:t>
            </a:r>
          </a:p>
          <a:p>
            <a:r>
              <a:rPr lang="en-US" sz="2800" dirty="0">
                <a:latin typeface="+mj-lt"/>
              </a:rPr>
              <a:t>Participating in patient care without shared decision-making or responsibility for patient care.</a:t>
            </a:r>
          </a:p>
          <a:p>
            <a:r>
              <a:rPr lang="en-US" sz="2800" dirty="0">
                <a:latin typeface="+mj-lt"/>
              </a:rPr>
              <a:t>A faculty from one discipline lecturing to another discipline.</a:t>
            </a:r>
          </a:p>
          <a:p>
            <a:endParaRPr lang="en-US" sz="2800" dirty="0">
              <a:latin typeface="+mj-lt"/>
            </a:endParaRPr>
          </a:p>
          <a:p>
            <a:endParaRPr lang="en-US" sz="2800" dirty="0">
              <a:latin typeface="+mj-lt"/>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6</a:t>
            </a:fld>
            <a:endParaRPr lang="en-US"/>
          </a:p>
        </p:txBody>
      </p:sp>
    </p:spTree>
    <p:extLst>
      <p:ext uri="{BB962C8B-B14F-4D97-AF65-F5344CB8AC3E}">
        <p14:creationId xmlns:p14="http://schemas.microsoft.com/office/powerpoint/2010/main" val="145812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WHO Study Group and World Committee on </a:t>
            </a:r>
            <a:r>
              <a:rPr lang="en-US" b="0" dirty="0" err="1"/>
              <a:t>Interprofessional</a:t>
            </a:r>
            <a:r>
              <a:rPr lang="en-US" b="0" dirty="0"/>
              <a:t> Education &amp; Collaborative Practice</a:t>
            </a:r>
            <a:br>
              <a:rPr lang="en-US" b="0" dirty="0"/>
            </a:br>
            <a:endParaRPr lang="en-US" b="0" dirty="0"/>
          </a:p>
        </p:txBody>
      </p:sp>
      <p:sp>
        <p:nvSpPr>
          <p:cNvPr id="3" name="Content Placeholder 2"/>
          <p:cNvSpPr>
            <a:spLocks noGrp="1"/>
          </p:cNvSpPr>
          <p:nvPr>
            <p:ph idx="1"/>
          </p:nvPr>
        </p:nvSpPr>
        <p:spPr/>
        <p:txBody>
          <a:bodyPr/>
          <a:lstStyle/>
          <a:p>
            <a:r>
              <a:rPr lang="en-US" sz="2800" dirty="0">
                <a:latin typeface="+mj-lt"/>
              </a:rPr>
              <a:t>WHO’s </a:t>
            </a:r>
            <a:r>
              <a:rPr lang="en-US" sz="2800" i="1" dirty="0">
                <a:latin typeface="+mj-lt"/>
              </a:rPr>
              <a:t>Framework for Action on Interprofessional Education and Collaborative Practice </a:t>
            </a:r>
            <a:r>
              <a:rPr lang="en-US" sz="2800" dirty="0">
                <a:latin typeface="+mj-lt"/>
              </a:rPr>
              <a:t>in March 2010. </a:t>
            </a:r>
          </a:p>
          <a:p>
            <a:pPr lvl="1"/>
            <a:r>
              <a:rPr lang="en-US" dirty="0">
                <a:latin typeface="+mj-lt"/>
              </a:rPr>
              <a:t>Highlights the current status of interprofessional collaboration around the world</a:t>
            </a:r>
          </a:p>
          <a:p>
            <a:pPr lvl="1"/>
            <a:r>
              <a:rPr lang="en-US" dirty="0">
                <a:latin typeface="+mj-lt"/>
              </a:rPr>
              <a:t>Identifies mechanisms that shape successful collaborative teamwork </a:t>
            </a:r>
          </a:p>
          <a:p>
            <a:pPr lvl="1"/>
            <a:r>
              <a:rPr lang="en-US" dirty="0">
                <a:latin typeface="+mj-lt"/>
              </a:rPr>
              <a:t>Provides strategies and ideas that can help health policymakers implement the elements of interprofessional education and collaborative practice that will be most beneficial in their own jurisdiction.</a:t>
            </a:r>
          </a:p>
          <a:p>
            <a:pPr lvl="1"/>
            <a:endParaRPr lang="en-US" dirty="0">
              <a:latin typeface="+mj-lt"/>
            </a:endParaRPr>
          </a:p>
          <a:p>
            <a:endParaRPr lang="en-US" sz="2800" dirty="0">
              <a:latin typeface="+mj-lt"/>
            </a:endParaRPr>
          </a:p>
        </p:txBody>
      </p:sp>
      <p:sp>
        <p:nvSpPr>
          <p:cNvPr id="4" name="Slide Number Placeholder 3"/>
          <p:cNvSpPr>
            <a:spLocks noGrp="1"/>
          </p:cNvSpPr>
          <p:nvPr>
            <p:ph type="sldNum" sz="quarter" idx="10"/>
          </p:nvPr>
        </p:nvSpPr>
        <p:spPr/>
        <p:txBody>
          <a:bodyPr/>
          <a:lstStyle/>
          <a:p>
            <a:fld id="{BF25531C-F3B7-4618-9A07-E14445AD441B}" type="slidenum">
              <a:rPr lang="en-US" smtClean="0"/>
              <a:pPr/>
              <a:t>7</a:t>
            </a:fld>
            <a:endParaRPr lang="en-US"/>
          </a:p>
        </p:txBody>
      </p:sp>
    </p:spTree>
    <p:extLst>
      <p:ext uri="{BB962C8B-B14F-4D97-AF65-F5344CB8AC3E}">
        <p14:creationId xmlns:p14="http://schemas.microsoft.com/office/powerpoint/2010/main" val="310527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IPE</a:t>
            </a:r>
          </a:p>
        </p:txBody>
      </p:sp>
      <p:sp>
        <p:nvSpPr>
          <p:cNvPr id="3" name="Content Placeholder 2"/>
          <p:cNvSpPr>
            <a:spLocks noGrp="1"/>
          </p:cNvSpPr>
          <p:nvPr>
            <p:ph idx="1"/>
          </p:nvPr>
        </p:nvSpPr>
        <p:spPr>
          <a:xfrm>
            <a:off x="304721" y="1905000"/>
            <a:ext cx="11274663" cy="2819399"/>
          </a:xfrm>
        </p:spPr>
        <p:txBody>
          <a:bodyPr/>
          <a:lstStyle/>
          <a:p>
            <a:r>
              <a:rPr lang="en-US" dirty="0">
                <a:latin typeface="+mj-lt"/>
              </a:rPr>
              <a:t>Common component of medical school curriculum in the United States. </a:t>
            </a:r>
          </a:p>
          <a:p>
            <a:r>
              <a:rPr lang="en-US" dirty="0">
                <a:latin typeface="+mj-lt"/>
              </a:rPr>
              <a:t>Existed since the 1960s, but growing, as they are viewed as a means of reducing medical errors and improving the health care system.</a:t>
            </a:r>
          </a:p>
        </p:txBody>
      </p:sp>
      <p:sp>
        <p:nvSpPr>
          <p:cNvPr id="4" name="Slide Number Placeholder 3"/>
          <p:cNvSpPr>
            <a:spLocks noGrp="1"/>
          </p:cNvSpPr>
          <p:nvPr>
            <p:ph type="sldNum" sz="quarter" idx="10"/>
          </p:nvPr>
        </p:nvSpPr>
        <p:spPr/>
        <p:txBody>
          <a:bodyPr/>
          <a:lstStyle/>
          <a:p>
            <a:fld id="{BF25531C-F3B7-4618-9A07-E14445AD441B}" type="slidenum">
              <a:rPr lang="en-US" smtClean="0"/>
              <a:pPr/>
              <a:t>8</a:t>
            </a:fld>
            <a:endParaRPr lang="en-US"/>
          </a:p>
        </p:txBody>
      </p:sp>
    </p:spTree>
    <p:extLst>
      <p:ext uri="{BB962C8B-B14F-4D97-AF65-F5344CB8AC3E}">
        <p14:creationId xmlns:p14="http://schemas.microsoft.com/office/powerpoint/2010/main" val="2742753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Education</a:t>
            </a:r>
          </a:p>
        </p:txBody>
      </p:sp>
      <p:sp>
        <p:nvSpPr>
          <p:cNvPr id="3" name="Content Placeholder 2"/>
          <p:cNvSpPr>
            <a:spLocks noGrp="1"/>
          </p:cNvSpPr>
          <p:nvPr>
            <p:ph sz="half" idx="1"/>
          </p:nvPr>
        </p:nvSpPr>
        <p:spPr>
          <a:xfrm>
            <a:off x="304721" y="1828800"/>
            <a:ext cx="5535758" cy="2514600"/>
          </a:xfrm>
        </p:spPr>
        <p:txBody>
          <a:bodyPr/>
          <a:lstStyle/>
          <a:p>
            <a:r>
              <a:rPr lang="en-US" dirty="0">
                <a:latin typeface="+mj-lt"/>
              </a:rPr>
              <a:t>Health professional silos </a:t>
            </a:r>
          </a:p>
          <a:p>
            <a:r>
              <a:rPr lang="en-US" dirty="0">
                <a:latin typeface="+mj-lt"/>
              </a:rPr>
              <a:t>First exposure to IPE does not occur until they reach their advanced clinical experiences.</a:t>
            </a:r>
          </a:p>
        </p:txBody>
      </p:sp>
      <p:sp>
        <p:nvSpPr>
          <p:cNvPr id="4" name="Slide Number Placeholder 3"/>
          <p:cNvSpPr>
            <a:spLocks noGrp="1"/>
          </p:cNvSpPr>
          <p:nvPr>
            <p:ph type="sldNum" sz="quarter" idx="10"/>
          </p:nvPr>
        </p:nvSpPr>
        <p:spPr/>
        <p:txBody>
          <a:bodyPr/>
          <a:lstStyle/>
          <a:p>
            <a:fld id="{BF25531C-F3B7-4618-9A07-E14445AD441B}" type="slidenum">
              <a:rPr lang="en-US" smtClean="0"/>
              <a:pPr/>
              <a:t>9</a:t>
            </a:fld>
            <a:endParaRPr lang="en-US"/>
          </a:p>
        </p:txBody>
      </p:sp>
      <p:sp>
        <p:nvSpPr>
          <p:cNvPr id="7" name="Content Placeholder 6">
            <a:extLst>
              <a:ext uri="{FF2B5EF4-FFF2-40B4-BE49-F238E27FC236}">
                <a16:creationId xmlns:a16="http://schemas.microsoft.com/office/drawing/2014/main" id="{2E0B032A-E69C-4F76-99F5-827FF59A38C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771427934"/>
      </p:ext>
    </p:extLst>
  </p:cSld>
  <p:clrMapOvr>
    <a:masterClrMapping/>
  </p:clrMapOvr>
</p:sld>
</file>

<file path=ppt/theme/theme1.xml><?xml version="1.0" encoding="utf-8"?>
<a:theme xmlns:a="http://schemas.openxmlformats.org/drawingml/2006/main" name="PowerPoint">
  <a:themeElements>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mpion seal">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hampion se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mpion se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mpion se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mpion se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mpion se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mpion se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mpion se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mpion se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mpion se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mpion se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mpion se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mpion se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6573</TotalTime>
  <Words>1785</Words>
  <Application>Microsoft Office PowerPoint</Application>
  <PresentationFormat>Custom</PresentationFormat>
  <Paragraphs>235</Paragraphs>
  <Slides>31</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 Unicode MS</vt:lpstr>
      <vt:lpstr>Arial</vt:lpstr>
      <vt:lpstr>Garamond</vt:lpstr>
      <vt:lpstr>Times New Roman</vt:lpstr>
      <vt:lpstr>Wingdings 2</vt:lpstr>
      <vt:lpstr>PowerPoint</vt:lpstr>
      <vt:lpstr>LSUHSC New Orleans – Developing an Interprofessional Global Health Education Program  </vt:lpstr>
      <vt:lpstr>Objectives</vt:lpstr>
      <vt:lpstr>IPE</vt:lpstr>
      <vt:lpstr>Outcomes</vt:lpstr>
      <vt:lpstr>IPE</vt:lpstr>
      <vt:lpstr>Interprofessional Education (IPE)</vt:lpstr>
      <vt:lpstr>WHO Study Group and World Committee on Interprofessional Education &amp; Collaborative Practice </vt:lpstr>
      <vt:lpstr>United States IPE</vt:lpstr>
      <vt:lpstr>Traditional Education</vt:lpstr>
      <vt:lpstr>IPE Evolution</vt:lpstr>
      <vt:lpstr>Medical Education</vt:lpstr>
      <vt:lpstr>Nursing Education</vt:lpstr>
      <vt:lpstr>Dental Education</vt:lpstr>
      <vt:lpstr>PowerPoint Presentation</vt:lpstr>
      <vt:lpstr>BARRIERS TO IMPLEMENTATION</vt:lpstr>
      <vt:lpstr>IPE at LSU</vt:lpstr>
      <vt:lpstr>IPE at LSU</vt:lpstr>
      <vt:lpstr>IPE at LSU</vt:lpstr>
      <vt:lpstr>PowerPoint Presentation</vt:lpstr>
      <vt:lpstr>IPE Competencies</vt:lpstr>
      <vt:lpstr>IPE Competencies </vt:lpstr>
      <vt:lpstr>History</vt:lpstr>
      <vt:lpstr>Where</vt:lpstr>
      <vt:lpstr>Where</vt:lpstr>
      <vt:lpstr>Who</vt:lpstr>
      <vt:lpstr>Partnered With</vt:lpstr>
      <vt:lpstr>Unique Health Risks</vt:lpstr>
      <vt:lpstr>Student Clinical Experience</vt:lpstr>
      <vt:lpstr>The Future</vt:lpstr>
      <vt:lpstr>Questions/Comments?</vt:lpstr>
      <vt:lpstr>References</vt:lpstr>
    </vt:vector>
  </TitlesOfParts>
  <Company>AAFP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Rover</dc:creator>
  <cp:lastModifiedBy>Ashley Poole</cp:lastModifiedBy>
  <cp:revision>42</cp:revision>
  <dcterms:created xsi:type="dcterms:W3CDTF">2013-05-20T16:20:33Z</dcterms:created>
  <dcterms:modified xsi:type="dcterms:W3CDTF">2017-10-11T14:57:00Z</dcterms:modified>
</cp:coreProperties>
</file>