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920" r:id="rId1"/>
  </p:sldMasterIdLst>
  <p:notesMasterIdLst>
    <p:notesMasterId r:id="rId13"/>
  </p:notesMasterIdLst>
  <p:handoutMasterIdLst>
    <p:handoutMasterId r:id="rId14"/>
  </p:handoutMasterIdLst>
  <p:sldIdLst>
    <p:sldId id="256" r:id="rId2"/>
    <p:sldId id="259" r:id="rId3"/>
    <p:sldId id="260" r:id="rId4"/>
    <p:sldId id="261" r:id="rId5"/>
    <p:sldId id="262" r:id="rId6"/>
    <p:sldId id="263" r:id="rId7"/>
    <p:sldId id="264" r:id="rId8"/>
    <p:sldId id="265" r:id="rId9"/>
    <p:sldId id="266" r:id="rId10"/>
    <p:sldId id="267" r:id="rId11"/>
    <p:sldId id="268" r:id="rId12"/>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376092"/>
    <a:srgbClr val="002F78"/>
    <a:srgbClr val="002060"/>
    <a:srgbClr val="4472C4"/>
    <a:srgbClr val="DAE3F3"/>
    <a:srgbClr val="70AD47"/>
    <a:srgbClr val="E2F0D9"/>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p:restoredTop sz="81356" autoAdjust="0"/>
  </p:normalViewPr>
  <p:slideViewPr>
    <p:cSldViewPr>
      <p:cViewPr varScale="1">
        <p:scale>
          <a:sx n="99" d="100"/>
          <a:sy n="99" d="100"/>
        </p:scale>
        <p:origin x="179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774" y="-10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B0237915-364C-0646-8679-BC3A45E12E04}" type="datetimeFigureOut">
              <a:rPr lang="en-US" smtClean="0"/>
              <a:t>5/4/17</a:t>
            </a:fld>
            <a:endParaRPr lang="en-US"/>
          </a:p>
        </p:txBody>
      </p:sp>
      <p:sp>
        <p:nvSpPr>
          <p:cNvPr id="4" name="Footer Placeholder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DEAB1893-E3F3-3C47-B056-32F7873E6865}" type="slidenum">
              <a:rPr lang="en-US" smtClean="0"/>
              <a:t>‹#›</a:t>
            </a:fld>
            <a:endParaRPr lang="en-US"/>
          </a:p>
        </p:txBody>
      </p:sp>
    </p:spTree>
    <p:extLst>
      <p:ext uri="{BB962C8B-B14F-4D97-AF65-F5344CB8AC3E}">
        <p14:creationId xmlns:p14="http://schemas.microsoft.com/office/powerpoint/2010/main" val="280271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36" tIns="46968" rIns="93936" bIns="46968"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wrap="square" lIns="93936" tIns="46968" rIns="93936" bIns="46968" numCol="1" anchor="t" anchorCtr="0" compatLnSpc="1">
            <a:prstTxWarp prst="textNoShape">
              <a:avLst/>
            </a:prstTxWarp>
          </a:bodyPr>
          <a:lstStyle>
            <a:lvl1pPr algn="r" eaLnBrk="1" hangingPunct="1">
              <a:defRPr sz="1200">
                <a:latin typeface="Calibri" pitchFamily="34" charset="0"/>
                <a:ea typeface="ＭＳ Ｐゴシック" panose="020B0600070205080204" pitchFamily="34" charset="-128"/>
              </a:defRPr>
            </a:lvl1pPr>
          </a:lstStyle>
          <a:p>
            <a:pPr>
              <a:defRPr/>
            </a:pPr>
            <a:fld id="{FBB45BE5-B0A3-5E4D-BA4E-CAA7C175AD43}" type="datetimeFigureOut">
              <a:rPr lang="en-US" altLang="en-US"/>
              <a:pPr>
                <a:defRPr/>
              </a:pPr>
              <a:t>5/4/17</a:t>
            </a:fld>
            <a:endParaRPr lang="en-US" alt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US" noProof="0" dirty="0" smtClean="0"/>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3936" tIns="46968" rIns="93936" bIns="4696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93175"/>
            <a:ext cx="3067050" cy="468313"/>
          </a:xfrm>
          <a:prstGeom prst="rect">
            <a:avLst/>
          </a:prstGeom>
        </p:spPr>
        <p:txBody>
          <a:bodyPr vert="horz" lIns="93936" tIns="46968" rIns="93936" bIns="46968"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wrap="square" lIns="93936" tIns="46968" rIns="93936" bIns="46968" numCol="1" anchor="b" anchorCtr="0" compatLnSpc="1">
            <a:prstTxWarp prst="textNoShape">
              <a:avLst/>
            </a:prstTxWarp>
          </a:bodyPr>
          <a:lstStyle>
            <a:lvl1pPr algn="r" eaLnBrk="1" hangingPunct="1">
              <a:defRPr sz="1200" smtClean="0">
                <a:latin typeface="Calibri" panose="020F0502020204030204" pitchFamily="34" charset="0"/>
                <a:ea typeface="ＭＳ Ｐゴシック" panose="020B0600070205080204" pitchFamily="34" charset="-128"/>
              </a:defRPr>
            </a:lvl1pPr>
          </a:lstStyle>
          <a:p>
            <a:pPr>
              <a:defRPr/>
            </a:pPr>
            <a:fld id="{164A527B-E4EB-E540-A2CC-F6BB20313EC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not a conflict of interest, I do have the disclaimer that I am not a </a:t>
            </a:r>
            <a:r>
              <a:rPr lang="en-US" dirty="0" err="1" smtClean="0"/>
              <a:t>Balint</a:t>
            </a:r>
            <a:r>
              <a:rPr lang="en-US" dirty="0" smtClean="0"/>
              <a:t> group leader, nor an expert. I found our process to be really interesting</a:t>
            </a:r>
            <a:r>
              <a:rPr lang="en-US" baseline="0" dirty="0" smtClean="0"/>
              <a:t> and happened to have a short twitter exchange with Francis Chu from KP who encouraged me to share our experience. Our two fearless leaders were not able to attend despite the fact that they are both lovers of sunny weather and craft beer and Stone brewing is short, sunny walk from the conference. </a:t>
            </a:r>
            <a:r>
              <a:rPr lang="en-US" baseline="0" dirty="0" err="1" smtClean="0"/>
              <a:t>Dr</a:t>
            </a:r>
            <a:r>
              <a:rPr lang="en-US" baseline="0" dirty="0" smtClean="0"/>
              <a:t> Adam </a:t>
            </a:r>
            <a:r>
              <a:rPr lang="en-US" baseline="0" dirty="0" err="1" smtClean="0"/>
              <a:t>Wilikofsky</a:t>
            </a:r>
            <a:r>
              <a:rPr lang="en-US" baseline="0" dirty="0" smtClean="0"/>
              <a:t> was a great help in critiquing and refining this presentation, and both he and </a:t>
            </a:r>
            <a:r>
              <a:rPr lang="en-US" baseline="0" dirty="0" err="1" smtClean="0"/>
              <a:t>Dr</a:t>
            </a:r>
            <a:r>
              <a:rPr lang="en-US" baseline="0" dirty="0" smtClean="0"/>
              <a:t> Mark </a:t>
            </a:r>
            <a:r>
              <a:rPr lang="en-US" baseline="0" dirty="0" err="1" smtClean="0"/>
              <a:t>Rast</a:t>
            </a:r>
            <a:r>
              <a:rPr lang="en-US" baseline="0" dirty="0" smtClean="0"/>
              <a:t> were interested in sharing our experience here.</a:t>
            </a:r>
            <a:endParaRPr lang="en-US" dirty="0"/>
          </a:p>
        </p:txBody>
      </p:sp>
      <p:sp>
        <p:nvSpPr>
          <p:cNvPr id="4" name="Slide Number Placeholder 3"/>
          <p:cNvSpPr>
            <a:spLocks noGrp="1"/>
          </p:cNvSpPr>
          <p:nvPr>
            <p:ph type="sldNum" sz="quarter" idx="10"/>
          </p:nvPr>
        </p:nvSpPr>
        <p:spPr/>
        <p:txBody>
          <a:bodyPr/>
          <a:lstStyle/>
          <a:p>
            <a:fld id="{04888204-2026-7D43-9510-B5CF5F32B30D}" type="slidenum">
              <a:rPr lang="en-US" smtClean="0"/>
              <a:t>2</a:t>
            </a:fld>
            <a:endParaRPr lang="en-US"/>
          </a:p>
        </p:txBody>
      </p:sp>
    </p:spTree>
    <p:extLst>
      <p:ext uri="{BB962C8B-B14F-4D97-AF65-F5344CB8AC3E}">
        <p14:creationId xmlns:p14="http://schemas.microsoft.com/office/powerpoint/2010/main" val="1849217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888204-2026-7D43-9510-B5CF5F32B30D}" type="slidenum">
              <a:rPr lang="en-US" smtClean="0"/>
              <a:t>3</a:t>
            </a:fld>
            <a:endParaRPr lang="en-US"/>
          </a:p>
        </p:txBody>
      </p:sp>
    </p:spTree>
    <p:extLst>
      <p:ext uri="{BB962C8B-B14F-4D97-AF65-F5344CB8AC3E}">
        <p14:creationId xmlns:p14="http://schemas.microsoft.com/office/powerpoint/2010/main" val="644854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Hungarian psychoanalys</a:t>
            </a:r>
            <a:r>
              <a:rPr lang="en-US" baseline="0" dirty="0" smtClean="0"/>
              <a:t>t and his wife. First trying to treat principles of psychoanalysis to general practitioners, but found that the most value was in discussing the cases as a group to process the relationships that evolve over time.</a:t>
            </a:r>
          </a:p>
          <a:p>
            <a:r>
              <a:rPr lang="en-US" baseline="0" dirty="0" smtClean="0"/>
              <a:t>Groups need critical mass </a:t>
            </a:r>
            <a:r>
              <a:rPr lang="mr-IN" baseline="0" dirty="0" smtClean="0"/>
              <a:t>–</a:t>
            </a:r>
            <a:r>
              <a:rPr lang="en-US" baseline="0" dirty="0" smtClean="0"/>
              <a:t> around 6, but if you double that, you have 2 critical masses and discussion fragments easier.</a:t>
            </a:r>
          </a:p>
          <a:p>
            <a:r>
              <a:rPr lang="en-US" baseline="0" dirty="0" smtClean="0"/>
              <a:t>Leaders are key. If you don’t have a </a:t>
            </a:r>
            <a:r>
              <a:rPr lang="en-US" baseline="0" dirty="0" err="1" smtClean="0"/>
              <a:t>balint</a:t>
            </a:r>
            <a:r>
              <a:rPr lang="en-US" baseline="0" dirty="0" smtClean="0"/>
              <a:t> champion, I would hesitate to recommend this to you. We have a pair of leaders: a seasoned family physician who has an interest in psychology and an experienced behaviorist - both have an interest in </a:t>
            </a:r>
            <a:r>
              <a:rPr lang="en-US" baseline="0" dirty="0" err="1" smtClean="0"/>
              <a:t>balint</a:t>
            </a:r>
            <a:r>
              <a:rPr lang="en-US" baseline="0" dirty="0" smtClean="0"/>
              <a:t>, and led resident </a:t>
            </a:r>
            <a:r>
              <a:rPr lang="en-US" baseline="0" dirty="0" err="1" smtClean="0"/>
              <a:t>balint</a:t>
            </a:r>
            <a:r>
              <a:rPr lang="en-US" baseline="0" dirty="0" smtClean="0"/>
              <a:t> groups over the years. It takes both of them to corral the faculty into ongoing productive discussions.</a:t>
            </a:r>
          </a:p>
          <a:p>
            <a:r>
              <a:rPr lang="en-US" baseline="0" dirty="0" smtClean="0"/>
              <a:t>We have this take place over the carve out slot for faculty meeting once a month. ’Cases’ can come back for follow up.</a:t>
            </a:r>
          </a:p>
          <a:p>
            <a:r>
              <a:rPr lang="en-US" baseline="0" dirty="0" smtClean="0"/>
              <a:t>Many spins on </a:t>
            </a:r>
            <a:r>
              <a:rPr lang="en-US" baseline="0" dirty="0" err="1" smtClean="0"/>
              <a:t>Balint</a:t>
            </a:r>
            <a:r>
              <a:rPr lang="en-US" baseline="0" dirty="0" smtClean="0"/>
              <a:t> exist but there are some over-arching themes.</a:t>
            </a:r>
            <a:endParaRPr lang="en-US" dirty="0"/>
          </a:p>
        </p:txBody>
      </p:sp>
      <p:sp>
        <p:nvSpPr>
          <p:cNvPr id="4" name="Slide Number Placeholder 3"/>
          <p:cNvSpPr>
            <a:spLocks noGrp="1"/>
          </p:cNvSpPr>
          <p:nvPr>
            <p:ph type="sldNum" sz="quarter" idx="10"/>
          </p:nvPr>
        </p:nvSpPr>
        <p:spPr/>
        <p:txBody>
          <a:bodyPr/>
          <a:lstStyle/>
          <a:p>
            <a:fld id="{04888204-2026-7D43-9510-B5CF5F32B30D}" type="slidenum">
              <a:rPr lang="en-US" smtClean="0"/>
              <a:t>4</a:t>
            </a:fld>
            <a:endParaRPr lang="en-US"/>
          </a:p>
        </p:txBody>
      </p:sp>
    </p:spTree>
    <p:extLst>
      <p:ext uri="{BB962C8B-B14F-4D97-AF65-F5344CB8AC3E}">
        <p14:creationId xmlns:p14="http://schemas.microsoft.com/office/powerpoint/2010/main" val="1838878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its core, </a:t>
            </a:r>
            <a:r>
              <a:rPr lang="en-US" baseline="0" dirty="0" err="1" smtClean="0"/>
              <a:t>balint</a:t>
            </a:r>
            <a:r>
              <a:rPr lang="en-US" baseline="0" dirty="0" smtClean="0"/>
              <a:t> focuses on the relationship, interaction, and dynamic between the physician and patient from the physician prospective. This stands in strong contrast to the biomedical model that at times can have a overpowering focus on “fixing things.”</a:t>
            </a:r>
          </a:p>
          <a:p>
            <a:r>
              <a:rPr lang="en-US" baseline="0" dirty="0" smtClean="0"/>
              <a:t>Staying on this wavelength is important, not becoming too general of vague (complaining about a bigger issue), not getting too personal (not for personal therapy), and not bringing up multiple cases at once or in rapid succession (be warry of tangents)</a:t>
            </a:r>
          </a:p>
          <a:p>
            <a:r>
              <a:rPr lang="en-US" baseline="0" dirty="0" smtClean="0"/>
              <a:t>The openness of the discussion and resultant vulnerability of the discussants means that the reasonable confidentiality and privacy expectations are explicitly understood.</a:t>
            </a:r>
          </a:p>
          <a:p>
            <a:r>
              <a:rPr lang="en-US" baseline="0" dirty="0" smtClean="0"/>
              <a:t>For those who have not been in a </a:t>
            </a:r>
            <a:r>
              <a:rPr lang="en-US" baseline="0" dirty="0" err="1" smtClean="0"/>
              <a:t>Balint</a:t>
            </a:r>
            <a:r>
              <a:rPr lang="en-US" baseline="0" dirty="0" smtClean="0"/>
              <a:t> group before, the “case” is generally presented in full, from memory by one person. Short factual clarifying questions are asked, and then the room takes over and explores this question. The amount that the presenter is involved at that point is variable by group.</a:t>
            </a:r>
            <a:endParaRPr lang="en-US" dirty="0"/>
          </a:p>
        </p:txBody>
      </p:sp>
      <p:sp>
        <p:nvSpPr>
          <p:cNvPr id="4" name="Slide Number Placeholder 3"/>
          <p:cNvSpPr>
            <a:spLocks noGrp="1"/>
          </p:cNvSpPr>
          <p:nvPr>
            <p:ph type="sldNum" sz="quarter" idx="10"/>
          </p:nvPr>
        </p:nvSpPr>
        <p:spPr/>
        <p:txBody>
          <a:bodyPr/>
          <a:lstStyle/>
          <a:p>
            <a:fld id="{04888204-2026-7D43-9510-B5CF5F32B30D}" type="slidenum">
              <a:rPr lang="en-US" smtClean="0"/>
              <a:t>5</a:t>
            </a:fld>
            <a:endParaRPr lang="en-US"/>
          </a:p>
        </p:txBody>
      </p:sp>
    </p:spTree>
    <p:extLst>
      <p:ext uri="{BB962C8B-B14F-4D97-AF65-F5344CB8AC3E}">
        <p14:creationId xmlns:p14="http://schemas.microsoft.com/office/powerpoint/2010/main" val="890486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 now. Think about how your faculty discuss and review resident performance. If this is done collaboratively, how can you both get through everyone and still take the time to discuss what a minority of the ‘problem residents’ are doing and the appropriate faculty response to them?</a:t>
            </a:r>
            <a:r>
              <a:rPr lang="en-US" baseline="0" dirty="0" smtClean="0"/>
              <a:t> Are there elements of countertransference occurring here?</a:t>
            </a:r>
          </a:p>
          <a:p>
            <a:r>
              <a:rPr lang="en-US" baseline="0" dirty="0" smtClean="0"/>
              <a:t>If your resident review periods are sounding as challenging as ours, you may be ready to try something </a:t>
            </a:r>
            <a:r>
              <a:rPr lang="en-US" baseline="0" dirty="0" err="1" smtClean="0"/>
              <a:t>diferent</a:t>
            </a:r>
            <a:r>
              <a:rPr lang="en-US" baseline="0" dirty="0" smtClean="0"/>
              <a:t>. Something akin to what we tried when we applied a </a:t>
            </a:r>
            <a:r>
              <a:rPr lang="en-US" baseline="0" dirty="0" err="1" smtClean="0"/>
              <a:t>Balint</a:t>
            </a:r>
            <a:r>
              <a:rPr lang="en-US" baseline="0" dirty="0" smtClean="0"/>
              <a:t>-type methodology to our struggles with residents.</a:t>
            </a:r>
            <a:endParaRPr lang="en-US" dirty="0"/>
          </a:p>
        </p:txBody>
      </p:sp>
      <p:sp>
        <p:nvSpPr>
          <p:cNvPr id="4" name="Slide Number Placeholder 3"/>
          <p:cNvSpPr>
            <a:spLocks noGrp="1"/>
          </p:cNvSpPr>
          <p:nvPr>
            <p:ph type="sldNum" sz="quarter" idx="10"/>
          </p:nvPr>
        </p:nvSpPr>
        <p:spPr/>
        <p:txBody>
          <a:bodyPr/>
          <a:lstStyle/>
          <a:p>
            <a:fld id="{04888204-2026-7D43-9510-B5CF5F32B30D}" type="slidenum">
              <a:rPr lang="en-US" smtClean="0"/>
              <a:t>6</a:t>
            </a:fld>
            <a:endParaRPr lang="en-US"/>
          </a:p>
        </p:txBody>
      </p:sp>
    </p:spTree>
    <p:extLst>
      <p:ext uri="{BB962C8B-B14F-4D97-AF65-F5344CB8AC3E}">
        <p14:creationId xmlns:p14="http://schemas.microsoft.com/office/powerpoint/2010/main" val="646541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Recognizing that there were tensions</a:t>
            </a:r>
            <a:r>
              <a:rPr lang="en-US" baseline="0" dirty="0" smtClean="0"/>
              <a:t> building between certain ‘challenging residents’ and individual faculty and sometimes the faculty in general, we used the </a:t>
            </a:r>
            <a:r>
              <a:rPr lang="en-US" baseline="0" dirty="0" err="1" smtClean="0"/>
              <a:t>Balint</a:t>
            </a:r>
            <a:r>
              <a:rPr lang="en-US" baseline="0" dirty="0" smtClean="0"/>
              <a:t> process to look at our own work.</a:t>
            </a:r>
          </a:p>
          <a:p>
            <a:r>
              <a:rPr lang="en-US" baseline="0" dirty="0" smtClean="0"/>
              <a:t>This differs from the ”true” </a:t>
            </a:r>
            <a:r>
              <a:rPr lang="en-US" baseline="0" dirty="0" err="1" smtClean="0"/>
              <a:t>balint</a:t>
            </a:r>
            <a:r>
              <a:rPr lang="en-US" baseline="0" dirty="0" smtClean="0"/>
              <a:t> group label of the patient-provider relationship focus. The other difference is that instead of being a private patient known to only one discussant, the resident is known to many if not all the faculty. We all might have a similar story and can fill in a larger picture of the conflict at hand, but this risks losing the individual relationship to assume a shared experience that is similar or identical among the faculty.</a:t>
            </a:r>
          </a:p>
          <a:p>
            <a:r>
              <a:rPr lang="en-US" baseline="0" dirty="0" smtClean="0"/>
              <a:t>Many times the ‘case’ is a resident interaction, but we can discuss bigger systemic issues too. These can be more challenging for the leaders as the anchoring effect of ”the case” is lost, but most times there are ideas for process improvement that come out of these discussions.</a:t>
            </a:r>
          </a:p>
        </p:txBody>
      </p:sp>
      <p:sp>
        <p:nvSpPr>
          <p:cNvPr id="4" name="Slide Number Placeholder 3"/>
          <p:cNvSpPr>
            <a:spLocks noGrp="1"/>
          </p:cNvSpPr>
          <p:nvPr>
            <p:ph type="sldNum" sz="quarter" idx="10"/>
          </p:nvPr>
        </p:nvSpPr>
        <p:spPr/>
        <p:txBody>
          <a:bodyPr/>
          <a:lstStyle/>
          <a:p>
            <a:fld id="{04888204-2026-7D43-9510-B5CF5F32B30D}" type="slidenum">
              <a:rPr lang="en-US" smtClean="0"/>
              <a:t>7</a:t>
            </a:fld>
            <a:endParaRPr lang="en-US"/>
          </a:p>
        </p:txBody>
      </p:sp>
    </p:spTree>
    <p:extLst>
      <p:ext uri="{BB962C8B-B14F-4D97-AF65-F5344CB8AC3E}">
        <p14:creationId xmlns:p14="http://schemas.microsoft.com/office/powerpoint/2010/main" val="1072679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positive marks from 8/11 respondents is really good for anything that happens at</a:t>
            </a:r>
            <a:r>
              <a:rPr lang="en-US" baseline="0" dirty="0" smtClean="0"/>
              <a:t> faculty meeting in my limited experience so far.</a:t>
            </a:r>
          </a:p>
          <a:p>
            <a:r>
              <a:rPr lang="en-US" baseline="0" dirty="0" smtClean="0"/>
              <a:t>9/11 are optimistic and only 1 pessimistic </a:t>
            </a:r>
            <a:r>
              <a:rPr lang="mr-IN" baseline="0" dirty="0" smtClean="0"/>
              <a:t>–</a:t>
            </a:r>
            <a:r>
              <a:rPr lang="en-US" baseline="0" dirty="0" smtClean="0"/>
              <a:t> again, pretty good for anonymous feedback in this group.</a:t>
            </a:r>
          </a:p>
          <a:p>
            <a:r>
              <a:rPr lang="en-US" baseline="0" dirty="0" smtClean="0"/>
              <a:t>The recurring themes in the open ended feedback were pretty clear </a:t>
            </a:r>
            <a:r>
              <a:rPr lang="mr-IN" baseline="0" dirty="0" smtClean="0"/>
              <a:t>–</a:t>
            </a:r>
            <a:r>
              <a:rPr lang="en-US" baseline="0" dirty="0" smtClean="0"/>
              <a:t> avoid the gripe session and complaining. Get to the root of the problem. The tangents are a waste of time. And the solution was felt to be the group leaders who were generally viewed positively, and their role recognized for their importance.</a:t>
            </a:r>
          </a:p>
          <a:p>
            <a:r>
              <a:rPr lang="en-US" baseline="0" dirty="0" smtClean="0"/>
              <a:t>Our solutions were to not only bring awareness of these difficulties to the leaders, but the group and empower the other members to redirect conversation too. Reviewing the strategy and method of </a:t>
            </a:r>
            <a:r>
              <a:rPr lang="en-US" baseline="0" dirty="0" err="1" smtClean="0"/>
              <a:t>balint</a:t>
            </a:r>
            <a:r>
              <a:rPr lang="en-US" baseline="0" dirty="0" smtClean="0"/>
              <a:t> before each session has been helpful too (ever been to an Al-anon or AA/NA meeting?)</a:t>
            </a:r>
            <a:endParaRPr lang="en-US" dirty="0"/>
          </a:p>
        </p:txBody>
      </p:sp>
      <p:sp>
        <p:nvSpPr>
          <p:cNvPr id="4" name="Slide Number Placeholder 3"/>
          <p:cNvSpPr>
            <a:spLocks noGrp="1"/>
          </p:cNvSpPr>
          <p:nvPr>
            <p:ph type="sldNum" sz="quarter" idx="10"/>
          </p:nvPr>
        </p:nvSpPr>
        <p:spPr/>
        <p:txBody>
          <a:bodyPr/>
          <a:lstStyle/>
          <a:p>
            <a:fld id="{04888204-2026-7D43-9510-B5CF5F32B30D}" type="slidenum">
              <a:rPr lang="en-US" smtClean="0"/>
              <a:t>8</a:t>
            </a:fld>
            <a:endParaRPr lang="en-US"/>
          </a:p>
        </p:txBody>
      </p:sp>
    </p:spTree>
    <p:extLst>
      <p:ext uri="{BB962C8B-B14F-4D97-AF65-F5344CB8AC3E}">
        <p14:creationId xmlns:p14="http://schemas.microsoft.com/office/powerpoint/2010/main" val="1209399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exploring these dynamics </a:t>
            </a:r>
            <a:r>
              <a:rPr lang="en-US" baseline="0" dirty="0" smtClean="0"/>
              <a:t>really branches away from the original intent of </a:t>
            </a:r>
            <a:r>
              <a:rPr lang="en-US" baseline="0" dirty="0" err="1" smtClean="0"/>
              <a:t>Balint</a:t>
            </a:r>
            <a:r>
              <a:rPr lang="en-US" baseline="0" dirty="0" smtClean="0"/>
              <a:t> and appropriates the utility of the method for other applications. As mentioned before, this can really challenge the methodology by having multiple viewpoints on the same process. Additionally, some in the room might represent the “system”, “residency”, “clinic” or certainly would be the “faculty.” This would pose unique challenges to have this process explore the dynamic with both sides in the room.</a:t>
            </a:r>
            <a:endParaRPr lang="en-US" dirty="0"/>
          </a:p>
        </p:txBody>
      </p:sp>
      <p:sp>
        <p:nvSpPr>
          <p:cNvPr id="4" name="Slide Number Placeholder 3"/>
          <p:cNvSpPr>
            <a:spLocks noGrp="1"/>
          </p:cNvSpPr>
          <p:nvPr>
            <p:ph type="sldNum" sz="quarter" idx="10"/>
          </p:nvPr>
        </p:nvSpPr>
        <p:spPr/>
        <p:txBody>
          <a:bodyPr/>
          <a:lstStyle/>
          <a:p>
            <a:fld id="{04888204-2026-7D43-9510-B5CF5F32B30D}" type="slidenum">
              <a:rPr lang="en-US" smtClean="0"/>
              <a:t>9</a:t>
            </a:fld>
            <a:endParaRPr lang="en-US"/>
          </a:p>
        </p:txBody>
      </p:sp>
    </p:spTree>
    <p:extLst>
      <p:ext uri="{BB962C8B-B14F-4D97-AF65-F5344CB8AC3E}">
        <p14:creationId xmlns:p14="http://schemas.microsoft.com/office/powerpoint/2010/main" val="226092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545888" y="3560469"/>
            <a:ext cx="5293312" cy="2002131"/>
          </a:xfrm>
        </p:spPr>
        <p:txBody>
          <a:bodyPr>
            <a:normAutofit/>
          </a:bodyPr>
          <a:lstStyle>
            <a:lvl1pPr algn="l">
              <a:defRPr sz="2400" baseline="0">
                <a:solidFill>
                  <a:srgbClr val="002F78"/>
                </a:solidFill>
                <a:latin typeface="Arial" pitchFamily="34" charset="0"/>
                <a:cs typeface="Arial" pitchFamily="34" charset="0"/>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3563938" y="5708650"/>
            <a:ext cx="5257800" cy="365125"/>
          </a:xfrm>
        </p:spPr>
        <p:txBody>
          <a:bodyPr/>
          <a:lstStyle>
            <a:lvl1pPr eaLnBrk="0" hangingPunct="0">
              <a:defRPr>
                <a:solidFill>
                  <a:srgbClr val="6D6F71"/>
                </a:solidFill>
                <a:latin typeface="Arial" panose="020B0604020202020204" pitchFamily="34" charset="0"/>
                <a:ea typeface="ＭＳ Ｐゴシック" pitchFamily="34" charset="-128"/>
                <a:cs typeface="Arial" panose="020B0604020202020204" pitchFamily="34" charset="0"/>
              </a:defRPr>
            </a:lvl1pPr>
          </a:lstStyle>
          <a:p>
            <a:pPr>
              <a:defRPr/>
            </a:pPr>
            <a:fld id="{4016ACA5-FC53-1C4E-AD8E-5C9810C80994}" type="datetime1">
              <a:rPr lang="en-US" altLang="en-US"/>
              <a:pPr>
                <a:defRPr/>
              </a:pPr>
              <a:t>5/4/17</a:t>
            </a:fld>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smtClean="0"/>
            </a:lvl1pPr>
          </a:lstStyle>
          <a:p>
            <a:pPr>
              <a:defRPr/>
            </a:pPr>
            <a:fld id="{E262BE90-87B8-2F47-A1C4-31437A7683BE}" type="slidenum">
              <a:rPr lang="en-US" altLang="en-US"/>
              <a:pPr>
                <a:defRPr/>
              </a:pPr>
              <a:t>‹#›</a:t>
            </a:fld>
            <a:endParaRPr lang="en-US" altLang="en-US"/>
          </a:p>
        </p:txBody>
      </p:sp>
    </p:spTree>
    <p:extLst>
      <p:ext uri="{BB962C8B-B14F-4D97-AF65-F5344CB8AC3E}">
        <p14:creationId xmlns:p14="http://schemas.microsoft.com/office/powerpoint/2010/main" val="17727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ea typeface="ＭＳ Ｐゴシック" pitchFamily="34" charset="-128"/>
              </a:defRPr>
            </a:lvl1pPr>
          </a:lstStyle>
          <a:p>
            <a:pPr>
              <a:defRPr/>
            </a:pPr>
            <a:fld id="{1A052718-3E33-4546-A06F-17F211D372A9}" type="datetime1">
              <a:rPr lang="en-US" altLang="en-US"/>
              <a:pPr>
                <a:defRPr/>
              </a:pPr>
              <a:t>5/4/17</a:t>
            </a:fld>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smtClean="0"/>
            </a:lvl1pPr>
          </a:lstStyle>
          <a:p>
            <a:pPr>
              <a:defRPr/>
            </a:pPr>
            <a:fld id="{F75EBF5D-CED3-344B-BB1C-E231F41A5873}" type="slidenum">
              <a:rPr lang="en-US" altLang="en-US"/>
              <a:pPr>
                <a:defRPr/>
              </a:pPr>
              <a:t>‹#›</a:t>
            </a:fld>
            <a:endParaRPr lang="en-US" altLang="en-US"/>
          </a:p>
        </p:txBody>
      </p:sp>
    </p:spTree>
    <p:extLst>
      <p:ext uri="{BB962C8B-B14F-4D97-AF65-F5344CB8AC3E}">
        <p14:creationId xmlns:p14="http://schemas.microsoft.com/office/powerpoint/2010/main" val="85873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45888" y="3560469"/>
            <a:ext cx="5293312" cy="2002131"/>
          </a:xfrm>
        </p:spPr>
        <p:txBody>
          <a:bodyPr>
            <a:normAutofit/>
          </a:bodyPr>
          <a:lstStyle>
            <a:lvl1pPr algn="l">
              <a:defRPr sz="2400" baseline="0">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Date Placeholder 3"/>
          <p:cNvSpPr>
            <a:spLocks noGrp="1"/>
          </p:cNvSpPr>
          <p:nvPr>
            <p:ph type="dt" sz="half" idx="10"/>
          </p:nvPr>
        </p:nvSpPr>
        <p:spPr>
          <a:xfrm>
            <a:off x="3563938" y="5708650"/>
            <a:ext cx="5257800" cy="365125"/>
          </a:xfrm>
        </p:spPr>
        <p:txBody>
          <a:bodyPr/>
          <a:lstStyle>
            <a:lvl1pPr eaLnBrk="0" hangingPunct="0">
              <a:defRPr>
                <a:solidFill>
                  <a:prstClr val="white"/>
                </a:solidFill>
                <a:latin typeface="Arial" panose="020B0604020202020204" pitchFamily="34" charset="0"/>
                <a:ea typeface="ＭＳ Ｐゴシック" pitchFamily="34" charset="-128"/>
                <a:cs typeface="Arial" panose="020B0604020202020204" pitchFamily="34" charset="0"/>
              </a:defRPr>
            </a:lvl1pPr>
          </a:lstStyle>
          <a:p>
            <a:pPr>
              <a:defRPr/>
            </a:pPr>
            <a:fld id="{8A4A6807-239B-7040-A534-000A3219B0C9}" type="datetime1">
              <a:rPr lang="en-US" altLang="en-US"/>
              <a:pPr>
                <a:defRPr/>
              </a:pPr>
              <a:t>5/4/17</a:t>
            </a:fld>
            <a:endParaRPr lang="en-US" altLang="en-US"/>
          </a:p>
        </p:txBody>
      </p:sp>
      <p:sp>
        <p:nvSpPr>
          <p:cNvPr id="4" name="Footer Placeholder 4"/>
          <p:cNvSpPr>
            <a:spLocks noGrp="1"/>
          </p:cNvSpPr>
          <p:nvPr>
            <p:ph type="ftr" sz="quarter" idx="11"/>
          </p:nvPr>
        </p:nvSpPr>
        <p:spPr/>
        <p:txBody>
          <a:bodyPr/>
          <a:lstStyle>
            <a:lvl1pPr eaLnBrk="0" hangingPunct="0">
              <a:defRPr/>
            </a:lvl1pPr>
          </a:lstStyle>
          <a:p>
            <a:pPr>
              <a:defRPr/>
            </a:pPr>
            <a:endParaRPr lang="en-US"/>
          </a:p>
        </p:txBody>
      </p:sp>
      <p:sp>
        <p:nvSpPr>
          <p:cNvPr id="5" name="Slide Number Placeholder 5"/>
          <p:cNvSpPr>
            <a:spLocks noGrp="1"/>
          </p:cNvSpPr>
          <p:nvPr>
            <p:ph type="sldNum" sz="quarter" idx="12"/>
          </p:nvPr>
        </p:nvSpPr>
        <p:spPr/>
        <p:txBody>
          <a:bodyPr/>
          <a:lstStyle>
            <a:lvl1pPr eaLnBrk="0" hangingPunct="0">
              <a:defRPr smtClean="0"/>
            </a:lvl1pPr>
          </a:lstStyle>
          <a:p>
            <a:pPr>
              <a:defRPr/>
            </a:pPr>
            <a:fld id="{115BE211-F81E-9641-9B6D-A80228EB1627}" type="slidenum">
              <a:rPr lang="en-US" altLang="en-US"/>
              <a:pPr>
                <a:defRPr/>
              </a:pPr>
              <a:t>‹#›</a:t>
            </a:fld>
            <a:endParaRPr lang="en-US" altLang="en-US"/>
          </a:p>
        </p:txBody>
      </p:sp>
    </p:spTree>
    <p:extLst>
      <p:ext uri="{BB962C8B-B14F-4D97-AF65-F5344CB8AC3E}">
        <p14:creationId xmlns:p14="http://schemas.microsoft.com/office/powerpoint/2010/main" val="168860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45888" y="3560469"/>
            <a:ext cx="5293312" cy="2002131"/>
          </a:xfrm>
        </p:spPr>
        <p:txBody>
          <a:bodyPr>
            <a:normAutofit/>
          </a:bodyPr>
          <a:lstStyle>
            <a:lvl1pPr algn="l">
              <a:defRPr sz="2400" baseline="0">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Date Placeholder 3"/>
          <p:cNvSpPr>
            <a:spLocks noGrp="1"/>
          </p:cNvSpPr>
          <p:nvPr>
            <p:ph type="dt" sz="half" idx="10"/>
          </p:nvPr>
        </p:nvSpPr>
        <p:spPr>
          <a:xfrm>
            <a:off x="3563938" y="5708650"/>
            <a:ext cx="5257800" cy="365125"/>
          </a:xfrm>
        </p:spPr>
        <p:txBody>
          <a:bodyPr/>
          <a:lstStyle>
            <a:lvl1pPr eaLnBrk="0" hangingPunct="0">
              <a:defRPr>
                <a:solidFill>
                  <a:prstClr val="white"/>
                </a:solidFill>
                <a:latin typeface="Arial" panose="020B0604020202020204" pitchFamily="34" charset="0"/>
                <a:ea typeface="ＭＳ Ｐゴシック" pitchFamily="34" charset="-128"/>
                <a:cs typeface="Arial" panose="020B0604020202020204" pitchFamily="34" charset="0"/>
              </a:defRPr>
            </a:lvl1pPr>
          </a:lstStyle>
          <a:p>
            <a:pPr>
              <a:defRPr/>
            </a:pPr>
            <a:fld id="{5C1242B5-D1DE-2B4E-BCDA-524923392741}" type="datetime1">
              <a:rPr lang="en-US" altLang="en-US"/>
              <a:pPr>
                <a:defRPr/>
              </a:pPr>
              <a:t>5/4/17</a:t>
            </a:fld>
            <a:endParaRPr lang="en-US" altLang="en-US"/>
          </a:p>
        </p:txBody>
      </p:sp>
      <p:sp>
        <p:nvSpPr>
          <p:cNvPr id="4" name="Footer Placeholder 4"/>
          <p:cNvSpPr>
            <a:spLocks noGrp="1"/>
          </p:cNvSpPr>
          <p:nvPr>
            <p:ph type="ftr" sz="quarter" idx="11"/>
          </p:nvPr>
        </p:nvSpPr>
        <p:spPr/>
        <p:txBody>
          <a:bodyPr/>
          <a:lstStyle>
            <a:lvl1pPr eaLnBrk="0" hangingPunct="0">
              <a:defRPr/>
            </a:lvl1pPr>
          </a:lstStyle>
          <a:p>
            <a:pPr>
              <a:defRPr/>
            </a:pPr>
            <a:endParaRPr lang="en-US"/>
          </a:p>
        </p:txBody>
      </p:sp>
      <p:sp>
        <p:nvSpPr>
          <p:cNvPr id="5" name="Slide Number Placeholder 5"/>
          <p:cNvSpPr>
            <a:spLocks noGrp="1"/>
          </p:cNvSpPr>
          <p:nvPr>
            <p:ph type="sldNum" sz="quarter" idx="12"/>
          </p:nvPr>
        </p:nvSpPr>
        <p:spPr/>
        <p:txBody>
          <a:bodyPr/>
          <a:lstStyle>
            <a:lvl1pPr eaLnBrk="0" hangingPunct="0">
              <a:defRPr smtClean="0"/>
            </a:lvl1pPr>
          </a:lstStyle>
          <a:p>
            <a:pPr>
              <a:defRPr/>
            </a:pPr>
            <a:fld id="{85751779-BA49-F344-BE2F-1EA02AF242AF}" type="slidenum">
              <a:rPr lang="en-US" altLang="en-US"/>
              <a:pPr>
                <a:defRPr/>
              </a:pPr>
              <a:t>‹#›</a:t>
            </a:fld>
            <a:endParaRPr lang="en-US" altLang="en-US"/>
          </a:p>
        </p:txBody>
      </p:sp>
    </p:spTree>
    <p:extLst>
      <p:ext uri="{BB962C8B-B14F-4D97-AF65-F5344CB8AC3E}">
        <p14:creationId xmlns:p14="http://schemas.microsoft.com/office/powerpoint/2010/main" val="13123428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423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2438" y="1597025"/>
            <a:ext cx="8234362" cy="452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defRPr>
            </a:lvl1pPr>
          </a:lstStyle>
          <a:p>
            <a:pPr>
              <a:defRPr/>
            </a:pPr>
            <a:fld id="{439F0882-ACCE-0B44-91F0-D2B1A7F69823}" type="datetime1">
              <a:rPr lang="en-US" altLang="en-US"/>
              <a:pPr>
                <a:defRPr/>
              </a:pPr>
              <a:t>5/4/17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ea typeface="ＭＳ Ｐゴシック"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ea typeface="ＭＳ Ｐゴシック" panose="020B0600070205080204" pitchFamily="34" charset="-128"/>
              </a:defRPr>
            </a:lvl1pPr>
          </a:lstStyle>
          <a:p>
            <a:pPr>
              <a:defRPr/>
            </a:pPr>
            <a:fld id="{B1FDF328-ED82-1347-8677-709399AF834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Lst>
  <p:hf hdr="0" ftr="0" dt="0"/>
  <p:txStyles>
    <p:titleStyle>
      <a:lvl1pPr algn="l" rtl="0" eaLnBrk="0" fontAlgn="base" hangingPunct="0">
        <a:spcBef>
          <a:spcPct val="0"/>
        </a:spcBef>
        <a:spcAft>
          <a:spcPct val="0"/>
        </a:spcAft>
        <a:defRPr sz="2400" kern="1200">
          <a:solidFill>
            <a:srgbClr val="002F78"/>
          </a:solidFill>
          <a:latin typeface="Arial" pitchFamily="34" charset="0"/>
          <a:ea typeface="ＭＳ Ｐゴシック" panose="020B0600070205080204" pitchFamily="34" charset="-128"/>
          <a:cs typeface="Arial" pitchFamily="34" charset="0"/>
        </a:defRPr>
      </a:lvl1pPr>
      <a:lvl2pPr algn="l" rtl="0" eaLnBrk="0" fontAlgn="base" hangingPunct="0">
        <a:spcBef>
          <a:spcPct val="0"/>
        </a:spcBef>
        <a:spcAft>
          <a:spcPct val="0"/>
        </a:spcAft>
        <a:defRPr sz="2400">
          <a:solidFill>
            <a:srgbClr val="002F78"/>
          </a:solidFill>
          <a:latin typeface="Arial" charset="0"/>
          <a:ea typeface="ＭＳ Ｐゴシック" panose="020B0600070205080204" pitchFamily="34" charset="-128"/>
          <a:cs typeface="Arial" charset="0"/>
        </a:defRPr>
      </a:lvl2pPr>
      <a:lvl3pPr algn="l" rtl="0" eaLnBrk="0" fontAlgn="base" hangingPunct="0">
        <a:spcBef>
          <a:spcPct val="0"/>
        </a:spcBef>
        <a:spcAft>
          <a:spcPct val="0"/>
        </a:spcAft>
        <a:defRPr sz="2400">
          <a:solidFill>
            <a:srgbClr val="002F78"/>
          </a:solidFill>
          <a:latin typeface="Arial" charset="0"/>
          <a:ea typeface="ＭＳ Ｐゴシック" panose="020B0600070205080204" pitchFamily="34" charset="-128"/>
          <a:cs typeface="Arial" charset="0"/>
        </a:defRPr>
      </a:lvl3pPr>
      <a:lvl4pPr algn="l" rtl="0" eaLnBrk="0" fontAlgn="base" hangingPunct="0">
        <a:spcBef>
          <a:spcPct val="0"/>
        </a:spcBef>
        <a:spcAft>
          <a:spcPct val="0"/>
        </a:spcAft>
        <a:defRPr sz="2400">
          <a:solidFill>
            <a:srgbClr val="002F78"/>
          </a:solidFill>
          <a:latin typeface="Arial" charset="0"/>
          <a:ea typeface="ＭＳ Ｐゴシック" panose="020B0600070205080204" pitchFamily="34" charset="-128"/>
          <a:cs typeface="Arial" charset="0"/>
        </a:defRPr>
      </a:lvl4pPr>
      <a:lvl5pPr algn="l" rtl="0" eaLnBrk="0" fontAlgn="base" hangingPunct="0">
        <a:spcBef>
          <a:spcPct val="0"/>
        </a:spcBef>
        <a:spcAft>
          <a:spcPct val="0"/>
        </a:spcAft>
        <a:defRPr sz="2400">
          <a:solidFill>
            <a:srgbClr val="002F78"/>
          </a:solidFill>
          <a:latin typeface="Arial" charset="0"/>
          <a:ea typeface="ＭＳ Ｐゴシック" panose="020B0600070205080204" pitchFamily="34" charset="-128"/>
          <a:cs typeface="Arial" charset="0"/>
        </a:defRPr>
      </a:lvl5pPr>
      <a:lvl6pPr marL="457200" algn="l" rtl="0" eaLnBrk="1" fontAlgn="base" hangingPunct="1">
        <a:spcBef>
          <a:spcPct val="0"/>
        </a:spcBef>
        <a:spcAft>
          <a:spcPct val="0"/>
        </a:spcAft>
        <a:defRPr sz="2400">
          <a:solidFill>
            <a:srgbClr val="78A22F"/>
          </a:solidFill>
          <a:latin typeface="Arial" charset="0"/>
          <a:cs typeface="Arial" charset="0"/>
        </a:defRPr>
      </a:lvl6pPr>
      <a:lvl7pPr marL="914400" algn="l" rtl="0" eaLnBrk="1" fontAlgn="base" hangingPunct="1">
        <a:spcBef>
          <a:spcPct val="0"/>
        </a:spcBef>
        <a:spcAft>
          <a:spcPct val="0"/>
        </a:spcAft>
        <a:defRPr sz="2400">
          <a:solidFill>
            <a:srgbClr val="78A22F"/>
          </a:solidFill>
          <a:latin typeface="Arial" charset="0"/>
          <a:cs typeface="Arial" charset="0"/>
        </a:defRPr>
      </a:lvl7pPr>
      <a:lvl8pPr marL="1371600" algn="l" rtl="0" eaLnBrk="1" fontAlgn="base" hangingPunct="1">
        <a:spcBef>
          <a:spcPct val="0"/>
        </a:spcBef>
        <a:spcAft>
          <a:spcPct val="0"/>
        </a:spcAft>
        <a:defRPr sz="2400">
          <a:solidFill>
            <a:srgbClr val="78A22F"/>
          </a:solidFill>
          <a:latin typeface="Arial" charset="0"/>
          <a:cs typeface="Arial" charset="0"/>
        </a:defRPr>
      </a:lvl8pPr>
      <a:lvl9pPr marL="1828800" algn="l" rtl="0" eaLnBrk="1" fontAlgn="base" hangingPunct="1">
        <a:spcBef>
          <a:spcPct val="0"/>
        </a:spcBef>
        <a:spcAft>
          <a:spcPct val="0"/>
        </a:spcAft>
        <a:defRPr sz="2400">
          <a:solidFill>
            <a:srgbClr val="78A22F"/>
          </a:solidFill>
          <a:latin typeface="Arial" charset="0"/>
          <a:cs typeface="Arial" charset="0"/>
        </a:defRPr>
      </a:lvl9pPr>
    </p:titleStyle>
    <p:bodyStyle>
      <a:lvl1pPr marL="119063" indent="-119063" algn="l" rtl="0" eaLnBrk="0" fontAlgn="base" hangingPunct="0">
        <a:spcBef>
          <a:spcPct val="20000"/>
        </a:spcBef>
        <a:spcAft>
          <a:spcPct val="0"/>
        </a:spcAft>
        <a:buFont typeface="Arial" charset="0"/>
        <a:buChar char="•"/>
        <a:defRPr sz="1700" kern="1200">
          <a:solidFill>
            <a:schemeClr val="tx1"/>
          </a:solidFill>
          <a:latin typeface="Arial" pitchFamily="34" charset="0"/>
          <a:ea typeface="ＭＳ Ｐゴシック" panose="020B0600070205080204" pitchFamily="34" charset="-128"/>
          <a:cs typeface="Arial" pitchFamily="34" charset="0"/>
        </a:defRPr>
      </a:lvl1pPr>
      <a:lvl2pPr marL="512763" indent="-165100" algn="l" rtl="0" eaLnBrk="0" fontAlgn="base" hangingPunct="0">
        <a:spcBef>
          <a:spcPct val="20000"/>
        </a:spcBef>
        <a:spcAft>
          <a:spcPct val="0"/>
        </a:spcAft>
        <a:buFont typeface="Arial" charset="0"/>
        <a:buChar char="•"/>
        <a:defRPr sz="1700" kern="1200">
          <a:solidFill>
            <a:schemeClr val="tx1"/>
          </a:solidFill>
          <a:latin typeface="Arial" pitchFamily="34" charset="0"/>
          <a:ea typeface="Arial" charset="0"/>
          <a:cs typeface="Arial" pitchFamily="34" charset="0"/>
        </a:defRPr>
      </a:lvl2pPr>
      <a:lvl3pPr marL="858838" indent="-117475" algn="l" rtl="0" eaLnBrk="0" fontAlgn="base" hangingPunct="0">
        <a:spcBef>
          <a:spcPct val="20000"/>
        </a:spcBef>
        <a:spcAft>
          <a:spcPct val="0"/>
        </a:spcAft>
        <a:buFont typeface="Arial" charset="0"/>
        <a:buChar char="•"/>
        <a:defRPr sz="1700" kern="1200">
          <a:solidFill>
            <a:schemeClr val="tx1"/>
          </a:solidFill>
          <a:latin typeface="Arial" pitchFamily="34" charset="0"/>
          <a:ea typeface="Arial" charset="0"/>
          <a:cs typeface="Arial" pitchFamily="34" charset="0"/>
        </a:defRPr>
      </a:lvl3pPr>
      <a:lvl4pPr marL="1316038" indent="-173038" algn="l" rtl="0" eaLnBrk="0" fontAlgn="base" hangingPunct="0">
        <a:spcBef>
          <a:spcPct val="20000"/>
        </a:spcBef>
        <a:spcAft>
          <a:spcPct val="0"/>
        </a:spcAft>
        <a:buFont typeface="Arial" charset="0"/>
        <a:buChar char="•"/>
        <a:defRPr sz="1700" kern="1200">
          <a:solidFill>
            <a:schemeClr val="tx1"/>
          </a:solidFill>
          <a:latin typeface="Arial" pitchFamily="34" charset="0"/>
          <a:ea typeface="Arial" charset="0"/>
          <a:cs typeface="Arial" pitchFamily="34" charset="0"/>
        </a:defRPr>
      </a:lvl4pPr>
      <a:lvl5pPr marL="1655763" indent="-165100" algn="l" rtl="0" eaLnBrk="0" fontAlgn="base" hangingPunct="0">
        <a:spcBef>
          <a:spcPct val="20000"/>
        </a:spcBef>
        <a:spcAft>
          <a:spcPct val="0"/>
        </a:spcAft>
        <a:buFont typeface="Arial" charset="0"/>
        <a:buChar char="•"/>
        <a:defRPr sz="17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mericanbalintsociety.org/content.aspx?page_id=22&amp;club_id=445043&amp;module_id=16745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3546475" y="4495800"/>
            <a:ext cx="5292725" cy="1066800"/>
          </a:xfrm>
        </p:spPr>
        <p:txBody>
          <a:bodyPr>
            <a:normAutofit fontScale="90000"/>
          </a:bodyPr>
          <a:lstStyle/>
          <a:p>
            <a:r>
              <a:rPr lang="en-US" sz="1800" dirty="0"/>
              <a:t>Adam Lake, MD</a:t>
            </a:r>
            <a:br>
              <a:rPr lang="en-US" sz="1800" dirty="0"/>
            </a:br>
            <a:r>
              <a:rPr lang="en-US" sz="1800" dirty="0"/>
              <a:t>Lancaster General Health Family and Community Medicine Residency</a:t>
            </a:r>
            <a:br>
              <a:rPr lang="en-US" sz="1800" dirty="0"/>
            </a:br>
            <a:r>
              <a:rPr lang="en-US" sz="1800" dirty="0"/>
              <a:t>STFM 06 May 2017</a:t>
            </a:r>
            <a:r>
              <a:rPr lang="en-US" dirty="0"/>
              <a:t/>
            </a:r>
            <a:br>
              <a:rPr lang="en-US" dirty="0"/>
            </a:br>
            <a:endParaRPr lang="x-none" altLang="x-none" dirty="0">
              <a:latin typeface="Arial" charset="0"/>
              <a:ea typeface="ＭＳ Ｐゴシック" charset="-128"/>
              <a:cs typeface="Arial" charset="0"/>
            </a:endParaRPr>
          </a:p>
        </p:txBody>
      </p:sp>
      <p:sp>
        <p:nvSpPr>
          <p:cNvPr id="717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6FCDD4C5-2D3E-8648-94EB-15A588EE23AA}" type="slidenum">
              <a:rPr lang="en-US" altLang="en-US" sz="1200">
                <a:solidFill>
                  <a:srgbClr val="898989"/>
                </a:solidFill>
                <a:latin typeface="Calibri" charset="0"/>
              </a:rPr>
              <a:pPr/>
              <a:t>1</a:t>
            </a:fld>
            <a:endParaRPr lang="en-US" altLang="en-US" sz="1200">
              <a:solidFill>
                <a:srgbClr val="898989"/>
              </a:solidFill>
              <a:latin typeface="Calibri" charset="0"/>
            </a:endParaRPr>
          </a:p>
        </p:txBody>
      </p:sp>
      <p:sp>
        <p:nvSpPr>
          <p:cNvPr id="2" name="TextBox 1"/>
          <p:cNvSpPr txBox="1"/>
          <p:nvPr/>
        </p:nvSpPr>
        <p:spPr>
          <a:xfrm>
            <a:off x="3048000" y="2743200"/>
            <a:ext cx="5863115" cy="1569660"/>
          </a:xfrm>
          <a:prstGeom prst="rect">
            <a:avLst/>
          </a:prstGeom>
          <a:noFill/>
        </p:spPr>
        <p:txBody>
          <a:bodyPr wrap="square" rtlCol="0">
            <a:spAutoFit/>
          </a:bodyPr>
          <a:lstStyle/>
          <a:p>
            <a:r>
              <a:rPr lang="en-US" dirty="0" smtClean="0"/>
              <a:t>Faculty Have Feelings Too: </a:t>
            </a:r>
          </a:p>
          <a:p>
            <a:r>
              <a:rPr lang="en-US" dirty="0" smtClean="0"/>
              <a:t>One Residency’s Experience With a </a:t>
            </a:r>
            <a:r>
              <a:rPr lang="en-US" dirty="0" err="1" smtClean="0"/>
              <a:t>Balint</a:t>
            </a:r>
            <a:r>
              <a:rPr lang="en-US" dirty="0" smtClean="0"/>
              <a:t>-style Group Focusing on </a:t>
            </a:r>
          </a:p>
          <a:p>
            <a:r>
              <a:rPr lang="en-US" dirty="0" smtClean="0"/>
              <a:t>Resident-faculty Interactions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next steps</a:t>
            </a:r>
            <a:endParaRPr lang="en-US" dirty="0"/>
          </a:p>
        </p:txBody>
      </p:sp>
      <p:sp>
        <p:nvSpPr>
          <p:cNvPr id="3" name="Content Placeholder 2"/>
          <p:cNvSpPr>
            <a:spLocks noGrp="1"/>
          </p:cNvSpPr>
          <p:nvPr>
            <p:ph idx="1"/>
          </p:nvPr>
        </p:nvSpPr>
        <p:spPr/>
        <p:txBody>
          <a:bodyPr/>
          <a:lstStyle/>
          <a:p>
            <a:r>
              <a:rPr lang="en-US" sz="2000" dirty="0" smtClean="0">
                <a:latin typeface="+mn-lt"/>
              </a:rPr>
              <a:t>If you have no previous </a:t>
            </a:r>
            <a:r>
              <a:rPr lang="en-US" sz="2000" dirty="0" err="1" smtClean="0">
                <a:latin typeface="+mn-lt"/>
              </a:rPr>
              <a:t>Balint</a:t>
            </a:r>
            <a:r>
              <a:rPr lang="en-US" sz="2000" dirty="0" smtClean="0">
                <a:latin typeface="+mn-lt"/>
              </a:rPr>
              <a:t> experience:</a:t>
            </a:r>
          </a:p>
          <a:p>
            <a:pPr lvl="1"/>
            <a:r>
              <a:rPr lang="en-US" sz="2000" dirty="0" smtClean="0">
                <a:latin typeface="+mn-lt"/>
              </a:rPr>
              <a:t>Seek out a group to be a part of for at least a few sessions</a:t>
            </a:r>
          </a:p>
          <a:p>
            <a:pPr lvl="1"/>
            <a:r>
              <a:rPr lang="en-US" sz="2000" dirty="0" smtClean="0">
                <a:latin typeface="+mn-lt"/>
              </a:rPr>
              <a:t>Identify a champion or two and go to an intensive training offered by the </a:t>
            </a:r>
            <a:r>
              <a:rPr lang="en-US" sz="2000" dirty="0" smtClean="0">
                <a:latin typeface="+mn-lt"/>
                <a:hlinkClick r:id="rId2"/>
              </a:rPr>
              <a:t>American </a:t>
            </a:r>
            <a:r>
              <a:rPr lang="en-US" sz="2000" dirty="0">
                <a:latin typeface="+mn-lt"/>
                <a:hlinkClick r:id="rId2"/>
              </a:rPr>
              <a:t>B</a:t>
            </a:r>
            <a:r>
              <a:rPr lang="en-US" sz="2000" dirty="0" smtClean="0">
                <a:latin typeface="+mn-lt"/>
                <a:hlinkClick r:id="rId2"/>
              </a:rPr>
              <a:t>alint Group</a:t>
            </a:r>
            <a:endParaRPr lang="en-US" sz="2000" dirty="0" smtClean="0">
              <a:latin typeface="+mn-lt"/>
            </a:endParaRPr>
          </a:p>
          <a:p>
            <a:pPr lvl="1"/>
            <a:r>
              <a:rPr lang="en-US" sz="2000" dirty="0" smtClean="0">
                <a:latin typeface="+mn-lt"/>
              </a:rPr>
              <a:t>Make sure there is protected time to create an ongoing group with the ‘cohort’</a:t>
            </a:r>
            <a:r>
              <a:rPr lang="en-US" sz="2000" baseline="30000" dirty="0" smtClean="0">
                <a:latin typeface="+mn-lt"/>
              </a:rPr>
              <a:t>3</a:t>
            </a:r>
          </a:p>
          <a:p>
            <a:r>
              <a:rPr lang="en-US" sz="2000" dirty="0" smtClean="0">
                <a:latin typeface="+mn-lt"/>
              </a:rPr>
              <a:t>If you have </a:t>
            </a:r>
            <a:r>
              <a:rPr lang="en-US" sz="2000" dirty="0" err="1" smtClean="0">
                <a:latin typeface="+mn-lt"/>
              </a:rPr>
              <a:t>Balint</a:t>
            </a:r>
            <a:r>
              <a:rPr lang="en-US" sz="2000" dirty="0" smtClean="0">
                <a:latin typeface="+mn-lt"/>
              </a:rPr>
              <a:t> experience:</a:t>
            </a:r>
          </a:p>
          <a:p>
            <a:pPr lvl="1"/>
            <a:r>
              <a:rPr lang="en-US" sz="2000" dirty="0" smtClean="0">
                <a:latin typeface="+mn-lt"/>
              </a:rPr>
              <a:t>Observe a future non-</a:t>
            </a:r>
            <a:r>
              <a:rPr lang="en-US" sz="2000" dirty="0" err="1" smtClean="0">
                <a:latin typeface="+mn-lt"/>
              </a:rPr>
              <a:t>Balint</a:t>
            </a:r>
            <a:r>
              <a:rPr lang="en-US" sz="2000" dirty="0" smtClean="0">
                <a:latin typeface="+mn-lt"/>
              </a:rPr>
              <a:t> meeting through your </a:t>
            </a:r>
            <a:r>
              <a:rPr lang="en-US" sz="2000" dirty="0" err="1" smtClean="0">
                <a:latin typeface="+mn-lt"/>
              </a:rPr>
              <a:t>Balint</a:t>
            </a:r>
            <a:r>
              <a:rPr lang="en-US" sz="2000" dirty="0" smtClean="0">
                <a:latin typeface="+mn-lt"/>
              </a:rPr>
              <a:t> leader goggles</a:t>
            </a:r>
          </a:p>
          <a:p>
            <a:pPr lvl="1"/>
            <a:r>
              <a:rPr lang="en-US" sz="2000" dirty="0" smtClean="0">
                <a:latin typeface="+mn-lt"/>
              </a:rPr>
              <a:t>If you feel this may be helpful, try to get a few regular meetings over a 6 month period to trial this with your group</a:t>
            </a:r>
          </a:p>
          <a:p>
            <a:pPr lvl="1"/>
            <a:endParaRPr lang="en-US" sz="2000" dirty="0">
              <a:latin typeface="+mn-lt"/>
            </a:endParaRPr>
          </a:p>
        </p:txBody>
      </p:sp>
      <p:sp>
        <p:nvSpPr>
          <p:cNvPr id="4" name="TextBox 3"/>
          <p:cNvSpPr txBox="1"/>
          <p:nvPr/>
        </p:nvSpPr>
        <p:spPr>
          <a:xfrm>
            <a:off x="4114800" y="5638800"/>
            <a:ext cx="3618298" cy="338554"/>
          </a:xfrm>
          <a:prstGeom prst="rect">
            <a:avLst/>
          </a:prstGeom>
          <a:noFill/>
        </p:spPr>
        <p:txBody>
          <a:bodyPr wrap="none" rtlCol="0">
            <a:spAutoFit/>
          </a:bodyPr>
          <a:lstStyle/>
          <a:p>
            <a:r>
              <a:rPr lang="en-US" sz="1600" dirty="0" smtClean="0"/>
              <a:t>*B101 </a:t>
            </a:r>
            <a:r>
              <a:rPr lang="mr-IN" sz="1600" dirty="0" smtClean="0"/>
              <a:t>–</a:t>
            </a:r>
            <a:r>
              <a:rPr lang="en-US" sz="1600" dirty="0" smtClean="0"/>
              <a:t> </a:t>
            </a:r>
            <a:r>
              <a:rPr lang="en-US" sz="1600" dirty="0" err="1" smtClean="0"/>
              <a:t>Balint</a:t>
            </a:r>
            <a:r>
              <a:rPr lang="en-US" sz="1600" dirty="0" smtClean="0"/>
              <a:t> Breakfast group 5/8/17</a:t>
            </a:r>
            <a:endParaRPr lang="en-US" sz="1600" dirty="0"/>
          </a:p>
        </p:txBody>
      </p:sp>
    </p:spTree>
    <p:extLst>
      <p:ext uri="{BB962C8B-B14F-4D97-AF65-F5344CB8AC3E}">
        <p14:creationId xmlns:p14="http://schemas.microsoft.com/office/powerpoint/2010/main" val="1037941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385763" indent="-385763">
              <a:buFont typeface="+mj-lt"/>
              <a:buAutoNum type="arabicParenR"/>
            </a:pPr>
            <a:r>
              <a:rPr lang="en-US" dirty="0" smtClean="0"/>
              <a:t>Suckling, Heather. (2006) </a:t>
            </a:r>
            <a:r>
              <a:rPr lang="en-US" dirty="0" err="1" smtClean="0"/>
              <a:t>Balint</a:t>
            </a:r>
            <a:r>
              <a:rPr lang="en-US" dirty="0" smtClean="0"/>
              <a:t> in a Nutshell. </a:t>
            </a:r>
            <a:r>
              <a:rPr lang="en-US" i="1" dirty="0" err="1"/>
              <a:t>Balint</a:t>
            </a:r>
            <a:r>
              <a:rPr lang="en-US" i="1" dirty="0"/>
              <a:t> Society of Australia &amp; New </a:t>
            </a:r>
            <a:r>
              <a:rPr lang="en-US" i="1" dirty="0" smtClean="0"/>
              <a:t>Zealand</a:t>
            </a:r>
            <a:r>
              <a:rPr lang="en-US" dirty="0" smtClean="0"/>
              <a:t>. Accessed from: http://www.balintaustralianewzealand.org/wp-content/uploads/2014/12/suckling_2006.pdf</a:t>
            </a:r>
          </a:p>
          <a:p>
            <a:pPr marL="385763" indent="-385763">
              <a:buFont typeface="+mj-lt"/>
              <a:buAutoNum type="arabicParenR"/>
            </a:pPr>
            <a:r>
              <a:rPr lang="en-US" dirty="0" err="1" smtClean="0"/>
              <a:t>Sackin</a:t>
            </a:r>
            <a:r>
              <a:rPr lang="en-US" dirty="0" smtClean="0"/>
              <a:t>, Paul. ‘Essential' and ‘Desirable' Characteristics of a </a:t>
            </a:r>
            <a:r>
              <a:rPr lang="en-US" dirty="0" err="1" smtClean="0"/>
              <a:t>Balint</a:t>
            </a:r>
            <a:r>
              <a:rPr lang="en-US" dirty="0" smtClean="0"/>
              <a:t> Group. </a:t>
            </a:r>
            <a:r>
              <a:rPr lang="en-US" i="1" dirty="0" smtClean="0"/>
              <a:t>British </a:t>
            </a:r>
            <a:r>
              <a:rPr lang="en-US" i="1" dirty="0" err="1" smtClean="0"/>
              <a:t>Balint</a:t>
            </a:r>
            <a:r>
              <a:rPr lang="en-US" i="1" dirty="0" smtClean="0"/>
              <a:t> Society</a:t>
            </a:r>
            <a:r>
              <a:rPr lang="en-US" dirty="0" smtClean="0"/>
              <a:t>, March 1994. Accessed from: http://</a:t>
            </a:r>
            <a:r>
              <a:rPr lang="en-US" dirty="0" err="1" smtClean="0"/>
              <a:t>www.bradfordvts.co.uk</a:t>
            </a:r>
            <a:r>
              <a:rPr lang="en-US" dirty="0" smtClean="0"/>
              <a:t>/</a:t>
            </a:r>
            <a:r>
              <a:rPr lang="en-US" dirty="0" err="1" smtClean="0"/>
              <a:t>wp</a:t>
            </a:r>
            <a:r>
              <a:rPr lang="en-US" dirty="0" smtClean="0"/>
              <a:t>-content/</a:t>
            </a:r>
            <a:r>
              <a:rPr lang="en-US" dirty="0" err="1" smtClean="0"/>
              <a:t>onlineresources</a:t>
            </a:r>
            <a:r>
              <a:rPr lang="en-US" dirty="0" smtClean="0"/>
              <a:t>/ 0200consultation/</a:t>
            </a:r>
            <a:r>
              <a:rPr lang="en-US" dirty="0" err="1" smtClean="0"/>
              <a:t>balint</a:t>
            </a:r>
            <a:r>
              <a:rPr lang="en-US" dirty="0" smtClean="0"/>
              <a:t>/characteristics%20of%20a%20balint%20group.pdf</a:t>
            </a:r>
          </a:p>
          <a:p>
            <a:pPr marL="385763" indent="-385763">
              <a:buFont typeface="+mj-lt"/>
              <a:buAutoNum type="arabicParenR"/>
            </a:pPr>
            <a:r>
              <a:rPr lang="en-US" dirty="0" smtClean="0"/>
              <a:t>Milberg, Laurel C. (1993). Some Random Thoughts about </a:t>
            </a:r>
            <a:r>
              <a:rPr lang="en-US" dirty="0" err="1" smtClean="0"/>
              <a:t>Balint</a:t>
            </a:r>
            <a:r>
              <a:rPr lang="en-US" dirty="0" smtClean="0"/>
              <a:t>-group Pitfalls, Pratfalls, and Pot-holes*. </a:t>
            </a:r>
            <a:r>
              <a:rPr lang="en-US" i="1" dirty="0" smtClean="0"/>
              <a:t>Journal of </a:t>
            </a:r>
            <a:r>
              <a:rPr lang="en-US" i="1" dirty="0" err="1" smtClean="0"/>
              <a:t>Balint</a:t>
            </a:r>
            <a:r>
              <a:rPr lang="en-US" i="1" dirty="0" smtClean="0"/>
              <a:t> Society, 21, </a:t>
            </a:r>
            <a:r>
              <a:rPr lang="en-US" dirty="0" smtClean="0"/>
              <a:t>17-18.</a:t>
            </a:r>
          </a:p>
          <a:p>
            <a:pPr marL="385763" indent="-385763">
              <a:buFont typeface="+mj-lt"/>
              <a:buAutoNum type="arabicParenR"/>
            </a:pPr>
            <a:endParaRPr lang="en-US" dirty="0"/>
          </a:p>
        </p:txBody>
      </p:sp>
    </p:spTree>
    <p:extLst>
      <p:ext uri="{BB962C8B-B14F-4D97-AF65-F5344CB8AC3E}">
        <p14:creationId xmlns:p14="http://schemas.microsoft.com/office/powerpoint/2010/main" val="673142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2"/>
                </a:solidFill>
                <a:latin typeface="+mj-lt"/>
              </a:rPr>
              <a:t>Conflicts of Interest</a:t>
            </a:r>
          </a:p>
        </p:txBody>
      </p:sp>
      <p:sp>
        <p:nvSpPr>
          <p:cNvPr id="3" name="Content Placeholder 2"/>
          <p:cNvSpPr>
            <a:spLocks noGrp="1"/>
          </p:cNvSpPr>
          <p:nvPr>
            <p:ph idx="1"/>
          </p:nvPr>
        </p:nvSpPr>
        <p:spPr>
          <a:xfrm>
            <a:off x="800100" y="1369937"/>
            <a:ext cx="7886700" cy="599431"/>
          </a:xfrm>
        </p:spPr>
        <p:txBody>
          <a:bodyPr/>
          <a:lstStyle/>
          <a:p>
            <a:r>
              <a:rPr lang="en-US" sz="2000" dirty="0" smtClean="0">
                <a:latin typeface="+mn-lt"/>
              </a:rPr>
              <a:t>None</a:t>
            </a:r>
            <a:endParaRPr lang="en-US" sz="2000" dirty="0">
              <a:latin typeface="+mn-lt"/>
            </a:endParaRPr>
          </a:p>
        </p:txBody>
      </p:sp>
      <p:sp>
        <p:nvSpPr>
          <p:cNvPr id="4" name="Title 1"/>
          <p:cNvSpPr txBox="1">
            <a:spLocks/>
          </p:cNvSpPr>
          <p:nvPr/>
        </p:nvSpPr>
        <p:spPr>
          <a:xfrm>
            <a:off x="628650" y="2825900"/>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chemeClr val="tx2"/>
                </a:solidFill>
              </a:rPr>
              <a:t>Acknowledgements</a:t>
            </a:r>
          </a:p>
        </p:txBody>
      </p:sp>
      <p:sp>
        <p:nvSpPr>
          <p:cNvPr id="5" name="Content Placeholder 2"/>
          <p:cNvSpPr txBox="1">
            <a:spLocks/>
          </p:cNvSpPr>
          <p:nvPr/>
        </p:nvSpPr>
        <p:spPr>
          <a:xfrm>
            <a:off x="628650" y="3921275"/>
            <a:ext cx="7886700" cy="59943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000" dirty="0" err="1"/>
              <a:t>Dr</a:t>
            </a:r>
            <a:r>
              <a:rPr lang="en-US" sz="2000" dirty="0"/>
              <a:t> Adam </a:t>
            </a:r>
            <a:r>
              <a:rPr lang="en-US" sz="2000" dirty="0" err="1"/>
              <a:t>Wilikofsky</a:t>
            </a:r>
            <a:r>
              <a:rPr lang="en-US" sz="2000" dirty="0"/>
              <a:t>, PhD</a:t>
            </a:r>
          </a:p>
          <a:p>
            <a:r>
              <a:rPr lang="en-US" sz="2000" dirty="0" err="1"/>
              <a:t>Dr</a:t>
            </a:r>
            <a:r>
              <a:rPr lang="en-US" sz="2000" dirty="0"/>
              <a:t> Mark </a:t>
            </a:r>
            <a:r>
              <a:rPr lang="en-US" sz="2000" dirty="0" err="1"/>
              <a:t>Rast</a:t>
            </a:r>
            <a:r>
              <a:rPr lang="en-US" sz="2000" dirty="0"/>
              <a:t>, MD</a:t>
            </a:r>
          </a:p>
        </p:txBody>
      </p:sp>
    </p:spTree>
    <p:extLst>
      <p:ext uri="{BB962C8B-B14F-4D97-AF65-F5344CB8AC3E}">
        <p14:creationId xmlns:p14="http://schemas.microsoft.com/office/powerpoint/2010/main" val="937837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fontAlgn="base"/>
            <a:r>
              <a:rPr lang="en-US" sz="2000" dirty="0">
                <a:latin typeface="+mn-lt"/>
              </a:rPr>
              <a:t>Identify the two primary features of the Faculty </a:t>
            </a:r>
            <a:r>
              <a:rPr lang="en-US" sz="2000" dirty="0" err="1">
                <a:latin typeface="+mn-lt"/>
              </a:rPr>
              <a:t>Balint</a:t>
            </a:r>
            <a:r>
              <a:rPr lang="en-US" sz="2000" dirty="0">
                <a:latin typeface="+mn-lt"/>
              </a:rPr>
              <a:t> Agenda.</a:t>
            </a:r>
          </a:p>
          <a:p>
            <a:pPr fontAlgn="base"/>
            <a:r>
              <a:rPr lang="en-US" sz="2000" dirty="0">
                <a:latin typeface="+mn-lt"/>
              </a:rPr>
              <a:t>Articulate the key features of this </a:t>
            </a:r>
            <a:r>
              <a:rPr lang="en-US" sz="2000" dirty="0" err="1">
                <a:latin typeface="+mn-lt"/>
              </a:rPr>
              <a:t>Balint</a:t>
            </a:r>
            <a:r>
              <a:rPr lang="en-US" sz="2000" dirty="0">
                <a:latin typeface="+mn-lt"/>
              </a:rPr>
              <a:t>-style model </a:t>
            </a:r>
            <a:r>
              <a:rPr lang="en-US" sz="2000" dirty="0" smtClean="0">
                <a:latin typeface="+mn-lt"/>
              </a:rPr>
              <a:t>applied to </a:t>
            </a:r>
            <a:r>
              <a:rPr lang="en-US" sz="2000" dirty="0">
                <a:latin typeface="+mn-lt"/>
              </a:rPr>
              <a:t>the group dynamic of a post-graduate medical faculty.</a:t>
            </a:r>
          </a:p>
          <a:p>
            <a:pPr fontAlgn="base"/>
            <a:r>
              <a:rPr lang="en-US" sz="2000" dirty="0">
                <a:latin typeface="+mn-lt"/>
              </a:rPr>
              <a:t>Identify the salient points of the Lancaster General faculty’s experience</a:t>
            </a:r>
            <a:r>
              <a:rPr lang="en-US" sz="2000" dirty="0" smtClean="0">
                <a:latin typeface="+mn-lt"/>
              </a:rPr>
              <a:t>.</a:t>
            </a:r>
            <a:endParaRPr lang="en-US" sz="2000" dirty="0">
              <a:latin typeface="+mn-lt"/>
            </a:endParaRPr>
          </a:p>
        </p:txBody>
      </p:sp>
    </p:spTree>
    <p:extLst>
      <p:ext uri="{BB962C8B-B14F-4D97-AF65-F5344CB8AC3E}">
        <p14:creationId xmlns:p14="http://schemas.microsoft.com/office/powerpoint/2010/main" val="1414359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Balint</a:t>
            </a:r>
            <a:r>
              <a:rPr lang="en-US" dirty="0" smtClean="0"/>
              <a:t> Groups</a:t>
            </a:r>
            <a:endParaRPr lang="en-US" dirty="0"/>
          </a:p>
        </p:txBody>
      </p:sp>
      <p:sp>
        <p:nvSpPr>
          <p:cNvPr id="3" name="Content Placeholder 2"/>
          <p:cNvSpPr>
            <a:spLocks noGrp="1"/>
          </p:cNvSpPr>
          <p:nvPr>
            <p:ph idx="1"/>
          </p:nvPr>
        </p:nvSpPr>
        <p:spPr/>
        <p:txBody>
          <a:bodyPr/>
          <a:lstStyle/>
          <a:p>
            <a:r>
              <a:rPr lang="en-US" sz="2000" dirty="0" smtClean="0">
                <a:latin typeface="+mn-lt"/>
              </a:rPr>
              <a:t>Started by Michael </a:t>
            </a:r>
            <a:r>
              <a:rPr lang="en-US" sz="2000" dirty="0" err="1" smtClean="0">
                <a:latin typeface="+mn-lt"/>
              </a:rPr>
              <a:t>Balint</a:t>
            </a:r>
            <a:r>
              <a:rPr lang="en-US" sz="2000" dirty="0" smtClean="0">
                <a:latin typeface="+mn-lt"/>
              </a:rPr>
              <a:t> and his wife Enid </a:t>
            </a:r>
            <a:r>
              <a:rPr lang="en-US" sz="2000" dirty="0" err="1" smtClean="0">
                <a:latin typeface="+mn-lt"/>
              </a:rPr>
              <a:t>Balint</a:t>
            </a:r>
            <a:r>
              <a:rPr lang="en-US" sz="2000" dirty="0" smtClean="0">
                <a:latin typeface="+mn-lt"/>
              </a:rPr>
              <a:t> in 1950s to help understand the physician-patient relationship.</a:t>
            </a:r>
            <a:r>
              <a:rPr lang="en-US" sz="2000" baseline="30000" dirty="0" smtClean="0">
                <a:latin typeface="+mn-lt"/>
              </a:rPr>
              <a:t>1</a:t>
            </a:r>
          </a:p>
          <a:p>
            <a:r>
              <a:rPr lang="en-US" sz="2000" dirty="0" smtClean="0">
                <a:latin typeface="+mn-lt"/>
              </a:rPr>
              <a:t>Traditionally consists of 6-12 doctors and 1-2 leaders</a:t>
            </a:r>
          </a:p>
          <a:p>
            <a:r>
              <a:rPr lang="en-US" sz="2000" dirty="0" smtClean="0">
                <a:latin typeface="+mn-lt"/>
              </a:rPr>
              <a:t>Regular meetings for 1-2 hours continuing over 1+ years.</a:t>
            </a:r>
          </a:p>
          <a:p>
            <a:r>
              <a:rPr lang="en-US" sz="2000" dirty="0" smtClean="0">
                <a:latin typeface="+mn-lt"/>
              </a:rPr>
              <a:t>Many evolutions, adaptations, and models exist</a:t>
            </a:r>
          </a:p>
        </p:txBody>
      </p:sp>
    </p:spTree>
    <p:extLst>
      <p:ext uri="{BB962C8B-B14F-4D97-AF65-F5344CB8AC3E}">
        <p14:creationId xmlns:p14="http://schemas.microsoft.com/office/powerpoint/2010/main" val="187160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a </a:t>
            </a:r>
            <a:r>
              <a:rPr lang="en-US" dirty="0" err="1" smtClean="0"/>
              <a:t>Balint</a:t>
            </a:r>
            <a:r>
              <a:rPr lang="en-US" dirty="0" smtClean="0"/>
              <a:t> Group</a:t>
            </a:r>
            <a:endParaRPr lang="en-US" dirty="0"/>
          </a:p>
        </p:txBody>
      </p:sp>
      <p:sp>
        <p:nvSpPr>
          <p:cNvPr id="3" name="Content Placeholder 2"/>
          <p:cNvSpPr>
            <a:spLocks noGrp="1"/>
          </p:cNvSpPr>
          <p:nvPr>
            <p:ph idx="1"/>
          </p:nvPr>
        </p:nvSpPr>
        <p:spPr/>
        <p:txBody>
          <a:bodyPr/>
          <a:lstStyle/>
          <a:p>
            <a:r>
              <a:rPr lang="en-US" sz="2000" dirty="0">
                <a:latin typeface="+mn-lt"/>
              </a:rPr>
              <a:t>D</a:t>
            </a:r>
            <a:r>
              <a:rPr lang="en-US" sz="2000" dirty="0" smtClean="0">
                <a:latin typeface="+mn-lt"/>
              </a:rPr>
              <a:t>iscussion focuses on the </a:t>
            </a:r>
            <a:r>
              <a:rPr lang="en-US" sz="2000" i="1" dirty="0" smtClean="0">
                <a:latin typeface="+mn-lt"/>
              </a:rPr>
              <a:t>relationship</a:t>
            </a:r>
            <a:r>
              <a:rPr lang="en-US" sz="2000" dirty="0" smtClean="0">
                <a:latin typeface="+mn-lt"/>
              </a:rPr>
              <a:t> between the presenting provider and the patient</a:t>
            </a:r>
            <a:r>
              <a:rPr lang="en-US" sz="2000" baseline="30000" dirty="0" smtClean="0">
                <a:latin typeface="+mn-lt"/>
              </a:rPr>
              <a:t>2</a:t>
            </a:r>
          </a:p>
          <a:p>
            <a:r>
              <a:rPr lang="en-US" sz="2000" dirty="0" smtClean="0">
                <a:latin typeface="+mn-lt"/>
              </a:rPr>
              <a:t>Groups are </a:t>
            </a:r>
            <a:r>
              <a:rPr lang="en-US" sz="2000" b="1" i="1" dirty="0" smtClean="0">
                <a:latin typeface="+mn-lt"/>
              </a:rPr>
              <a:t>not</a:t>
            </a:r>
            <a:r>
              <a:rPr lang="en-US" sz="2000" dirty="0" smtClean="0">
                <a:latin typeface="+mn-lt"/>
              </a:rPr>
              <a:t> for personal therapy</a:t>
            </a:r>
          </a:p>
          <a:p>
            <a:r>
              <a:rPr lang="en-US" sz="2000" dirty="0" smtClean="0">
                <a:latin typeface="+mn-lt"/>
              </a:rPr>
              <a:t>Confidentiality and other reasonable privacy expectations</a:t>
            </a:r>
          </a:p>
          <a:p>
            <a:r>
              <a:rPr lang="en-US" sz="2000" dirty="0" smtClean="0">
                <a:latin typeface="+mn-lt"/>
              </a:rPr>
              <a:t>Focus on understanding, not solving</a:t>
            </a:r>
          </a:p>
          <a:p>
            <a:endParaRPr lang="en-US" sz="2000" dirty="0">
              <a:latin typeface="+mn-lt"/>
            </a:endParaRPr>
          </a:p>
        </p:txBody>
      </p:sp>
    </p:spTree>
    <p:extLst>
      <p:ext uri="{BB962C8B-B14F-4D97-AF65-F5344CB8AC3E}">
        <p14:creationId xmlns:p14="http://schemas.microsoft.com/office/powerpoint/2010/main" val="1596962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 review</a:t>
            </a:r>
            <a:endParaRPr lang="en-US" dirty="0"/>
          </a:p>
        </p:txBody>
      </p:sp>
      <p:sp>
        <p:nvSpPr>
          <p:cNvPr id="3" name="Content Placeholder 2"/>
          <p:cNvSpPr>
            <a:spLocks noGrp="1"/>
          </p:cNvSpPr>
          <p:nvPr>
            <p:ph idx="1"/>
          </p:nvPr>
        </p:nvSpPr>
        <p:spPr>
          <a:xfrm>
            <a:off x="457200" y="3200400"/>
            <a:ext cx="8229600" cy="2925763"/>
          </a:xfrm>
        </p:spPr>
        <p:txBody>
          <a:bodyPr/>
          <a:lstStyle/>
          <a:p>
            <a:pPr marL="0" indent="0" algn="ctr">
              <a:buNone/>
            </a:pPr>
            <a:r>
              <a:rPr lang="en-US" sz="2000" dirty="0" smtClean="0">
                <a:latin typeface="+mn-lt"/>
              </a:rPr>
              <a:t>Take a moment.</a:t>
            </a:r>
            <a:endParaRPr lang="en-US" sz="2000" dirty="0">
              <a:latin typeface="+mn-lt"/>
            </a:endParaRPr>
          </a:p>
        </p:txBody>
      </p:sp>
    </p:spTree>
    <p:extLst>
      <p:ext uri="{BB962C8B-B14F-4D97-AF65-F5344CB8AC3E}">
        <p14:creationId xmlns:p14="http://schemas.microsoft.com/office/powerpoint/2010/main" val="600061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a:t>
            </a:r>
            <a:r>
              <a:rPr lang="en-US" dirty="0" err="1" smtClean="0"/>
              <a:t>Balint</a:t>
            </a:r>
            <a:r>
              <a:rPr lang="en-US" dirty="0" smtClean="0"/>
              <a:t>” at LGH FCMR</a:t>
            </a:r>
            <a:endParaRPr lang="en-US" dirty="0"/>
          </a:p>
        </p:txBody>
      </p:sp>
      <p:sp>
        <p:nvSpPr>
          <p:cNvPr id="3" name="Content Placeholder 2"/>
          <p:cNvSpPr>
            <a:spLocks noGrp="1"/>
          </p:cNvSpPr>
          <p:nvPr>
            <p:ph idx="1"/>
          </p:nvPr>
        </p:nvSpPr>
        <p:spPr/>
        <p:txBody>
          <a:bodyPr/>
          <a:lstStyle/>
          <a:p>
            <a:r>
              <a:rPr lang="en-US" sz="2000" dirty="0" smtClean="0">
                <a:latin typeface="+mn-lt"/>
              </a:rPr>
              <a:t>Faculty-resident relationship instead of the patient-provider focus</a:t>
            </a:r>
          </a:p>
          <a:p>
            <a:pPr lvl="1"/>
            <a:r>
              <a:rPr lang="en-US" sz="2000" dirty="0" smtClean="0">
                <a:latin typeface="+mn-lt"/>
              </a:rPr>
              <a:t>Thus not a </a:t>
            </a:r>
            <a:r>
              <a:rPr lang="en-US" sz="2000" i="1" dirty="0" smtClean="0">
                <a:latin typeface="+mn-lt"/>
              </a:rPr>
              <a:t>true</a:t>
            </a:r>
            <a:r>
              <a:rPr lang="en-US" sz="2000" dirty="0" smtClean="0">
                <a:latin typeface="+mn-lt"/>
              </a:rPr>
              <a:t> </a:t>
            </a:r>
            <a:r>
              <a:rPr lang="en-US" sz="2000" dirty="0" err="1" smtClean="0">
                <a:latin typeface="+mn-lt"/>
              </a:rPr>
              <a:t>Balint</a:t>
            </a:r>
            <a:r>
              <a:rPr lang="en-US" sz="2000" dirty="0" smtClean="0">
                <a:latin typeface="+mn-lt"/>
              </a:rPr>
              <a:t> group.</a:t>
            </a:r>
          </a:p>
          <a:p>
            <a:r>
              <a:rPr lang="en-US" sz="2000" dirty="0" smtClean="0">
                <a:latin typeface="+mn-lt"/>
              </a:rPr>
              <a:t>A “case” is typically a resident interaction</a:t>
            </a:r>
          </a:p>
          <a:p>
            <a:pPr lvl="1"/>
            <a:r>
              <a:rPr lang="en-US" sz="2000" dirty="0" smtClean="0">
                <a:latin typeface="+mn-lt"/>
              </a:rPr>
              <a:t>Many times shared between all faculty</a:t>
            </a:r>
          </a:p>
          <a:p>
            <a:r>
              <a:rPr lang="en-US" sz="2000" dirty="0" smtClean="0">
                <a:latin typeface="+mn-lt"/>
              </a:rPr>
              <a:t>Open focus</a:t>
            </a:r>
          </a:p>
          <a:p>
            <a:r>
              <a:rPr lang="en-US" sz="2000" dirty="0" smtClean="0">
                <a:latin typeface="+mn-lt"/>
              </a:rPr>
              <a:t>Experienced leadership is critical to success</a:t>
            </a:r>
            <a:endParaRPr lang="en-US" sz="2000" dirty="0">
              <a:latin typeface="+mn-lt"/>
            </a:endParaRPr>
          </a:p>
        </p:txBody>
      </p:sp>
    </p:spTree>
    <p:extLst>
      <p:ext uri="{BB962C8B-B14F-4D97-AF65-F5344CB8AC3E}">
        <p14:creationId xmlns:p14="http://schemas.microsoft.com/office/powerpoint/2010/main" val="160291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internal feedback</a:t>
            </a:r>
            <a:endParaRPr lang="en-US" dirty="0"/>
          </a:p>
        </p:txBody>
      </p:sp>
      <p:sp>
        <p:nvSpPr>
          <p:cNvPr id="3" name="Content Placeholder 2"/>
          <p:cNvSpPr>
            <a:spLocks noGrp="1"/>
          </p:cNvSpPr>
          <p:nvPr>
            <p:ph idx="1"/>
          </p:nvPr>
        </p:nvSpPr>
        <p:spPr/>
        <p:txBody>
          <a:bodyPr/>
          <a:lstStyle/>
          <a:p>
            <a:r>
              <a:rPr lang="en-US" sz="2000" dirty="0" smtClean="0">
                <a:latin typeface="+mn-lt"/>
              </a:rPr>
              <a:t>Overall positive feelings toward the exercise in 8/11 respondents, only 1 negative</a:t>
            </a:r>
          </a:p>
          <a:p>
            <a:r>
              <a:rPr lang="en-US" sz="2000" dirty="0" smtClean="0">
                <a:latin typeface="+mn-lt"/>
              </a:rPr>
              <a:t>9/11 felt that the group activity would grow in relevance and importance</a:t>
            </a:r>
          </a:p>
          <a:p>
            <a:r>
              <a:rPr lang="en-US" sz="2000" dirty="0" smtClean="0">
                <a:latin typeface="+mn-lt"/>
              </a:rPr>
              <a:t>Themes in open ended feedback:</a:t>
            </a:r>
          </a:p>
          <a:p>
            <a:pPr lvl="1"/>
            <a:r>
              <a:rPr lang="en-US" sz="2000" dirty="0" smtClean="0">
                <a:latin typeface="+mn-lt"/>
              </a:rPr>
              <a:t>Tangents are not helpful</a:t>
            </a:r>
          </a:p>
          <a:p>
            <a:pPr lvl="1"/>
            <a:r>
              <a:rPr lang="en-US" sz="2000" dirty="0" smtClean="0">
                <a:latin typeface="+mn-lt"/>
              </a:rPr>
              <a:t>Avoid the ‘gripe session’</a:t>
            </a:r>
          </a:p>
          <a:p>
            <a:pPr lvl="1"/>
            <a:r>
              <a:rPr lang="en-US" sz="2000" dirty="0" smtClean="0">
                <a:latin typeface="+mn-lt"/>
              </a:rPr>
              <a:t>Group leaders are appreciated </a:t>
            </a:r>
            <a:endParaRPr lang="en-US" sz="2000" dirty="0">
              <a:latin typeface="+mn-lt"/>
            </a:endParaRPr>
          </a:p>
        </p:txBody>
      </p:sp>
    </p:spTree>
    <p:extLst>
      <p:ext uri="{BB962C8B-B14F-4D97-AF65-F5344CB8AC3E}">
        <p14:creationId xmlns:p14="http://schemas.microsoft.com/office/powerpoint/2010/main" val="405879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Considerations</a:t>
            </a:r>
            <a:endParaRPr lang="en-US" dirty="0"/>
          </a:p>
        </p:txBody>
      </p:sp>
      <p:sp>
        <p:nvSpPr>
          <p:cNvPr id="3" name="Content Placeholder 2"/>
          <p:cNvSpPr>
            <a:spLocks noGrp="1"/>
          </p:cNvSpPr>
          <p:nvPr>
            <p:ph idx="1"/>
          </p:nvPr>
        </p:nvSpPr>
        <p:spPr/>
        <p:txBody>
          <a:bodyPr/>
          <a:lstStyle/>
          <a:p>
            <a:r>
              <a:rPr lang="en-US" sz="2000" dirty="0" smtClean="0">
                <a:latin typeface="+mn-lt"/>
              </a:rPr>
              <a:t>Exploring tensions and interactions beyond the faculty-resident relationship:</a:t>
            </a:r>
          </a:p>
          <a:p>
            <a:pPr lvl="1"/>
            <a:r>
              <a:rPr lang="en-US" sz="2000" dirty="0" smtClean="0">
                <a:latin typeface="+mn-lt"/>
              </a:rPr>
              <a:t>Faculty-system</a:t>
            </a:r>
          </a:p>
          <a:p>
            <a:pPr lvl="1"/>
            <a:r>
              <a:rPr lang="en-US" sz="2000" dirty="0" smtClean="0">
                <a:latin typeface="+mn-lt"/>
              </a:rPr>
              <a:t>Faculty-residency</a:t>
            </a:r>
          </a:p>
          <a:p>
            <a:pPr lvl="1"/>
            <a:r>
              <a:rPr lang="en-US" sz="2000" dirty="0" smtClean="0">
                <a:latin typeface="+mn-lt"/>
              </a:rPr>
              <a:t>Faculty-clinic</a:t>
            </a:r>
          </a:p>
          <a:p>
            <a:pPr lvl="1"/>
            <a:r>
              <a:rPr lang="en-US" sz="2000" dirty="0" smtClean="0">
                <a:latin typeface="+mn-lt"/>
              </a:rPr>
              <a:t>Faculty-faculty</a:t>
            </a:r>
          </a:p>
          <a:p>
            <a:pPr lvl="1"/>
            <a:endParaRPr lang="en-US" sz="2000" dirty="0" smtClean="0">
              <a:latin typeface="+mn-lt"/>
            </a:endParaRPr>
          </a:p>
          <a:p>
            <a:endParaRPr lang="en-US" sz="2000" dirty="0">
              <a:latin typeface="+mn-lt"/>
            </a:endParaRPr>
          </a:p>
        </p:txBody>
      </p:sp>
    </p:spTree>
    <p:extLst>
      <p:ext uri="{BB962C8B-B14F-4D97-AF65-F5344CB8AC3E}">
        <p14:creationId xmlns:p14="http://schemas.microsoft.com/office/powerpoint/2010/main" val="445047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4_Co-Branded New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11DA0555-33EC-46F4-A6AD-DF692C4F97D1}" vid="{4516BCB5-BF15-4FE1-8E28-89182E0A28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Co-Branded New Blue.thmx</Template>
  <TotalTime>5085</TotalTime>
  <Words>1466</Words>
  <Application>Microsoft Macintosh PowerPoint</Application>
  <PresentationFormat>On-screen Show (4:3)</PresentationFormat>
  <Paragraphs>87</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Mangal</vt:lpstr>
      <vt:lpstr>MS PGothic</vt:lpstr>
      <vt:lpstr>ＭＳ Ｐゴシック</vt:lpstr>
      <vt:lpstr>Arial</vt:lpstr>
      <vt:lpstr>4_Co-Branded New Blue</vt:lpstr>
      <vt:lpstr>Adam Lake, MD Lancaster General Health Family and Community Medicine Residency STFM 06 May 2017 </vt:lpstr>
      <vt:lpstr>Conflicts of Interest</vt:lpstr>
      <vt:lpstr>Objectives</vt:lpstr>
      <vt:lpstr>Balint Groups</vt:lpstr>
      <vt:lpstr>Principles of a Balint Group</vt:lpstr>
      <vt:lpstr>Resident review</vt:lpstr>
      <vt:lpstr>Faculty “Balint” at LGH FCMR</vt:lpstr>
      <vt:lpstr>Our internal feedback</vt:lpstr>
      <vt:lpstr>Future Considerations</vt:lpstr>
      <vt:lpstr>Your next steps</vt:lpstr>
      <vt:lpstr>References</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jlindquist</dc:creator>
  <cp:lastModifiedBy>Adam Lake</cp:lastModifiedBy>
  <cp:revision>117</cp:revision>
  <cp:lastPrinted>2017-01-25T20:43:46Z</cp:lastPrinted>
  <dcterms:created xsi:type="dcterms:W3CDTF">2009-03-06T21:39:31Z</dcterms:created>
  <dcterms:modified xsi:type="dcterms:W3CDTF">2017-05-04T23:00:08Z</dcterms:modified>
</cp:coreProperties>
</file>