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25"/>
  </p:notesMasterIdLst>
  <p:sldIdLst>
    <p:sldId id="256" r:id="rId2"/>
    <p:sldId id="280" r:id="rId3"/>
    <p:sldId id="258" r:id="rId4"/>
    <p:sldId id="279" r:id="rId5"/>
    <p:sldId id="259" r:id="rId6"/>
    <p:sldId id="261" r:id="rId7"/>
    <p:sldId id="262" r:id="rId8"/>
    <p:sldId id="282" r:id="rId9"/>
    <p:sldId id="264" r:id="rId10"/>
    <p:sldId id="265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68" r:id="rId21"/>
    <p:sldId id="26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87DCD2-E0B7-4346-AEBC-7D8CAE758336}" v="10" dt="2018-10-09T02:59:47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7"/>
    <p:restoredTop sz="94522"/>
  </p:normalViewPr>
  <p:slideViewPr>
    <p:cSldViewPr snapToGrid="0" snapToObjects="1">
      <p:cViewPr varScale="1">
        <p:scale>
          <a:sx n="117" d="100"/>
          <a:sy n="117" d="100"/>
        </p:scale>
        <p:origin x="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16127-1262-A04E-9325-7A5F16CF5B55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5CFF2-7E8E-CF4C-96DC-5585FCDF7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95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C7FD4F7F-8285-8041-8D08-C9FFE42EBDC5}" type="slidenum">
              <a:rPr lang="en-US" altLang="x-none" sz="1200"/>
              <a:pPr/>
              <a:t>11</a:t>
            </a:fld>
            <a:endParaRPr lang="en-US" altLang="x-none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>
                <a:latin typeface="Times New Roman" charset="0"/>
                <a:ea typeface="ＭＳ Ｐゴシック" charset="-128"/>
              </a:rPr>
              <a:t>Composition:</a:t>
            </a:r>
          </a:p>
          <a:p>
            <a:pPr lvl="2">
              <a:lnSpc>
                <a:spcPct val="90000"/>
              </a:lnSpc>
            </a:pPr>
            <a:r>
              <a:rPr lang="en-US" altLang="x-none" sz="1400">
                <a:latin typeface="Times New Roman" charset="0"/>
                <a:ea typeface="ＭＳ Ｐゴシック" charset="-128"/>
              </a:rPr>
              <a:t>small groups of 6-12 participants, members are clinically active providers</a:t>
            </a:r>
          </a:p>
          <a:p>
            <a:pPr lvl="2">
              <a:lnSpc>
                <a:spcPct val="90000"/>
              </a:lnSpc>
            </a:pPr>
            <a:r>
              <a:rPr lang="en-US" altLang="x-none" sz="1400">
                <a:latin typeface="Times New Roman" charset="0"/>
                <a:ea typeface="ＭＳ Ｐゴシック" charset="-128"/>
              </a:rPr>
              <a:t>defined group leader, usually a physician with active clinical contact and a psychologist or mental health provider</a:t>
            </a:r>
          </a:p>
          <a:p>
            <a:pPr lvl="2">
              <a:lnSpc>
                <a:spcPct val="90000"/>
              </a:lnSpc>
            </a:pPr>
            <a:endParaRPr lang="en-US" altLang="x-none" sz="1400">
              <a:latin typeface="Times New Roman" charset="0"/>
              <a:ea typeface="ＭＳ Ｐゴシック" charset="-128"/>
            </a:endParaRPr>
          </a:p>
          <a:p>
            <a:pPr lvl="2">
              <a:lnSpc>
                <a:spcPct val="90000"/>
              </a:lnSpc>
            </a:pPr>
            <a:endParaRPr lang="en-US" altLang="x-none" sz="1400">
              <a:latin typeface="Times New Roman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endParaRPr lang="en-US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8954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CD400B93-D676-D14F-86F2-B2ABBF01B8F3}" type="slidenum">
              <a:rPr lang="en-US" altLang="x-none" sz="1200"/>
              <a:pPr/>
              <a:t>12</a:t>
            </a:fld>
            <a:endParaRPr lang="en-US" altLang="x-none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>
                <a:latin typeface="Times New Roman" charset="0"/>
                <a:ea typeface="ＭＳ Ｐゴシック" charset="-128"/>
              </a:rPr>
              <a:t>The group begins with:  who</a:t>
            </a:r>
            <a:r>
              <a:rPr lang="ja-JP" altLang="en-US">
                <a:latin typeface="Times New Roman" charset="0"/>
                <a:ea typeface="ＭＳ Ｐゴシック" charset="-128"/>
              </a:rPr>
              <a:t>’</a:t>
            </a:r>
            <a:r>
              <a:rPr lang="en-US" altLang="ja-JP">
                <a:latin typeface="Times New Roman" charset="0"/>
                <a:ea typeface="ＭＳ Ｐゴシック" charset="-128"/>
              </a:rPr>
              <a:t>s got a case?</a:t>
            </a:r>
            <a:endParaRPr lang="en-US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1489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CE345A1-85CB-A346-AB30-43BBB8C96BB0}" type="slidenum">
              <a:rPr lang="en-US" altLang="x-none" sz="1200"/>
              <a:pPr/>
              <a:t>13</a:t>
            </a:fld>
            <a:endParaRPr lang="en-US" altLang="x-none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 sz="1400">
                <a:latin typeface="Times New Roman" charset="0"/>
                <a:ea typeface="ＭＳ Ｐゴシック" charset="-128"/>
              </a:rPr>
              <a:t>a member volunteers to present the details of a case</a:t>
            </a:r>
          </a:p>
          <a:p>
            <a:endParaRPr lang="en-US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8222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C96F4EC-2E3C-C540-8F16-8EA978BC7C45}" type="slidenum">
              <a:rPr lang="en-US" altLang="x-none" sz="1200"/>
              <a:pPr/>
              <a:t>14</a:t>
            </a:fld>
            <a:endParaRPr lang="en-US" altLang="x-none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 sz="1400">
                <a:latin typeface="Times New Roman" charset="0"/>
                <a:ea typeface="ＭＳ Ｐゴシック" charset="-128"/>
              </a:rPr>
              <a:t>a member volunteers to present the details of a case</a:t>
            </a:r>
          </a:p>
          <a:p>
            <a:endParaRPr lang="en-US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628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3C52F1C-1CC5-3848-B3AB-CA33EB9D2FEE}" type="slidenum">
              <a:rPr lang="en-US" altLang="x-none" sz="1200"/>
              <a:pPr/>
              <a:t>15</a:t>
            </a:fld>
            <a:endParaRPr lang="en-US" altLang="x-none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6512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AE4AD7A-4D7A-FA42-AD1C-8B2201667D9F}" type="slidenum">
              <a:rPr lang="en-US" altLang="x-none" sz="1200"/>
              <a:pPr/>
              <a:t>16</a:t>
            </a:fld>
            <a:endParaRPr lang="en-US" altLang="x-none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>
                <a:latin typeface="Times New Roman" charset="0"/>
                <a:ea typeface="ＭＳ Ｐゴシック" charset="-128"/>
              </a:rPr>
              <a:t>The group begins with:  who</a:t>
            </a:r>
            <a:r>
              <a:rPr lang="ja-JP" altLang="en-US">
                <a:latin typeface="Times New Roman" charset="0"/>
                <a:ea typeface="ＭＳ Ｐゴシック" charset="-128"/>
              </a:rPr>
              <a:t>’</a:t>
            </a:r>
            <a:r>
              <a:rPr lang="en-US" altLang="ja-JP">
                <a:latin typeface="Times New Roman" charset="0"/>
                <a:ea typeface="ＭＳ Ｐゴシック" charset="-128"/>
              </a:rPr>
              <a:t>s got a case?</a:t>
            </a:r>
            <a:endParaRPr lang="en-US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8266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530017F-716A-5A40-80F6-E920012C4A02}" type="slidenum">
              <a:rPr lang="en-US" altLang="x-none" sz="1200"/>
              <a:pPr/>
              <a:t>17</a:t>
            </a:fld>
            <a:endParaRPr lang="en-US" altLang="x-none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2"/>
            <a:r>
              <a:rPr lang="en-US" altLang="x-none" sz="1400">
                <a:latin typeface="Times New Roman" charset="0"/>
                <a:ea typeface="ＭＳ Ｐゴシック" charset="-128"/>
              </a:rPr>
              <a:t>participants explore the patient, the doctor, their roles and relationship</a:t>
            </a:r>
          </a:p>
          <a:p>
            <a:endParaRPr lang="en-US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87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DA97E2F9-A122-6742-AD58-E4C0D77618C4}" type="slidenum">
              <a:rPr lang="en-US" altLang="x-none" sz="1200"/>
              <a:pPr/>
              <a:t>18</a:t>
            </a:fld>
            <a:endParaRPr lang="en-US" altLang="x-none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2"/>
            <a:r>
              <a:rPr lang="en-US" altLang="x-none" sz="1400">
                <a:latin typeface="Times New Roman" charset="0"/>
                <a:ea typeface="ＭＳ Ｐゴシック" charset="-128"/>
              </a:rPr>
              <a:t>participants openly hypothesize about the dynamics which could exist for each character</a:t>
            </a:r>
            <a:endParaRPr lang="en-US" altLang="x-none">
              <a:latin typeface="Times New Roman" charset="0"/>
              <a:ea typeface="ＭＳ Ｐゴシック" charset="-128"/>
            </a:endParaRPr>
          </a:p>
          <a:p>
            <a:endParaRPr lang="en-US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0503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C7FD4F7F-8285-8041-8D08-C9FFE42EBDC5}" type="slidenum">
              <a:rPr lang="en-US" altLang="x-none" sz="1200"/>
              <a:pPr/>
              <a:t>19</a:t>
            </a:fld>
            <a:endParaRPr lang="en-US" altLang="x-none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>
                <a:latin typeface="Times New Roman" charset="0"/>
                <a:ea typeface="ＭＳ Ｐゴシック" charset="-128"/>
              </a:rPr>
              <a:t>Composition:</a:t>
            </a:r>
          </a:p>
          <a:p>
            <a:pPr lvl="2">
              <a:lnSpc>
                <a:spcPct val="90000"/>
              </a:lnSpc>
            </a:pPr>
            <a:r>
              <a:rPr lang="en-US" altLang="x-none" sz="1400">
                <a:latin typeface="Times New Roman" charset="0"/>
                <a:ea typeface="ＭＳ Ｐゴシック" charset="-128"/>
              </a:rPr>
              <a:t>small groups of 6-12 participants, members are clinically active providers</a:t>
            </a:r>
          </a:p>
          <a:p>
            <a:pPr lvl="2">
              <a:lnSpc>
                <a:spcPct val="90000"/>
              </a:lnSpc>
            </a:pPr>
            <a:r>
              <a:rPr lang="en-US" altLang="x-none" sz="1400">
                <a:latin typeface="Times New Roman" charset="0"/>
                <a:ea typeface="ＭＳ Ｐゴシック" charset="-128"/>
              </a:rPr>
              <a:t>defined group leader, usually a physician with active clinical contact and a psychologist or mental health provider</a:t>
            </a:r>
          </a:p>
          <a:p>
            <a:pPr lvl="2">
              <a:lnSpc>
                <a:spcPct val="90000"/>
              </a:lnSpc>
            </a:pPr>
            <a:endParaRPr lang="en-US" altLang="x-none" sz="1400">
              <a:latin typeface="Times New Roman" charset="0"/>
              <a:ea typeface="ＭＳ Ｐゴシック" charset="-128"/>
            </a:endParaRPr>
          </a:p>
          <a:p>
            <a:pPr lvl="2">
              <a:lnSpc>
                <a:spcPct val="90000"/>
              </a:lnSpc>
            </a:pPr>
            <a:endParaRPr lang="en-US" altLang="x-none" sz="1400">
              <a:latin typeface="Times New Roman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endParaRPr lang="en-US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8593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7535-634E-1D42-8AEB-FBAFBE2C0E21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13E-A6E0-B449-BB03-0ADC411E4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7535-634E-1D42-8AEB-FBAFBE2C0E21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13E-A6E0-B449-BB03-0ADC411E4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7535-634E-1D42-8AEB-FBAFBE2C0E21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13E-A6E0-B449-BB03-0ADC411E4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217" y="4572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564217" y="1981200"/>
            <a:ext cx="10363200" cy="4114800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525C0-CA00-E64A-9E01-1EB818D65DF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123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7535-634E-1D42-8AEB-FBAFBE2C0E21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13E-A6E0-B449-BB03-0ADC411E4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7535-634E-1D42-8AEB-FBAFBE2C0E21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13E-A6E0-B449-BB03-0ADC411E4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7535-634E-1D42-8AEB-FBAFBE2C0E21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13E-A6E0-B449-BB03-0ADC411E4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7535-634E-1D42-8AEB-FBAFBE2C0E21}" type="datetimeFigureOut">
              <a:rPr lang="en-US" smtClean="0"/>
              <a:t>10/9/18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13E-A6E0-B449-BB03-0ADC411E4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7535-634E-1D42-8AEB-FBAFBE2C0E21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13E-A6E0-B449-BB03-0ADC411E4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7535-634E-1D42-8AEB-FBAFBE2C0E21}" type="datetimeFigureOut">
              <a:rPr lang="en-US" smtClean="0"/>
              <a:t>10/9/18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13E-A6E0-B449-BB03-0ADC411E4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7535-634E-1D42-8AEB-FBAFBE2C0E21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13E-A6E0-B449-BB03-0ADC411E4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7535-634E-1D42-8AEB-FBAFBE2C0E21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13E-A6E0-B449-BB03-0ADC411E4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97535-634E-1D42-8AEB-FBAFBE2C0E21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9F13E-A6E0-B449-BB03-0ADC411E4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5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1568" y="1582141"/>
            <a:ext cx="6105194" cy="208263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(and who) is Balint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3403" y="3664773"/>
            <a:ext cx="6105194" cy="1665515"/>
          </a:xfrm>
        </p:spPr>
        <p:txBody>
          <a:bodyPr>
            <a:normAutofit/>
          </a:bodyPr>
          <a:lstStyle/>
          <a:p>
            <a:r>
              <a:rPr lang="en-US" sz="2000" dirty="0" err="1">
                <a:solidFill>
                  <a:srgbClr val="FFFFFF"/>
                </a:solidFill>
              </a:rPr>
              <a:t>Powerpoint</a:t>
            </a:r>
            <a:r>
              <a:rPr lang="en-US" sz="2000" dirty="0">
                <a:solidFill>
                  <a:srgbClr val="FFFFFF"/>
                </a:solidFill>
              </a:rPr>
              <a:t> a collaboration of the members of the American Balint Society</a:t>
            </a:r>
          </a:p>
          <a:p>
            <a:r>
              <a:rPr lang="en-US" sz="2000" dirty="0">
                <a:solidFill>
                  <a:srgbClr val="FFFFFF"/>
                </a:solidFill>
              </a:rPr>
              <a:t>Today’s Presenters:  </a:t>
            </a:r>
          </a:p>
          <a:p>
            <a:r>
              <a:rPr lang="en-US" sz="2000" dirty="0">
                <a:solidFill>
                  <a:srgbClr val="FFFFFF"/>
                </a:solidFill>
              </a:rPr>
              <a:t>Phil Phelps, Jeff </a:t>
            </a:r>
            <a:r>
              <a:rPr lang="en-US" sz="2000" dirty="0" err="1">
                <a:solidFill>
                  <a:srgbClr val="FFFFFF"/>
                </a:solidFill>
              </a:rPr>
              <a:t>Sternlieb</a:t>
            </a:r>
            <a:r>
              <a:rPr lang="en-US" sz="2000" dirty="0">
                <a:solidFill>
                  <a:srgbClr val="FFFFFF"/>
                </a:solidFill>
              </a:rPr>
              <a:t>, John </a:t>
            </a:r>
            <a:r>
              <a:rPr lang="en-US" sz="2000" dirty="0" err="1">
                <a:solidFill>
                  <a:srgbClr val="FFFFFF"/>
                </a:solidFill>
              </a:rPr>
              <a:t>Freedy</a:t>
            </a:r>
            <a:r>
              <a:rPr lang="en-US" sz="2000" dirty="0">
                <a:solidFill>
                  <a:srgbClr val="FFFFFF"/>
                </a:solidFill>
              </a:rPr>
              <a:t> and Allison </a:t>
            </a:r>
            <a:r>
              <a:rPr lang="en-US" sz="2000" dirty="0" err="1">
                <a:solidFill>
                  <a:srgbClr val="FFFFFF"/>
                </a:solidFill>
              </a:rPr>
              <a:t>Bickett</a:t>
            </a:r>
            <a:endParaRPr lang="en-US" sz="2000" dirty="0">
              <a:solidFill>
                <a:srgbClr val="FFFFFF"/>
              </a:solidFill>
            </a:endParaRPr>
          </a:p>
          <a:p>
            <a:endParaRPr lang="en-US" sz="2000" dirty="0">
              <a:solidFill>
                <a:srgbClr val="FFFFFF"/>
              </a:solidFill>
            </a:endParaRPr>
          </a:p>
          <a:p>
            <a:endParaRPr lang="en-US" sz="2000" dirty="0">
              <a:solidFill>
                <a:srgbClr val="FFFFFF"/>
              </a:solidFill>
            </a:endParaRPr>
          </a:p>
          <a:p>
            <a:endParaRPr lang="en-US" sz="600" dirty="0">
              <a:solidFill>
                <a:srgbClr val="FFFFFF"/>
              </a:solidFill>
            </a:endParaRPr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803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How is a case presented?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Presentations are spontaneous</a:t>
            </a:r>
          </a:p>
          <a:p>
            <a:r>
              <a:rPr lang="en-US" sz="2400">
                <a:solidFill>
                  <a:srgbClr val="000000"/>
                </a:solidFill>
              </a:rPr>
              <a:t>Basic information about the patient and medical issues</a:t>
            </a:r>
          </a:p>
          <a:p>
            <a:r>
              <a:rPr lang="en-US" sz="2400">
                <a:solidFill>
                  <a:srgbClr val="000000"/>
                </a:solidFill>
              </a:rPr>
              <a:t>Description of the doctor-patient relationship</a:t>
            </a:r>
          </a:p>
          <a:p>
            <a:r>
              <a:rPr lang="en-US" sz="2400">
                <a:solidFill>
                  <a:srgbClr val="000000"/>
                </a:solidFill>
              </a:rPr>
              <a:t>Aspects of the case you find challenging or conflicting</a:t>
            </a:r>
          </a:p>
        </p:txBody>
      </p:sp>
    </p:spTree>
    <p:extLst>
      <p:ext uri="{BB962C8B-B14F-4D97-AF65-F5344CB8AC3E}">
        <p14:creationId xmlns:p14="http://schemas.microsoft.com/office/powerpoint/2010/main" val="920024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16"/>
          <p:cNvSpPr>
            <a:spLocks noChangeArrowheads="1"/>
          </p:cNvSpPr>
          <p:nvPr/>
        </p:nvSpPr>
        <p:spPr bwMode="auto">
          <a:xfrm>
            <a:off x="3581400" y="1447800"/>
            <a:ext cx="12954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Leader</a:t>
            </a:r>
          </a:p>
        </p:txBody>
      </p:sp>
      <p:sp>
        <p:nvSpPr>
          <p:cNvPr id="27651" name="Oval 18"/>
          <p:cNvSpPr>
            <a:spLocks noChangeArrowheads="1"/>
          </p:cNvSpPr>
          <p:nvPr/>
        </p:nvSpPr>
        <p:spPr bwMode="auto">
          <a:xfrm>
            <a:off x="5029200" y="609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6628" name="Oval 19"/>
          <p:cNvSpPr>
            <a:spLocks noChangeArrowheads="1"/>
          </p:cNvSpPr>
          <p:nvPr/>
        </p:nvSpPr>
        <p:spPr bwMode="auto">
          <a:xfrm>
            <a:off x="8153400" y="4572000"/>
            <a:ext cx="12954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Leader</a:t>
            </a:r>
          </a:p>
        </p:txBody>
      </p:sp>
      <p:sp>
        <p:nvSpPr>
          <p:cNvPr id="27653" name="Oval 20"/>
          <p:cNvSpPr>
            <a:spLocks noChangeArrowheads="1"/>
          </p:cNvSpPr>
          <p:nvPr/>
        </p:nvSpPr>
        <p:spPr bwMode="auto">
          <a:xfrm>
            <a:off x="6629400" y="525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7654" name="Oval 22"/>
          <p:cNvSpPr>
            <a:spLocks noChangeArrowheads="1"/>
          </p:cNvSpPr>
          <p:nvPr/>
        </p:nvSpPr>
        <p:spPr bwMode="auto">
          <a:xfrm>
            <a:off x="4876800" y="525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7655" name="Oval 23"/>
          <p:cNvSpPr>
            <a:spLocks noChangeArrowheads="1"/>
          </p:cNvSpPr>
          <p:nvPr/>
        </p:nvSpPr>
        <p:spPr bwMode="auto">
          <a:xfrm>
            <a:off x="3581400" y="4419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7656" name="Oval 21"/>
          <p:cNvSpPr>
            <a:spLocks noChangeArrowheads="1"/>
          </p:cNvSpPr>
          <p:nvPr/>
        </p:nvSpPr>
        <p:spPr bwMode="auto">
          <a:xfrm>
            <a:off x="6705600" y="609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7657" name="Oval 24"/>
          <p:cNvSpPr>
            <a:spLocks noChangeArrowheads="1"/>
          </p:cNvSpPr>
          <p:nvPr/>
        </p:nvSpPr>
        <p:spPr bwMode="auto">
          <a:xfrm>
            <a:off x="8077200" y="144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7658" name="Oval 26"/>
          <p:cNvSpPr>
            <a:spLocks noChangeArrowheads="1"/>
          </p:cNvSpPr>
          <p:nvPr/>
        </p:nvSpPr>
        <p:spPr bwMode="auto">
          <a:xfrm>
            <a:off x="3124200" y="2971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7659" name="Oval 27"/>
          <p:cNvSpPr>
            <a:spLocks noChangeArrowheads="1"/>
          </p:cNvSpPr>
          <p:nvPr/>
        </p:nvSpPr>
        <p:spPr bwMode="auto">
          <a:xfrm>
            <a:off x="8610600" y="2895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99358" name="Text Box 30"/>
          <p:cNvSpPr txBox="1">
            <a:spLocks noChangeArrowheads="1"/>
          </p:cNvSpPr>
          <p:nvPr/>
        </p:nvSpPr>
        <p:spPr bwMode="auto">
          <a:xfrm>
            <a:off x="2590800" y="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en-US" sz="4400" dirty="0">
                <a:solidFill>
                  <a:schemeClr val="tx2"/>
                </a:solidFill>
                <a:latin typeface="+mj-lt"/>
              </a:rPr>
              <a:t>The Group Convenes</a:t>
            </a:r>
          </a:p>
        </p:txBody>
      </p:sp>
    </p:spTree>
    <p:extLst>
      <p:ext uri="{BB962C8B-B14F-4D97-AF65-F5344CB8AC3E}">
        <p14:creationId xmlns:p14="http://schemas.microsoft.com/office/powerpoint/2010/main" val="1268464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3581400" y="1447800"/>
            <a:ext cx="12954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Leader</a:t>
            </a:r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5029200" y="609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8153400" y="4572000"/>
            <a:ext cx="12954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Leader</a:t>
            </a: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6629400" y="525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876800" y="525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581400" y="4419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6705600" y="609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8077200" y="144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3124200" y="2971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8610600" y="2895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2590800" y="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en-US" sz="4400" dirty="0">
                <a:solidFill>
                  <a:schemeClr val="tx2"/>
                </a:solidFill>
                <a:latin typeface="+mj-lt"/>
              </a:rPr>
              <a:t>Calling for the Case</a:t>
            </a:r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5943600" y="3200400"/>
            <a:ext cx="1981200" cy="1219200"/>
          </a:xfrm>
          <a:prstGeom prst="wedgeRoundRectCallout">
            <a:avLst>
              <a:gd name="adj1" fmla="val 82130"/>
              <a:gd name="adj2" fmla="val 88801"/>
              <a:gd name="adj3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>
                <a:latin typeface="Arial" charset="0"/>
              </a:rPr>
              <a:t>Who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s got a case?</a:t>
            </a:r>
            <a:endParaRPr lang="en-US" altLang="x-non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174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3581400" y="1447800"/>
            <a:ext cx="12954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Leader</a:t>
            </a: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5029200" y="609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8153400" y="4572000"/>
            <a:ext cx="12954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Leader</a:t>
            </a:r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6629400" y="525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4876800" y="525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3581400" y="4419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6705600" y="609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8077200" y="144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3124200" y="2971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8610600" y="2895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828800" y="533400"/>
            <a:ext cx="358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en-US" sz="3200" dirty="0">
                <a:solidFill>
                  <a:schemeClr val="tx2"/>
                </a:solidFill>
                <a:latin typeface="+mj-lt"/>
              </a:rPr>
              <a:t>Group Process</a:t>
            </a:r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4876800" y="3124200"/>
            <a:ext cx="1981200" cy="1219200"/>
          </a:xfrm>
          <a:prstGeom prst="wedgeRoundRectCallout">
            <a:avLst>
              <a:gd name="adj1" fmla="val -49847"/>
              <a:gd name="adj2" fmla="val 117861"/>
              <a:gd name="adj3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>
                <a:latin typeface="Arial" charset="0"/>
              </a:rPr>
              <a:t>I do.</a:t>
            </a:r>
          </a:p>
          <a:p>
            <a:pPr algn="ctr"/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86788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>
            <a:off x="3581400" y="1447800"/>
            <a:ext cx="12954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Leader</a:t>
            </a:r>
          </a:p>
        </p:txBody>
      </p:sp>
      <p:sp>
        <p:nvSpPr>
          <p:cNvPr id="36867" name="Oval 3"/>
          <p:cNvSpPr>
            <a:spLocks noChangeArrowheads="1"/>
          </p:cNvSpPr>
          <p:nvPr/>
        </p:nvSpPr>
        <p:spPr bwMode="auto">
          <a:xfrm>
            <a:off x="5029200" y="609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8153400" y="4572000"/>
            <a:ext cx="12954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Leader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6629400" y="525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>
              <a:ea typeface="ＭＳ Ｐゴシック" pitchFamily="1" charset="-128"/>
            </a:endParaRP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4876800" y="525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3581400" y="4419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/>
              <a:t>Presenter</a:t>
            </a:r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6705600" y="609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8077200" y="144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3124200" y="2971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8610600" y="2895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752600" y="609601"/>
            <a:ext cx="403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1" lang="en-US" sz="3600" dirty="0">
                <a:solidFill>
                  <a:schemeClr val="tx2"/>
                </a:solidFill>
                <a:latin typeface="+mj-lt"/>
              </a:rPr>
              <a:t>The Case Arrives</a:t>
            </a:r>
          </a:p>
        </p:txBody>
      </p:sp>
      <p:sp>
        <p:nvSpPr>
          <p:cNvPr id="36877" name="AutoShape 13"/>
          <p:cNvSpPr>
            <a:spLocks noChangeArrowheads="1"/>
          </p:cNvSpPr>
          <p:nvPr/>
        </p:nvSpPr>
        <p:spPr bwMode="auto">
          <a:xfrm>
            <a:off x="5257800" y="2362200"/>
            <a:ext cx="2057400" cy="1905000"/>
          </a:xfrm>
          <a:prstGeom prst="wedgeRoundRectCallout">
            <a:avLst>
              <a:gd name="adj1" fmla="val -67005"/>
              <a:gd name="adj2" fmla="val 91630"/>
              <a:gd name="adj3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>
                <a:latin typeface="Arial" charset="0"/>
              </a:rPr>
              <a:t>Sophie is a 79 yr old blind woman….</a:t>
            </a:r>
          </a:p>
        </p:txBody>
      </p:sp>
    </p:spTree>
    <p:extLst>
      <p:ext uri="{BB962C8B-B14F-4D97-AF65-F5344CB8AC3E}">
        <p14:creationId xmlns:p14="http://schemas.microsoft.com/office/powerpoint/2010/main" val="875644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val 2"/>
          <p:cNvSpPr>
            <a:spLocks noChangeArrowheads="1"/>
          </p:cNvSpPr>
          <p:nvPr/>
        </p:nvSpPr>
        <p:spPr bwMode="auto">
          <a:xfrm>
            <a:off x="3581400" y="1447800"/>
            <a:ext cx="12954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Leader</a:t>
            </a:r>
          </a:p>
        </p:txBody>
      </p:sp>
      <p:sp>
        <p:nvSpPr>
          <p:cNvPr id="38915" name="Oval 3"/>
          <p:cNvSpPr>
            <a:spLocks noChangeArrowheads="1"/>
          </p:cNvSpPr>
          <p:nvPr/>
        </p:nvSpPr>
        <p:spPr bwMode="auto">
          <a:xfrm>
            <a:off x="5105400" y="7620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8153400" y="4572000"/>
            <a:ext cx="12954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Leader</a:t>
            </a: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6629400" y="525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>
              <a:ea typeface="ＭＳ Ｐゴシック" pitchFamily="1" charset="-128"/>
            </a:endParaRPr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4876800" y="525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3581400" y="4419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>
                <a:latin typeface="Constantia" charset="0"/>
              </a:rPr>
              <a:t>Presenter</a:t>
            </a:r>
          </a:p>
          <a:p>
            <a:pPr algn="ctr"/>
            <a:endParaRPr lang="en-US" altLang="x-none"/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6934200" y="990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8382000" y="16764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3124200" y="2971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8923" name="Oval 11"/>
          <p:cNvSpPr>
            <a:spLocks noChangeArrowheads="1"/>
          </p:cNvSpPr>
          <p:nvPr/>
        </p:nvSpPr>
        <p:spPr bwMode="auto">
          <a:xfrm>
            <a:off x="8763000" y="31242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1828800" y="0"/>
            <a:ext cx="5105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kumimoji="1" lang="en-US" altLang="x-none" sz="4400">
                <a:solidFill>
                  <a:schemeClr val="tx2"/>
                </a:solidFill>
                <a:latin typeface="Calibri" charset="0"/>
              </a:rPr>
              <a:t>Clarifying Questions</a:t>
            </a:r>
          </a:p>
        </p:txBody>
      </p:sp>
      <p:sp>
        <p:nvSpPr>
          <p:cNvPr id="38925" name="AutoShape 14"/>
          <p:cNvSpPr>
            <a:spLocks noChangeArrowheads="1"/>
          </p:cNvSpPr>
          <p:nvPr/>
        </p:nvSpPr>
        <p:spPr bwMode="auto">
          <a:xfrm>
            <a:off x="4800600" y="2514600"/>
            <a:ext cx="2590800" cy="1524000"/>
          </a:xfrm>
          <a:prstGeom prst="wedgeRoundRectCallout">
            <a:avLst>
              <a:gd name="adj1" fmla="val -69444"/>
              <a:gd name="adj2" fmla="val -58102"/>
              <a:gd name="adj3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>
                <a:latin typeface="Constantia" charset="0"/>
              </a:rPr>
              <a:t>Are there any questions of fact?</a:t>
            </a:r>
          </a:p>
        </p:txBody>
      </p:sp>
    </p:spTree>
    <p:extLst>
      <p:ext uri="{BB962C8B-B14F-4D97-AF65-F5344CB8AC3E}">
        <p14:creationId xmlns:p14="http://schemas.microsoft.com/office/powerpoint/2010/main" val="1144378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2"/>
          <p:cNvSpPr>
            <a:spLocks noChangeArrowheads="1"/>
          </p:cNvSpPr>
          <p:nvPr/>
        </p:nvSpPr>
        <p:spPr bwMode="auto">
          <a:xfrm>
            <a:off x="3581400" y="1600200"/>
            <a:ext cx="12954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Leader</a:t>
            </a:r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5029200" y="7620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8153400" y="4572000"/>
            <a:ext cx="12954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Leader</a:t>
            </a:r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629400" y="525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876800" y="525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209800" y="50292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/>
              <a:t>Presenter</a:t>
            </a:r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705600" y="8382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8077200" y="144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3124200" y="2971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8458200" y="2971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1676400" y="152400"/>
            <a:ext cx="548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en-US" sz="3200" dirty="0">
                <a:solidFill>
                  <a:schemeClr val="tx2"/>
                </a:solidFill>
                <a:latin typeface="+mj-lt"/>
              </a:rPr>
              <a:t>The Presenter gets to Listen</a:t>
            </a:r>
          </a:p>
        </p:txBody>
      </p:sp>
      <p:sp>
        <p:nvSpPr>
          <p:cNvPr id="40973" name="AutoShape 13"/>
          <p:cNvSpPr>
            <a:spLocks noChangeArrowheads="1"/>
          </p:cNvSpPr>
          <p:nvPr/>
        </p:nvSpPr>
        <p:spPr bwMode="auto">
          <a:xfrm>
            <a:off x="5257800" y="3048000"/>
            <a:ext cx="2667000" cy="1905000"/>
          </a:xfrm>
          <a:prstGeom prst="wedgeRoundRectCallout">
            <a:avLst>
              <a:gd name="adj1" fmla="val 82130"/>
              <a:gd name="adj2" fmla="val 88801"/>
              <a:gd name="adj3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>
                <a:latin typeface="Arial" charset="0"/>
              </a:rPr>
              <a:t>Lets let the presenter just listen while we </a:t>
            </a:r>
            <a:r>
              <a:rPr lang="ja-JP" altLang="en-US">
                <a:latin typeface="Arial" charset="0"/>
              </a:rPr>
              <a:t>‘</a:t>
            </a:r>
            <a:r>
              <a:rPr lang="en-US" altLang="ja-JP">
                <a:latin typeface="Arial" charset="0"/>
              </a:rPr>
              <a:t>work the case'</a:t>
            </a:r>
            <a:endParaRPr lang="en-US" altLang="x-non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799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2"/>
          <p:cNvSpPr>
            <a:spLocks noChangeArrowheads="1"/>
          </p:cNvSpPr>
          <p:nvPr/>
        </p:nvSpPr>
        <p:spPr bwMode="auto">
          <a:xfrm>
            <a:off x="3962400" y="1524000"/>
            <a:ext cx="12954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Leader</a:t>
            </a:r>
          </a:p>
        </p:txBody>
      </p:sp>
      <p:sp>
        <p:nvSpPr>
          <p:cNvPr id="45059" name="Oval 3"/>
          <p:cNvSpPr>
            <a:spLocks noChangeArrowheads="1"/>
          </p:cNvSpPr>
          <p:nvPr/>
        </p:nvSpPr>
        <p:spPr bwMode="auto">
          <a:xfrm>
            <a:off x="5257800" y="990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7772400" y="4572000"/>
            <a:ext cx="12954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Leader</a:t>
            </a: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2209800" y="525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Presenter</a:t>
            </a:r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5334000" y="51054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6781800" y="5562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6781800" y="1066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7848600" y="19050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3352800" y="2971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8229600" y="32004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1752600" y="381000"/>
            <a:ext cx="609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kumimoji="1" lang="en-US" altLang="x-none" sz="3200">
                <a:solidFill>
                  <a:schemeClr val="tx2"/>
                </a:solidFill>
                <a:latin typeface="Arial" charset="0"/>
              </a:rPr>
              <a:t>Imagining Patient and Doctor</a:t>
            </a:r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>
            <a:off x="5257800" y="2438400"/>
            <a:ext cx="2057400" cy="1676400"/>
          </a:xfrm>
          <a:prstGeom prst="wedgeRoundRectCallout">
            <a:avLst>
              <a:gd name="adj1" fmla="val -114273"/>
              <a:gd name="adj2" fmla="val 6722"/>
              <a:gd name="adj3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>
                <a:latin typeface="Arial" charset="0"/>
              </a:rPr>
              <a:t>If I were the doctor, I might feel…</a:t>
            </a:r>
          </a:p>
        </p:txBody>
      </p:sp>
    </p:spTree>
    <p:extLst>
      <p:ext uri="{BB962C8B-B14F-4D97-AF65-F5344CB8AC3E}">
        <p14:creationId xmlns:p14="http://schemas.microsoft.com/office/powerpoint/2010/main" val="201629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Oval 2"/>
          <p:cNvSpPr>
            <a:spLocks noChangeArrowheads="1"/>
          </p:cNvSpPr>
          <p:nvPr/>
        </p:nvSpPr>
        <p:spPr bwMode="auto">
          <a:xfrm>
            <a:off x="3581400" y="1447800"/>
            <a:ext cx="12954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Leader</a:t>
            </a:r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5029200" y="609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8153400" y="4572000"/>
            <a:ext cx="12954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Leader</a:t>
            </a: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1981200" y="5181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Presenter</a:t>
            </a: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5105400" y="51054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6705600" y="54102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47112" name="Oval 8"/>
          <p:cNvSpPr>
            <a:spLocks noChangeArrowheads="1"/>
          </p:cNvSpPr>
          <p:nvPr/>
        </p:nvSpPr>
        <p:spPr bwMode="auto">
          <a:xfrm>
            <a:off x="6705600" y="609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8077200" y="144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3124200" y="2971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47115" name="Oval 11"/>
          <p:cNvSpPr>
            <a:spLocks noChangeArrowheads="1"/>
          </p:cNvSpPr>
          <p:nvPr/>
        </p:nvSpPr>
        <p:spPr bwMode="auto">
          <a:xfrm>
            <a:off x="8610600" y="2895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1752600" y="0"/>
            <a:ext cx="807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1" lang="en-US" sz="3200" dirty="0">
                <a:solidFill>
                  <a:schemeClr val="tx2"/>
                </a:solidFill>
                <a:latin typeface="+mj-lt"/>
              </a:rPr>
              <a:t>Group Exploration Continues</a:t>
            </a:r>
          </a:p>
        </p:txBody>
      </p:sp>
      <p:sp>
        <p:nvSpPr>
          <p:cNvPr id="47117" name="AutoShape 13"/>
          <p:cNvSpPr>
            <a:spLocks noChangeArrowheads="1"/>
          </p:cNvSpPr>
          <p:nvPr/>
        </p:nvSpPr>
        <p:spPr bwMode="auto">
          <a:xfrm>
            <a:off x="5029200" y="2362200"/>
            <a:ext cx="2743200" cy="1905000"/>
          </a:xfrm>
          <a:prstGeom prst="wedgeRoundRectCallout">
            <a:avLst>
              <a:gd name="adj1" fmla="val 31861"/>
              <a:gd name="adj2" fmla="val -93153"/>
              <a:gd name="adj3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>
                <a:latin typeface="Arial" charset="0"/>
              </a:rPr>
              <a:t>This image just popped into my mind of a…</a:t>
            </a:r>
          </a:p>
        </p:txBody>
      </p:sp>
    </p:spTree>
    <p:extLst>
      <p:ext uri="{BB962C8B-B14F-4D97-AF65-F5344CB8AC3E}">
        <p14:creationId xmlns:p14="http://schemas.microsoft.com/office/powerpoint/2010/main" val="904872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16"/>
          <p:cNvSpPr>
            <a:spLocks noChangeArrowheads="1"/>
          </p:cNvSpPr>
          <p:nvPr/>
        </p:nvSpPr>
        <p:spPr bwMode="auto">
          <a:xfrm>
            <a:off x="3581400" y="1447800"/>
            <a:ext cx="12954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Leader</a:t>
            </a:r>
          </a:p>
        </p:txBody>
      </p:sp>
      <p:sp>
        <p:nvSpPr>
          <p:cNvPr id="27651" name="Oval 18"/>
          <p:cNvSpPr>
            <a:spLocks noChangeArrowheads="1"/>
          </p:cNvSpPr>
          <p:nvPr/>
        </p:nvSpPr>
        <p:spPr bwMode="auto">
          <a:xfrm>
            <a:off x="5029200" y="609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6628" name="Oval 19"/>
          <p:cNvSpPr>
            <a:spLocks noChangeArrowheads="1"/>
          </p:cNvSpPr>
          <p:nvPr/>
        </p:nvSpPr>
        <p:spPr bwMode="auto">
          <a:xfrm>
            <a:off x="8153400" y="4572000"/>
            <a:ext cx="12954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ＭＳ Ｐゴシック" pitchFamily="1" charset="-128"/>
              </a:rPr>
              <a:t>Leader</a:t>
            </a:r>
          </a:p>
        </p:txBody>
      </p:sp>
      <p:sp>
        <p:nvSpPr>
          <p:cNvPr id="27653" name="Oval 20"/>
          <p:cNvSpPr>
            <a:spLocks noChangeArrowheads="1"/>
          </p:cNvSpPr>
          <p:nvPr/>
        </p:nvSpPr>
        <p:spPr bwMode="auto">
          <a:xfrm>
            <a:off x="6629400" y="525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7654" name="Oval 22"/>
          <p:cNvSpPr>
            <a:spLocks noChangeArrowheads="1"/>
          </p:cNvSpPr>
          <p:nvPr/>
        </p:nvSpPr>
        <p:spPr bwMode="auto">
          <a:xfrm>
            <a:off x="4876800" y="525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7655" name="Oval 23"/>
          <p:cNvSpPr>
            <a:spLocks noChangeArrowheads="1"/>
          </p:cNvSpPr>
          <p:nvPr/>
        </p:nvSpPr>
        <p:spPr bwMode="auto">
          <a:xfrm>
            <a:off x="3581400" y="4419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7656" name="Oval 21"/>
          <p:cNvSpPr>
            <a:spLocks noChangeArrowheads="1"/>
          </p:cNvSpPr>
          <p:nvPr/>
        </p:nvSpPr>
        <p:spPr bwMode="auto">
          <a:xfrm>
            <a:off x="6705600" y="609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7657" name="Oval 24"/>
          <p:cNvSpPr>
            <a:spLocks noChangeArrowheads="1"/>
          </p:cNvSpPr>
          <p:nvPr/>
        </p:nvSpPr>
        <p:spPr bwMode="auto">
          <a:xfrm>
            <a:off x="8077200" y="1447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7658" name="Oval 26"/>
          <p:cNvSpPr>
            <a:spLocks noChangeArrowheads="1"/>
          </p:cNvSpPr>
          <p:nvPr/>
        </p:nvSpPr>
        <p:spPr bwMode="auto">
          <a:xfrm>
            <a:off x="3124200" y="29718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7659" name="Oval 27"/>
          <p:cNvSpPr>
            <a:spLocks noChangeArrowheads="1"/>
          </p:cNvSpPr>
          <p:nvPr/>
        </p:nvSpPr>
        <p:spPr bwMode="auto">
          <a:xfrm>
            <a:off x="8610600" y="2895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99358" name="Text Box 30"/>
          <p:cNvSpPr txBox="1">
            <a:spLocks noChangeArrowheads="1"/>
          </p:cNvSpPr>
          <p:nvPr/>
        </p:nvSpPr>
        <p:spPr bwMode="auto">
          <a:xfrm>
            <a:off x="2590800" y="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en-US" sz="4400" dirty="0">
                <a:solidFill>
                  <a:schemeClr val="tx2"/>
                </a:solidFill>
                <a:latin typeface="+mj-lt"/>
              </a:rPr>
              <a:t>The Presenter Rejoins Discussion</a:t>
            </a:r>
          </a:p>
        </p:txBody>
      </p:sp>
    </p:spTree>
    <p:extLst>
      <p:ext uri="{BB962C8B-B14F-4D97-AF65-F5344CB8AC3E}">
        <p14:creationId xmlns:p14="http://schemas.microsoft.com/office/powerpoint/2010/main" val="94823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2397949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ja-JP" altLang="en-US" sz="3200" i="1" dirty="0">
                <a:latin typeface="Constantia" charset="0"/>
              </a:rPr>
              <a:t>“</a:t>
            </a:r>
            <a:r>
              <a:rPr lang="en-US" altLang="ja-JP" sz="3200" i="1" dirty="0">
                <a:latin typeface="Constantia" charset="0"/>
              </a:rPr>
              <a:t>At the center of medicine there is always a human relationship between a patient and a doctor.</a:t>
            </a:r>
            <a:r>
              <a:rPr lang="ja-JP" altLang="en-US" sz="3200" i="1" dirty="0">
                <a:latin typeface="Constantia" charset="0"/>
              </a:rPr>
              <a:t>”</a:t>
            </a:r>
            <a:endParaRPr lang="en-US" altLang="ja-JP" sz="3200" i="1" dirty="0">
              <a:latin typeface="Constantia" charset="0"/>
            </a:endParaRPr>
          </a:p>
          <a:p>
            <a:pPr lvl="2"/>
            <a:endParaRPr lang="en-US" altLang="ja-JP" sz="3200" i="1" dirty="0">
              <a:latin typeface="Constantia" charset="0"/>
            </a:endParaRPr>
          </a:p>
          <a:p>
            <a:pPr lvl="2"/>
            <a:r>
              <a:rPr lang="en-US" altLang="ja-JP" sz="3200" i="1" dirty="0">
                <a:latin typeface="Constantia" charset="0"/>
              </a:rPr>
              <a:t>               -Michael </a:t>
            </a:r>
            <a:r>
              <a:rPr lang="en-US" altLang="ja-JP" sz="3200" i="1" dirty="0" err="1">
                <a:latin typeface="Constantia" charset="0"/>
              </a:rPr>
              <a:t>Balint</a:t>
            </a:r>
            <a:endParaRPr lang="en-US" altLang="ja-JP" sz="3200" i="1" dirty="0">
              <a:latin typeface="Constant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279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Functions of Group Members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To explore the doctor-patient relationship</a:t>
            </a:r>
          </a:p>
          <a:p>
            <a:r>
              <a:rPr lang="en-US" sz="2400">
                <a:solidFill>
                  <a:srgbClr val="000000"/>
                </a:solidFill>
              </a:rPr>
              <a:t>Be divergent in thinking (speculate)</a:t>
            </a:r>
          </a:p>
          <a:p>
            <a:r>
              <a:rPr lang="en-US" sz="2400">
                <a:solidFill>
                  <a:srgbClr val="000000"/>
                </a:solidFill>
              </a:rPr>
              <a:t>Explore from own perspective vs. imagining the presenter’s experience</a:t>
            </a:r>
          </a:p>
        </p:txBody>
      </p:sp>
    </p:spTree>
    <p:extLst>
      <p:ext uri="{BB962C8B-B14F-4D97-AF65-F5344CB8AC3E}">
        <p14:creationId xmlns:p14="http://schemas.microsoft.com/office/powerpoint/2010/main" val="1876015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Function of the Balint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altLang="x-none" sz="2400">
                <a:solidFill>
                  <a:srgbClr val="000000"/>
                </a:solidFill>
                <a:ea typeface="ＭＳ Ｐゴシック" charset="-128"/>
              </a:rPr>
              <a:t>create and maintain a safe space</a:t>
            </a:r>
          </a:p>
          <a:p>
            <a:endParaRPr lang="en-US" altLang="x-none" sz="2400">
              <a:solidFill>
                <a:srgbClr val="000000"/>
              </a:solidFill>
              <a:ea typeface="ＭＳ Ｐゴシック" charset="-128"/>
            </a:endParaRPr>
          </a:p>
          <a:p>
            <a:r>
              <a:rPr lang="en-US" altLang="x-none" sz="2400">
                <a:solidFill>
                  <a:srgbClr val="000000"/>
                </a:solidFill>
                <a:ea typeface="ＭＳ Ｐゴシック" charset="-128"/>
              </a:rPr>
              <a:t>structure and hold the group over time</a:t>
            </a:r>
          </a:p>
          <a:p>
            <a:endParaRPr lang="en-US" altLang="x-none" sz="2400">
              <a:solidFill>
                <a:srgbClr val="000000"/>
              </a:solidFill>
              <a:ea typeface="ＭＳ Ｐゴシック" charset="-128"/>
            </a:endParaRPr>
          </a:p>
          <a:p>
            <a:r>
              <a:rPr lang="en-US" altLang="x-none" sz="2400">
                <a:solidFill>
                  <a:srgbClr val="000000"/>
                </a:solidFill>
                <a:ea typeface="ＭＳ Ｐゴシック" charset="-128"/>
              </a:rPr>
              <a:t>encourage reflection, empathy and compassion</a:t>
            </a:r>
          </a:p>
          <a:p>
            <a:endParaRPr lang="en-US" altLang="x-none" sz="2400">
              <a:solidFill>
                <a:srgbClr val="000000"/>
              </a:solidFill>
              <a:ea typeface="ＭＳ Ｐゴシック" charset="-128"/>
            </a:endParaRPr>
          </a:p>
          <a:p>
            <a:r>
              <a:rPr lang="en-US" altLang="x-none" sz="2400">
                <a:solidFill>
                  <a:srgbClr val="000000"/>
                </a:solidFill>
                <a:ea typeface="ＭＳ Ｐゴシック" charset="-128"/>
              </a:rPr>
              <a:t>attend to group development</a:t>
            </a:r>
          </a:p>
          <a:p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65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Balint Training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Balint Intensive Leadership Training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Spokane, Washington-April 25-28, 2019</a:t>
            </a:r>
          </a:p>
          <a:p>
            <a:pPr marL="457200" lvl="1" indent="0">
              <a:buNone/>
            </a:pPr>
            <a:endParaRPr lang="en-US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Intensive “To Go”-  Contract for ABS credentialed leaders to come to your site</a:t>
            </a:r>
          </a:p>
          <a:p>
            <a:endParaRPr lang="en-US" sz="2400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Americanbalintsociety.org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Opportunities for other Balint events can be found</a:t>
            </a:r>
          </a:p>
          <a:p>
            <a:endParaRPr lang="en-US" sz="2400">
              <a:solidFill>
                <a:srgbClr val="000000"/>
              </a:solidFill>
            </a:endParaRPr>
          </a:p>
          <a:p>
            <a:pPr lvl="1"/>
            <a:endParaRPr lang="en-US">
              <a:solidFill>
                <a:srgbClr val="000000"/>
              </a:solidFill>
            </a:endParaRPr>
          </a:p>
          <a:p>
            <a:pPr lvl="1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33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Potential Benefits for 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You decide</a:t>
            </a:r>
          </a:p>
        </p:txBody>
      </p:sp>
    </p:spTree>
    <p:extLst>
      <p:ext uri="{BB962C8B-B14F-4D97-AF65-F5344CB8AC3E}">
        <p14:creationId xmlns:p14="http://schemas.microsoft.com/office/powerpoint/2010/main" val="78538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Michael Balint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Born in 1896 in Budapest, son of a GP</a:t>
            </a:r>
          </a:p>
          <a:p>
            <a:r>
              <a:rPr lang="en-US" sz="2400">
                <a:solidFill>
                  <a:srgbClr val="000000"/>
                </a:solidFill>
              </a:rPr>
              <a:t>Psychoanalytic training in Berlin and Budapest, emigrated to London, worked at the Tavistock Clinic</a:t>
            </a:r>
          </a:p>
          <a:p>
            <a:r>
              <a:rPr lang="en-US" sz="2400">
                <a:solidFill>
                  <a:srgbClr val="000000"/>
                </a:solidFill>
              </a:rPr>
              <a:t>He and a social worker named Enid Eichholtz (who later became his wife) began training/research seminars for GP’s after WW II</a:t>
            </a:r>
          </a:p>
          <a:p>
            <a:r>
              <a:rPr lang="en-US" sz="2400">
                <a:solidFill>
                  <a:srgbClr val="000000"/>
                </a:solidFill>
              </a:rPr>
              <a:t>1957 “The Doctor, His Patient and the Illness” was published</a:t>
            </a:r>
          </a:p>
        </p:txBody>
      </p:sp>
    </p:spTree>
    <p:extLst>
      <p:ext uri="{BB962C8B-B14F-4D97-AF65-F5344CB8AC3E}">
        <p14:creationId xmlns:p14="http://schemas.microsoft.com/office/powerpoint/2010/main" val="82183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305800" cy="1143000"/>
          </a:xfrm>
          <a:ln>
            <a:miter lim="800000"/>
            <a:headEnd/>
            <a:tailEnd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algn="ctr">
              <a:defRPr/>
            </a:pPr>
            <a:r>
              <a:rPr lang="en-US" dirty="0"/>
              <a:t> </a:t>
            </a:r>
            <a:r>
              <a:rPr lang="en-US" sz="4000" dirty="0"/>
              <a:t>    Michael and Enid </a:t>
            </a:r>
            <a:r>
              <a:rPr lang="en-US" sz="4000" dirty="0" err="1"/>
              <a:t>Balint</a:t>
            </a:r>
            <a:endParaRPr lang="en-US" sz="4000" dirty="0"/>
          </a:p>
        </p:txBody>
      </p:sp>
      <p:pic>
        <p:nvPicPr>
          <p:cNvPr id="22531" name="Picture 2" descr="http://balintcongress2011.org/learn/balinthistory/files/michael-0026-en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1905001"/>
            <a:ext cx="4105275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03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is the function of a Balint Group?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To provide a safe place for reflection </a:t>
            </a:r>
          </a:p>
          <a:p>
            <a:pPr lvl="1"/>
            <a:r>
              <a:rPr lang="en-US" sz="2200">
                <a:solidFill>
                  <a:srgbClr val="000000"/>
                </a:solidFill>
              </a:rPr>
              <a:t>To reflect on “blind spots” or assumptions re: the doctor/patient relationship</a:t>
            </a:r>
          </a:p>
          <a:p>
            <a:pPr lvl="1"/>
            <a:r>
              <a:rPr lang="en-US" sz="2200">
                <a:solidFill>
                  <a:srgbClr val="000000"/>
                </a:solidFill>
              </a:rPr>
              <a:t>To help members develop a “tool” for metabolizing emotional aspects of work</a:t>
            </a:r>
          </a:p>
          <a:p>
            <a:pPr lvl="1"/>
            <a:r>
              <a:rPr lang="en-US" sz="2200">
                <a:solidFill>
                  <a:srgbClr val="000000"/>
                </a:solidFill>
              </a:rPr>
              <a:t>Explore how feelings and thoughts affect the doctor-patient relationship</a:t>
            </a:r>
          </a:p>
          <a:p>
            <a:endParaRPr lang="en-US" sz="2200">
              <a:solidFill>
                <a:srgbClr val="000000"/>
              </a:solidFill>
            </a:endParaRPr>
          </a:p>
          <a:p>
            <a:r>
              <a:rPr lang="en-US" sz="2200">
                <a:solidFill>
                  <a:srgbClr val="000000"/>
                </a:solidFill>
              </a:rPr>
              <a:t>Expand capacity for “holding” difficult situations with patients</a:t>
            </a:r>
          </a:p>
          <a:p>
            <a:r>
              <a:rPr lang="en-US" sz="2200">
                <a:solidFill>
                  <a:srgbClr val="000000"/>
                </a:solidFill>
              </a:rPr>
              <a:t>To help members feel less isolated, more open to learn and less conflicted</a:t>
            </a:r>
          </a:p>
          <a:p>
            <a:endParaRPr lang="en-US" sz="2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706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are the characteristics of a 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Balint Group?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Two leaders</a:t>
            </a:r>
          </a:p>
          <a:p>
            <a:r>
              <a:rPr lang="en-US" sz="2400">
                <a:solidFill>
                  <a:srgbClr val="000000"/>
                </a:solidFill>
              </a:rPr>
              <a:t>Focus on the doctor-patient relationship</a:t>
            </a:r>
          </a:p>
          <a:p>
            <a:r>
              <a:rPr lang="en-US" sz="2400">
                <a:solidFill>
                  <a:srgbClr val="000000"/>
                </a:solidFill>
              </a:rPr>
              <a:t>Preference for an ongoing case</a:t>
            </a:r>
          </a:p>
          <a:p>
            <a:r>
              <a:rPr lang="en-US" sz="2400">
                <a:solidFill>
                  <a:srgbClr val="000000"/>
                </a:solidFill>
              </a:rPr>
              <a:t>Fixed membership (ideally)</a:t>
            </a:r>
          </a:p>
        </p:txBody>
      </p:sp>
    </p:spTree>
    <p:extLst>
      <p:ext uri="{BB962C8B-B14F-4D97-AF65-F5344CB8AC3E}">
        <p14:creationId xmlns:p14="http://schemas.microsoft.com/office/powerpoint/2010/main" val="103454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a Balint group is </a:t>
            </a:r>
            <a:r>
              <a:rPr lang="en-US" b="1" u="sng">
                <a:solidFill>
                  <a:srgbClr val="FFFFFF"/>
                </a:solidFill>
              </a:rPr>
              <a:t>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Prescriptive, didactic</a:t>
            </a:r>
          </a:p>
          <a:p>
            <a:r>
              <a:rPr lang="en-US" sz="2400">
                <a:solidFill>
                  <a:srgbClr val="000000"/>
                </a:solidFill>
              </a:rPr>
              <a:t>Problem solving/advice giving</a:t>
            </a:r>
          </a:p>
          <a:p>
            <a:r>
              <a:rPr lang="en-US" sz="2400">
                <a:solidFill>
                  <a:srgbClr val="000000"/>
                </a:solidFill>
              </a:rPr>
              <a:t>Support group</a:t>
            </a:r>
          </a:p>
          <a:p>
            <a:r>
              <a:rPr lang="en-US" sz="2400">
                <a:solidFill>
                  <a:srgbClr val="000000"/>
                </a:solidFill>
              </a:rPr>
              <a:t>Traditional Case Consultation</a:t>
            </a:r>
          </a:p>
          <a:p>
            <a:r>
              <a:rPr lang="en-US" sz="2400">
                <a:solidFill>
                  <a:srgbClr val="000000"/>
                </a:solidFill>
              </a:rPr>
              <a:t>M &amp; M</a:t>
            </a:r>
          </a:p>
          <a:p>
            <a:r>
              <a:rPr lang="en-US" sz="2400">
                <a:solidFill>
                  <a:srgbClr val="000000"/>
                </a:solidFill>
              </a:rPr>
              <a:t>Psychotherapy Group</a:t>
            </a:r>
          </a:p>
        </p:txBody>
      </p:sp>
    </p:spTree>
    <p:extLst>
      <p:ext uri="{BB962C8B-B14F-4D97-AF65-F5344CB8AC3E}">
        <p14:creationId xmlns:p14="http://schemas.microsoft.com/office/powerpoint/2010/main" val="1651270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7" name="AutoShape 13"/>
          <p:cNvSpPr>
            <a:spLocks noChangeArrowheads="1"/>
          </p:cNvSpPr>
          <p:nvPr/>
        </p:nvSpPr>
        <p:spPr bwMode="auto">
          <a:xfrm>
            <a:off x="2667000" y="1752601"/>
            <a:ext cx="2743200" cy="10636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dirty="0">
                <a:latin typeface="+mj-lt"/>
              </a:rPr>
              <a:t>Confidentiality</a:t>
            </a:r>
          </a:p>
        </p:txBody>
      </p:sp>
      <p:sp>
        <p:nvSpPr>
          <p:cNvPr id="26627" name="AutoShape 14"/>
          <p:cNvSpPr>
            <a:spLocks noChangeArrowheads="1"/>
          </p:cNvSpPr>
          <p:nvPr/>
        </p:nvSpPr>
        <p:spPr bwMode="auto">
          <a:xfrm>
            <a:off x="2667000" y="4114800"/>
            <a:ext cx="3048000" cy="9906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3200"/>
              <a:t>Avoid advice</a:t>
            </a:r>
          </a:p>
        </p:txBody>
      </p:sp>
      <p:sp>
        <p:nvSpPr>
          <p:cNvPr id="26628" name="AutoShape 15"/>
          <p:cNvSpPr>
            <a:spLocks noChangeArrowheads="1"/>
          </p:cNvSpPr>
          <p:nvPr/>
        </p:nvSpPr>
        <p:spPr bwMode="auto">
          <a:xfrm>
            <a:off x="7315200" y="4114800"/>
            <a:ext cx="2590800" cy="9906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3200"/>
              <a:t>No criticism</a:t>
            </a:r>
          </a:p>
        </p:txBody>
      </p:sp>
      <p:sp>
        <p:nvSpPr>
          <p:cNvPr id="26629" name="AutoShape 16"/>
          <p:cNvSpPr>
            <a:spLocks noChangeArrowheads="1"/>
          </p:cNvSpPr>
          <p:nvPr/>
        </p:nvSpPr>
        <p:spPr bwMode="auto">
          <a:xfrm>
            <a:off x="6705600" y="1752600"/>
            <a:ext cx="3733800" cy="11430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3200"/>
              <a:t>Respect, Turn Taking</a:t>
            </a:r>
          </a:p>
        </p:txBody>
      </p:sp>
      <p:sp>
        <p:nvSpPr>
          <p:cNvPr id="26630" name="AutoShape 18"/>
          <p:cNvSpPr>
            <a:spLocks noChangeArrowheads="1"/>
          </p:cNvSpPr>
          <p:nvPr/>
        </p:nvSpPr>
        <p:spPr bwMode="auto">
          <a:xfrm>
            <a:off x="5638800" y="1981201"/>
            <a:ext cx="914400" cy="5619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6631" name="AutoShape 22"/>
          <p:cNvSpPr>
            <a:spLocks noChangeArrowheads="1"/>
          </p:cNvSpPr>
          <p:nvPr/>
        </p:nvSpPr>
        <p:spPr bwMode="auto">
          <a:xfrm rot="5400000">
            <a:off x="8136732" y="3217070"/>
            <a:ext cx="976313" cy="638175"/>
          </a:xfrm>
          <a:prstGeom prst="rightArrow">
            <a:avLst>
              <a:gd name="adj1" fmla="val 50000"/>
              <a:gd name="adj2" fmla="val 5024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6632" name="AutoShape 23"/>
          <p:cNvSpPr>
            <a:spLocks noChangeArrowheads="1"/>
          </p:cNvSpPr>
          <p:nvPr/>
        </p:nvSpPr>
        <p:spPr bwMode="auto">
          <a:xfrm rot="-5400000">
            <a:off x="3467100" y="3086100"/>
            <a:ext cx="990600" cy="609600"/>
          </a:xfrm>
          <a:prstGeom prst="rightArrow">
            <a:avLst>
              <a:gd name="adj1" fmla="val 50000"/>
              <a:gd name="adj2" fmla="val 5024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26633" name="AutoShape 24"/>
          <p:cNvSpPr>
            <a:spLocks noChangeArrowheads="1"/>
          </p:cNvSpPr>
          <p:nvPr/>
        </p:nvSpPr>
        <p:spPr bwMode="auto">
          <a:xfrm rot="10800000">
            <a:off x="5867400" y="4267200"/>
            <a:ext cx="1219200" cy="609600"/>
          </a:xfrm>
          <a:prstGeom prst="rightArrow">
            <a:avLst>
              <a:gd name="adj1" fmla="val 50000"/>
              <a:gd name="adj2" fmla="val 50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GB" altLang="x-none"/>
          </a:p>
        </p:txBody>
      </p:sp>
      <p:sp>
        <p:nvSpPr>
          <p:cNvPr id="103449" name="Text Box 25"/>
          <p:cNvSpPr txBox="1">
            <a:spLocks noChangeArrowheads="1"/>
          </p:cNvSpPr>
          <p:nvPr/>
        </p:nvSpPr>
        <p:spPr bwMode="auto">
          <a:xfrm>
            <a:off x="4659899" y="677864"/>
            <a:ext cx="324050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chemeClr val="tx2"/>
                </a:solidFill>
                <a:latin typeface="+mj-lt"/>
              </a:rPr>
              <a:t>Ground Rules</a:t>
            </a:r>
          </a:p>
        </p:txBody>
      </p:sp>
    </p:spTree>
    <p:extLst>
      <p:ext uri="{BB962C8B-B14F-4D97-AF65-F5344CB8AC3E}">
        <p14:creationId xmlns:p14="http://schemas.microsoft.com/office/powerpoint/2010/main" val="682524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makes a “good case”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Patients who make you “groan” when you see them on the schedule</a:t>
            </a:r>
          </a:p>
          <a:p>
            <a:r>
              <a:rPr lang="en-US" sz="2400">
                <a:solidFill>
                  <a:srgbClr val="000000"/>
                </a:solidFill>
              </a:rPr>
              <a:t>Patients about whom we have strong feelings about or feel conflicted</a:t>
            </a:r>
          </a:p>
          <a:p>
            <a:r>
              <a:rPr lang="en-US" sz="2400">
                <a:solidFill>
                  <a:srgbClr val="000000"/>
                </a:solidFill>
              </a:rPr>
              <a:t>Patients who leave us feeling unfinished, whom we lose sleep over</a:t>
            </a:r>
          </a:p>
          <a:p>
            <a:r>
              <a:rPr lang="en-US" sz="2400">
                <a:solidFill>
                  <a:srgbClr val="000000"/>
                </a:solidFill>
              </a:rPr>
              <a:t>Patients who bubble up in the moment</a:t>
            </a:r>
          </a:p>
          <a:p>
            <a:r>
              <a:rPr lang="en-US" sz="2400">
                <a:solidFill>
                  <a:srgbClr val="000000"/>
                </a:solidFill>
              </a:rPr>
              <a:t>Patients with whom we have ongoing relationships</a:t>
            </a:r>
          </a:p>
          <a:p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83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2756</TotalTime>
  <Words>703</Words>
  <Application>Microsoft Macintosh PowerPoint</Application>
  <PresentationFormat>Widescreen</PresentationFormat>
  <Paragraphs>135</Paragraphs>
  <Slides>23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ＭＳ Ｐゴシック</vt:lpstr>
      <vt:lpstr>Yu Gothic</vt:lpstr>
      <vt:lpstr>Arial</vt:lpstr>
      <vt:lpstr>Calibri</vt:lpstr>
      <vt:lpstr>Calibri Light</vt:lpstr>
      <vt:lpstr>Constantia</vt:lpstr>
      <vt:lpstr>Times New Roman</vt:lpstr>
      <vt:lpstr>Office Theme</vt:lpstr>
      <vt:lpstr>What (and who) is Balint</vt:lpstr>
      <vt:lpstr>PowerPoint Presentation</vt:lpstr>
      <vt:lpstr>Michael Balint</vt:lpstr>
      <vt:lpstr>     Michael and Enid Balint</vt:lpstr>
      <vt:lpstr>What is the function of a Balint Group?</vt:lpstr>
      <vt:lpstr>What are the characteristics of a  Balint Group?</vt:lpstr>
      <vt:lpstr>What a Balint group is not</vt:lpstr>
      <vt:lpstr>PowerPoint Presentation</vt:lpstr>
      <vt:lpstr>What makes a “good case”</vt:lpstr>
      <vt:lpstr>How is a case presented?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Functions of Group Members</vt:lpstr>
      <vt:lpstr>Function of the Balint Leaders</vt:lpstr>
      <vt:lpstr>Balint Training Opportunities</vt:lpstr>
      <vt:lpstr>Potential Benefits for Participants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(and who) is Balint</dc:title>
  <dc:creator>Phillip Phelps</dc:creator>
  <cp:lastModifiedBy>Phillip Phelps</cp:lastModifiedBy>
  <cp:revision>17</cp:revision>
  <dcterms:created xsi:type="dcterms:W3CDTF">2017-09-12T21:14:46Z</dcterms:created>
  <dcterms:modified xsi:type="dcterms:W3CDTF">2018-10-09T18:12:11Z</dcterms:modified>
</cp:coreProperties>
</file>