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94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71" r:id="rId12"/>
    <p:sldId id="278" r:id="rId13"/>
    <p:sldId id="268" r:id="rId14"/>
    <p:sldId id="276" r:id="rId15"/>
    <p:sldId id="265" r:id="rId16"/>
    <p:sldId id="295" r:id="rId17"/>
    <p:sldId id="279" r:id="rId18"/>
    <p:sldId id="283" r:id="rId19"/>
    <p:sldId id="286" r:id="rId20"/>
    <p:sldId id="287" r:id="rId21"/>
    <p:sldId id="280" r:id="rId22"/>
    <p:sldId id="289" r:id="rId23"/>
    <p:sldId id="290" r:id="rId24"/>
    <p:sldId id="281" r:id="rId25"/>
    <p:sldId id="282" r:id="rId26"/>
    <p:sldId id="291" r:id="rId27"/>
    <p:sldId id="292" r:id="rId28"/>
    <p:sldId id="296" r:id="rId29"/>
    <p:sldId id="307" r:id="rId30"/>
    <p:sldId id="308" r:id="rId31"/>
    <p:sldId id="306" r:id="rId32"/>
    <p:sldId id="300" r:id="rId33"/>
    <p:sldId id="298" r:id="rId34"/>
    <p:sldId id="310" r:id="rId35"/>
    <p:sldId id="293" r:id="rId36"/>
    <p:sldId id="309" r:id="rId37"/>
    <p:sldId id="311" r:id="rId38"/>
    <p:sldId id="312" r:id="rId39"/>
    <p:sldId id="313" r:id="rId40"/>
    <p:sldId id="305" r:id="rId41"/>
    <p:sldId id="299" r:id="rId42"/>
    <p:sldId id="304" r:id="rId43"/>
    <p:sldId id="315" r:id="rId44"/>
    <p:sldId id="297" r:id="rId45"/>
    <p:sldId id="302" r:id="rId46"/>
    <p:sldId id="301" r:id="rId47"/>
    <p:sldId id="316" r:id="rId48"/>
    <p:sldId id="31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6"/>
    <a:srgbClr val="006D5D"/>
    <a:srgbClr val="FFA800"/>
    <a:srgbClr val="353B47"/>
    <a:srgbClr val="FFFFFF"/>
    <a:srgbClr val="F3F0EC"/>
    <a:srgbClr val="3899E8"/>
    <a:srgbClr val="DA4060"/>
    <a:srgbClr val="FFFD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4865" autoAdjust="0"/>
  </p:normalViewPr>
  <p:slideViewPr>
    <p:cSldViewPr snapToGrid="0">
      <p:cViewPr varScale="1">
        <p:scale>
          <a:sx n="94" d="100"/>
          <a:sy n="94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CCCEC-CAA4-46E9-9671-13DAA473407B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A921A-953C-41DA-A3F8-EECCDAFA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generation do you identify with?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Oldest wave of Gen Z is 22-23</a:t>
            </a:r>
            <a:r>
              <a:rPr lang="en-US" baseline="0" dirty="0" smtClean="0"/>
              <a:t> years old in 2018…MS1s..but current interns are bridge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baseline="0" dirty="0" smtClean="0"/>
              <a:t>but current interns are bridge generation…and I am definitely seeing Gen Z traits in our current interns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8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did these differences come from?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Pragmatic, the world is not a safe place (9/11 - </a:t>
            </a:r>
            <a:r>
              <a:rPr lang="en-US" baseline="0" dirty="0" smtClean="0"/>
              <a:t>oldest gen </a:t>
            </a:r>
            <a:r>
              <a:rPr lang="en-US" baseline="0" dirty="0" err="1" smtClean="0"/>
              <a:t>Z’ers</a:t>
            </a:r>
            <a:r>
              <a:rPr lang="en-US" baseline="0" dirty="0" smtClean="0"/>
              <a:t> were 6 during 9/11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 school violence, mass shootings)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 to work harder than previous generations (do not remember time before Great Recession)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seat belts more, drink less, less teen pregnancy than previous generations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their work to matter/help others/the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those traits/differences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good</a:t>
            </a:r>
            <a:r>
              <a:rPr lang="en-US" baseline="0" dirty="0" smtClean="0"/>
              <a:t> things, too, about growing up in a more dystopian world view… Gen Z wants to give back and improve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5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culturally diverse generation in US history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48% are non-Caucasian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survey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that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59% have at least 1 LGBTQ+ friend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value inclusivity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patriotic, more globally inclined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visual generation – they communicate in pictures/videos,</a:t>
            </a:r>
            <a:r>
              <a:rPr lang="en-US" baseline="0" dirty="0" smtClean="0"/>
              <a:t> not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being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phygital</a:t>
            </a:r>
            <a:r>
              <a:rPr lang="en-US" baseline="0" dirty="0" smtClean="0"/>
              <a:t> is about a lot more than marketing and consuming products. Gen Z is constantly seeking to invent the “best” version of themselves online by carefully curating their online presence.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921A-953C-41DA-A3F8-EECCDAFA7A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6F09-352B-4220-987B-9855F26A59F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0B73-74D5-4DE6-AC0D-F3FDC1D6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eneration 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2411"/>
          <a:stretch/>
        </p:blipFill>
        <p:spPr bwMode="auto">
          <a:xfrm>
            <a:off x="327430" y="2761818"/>
            <a:ext cx="4559227" cy="40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81" y="268711"/>
            <a:ext cx="979516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Here Comes Gen Z!</a:t>
            </a:r>
            <a:br>
              <a:rPr lang="en-US" sz="5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US" sz="4800" dirty="0"/>
              <a:t>Facilitating success with the newest generation of medical learners</a:t>
            </a:r>
            <a:endParaRPr lang="en-US" sz="4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8546" y="3771125"/>
            <a:ext cx="6532417" cy="24974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Jennifer L. Middleton, MD, MPH, FAAFP</a:t>
            </a:r>
          </a:p>
          <a:p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OhioHealth Faculty Development Coordinator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Associate Program Director, Riverside Methodist Hospital FMRP</a:t>
            </a:r>
          </a:p>
          <a:p>
            <a:r>
              <a:rPr lang="en-US" sz="2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November 11, 2018</a:t>
            </a:r>
            <a:endParaRPr lang="en-US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8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en z millenn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6" y="247961"/>
            <a:ext cx="11311902" cy="63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7418" y="867508"/>
            <a:ext cx="3727938" cy="1770184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17378" y="867508"/>
            <a:ext cx="3727938" cy="1770184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7418" y="2719754"/>
            <a:ext cx="3727938" cy="1148861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1422" y="2719754"/>
            <a:ext cx="3565809" cy="1254369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89440" y="4314092"/>
            <a:ext cx="3606406" cy="2192216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81421" y="4314092"/>
            <a:ext cx="3565810" cy="2192216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gen z millenn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9" y="134921"/>
            <a:ext cx="8953084" cy="64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3869" y="4173415"/>
            <a:ext cx="4829331" cy="2422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1827383"/>
            <a:ext cx="4829331" cy="2422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4173415"/>
            <a:ext cx="4829331" cy="2422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gen z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52" y="172225"/>
            <a:ext cx="9859208" cy="66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gen z millenn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2129" cy="62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gen z volunt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281355"/>
            <a:ext cx="11230707" cy="631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3723" y="1570892"/>
            <a:ext cx="2649415" cy="4935416"/>
          </a:xfrm>
          <a:prstGeom prst="rect">
            <a:avLst/>
          </a:prstGeom>
          <a:solidFill>
            <a:srgbClr val="006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3139" y="1570892"/>
            <a:ext cx="468923" cy="926123"/>
          </a:xfrm>
          <a:prstGeom prst="rect">
            <a:avLst/>
          </a:prstGeom>
          <a:solidFill>
            <a:srgbClr val="006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4893" y="2513868"/>
            <a:ext cx="468923" cy="926123"/>
          </a:xfrm>
          <a:prstGeom prst="rect">
            <a:avLst/>
          </a:prstGeom>
          <a:solidFill>
            <a:srgbClr val="006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10953" y="1570892"/>
            <a:ext cx="3118339" cy="4935416"/>
          </a:xfrm>
          <a:prstGeom prst="rect">
            <a:avLst/>
          </a:prstGeom>
          <a:solidFill>
            <a:srgbClr val="DA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41322" y="1817076"/>
            <a:ext cx="410310" cy="1746739"/>
          </a:xfrm>
          <a:prstGeom prst="rect">
            <a:avLst/>
          </a:prstGeom>
          <a:solidFill>
            <a:srgbClr val="DA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58551" y="4729528"/>
            <a:ext cx="820614" cy="1570893"/>
          </a:xfrm>
          <a:prstGeom prst="rect">
            <a:avLst/>
          </a:prstGeom>
          <a:solidFill>
            <a:srgbClr val="DA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brainst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r="22803"/>
          <a:stretch/>
        </p:blipFill>
        <p:spPr bwMode="auto">
          <a:xfrm>
            <a:off x="570395" y="750349"/>
            <a:ext cx="5051764" cy="49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6332" y="914472"/>
            <a:ext cx="532400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Activity 1:</a:t>
            </a:r>
          </a:p>
          <a:p>
            <a:pPr>
              <a:spcAft>
                <a:spcPts val="3000"/>
              </a:spcAft>
            </a:pPr>
            <a:r>
              <a:rPr lang="en-US" sz="36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Break into groups of 3-4. </a:t>
            </a:r>
          </a:p>
          <a:p>
            <a:pPr>
              <a:spcAft>
                <a:spcPts val="3000"/>
              </a:spcAft>
            </a:pPr>
            <a:r>
              <a:rPr lang="en-US" sz="36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How might these traits &amp; influences affect Gen Z medical learners?</a:t>
            </a:r>
          </a:p>
          <a:p>
            <a:pPr>
              <a:spcAft>
                <a:spcPts val="3000"/>
              </a:spcAft>
            </a:pPr>
            <a:r>
              <a:rPr lang="en-US" sz="2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(handout page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128" y="2091447"/>
            <a:ext cx="10515600" cy="218872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rgbClr val="006D5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128" y="2912370"/>
            <a:ext cx="10515600" cy="5468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2. Define “</a:t>
            </a:r>
            <a:r>
              <a:rPr lang="en-US" sz="2800" dirty="0" err="1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phigital</a:t>
            </a:r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,” “hyper-custom,” and “FOMO.”</a:t>
            </a:r>
          </a:p>
        </p:txBody>
      </p:sp>
    </p:spTree>
    <p:extLst>
      <p:ext uri="{BB962C8B-B14F-4D97-AF65-F5344CB8AC3E}">
        <p14:creationId xmlns:p14="http://schemas.microsoft.com/office/powerpoint/2010/main" val="22107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" y="691661"/>
            <a:ext cx="1167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Phygital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 = no distinction between physical and digital worlds</a:t>
            </a:r>
            <a:endParaRPr lang="en-US" sz="3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3074" name="Picture 2" descr="Image result for gen z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06" y="1796928"/>
            <a:ext cx="82677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n z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1" y="616316"/>
            <a:ext cx="10535871" cy="57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0680" y="1142875"/>
            <a:ext cx="2215911" cy="5413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6591" y="1027787"/>
            <a:ext cx="2215911" cy="5413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92585" y="1142875"/>
            <a:ext cx="2215911" cy="5413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85070" y="1142875"/>
            <a:ext cx="2215911" cy="5413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 bwMode="auto">
          <a:xfrm>
            <a:off x="1040860" y="612888"/>
            <a:ext cx="9591472" cy="543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7021" y="3229583"/>
            <a:ext cx="7119898" cy="1848255"/>
          </a:xfrm>
          <a:prstGeom prst="rect">
            <a:avLst/>
          </a:prstGeom>
          <a:solidFill>
            <a:srgbClr val="353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DD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5" r="27832"/>
          <a:stretch/>
        </p:blipFill>
        <p:spPr bwMode="auto">
          <a:xfrm>
            <a:off x="0" y="-11963"/>
            <a:ext cx="5452525" cy="68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5657" y="154292"/>
            <a:ext cx="4842164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Objectives</a:t>
            </a:r>
            <a:endParaRPr lang="en-US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22964" y="1743328"/>
            <a:ext cx="5327549" cy="4893828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Discuss 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social forces 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that have shaped </a:t>
            </a:r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Gen 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Z.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Define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phygital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,” 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hyper-custom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,” and 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FOMO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.”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Describe the typical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work orientation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 of </a:t>
            </a:r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Gen 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Z.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Brainstorm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strategies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 for working successfully with </a:t>
            </a:r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Gen </a:t>
            </a:r>
            <a:r>
              <a:rPr lang="en-US" dirty="0">
                <a:latin typeface="Leelawadee UI" panose="020B0502040204020203" pitchFamily="34" charset="-34"/>
                <a:cs typeface="Leelawadee UI" panose="020B0502040204020203" pitchFamily="34" charset="-34"/>
              </a:rPr>
              <a:t>Z learners</a:t>
            </a:r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  <a:endParaRPr lang="en-US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55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en z curating online 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140675"/>
            <a:ext cx="9902825" cy="660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" y="691661"/>
            <a:ext cx="1167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Hyper-custom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 = ability to individualize all content consumed</a:t>
            </a:r>
            <a:endParaRPr lang="en-US" sz="3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1028" name="Picture 4" descr="Image result for coca-cola free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9" y="1684158"/>
            <a:ext cx="4019177" cy="38450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ustom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48" y="3247292"/>
            <a:ext cx="5420991" cy="33248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esign your 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40" y="1684158"/>
            <a:ext cx="4304567" cy="3228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en z spot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7" y="554770"/>
            <a:ext cx="11414894" cy="59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gen z you tu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9" y="589938"/>
            <a:ext cx="10438183" cy="56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329" y="2573091"/>
            <a:ext cx="9504240" cy="8500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5175" y="3423138"/>
            <a:ext cx="9504240" cy="8500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5175" y="4161692"/>
            <a:ext cx="9504240" cy="6564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5175" y="4818186"/>
            <a:ext cx="9504240" cy="738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888" y="1834537"/>
            <a:ext cx="10749231" cy="614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" y="691661"/>
            <a:ext cx="1167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FOMO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 =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f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ear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o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m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issing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o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ut</a:t>
            </a:r>
            <a:endParaRPr lang="en-US" sz="32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050" name="Picture 2" descr="Image result for f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19" y="1910861"/>
            <a:ext cx="7617314" cy="45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gen z millenn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65" y="797596"/>
            <a:ext cx="6859927" cy="49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7" y="600807"/>
            <a:ext cx="10242794" cy="57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77054" y="2011316"/>
            <a:ext cx="1877440" cy="3757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03003" y="1774610"/>
            <a:ext cx="1877440" cy="3757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94450" y="2173443"/>
            <a:ext cx="1877440" cy="3757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7217" y="5613793"/>
            <a:ext cx="953311" cy="4562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54494" y="6070061"/>
            <a:ext cx="953311" cy="294324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413" y="331359"/>
            <a:ext cx="755912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Activity 2:</a:t>
            </a:r>
          </a:p>
          <a:p>
            <a:pPr>
              <a:spcAft>
                <a:spcPts val="3000"/>
              </a:spcAft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Pair up with another attendee who identifies as part of your generation.</a:t>
            </a:r>
          </a:p>
          <a:p>
            <a:pPr>
              <a:spcAft>
                <a:spcPts val="3000"/>
              </a:spcAft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Fill out the handout on page 4: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</a:t>
            </a: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ow do you communicate with friends/family?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Get your news?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Listen to music?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Watch TV/movies/videos?</a:t>
            </a:r>
          </a:p>
        </p:txBody>
      </p:sp>
      <p:pic>
        <p:nvPicPr>
          <p:cNvPr id="1028" name="Picture 4" descr="Image result for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3" y="1371600"/>
            <a:ext cx="4013493" cy="40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128" y="2091447"/>
            <a:ext cx="10515600" cy="218872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rgbClr val="006D5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128" y="2912370"/>
            <a:ext cx="10515600" cy="5468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3. Describe the typical work orientation of </a:t>
            </a:r>
            <a:r>
              <a:rPr lang="en-US" sz="2800" dirty="0" smtClean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Gen </a:t>
            </a:r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Z.</a:t>
            </a:r>
          </a:p>
        </p:txBody>
      </p:sp>
    </p:spTree>
    <p:extLst>
      <p:ext uri="{BB962C8B-B14F-4D97-AF65-F5344CB8AC3E}">
        <p14:creationId xmlns:p14="http://schemas.microsoft.com/office/powerpoint/2010/main" val="2950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n z compet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r="41171" b="82250"/>
          <a:stretch/>
        </p:blipFill>
        <p:spPr bwMode="auto">
          <a:xfrm>
            <a:off x="223738" y="262120"/>
            <a:ext cx="3239309" cy="13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en z compet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9" r="-1" b="62792"/>
          <a:stretch/>
        </p:blipFill>
        <p:spPr bwMode="auto">
          <a:xfrm>
            <a:off x="3365769" y="1411685"/>
            <a:ext cx="4199201" cy="4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en z compet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9" t="36654" b="14187"/>
          <a:stretch/>
        </p:blipFill>
        <p:spPr bwMode="auto">
          <a:xfrm>
            <a:off x="7892798" y="555813"/>
            <a:ext cx="3741481" cy="5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65768" y="1411685"/>
            <a:ext cx="4199201" cy="1681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65768" y="3093396"/>
            <a:ext cx="4199201" cy="1585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65767" y="4630953"/>
            <a:ext cx="4299629" cy="1729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88611" y="367583"/>
            <a:ext cx="4199201" cy="1681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88611" y="1986066"/>
            <a:ext cx="4030496" cy="14575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4258" y="3410214"/>
            <a:ext cx="4199201" cy="1463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88611" y="4827430"/>
            <a:ext cx="3845668" cy="1681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128" y="2091447"/>
            <a:ext cx="10515600" cy="218872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rgbClr val="006D5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128" y="2912370"/>
            <a:ext cx="10515600" cy="5468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1. Discuss the social forces that have shaped </a:t>
            </a:r>
            <a:r>
              <a:rPr lang="en-US" sz="2800" dirty="0" smtClean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Gen </a:t>
            </a:r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Z.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n z compet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r="41171" b="82250"/>
          <a:stretch/>
        </p:blipFill>
        <p:spPr bwMode="auto">
          <a:xfrm>
            <a:off x="223738" y="262120"/>
            <a:ext cx="3239309" cy="13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en z compet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9" r="-1" b="62792"/>
          <a:stretch/>
        </p:blipFill>
        <p:spPr bwMode="auto">
          <a:xfrm>
            <a:off x="3365769" y="1411685"/>
            <a:ext cx="4199201" cy="4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en z compet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9" t="36654" b="14187"/>
          <a:stretch/>
        </p:blipFill>
        <p:spPr bwMode="auto">
          <a:xfrm>
            <a:off x="7892798" y="555813"/>
            <a:ext cx="3741481" cy="5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en z competi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" y="457200"/>
            <a:ext cx="11332790" cy="593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gen z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0" y="1809612"/>
            <a:ext cx="11092628" cy="25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n z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5" y="243021"/>
            <a:ext cx="11040961" cy="6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n z independ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5744" b="42788"/>
          <a:stretch/>
        </p:blipFill>
        <p:spPr bwMode="auto">
          <a:xfrm>
            <a:off x="257906" y="467926"/>
            <a:ext cx="11674678" cy="55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77046" y="1083440"/>
            <a:ext cx="2155538" cy="1155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74523" y="2513656"/>
            <a:ext cx="3680292" cy="1155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645513"/>
            <a:ext cx="3353554" cy="1155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906" y="2853624"/>
            <a:ext cx="1407525" cy="1917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823100"/>
            <a:ext cx="3505200" cy="1155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0614" y="4559386"/>
            <a:ext cx="3188677" cy="1155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n z 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76"/>
          <a:stretch/>
        </p:blipFill>
        <p:spPr bwMode="auto">
          <a:xfrm>
            <a:off x="554409" y="1056563"/>
            <a:ext cx="5523492" cy="3639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en z 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4"/>
          <a:stretch/>
        </p:blipFill>
        <p:spPr bwMode="auto">
          <a:xfrm>
            <a:off x="6611921" y="1056563"/>
            <a:ext cx="4869960" cy="3667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449" r="33608" b="50732"/>
          <a:stretch/>
        </p:blipFill>
        <p:spPr>
          <a:xfrm>
            <a:off x="205154" y="515816"/>
            <a:ext cx="3875163" cy="55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559" b="51069"/>
          <a:stretch/>
        </p:blipFill>
        <p:spPr>
          <a:xfrm>
            <a:off x="4223753" y="515816"/>
            <a:ext cx="3844192" cy="55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224" t="49101" b="1516"/>
          <a:stretch/>
        </p:blipFill>
        <p:spPr>
          <a:xfrm>
            <a:off x="8211381" y="515816"/>
            <a:ext cx="3847086" cy="55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n z multitasking meaning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2" y="758572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0431" y="1688122"/>
            <a:ext cx="45954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Multitasking</a:t>
            </a:r>
          </a:p>
          <a:p>
            <a:pPr algn="ctr"/>
            <a:r>
              <a:rPr lang="en-US" sz="4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+</a:t>
            </a:r>
          </a:p>
          <a:p>
            <a:pPr algn="ctr"/>
            <a:r>
              <a:rPr lang="en-US" sz="4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Meaningful</a:t>
            </a:r>
          </a:p>
          <a:p>
            <a:pPr algn="ctr"/>
            <a:r>
              <a:rPr lang="en-US" sz="4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=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Side hustle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24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generations by year boomers gen x millennials gen 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r="2576"/>
          <a:stretch/>
        </p:blipFill>
        <p:spPr bwMode="auto">
          <a:xfrm>
            <a:off x="997528" y="0"/>
            <a:ext cx="10141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93928" y="277090"/>
            <a:ext cx="1690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E2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1946-1964</a:t>
            </a:r>
            <a:endParaRPr lang="en-US" sz="4400" dirty="0">
              <a:solidFill>
                <a:srgbClr val="CE2E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93928" y="5098472"/>
            <a:ext cx="1690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6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1965-1980</a:t>
            </a:r>
            <a:endParaRPr lang="en-US" sz="4400" dirty="0">
              <a:solidFill>
                <a:srgbClr val="9964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277090"/>
            <a:ext cx="1690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4B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1995-2012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098472"/>
            <a:ext cx="1690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589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1981-1994</a:t>
            </a:r>
            <a:endParaRPr lang="en-US" sz="4400" dirty="0">
              <a:solidFill>
                <a:srgbClr val="589D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0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ide hu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" y="291661"/>
            <a:ext cx="11060416" cy="62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en z side hu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9" y="369403"/>
            <a:ext cx="5079321" cy="61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ide hu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6" y="196005"/>
            <a:ext cx="11235514" cy="62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3" y="308614"/>
            <a:ext cx="11676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Activity 3: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Which of these Gen Z work attributes resonates most with you?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Jot them down on page 5 of your handout. Discuss with 1-2 others near you.</a:t>
            </a:r>
          </a:p>
        </p:txBody>
      </p:sp>
      <p:pic>
        <p:nvPicPr>
          <p:cNvPr id="3074" name="Picture 2" descr="Image result for gen 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8" y="3049493"/>
            <a:ext cx="5971686" cy="3317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128" y="2091447"/>
            <a:ext cx="10515600" cy="218872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rgbClr val="006D5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128" y="2990191"/>
            <a:ext cx="10515600" cy="546876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4. Brainstorm strategies for working successfully with </a:t>
            </a:r>
            <a:r>
              <a:rPr lang="en-US" sz="2800" dirty="0" smtClean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Gen </a:t>
            </a:r>
            <a:r>
              <a:rPr lang="en-US" sz="280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Z learners.</a:t>
            </a:r>
          </a:p>
        </p:txBody>
      </p:sp>
    </p:spTree>
    <p:extLst>
      <p:ext uri="{BB962C8B-B14F-4D97-AF65-F5344CB8AC3E}">
        <p14:creationId xmlns:p14="http://schemas.microsoft.com/office/powerpoint/2010/main" val="21334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rain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1" y="0"/>
            <a:ext cx="11673191" cy="68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rainst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8250" l="10000" r="95167">
                        <a14:foregroundMark x1="44833" y1="28250" x2="46667" y2="60000"/>
                        <a14:foregroundMark x1="53167" y1="86750" x2="49500" y2="5000"/>
                        <a14:foregroundMark x1="27333" y1="37500" x2="71833" y2="38750"/>
                        <a14:foregroundMark x1="35333" y1="12500" x2="48000" y2="66250"/>
                        <a14:foregroundMark x1="65167" y1="14750" x2="40000" y2="5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0" r="16689"/>
          <a:stretch/>
        </p:blipFill>
        <p:spPr bwMode="auto">
          <a:xfrm>
            <a:off x="8643308" y="1210070"/>
            <a:ext cx="2792552" cy="29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438" y="1210070"/>
            <a:ext cx="98825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Handout, page 6:</a:t>
            </a:r>
          </a:p>
          <a:p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What </a:t>
            </a:r>
            <a:r>
              <a:rPr lang="en-US" sz="2800" u="sng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challenges</a:t>
            </a: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do you anticipate with Gen Z?</a:t>
            </a:r>
          </a:p>
          <a:p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What </a:t>
            </a:r>
            <a:r>
              <a:rPr lang="en-US" sz="2800" u="sng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opportunities</a:t>
            </a: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do you foresee?</a:t>
            </a:r>
          </a:p>
          <a:p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What </a:t>
            </a:r>
            <a:r>
              <a:rPr lang="en-US" sz="2800" u="sng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strategies</a:t>
            </a: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might be useful?</a:t>
            </a:r>
          </a:p>
          <a:p>
            <a:endParaRPr lang="en-US" sz="28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What one </a:t>
            </a:r>
            <a:r>
              <a:rPr lang="en-US" sz="28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action</a:t>
            </a: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can you commit </a:t>
            </a: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to re: preparing </a:t>
            </a:r>
            <a:r>
              <a:rPr lang="en-US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for Gen Z</a:t>
            </a:r>
            <a:r>
              <a:rPr lang="en-US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24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236" y="2578094"/>
            <a:ext cx="6525526" cy="181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Image result for gen z at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992675"/>
            <a:ext cx="3152775" cy="475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8154" y="3094892"/>
            <a:ext cx="6447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Please evaluate this session using the FMEC Core App:</a:t>
            </a:r>
          </a:p>
          <a:p>
            <a:pPr algn="ctr"/>
            <a:r>
              <a:rPr lang="en-US" sz="3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en-US" sz="36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Sxx</a:t>
            </a:r>
            <a:r>
              <a:rPr lang="en-US" sz="3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”</a:t>
            </a:r>
          </a:p>
          <a:p>
            <a:pPr algn="ctr"/>
            <a:endParaRPr lang="en-US" dirty="0"/>
          </a:p>
        </p:txBody>
      </p:sp>
      <p:pic>
        <p:nvPicPr>
          <p:cNvPr id="6150" name="Picture 6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6"/>
            <a:ext cx="5606806" cy="37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enerations by year boomers gen x millennials gen 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72" y="68315"/>
            <a:ext cx="6918334" cy="67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ckinac 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785"/>
            <a:ext cx="12178281" cy="69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Image result for f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93" y="1200107"/>
            <a:ext cx="4791563" cy="34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8694"/>
          <a:stretch/>
        </p:blipFill>
        <p:spPr>
          <a:xfrm>
            <a:off x="2497287" y="4128719"/>
            <a:ext cx="3531211" cy="2150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Image result for 9/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0507"/>
          <a:stretch/>
        </p:blipFill>
        <p:spPr bwMode="auto">
          <a:xfrm>
            <a:off x="344775" y="328993"/>
            <a:ext cx="3070872" cy="26486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chool shoo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49" y="328992"/>
            <a:ext cx="3531562" cy="26486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hurricane katri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6949" b="13293"/>
          <a:stretch/>
        </p:blipFill>
        <p:spPr bwMode="auto">
          <a:xfrm>
            <a:off x="7745367" y="3890491"/>
            <a:ext cx="2132358" cy="26129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enerations millennials gen z 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82" y="0"/>
            <a:ext cx="6714148" cy="66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3908" y="1758462"/>
            <a:ext cx="7432430" cy="90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3908" y="2661138"/>
            <a:ext cx="7432430" cy="90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9482" y="3563814"/>
            <a:ext cx="7432430" cy="90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9482" y="4657935"/>
            <a:ext cx="7432430" cy="90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482" y="5498119"/>
            <a:ext cx="7432430" cy="90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gen z volunt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16" y="132596"/>
            <a:ext cx="7264556" cy="65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2646" y="375139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75231" y="375139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52645" y="2549224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81446" y="2549224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39107" y="4794739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48554" y="4779813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2830" y="4636769"/>
            <a:ext cx="1922585" cy="1758462"/>
          </a:xfrm>
          <a:prstGeom prst="rect">
            <a:avLst/>
          </a:prstGeom>
          <a:solidFill>
            <a:srgbClr val="F3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</TotalTime>
  <Words>542</Words>
  <Application>Microsoft Office PowerPoint</Application>
  <PresentationFormat>Widescreen</PresentationFormat>
  <Paragraphs>76</Paragraphs>
  <Slides>48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Leelawadee</vt:lpstr>
      <vt:lpstr>Leelawadee UI</vt:lpstr>
      <vt:lpstr>Wingdings</vt:lpstr>
      <vt:lpstr>Office Theme</vt:lpstr>
      <vt:lpstr>Here Comes Gen Z! Facilitating success with the newest generation of medical learners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OhioHealth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Comes Gen Z! Facilitating success with the newest generation of medical learners</dc:title>
  <dc:creator>Middleton, Jennifer</dc:creator>
  <cp:lastModifiedBy>Middleton, Jennifer</cp:lastModifiedBy>
  <cp:revision>24</cp:revision>
  <dcterms:created xsi:type="dcterms:W3CDTF">2018-10-16T19:47:16Z</dcterms:created>
  <dcterms:modified xsi:type="dcterms:W3CDTF">2018-11-02T19:42:17Z</dcterms:modified>
</cp:coreProperties>
</file>