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1" r:id="rId2"/>
    <p:sldId id="257" r:id="rId3"/>
    <p:sldId id="259" r:id="rId4"/>
    <p:sldId id="271" r:id="rId5"/>
    <p:sldId id="277" r:id="rId6"/>
    <p:sldId id="281" r:id="rId7"/>
    <p:sldId id="272" r:id="rId8"/>
    <p:sldId id="280" r:id="rId9"/>
    <p:sldId id="279" r:id="rId10"/>
    <p:sldId id="273" r:id="rId11"/>
    <p:sldId id="274" r:id="rId12"/>
    <p:sldId id="278" r:id="rId13"/>
    <p:sldId id="262" r:id="rId14"/>
    <p:sldId id="264" r:id="rId15"/>
    <p:sldId id="269" r:id="rId16"/>
    <p:sldId id="265" r:id="rId17"/>
    <p:sldId id="266" r:id="rId18"/>
    <p:sldId id="270" r:id="rId19"/>
    <p:sldId id="282" r:id="rId20"/>
    <p:sldId id="268" r:id="rId21"/>
    <p:sldId id="283" r:id="rId22"/>
    <p:sldId id="284" r:id="rId23"/>
    <p:sldId id="276" r:id="rId24"/>
    <p:sldId id="26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94674"/>
  </p:normalViewPr>
  <p:slideViewPr>
    <p:cSldViewPr snapToGrid="0" snapToObjects="1">
      <p:cViewPr varScale="1">
        <p:scale>
          <a:sx n="62" d="100"/>
          <a:sy n="62" d="100"/>
        </p:scale>
        <p:origin x="13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Online</a:t>
            </a:r>
            <a:r>
              <a:rPr lang="en-US" baseline="0" dirty="0"/>
              <a:t> HIPAA Lecture, All Campuses      N=81</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topic was important to me.</c:v>
                </c:pt>
                <c:pt idx="1">
                  <c:v>The presentation information was clearly communicated.</c:v>
                </c:pt>
                <c:pt idx="2">
                  <c:v>The presentation content was appropriate for my needs.</c:v>
                </c:pt>
              </c:strCache>
            </c:strRef>
          </c:cat>
          <c:val>
            <c:numRef>
              <c:f>Sheet1!$B$2:$B$4</c:f>
              <c:numCache>
                <c:formatCode>General</c:formatCode>
                <c:ptCount val="3"/>
                <c:pt idx="0">
                  <c:v>3</c:v>
                </c:pt>
                <c:pt idx="1">
                  <c:v>0</c:v>
                </c:pt>
                <c:pt idx="2">
                  <c:v>0</c:v>
                </c:pt>
              </c:numCache>
            </c:numRef>
          </c:val>
          <c:extLst>
            <c:ext xmlns:c16="http://schemas.microsoft.com/office/drawing/2014/chart" uri="{C3380CC4-5D6E-409C-BE32-E72D297353CC}">
              <c16:uniqueId val="{00000000-271B-49B0-A3EE-64A89DA9F048}"/>
            </c:ext>
          </c:extLst>
        </c:ser>
        <c:ser>
          <c:idx val="1"/>
          <c:order val="1"/>
          <c:tx>
            <c:strRef>
              <c:f>Sheet1!$C$1</c:f>
              <c:strCache>
                <c:ptCount val="1"/>
                <c:pt idx="0">
                  <c:v>Disagree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topic was important to me.</c:v>
                </c:pt>
                <c:pt idx="1">
                  <c:v>The presentation information was clearly communicated.</c:v>
                </c:pt>
                <c:pt idx="2">
                  <c:v>The presentation content was appropriate for my needs.</c:v>
                </c:pt>
              </c:strCache>
            </c:strRef>
          </c:cat>
          <c:val>
            <c:numRef>
              <c:f>Sheet1!$C$2:$C$4</c:f>
              <c:numCache>
                <c:formatCode>General</c:formatCode>
                <c:ptCount val="3"/>
                <c:pt idx="0">
                  <c:v>3</c:v>
                </c:pt>
                <c:pt idx="1">
                  <c:v>0</c:v>
                </c:pt>
                <c:pt idx="2">
                  <c:v>0</c:v>
                </c:pt>
              </c:numCache>
            </c:numRef>
          </c:val>
          <c:extLst>
            <c:ext xmlns:c16="http://schemas.microsoft.com/office/drawing/2014/chart" uri="{C3380CC4-5D6E-409C-BE32-E72D297353CC}">
              <c16:uniqueId val="{00000001-271B-49B0-A3EE-64A89DA9F048}"/>
            </c:ext>
          </c:extLst>
        </c:ser>
        <c:ser>
          <c:idx val="2"/>
          <c:order val="2"/>
          <c:tx>
            <c:strRef>
              <c:f>Sheet1!$D$1</c:f>
              <c:strCache>
                <c:ptCount val="1"/>
                <c:pt idx="0">
                  <c:v>Neutral</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topic was important to me.</c:v>
                </c:pt>
                <c:pt idx="1">
                  <c:v>The presentation information was clearly communicated.</c:v>
                </c:pt>
                <c:pt idx="2">
                  <c:v>The presentation content was appropriate for my needs.</c:v>
                </c:pt>
              </c:strCache>
            </c:strRef>
          </c:cat>
          <c:val>
            <c:numRef>
              <c:f>Sheet1!$D$2:$D$4</c:f>
              <c:numCache>
                <c:formatCode>General</c:formatCode>
                <c:ptCount val="3"/>
                <c:pt idx="0">
                  <c:v>26</c:v>
                </c:pt>
                <c:pt idx="1">
                  <c:v>12</c:v>
                </c:pt>
                <c:pt idx="2">
                  <c:v>12</c:v>
                </c:pt>
              </c:numCache>
            </c:numRef>
          </c:val>
          <c:extLst>
            <c:ext xmlns:c16="http://schemas.microsoft.com/office/drawing/2014/chart" uri="{C3380CC4-5D6E-409C-BE32-E72D297353CC}">
              <c16:uniqueId val="{00000002-271B-49B0-A3EE-64A89DA9F048}"/>
            </c:ext>
          </c:extLst>
        </c:ser>
        <c:ser>
          <c:idx val="3"/>
          <c:order val="3"/>
          <c:tx>
            <c:strRef>
              <c:f>Sheet1!$E$1</c:f>
              <c:strCache>
                <c:ptCount val="1"/>
                <c:pt idx="0">
                  <c:v>Agree</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topic was important to me.</c:v>
                </c:pt>
                <c:pt idx="1">
                  <c:v>The presentation information was clearly communicated.</c:v>
                </c:pt>
                <c:pt idx="2">
                  <c:v>The presentation content was appropriate for my needs.</c:v>
                </c:pt>
              </c:strCache>
            </c:strRef>
          </c:cat>
          <c:val>
            <c:numRef>
              <c:f>Sheet1!$E$2:$E$4</c:f>
              <c:numCache>
                <c:formatCode>General</c:formatCode>
                <c:ptCount val="3"/>
                <c:pt idx="0">
                  <c:v>18</c:v>
                </c:pt>
                <c:pt idx="1">
                  <c:v>18</c:v>
                </c:pt>
                <c:pt idx="2">
                  <c:v>19</c:v>
                </c:pt>
              </c:numCache>
            </c:numRef>
          </c:val>
          <c:extLst>
            <c:ext xmlns:c16="http://schemas.microsoft.com/office/drawing/2014/chart" uri="{C3380CC4-5D6E-409C-BE32-E72D297353CC}">
              <c16:uniqueId val="{00000003-271B-49B0-A3EE-64A89DA9F048}"/>
            </c:ext>
          </c:extLst>
        </c:ser>
        <c:ser>
          <c:idx val="4"/>
          <c:order val="4"/>
          <c:tx>
            <c:strRef>
              <c:f>Sheet1!$F$1</c:f>
              <c:strCache>
                <c:ptCount val="1"/>
                <c:pt idx="0">
                  <c:v>Strongly Agree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topic was important to me.</c:v>
                </c:pt>
                <c:pt idx="1">
                  <c:v>The presentation information was clearly communicated.</c:v>
                </c:pt>
                <c:pt idx="2">
                  <c:v>The presentation content was appropriate for my needs.</c:v>
                </c:pt>
              </c:strCache>
            </c:strRef>
          </c:cat>
          <c:val>
            <c:numRef>
              <c:f>Sheet1!$F$2:$F$4</c:f>
              <c:numCache>
                <c:formatCode>General</c:formatCode>
                <c:ptCount val="3"/>
                <c:pt idx="0">
                  <c:v>31</c:v>
                </c:pt>
                <c:pt idx="1">
                  <c:v>51</c:v>
                </c:pt>
                <c:pt idx="2">
                  <c:v>50</c:v>
                </c:pt>
              </c:numCache>
            </c:numRef>
          </c:val>
          <c:extLst>
            <c:ext xmlns:c16="http://schemas.microsoft.com/office/drawing/2014/chart" uri="{C3380CC4-5D6E-409C-BE32-E72D297353CC}">
              <c16:uniqueId val="{00000004-271B-49B0-A3EE-64A89DA9F048}"/>
            </c:ext>
          </c:extLst>
        </c:ser>
        <c:dLbls>
          <c:dLblPos val="outEnd"/>
          <c:showLegendKey val="0"/>
          <c:showVal val="1"/>
          <c:showCatName val="0"/>
          <c:showSerName val="0"/>
          <c:showPercent val="0"/>
          <c:showBubbleSize val="0"/>
        </c:dLbls>
        <c:gapWidth val="100"/>
        <c:overlap val="-24"/>
        <c:axId val="-495140256"/>
        <c:axId val="-571128160"/>
      </c:barChart>
      <c:catAx>
        <c:axId val="-4951402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71128160"/>
        <c:crosses val="autoZero"/>
        <c:auto val="1"/>
        <c:lblAlgn val="ctr"/>
        <c:lblOffset val="100"/>
        <c:noMultiLvlLbl val="0"/>
      </c:catAx>
      <c:valAx>
        <c:axId val="-571128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5140256"/>
        <c:crosses val="autoZero"/>
        <c:crossBetween val="between"/>
      </c:valAx>
      <c:spPr>
        <a:noFill/>
        <a:ln>
          <a:noFill/>
        </a:ln>
        <a:effectLst/>
      </c:spPr>
    </c:plotArea>
    <c:legend>
      <c:legendPos val="b"/>
      <c:layout>
        <c:manualLayout>
          <c:xMode val="edge"/>
          <c:yMode val="edge"/>
          <c:x val="4.8078642947409399E-2"/>
          <c:y val="0.91483849715889298"/>
          <c:w val="0.92081802274715596"/>
          <c:h val="6.5853377338291302E-2"/>
        </c:manualLayout>
      </c:layout>
      <c:overlay val="0"/>
      <c:spPr>
        <a:noFill/>
        <a:ln>
          <a:solidFill>
            <a:srgbClr val="0070C0"/>
          </a:solid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Pre-Workshop Assessment &amp; Evaluation     N=20</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Stongly Disagree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a medical student in the clinical setting</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D163-4E87-A22D-1974751294C5}"/>
            </c:ext>
          </c:extLst>
        </c:ser>
        <c:ser>
          <c:idx val="1"/>
          <c:order val="1"/>
          <c:tx>
            <c:strRef>
              <c:f>Sheet1!$C$1</c:f>
              <c:strCache>
                <c:ptCount val="1"/>
                <c:pt idx="0">
                  <c:v>Disagree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a medical student in the clinical setting</c:v>
                </c:pt>
              </c:strCache>
            </c:strRef>
          </c:cat>
          <c:val>
            <c:numRef>
              <c:f>Sheet1!$C$2:$C$5</c:f>
              <c:numCache>
                <c:formatCode>General</c:formatCode>
                <c:ptCount val="4"/>
                <c:pt idx="0">
                  <c:v>0</c:v>
                </c:pt>
                <c:pt idx="1">
                  <c:v>0</c:v>
                </c:pt>
                <c:pt idx="2">
                  <c:v>3</c:v>
                </c:pt>
                <c:pt idx="3">
                  <c:v>0</c:v>
                </c:pt>
              </c:numCache>
            </c:numRef>
          </c:val>
          <c:extLst>
            <c:ext xmlns:c16="http://schemas.microsoft.com/office/drawing/2014/chart" uri="{C3380CC4-5D6E-409C-BE32-E72D297353CC}">
              <c16:uniqueId val="{00000001-D163-4E87-A22D-1974751294C5}"/>
            </c:ext>
          </c:extLst>
        </c:ser>
        <c:ser>
          <c:idx val="2"/>
          <c:order val="2"/>
          <c:tx>
            <c:strRef>
              <c:f>Sheet1!$D$1</c:f>
              <c:strCache>
                <c:ptCount val="1"/>
                <c:pt idx="0">
                  <c:v>Neutral</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a medical student in the clinical setting</c:v>
                </c:pt>
              </c:strCache>
            </c:strRef>
          </c:cat>
          <c:val>
            <c:numRef>
              <c:f>Sheet1!$D$2:$D$5</c:f>
              <c:numCache>
                <c:formatCode>General</c:formatCode>
                <c:ptCount val="4"/>
                <c:pt idx="0">
                  <c:v>1</c:v>
                </c:pt>
                <c:pt idx="1">
                  <c:v>1</c:v>
                </c:pt>
                <c:pt idx="2">
                  <c:v>2</c:v>
                </c:pt>
                <c:pt idx="3">
                  <c:v>1</c:v>
                </c:pt>
              </c:numCache>
            </c:numRef>
          </c:val>
          <c:extLst>
            <c:ext xmlns:c16="http://schemas.microsoft.com/office/drawing/2014/chart" uri="{C3380CC4-5D6E-409C-BE32-E72D297353CC}">
              <c16:uniqueId val="{00000002-D163-4E87-A22D-1974751294C5}"/>
            </c:ext>
          </c:extLst>
        </c:ser>
        <c:ser>
          <c:idx val="3"/>
          <c:order val="3"/>
          <c:tx>
            <c:strRef>
              <c:f>Sheet1!$E$1</c:f>
              <c:strCache>
                <c:ptCount val="1"/>
                <c:pt idx="0">
                  <c:v>Agree</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a medical student in the clinical setting</c:v>
                </c:pt>
              </c:strCache>
            </c:strRef>
          </c:cat>
          <c:val>
            <c:numRef>
              <c:f>Sheet1!$E$2:$E$5</c:f>
              <c:numCache>
                <c:formatCode>General</c:formatCode>
                <c:ptCount val="4"/>
                <c:pt idx="0">
                  <c:v>15</c:v>
                </c:pt>
                <c:pt idx="1">
                  <c:v>6</c:v>
                </c:pt>
                <c:pt idx="2">
                  <c:v>10</c:v>
                </c:pt>
                <c:pt idx="3">
                  <c:v>3</c:v>
                </c:pt>
              </c:numCache>
            </c:numRef>
          </c:val>
          <c:extLst>
            <c:ext xmlns:c16="http://schemas.microsoft.com/office/drawing/2014/chart" uri="{C3380CC4-5D6E-409C-BE32-E72D297353CC}">
              <c16:uniqueId val="{00000003-D163-4E87-A22D-1974751294C5}"/>
            </c:ext>
          </c:extLst>
        </c:ser>
        <c:ser>
          <c:idx val="4"/>
          <c:order val="4"/>
          <c:tx>
            <c:strRef>
              <c:f>Sheet1!$F$1</c:f>
              <c:strCache>
                <c:ptCount val="1"/>
                <c:pt idx="0">
                  <c:v>Strongly Agree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a medical student in the clinical setting</c:v>
                </c:pt>
              </c:strCache>
            </c:strRef>
          </c:cat>
          <c:val>
            <c:numRef>
              <c:f>Sheet1!$F$2:$F$5</c:f>
              <c:numCache>
                <c:formatCode>General</c:formatCode>
                <c:ptCount val="4"/>
                <c:pt idx="0">
                  <c:v>4</c:v>
                </c:pt>
                <c:pt idx="1">
                  <c:v>13</c:v>
                </c:pt>
                <c:pt idx="2">
                  <c:v>5</c:v>
                </c:pt>
                <c:pt idx="3">
                  <c:v>16</c:v>
                </c:pt>
              </c:numCache>
            </c:numRef>
          </c:val>
          <c:extLst>
            <c:ext xmlns:c16="http://schemas.microsoft.com/office/drawing/2014/chart" uri="{C3380CC4-5D6E-409C-BE32-E72D297353CC}">
              <c16:uniqueId val="{00000004-D163-4E87-A22D-1974751294C5}"/>
            </c:ext>
          </c:extLst>
        </c:ser>
        <c:dLbls>
          <c:dLblPos val="outEnd"/>
          <c:showLegendKey val="0"/>
          <c:showVal val="1"/>
          <c:showCatName val="0"/>
          <c:showSerName val="0"/>
          <c:showPercent val="0"/>
          <c:showBubbleSize val="0"/>
        </c:dLbls>
        <c:gapWidth val="100"/>
        <c:overlap val="-24"/>
        <c:axId val="-495612928"/>
        <c:axId val="-495610544"/>
      </c:barChart>
      <c:catAx>
        <c:axId val="-4956129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5610544"/>
        <c:crosses val="autoZero"/>
        <c:auto val="1"/>
        <c:lblAlgn val="ctr"/>
        <c:lblOffset val="100"/>
        <c:noMultiLvlLbl val="0"/>
      </c:catAx>
      <c:valAx>
        <c:axId val="-495610544"/>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495612928"/>
        <c:crosses val="autoZero"/>
        <c:crossBetween val="between"/>
      </c:valAx>
      <c:spPr>
        <a:noFill/>
        <a:ln>
          <a:noFill/>
        </a:ln>
        <a:effectLst/>
      </c:spPr>
    </c:plotArea>
    <c:legend>
      <c:legendPos val="b"/>
      <c:layout>
        <c:manualLayout>
          <c:xMode val="edge"/>
          <c:yMode val="edge"/>
          <c:x val="3.20489844683393E-2"/>
          <c:y val="0.90052652239234099"/>
          <c:w val="0.94934289127837501"/>
          <c:h val="8.1088743017359605E-2"/>
        </c:manualLayout>
      </c:layout>
      <c:overlay val="0"/>
      <c:spPr>
        <a:noFill/>
        <a:ln>
          <a:solidFill>
            <a:srgbClr val="00B0F0"/>
          </a:solid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Pre-Workshop</a:t>
            </a:r>
            <a:r>
              <a:rPr lang="en-US" baseline="0" dirty="0"/>
              <a:t> Assessment &amp; Evaluation    N=20</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on-line HIPAA module was effective for learning</c:v>
                </c:pt>
                <c:pt idx="1">
                  <c:v>The information presented in the on-line HIPAA module was valuable to me</c:v>
                </c:pt>
                <c:pt idx="2">
                  <c:v>The on-line HIPAA module was enjoyable</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F218-494B-9EEE-43277ACE0D4E}"/>
            </c:ext>
          </c:extLst>
        </c:ser>
        <c:ser>
          <c:idx val="1"/>
          <c:order val="1"/>
          <c:tx>
            <c:strRef>
              <c:f>Sheet1!$C$1</c:f>
              <c:strCache>
                <c:ptCount val="1"/>
                <c:pt idx="0">
                  <c:v>Disagree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on-line HIPAA module was effective for learning</c:v>
                </c:pt>
                <c:pt idx="1">
                  <c:v>The information presented in the on-line HIPAA module was valuable to me</c:v>
                </c:pt>
                <c:pt idx="2">
                  <c:v>The on-line HIPAA module was enjoyable</c:v>
                </c:pt>
              </c:strCache>
            </c:strRef>
          </c:cat>
          <c:val>
            <c:numRef>
              <c:f>Sheet1!$C$2:$C$4</c:f>
              <c:numCache>
                <c:formatCode>General</c:formatCode>
                <c:ptCount val="3"/>
                <c:pt idx="0">
                  <c:v>0</c:v>
                </c:pt>
                <c:pt idx="1">
                  <c:v>0</c:v>
                </c:pt>
                <c:pt idx="2">
                  <c:v>3</c:v>
                </c:pt>
              </c:numCache>
            </c:numRef>
          </c:val>
          <c:extLst>
            <c:ext xmlns:c16="http://schemas.microsoft.com/office/drawing/2014/chart" uri="{C3380CC4-5D6E-409C-BE32-E72D297353CC}">
              <c16:uniqueId val="{00000001-F218-494B-9EEE-43277ACE0D4E}"/>
            </c:ext>
          </c:extLst>
        </c:ser>
        <c:ser>
          <c:idx val="2"/>
          <c:order val="2"/>
          <c:tx>
            <c:strRef>
              <c:f>Sheet1!$D$1</c:f>
              <c:strCache>
                <c:ptCount val="1"/>
                <c:pt idx="0">
                  <c:v>Neutral</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on-line HIPAA module was effective for learning</c:v>
                </c:pt>
                <c:pt idx="1">
                  <c:v>The information presented in the on-line HIPAA module was valuable to me</c:v>
                </c:pt>
                <c:pt idx="2">
                  <c:v>The on-line HIPAA module was enjoyable</c:v>
                </c:pt>
              </c:strCache>
            </c:strRef>
          </c:cat>
          <c:val>
            <c:numRef>
              <c:f>Sheet1!$D$2:$D$4</c:f>
              <c:numCache>
                <c:formatCode>General</c:formatCode>
                <c:ptCount val="3"/>
                <c:pt idx="0">
                  <c:v>2</c:v>
                </c:pt>
                <c:pt idx="1">
                  <c:v>3</c:v>
                </c:pt>
                <c:pt idx="2">
                  <c:v>8</c:v>
                </c:pt>
              </c:numCache>
            </c:numRef>
          </c:val>
          <c:extLst>
            <c:ext xmlns:c16="http://schemas.microsoft.com/office/drawing/2014/chart" uri="{C3380CC4-5D6E-409C-BE32-E72D297353CC}">
              <c16:uniqueId val="{00000002-F218-494B-9EEE-43277ACE0D4E}"/>
            </c:ext>
          </c:extLst>
        </c:ser>
        <c:ser>
          <c:idx val="3"/>
          <c:order val="3"/>
          <c:tx>
            <c:strRef>
              <c:f>Sheet1!$E$1</c:f>
              <c:strCache>
                <c:ptCount val="1"/>
                <c:pt idx="0">
                  <c:v>Agree</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on-line HIPAA module was effective for learning</c:v>
                </c:pt>
                <c:pt idx="1">
                  <c:v>The information presented in the on-line HIPAA module was valuable to me</c:v>
                </c:pt>
                <c:pt idx="2">
                  <c:v>The on-line HIPAA module was enjoyable</c:v>
                </c:pt>
              </c:strCache>
            </c:strRef>
          </c:cat>
          <c:val>
            <c:numRef>
              <c:f>Sheet1!$E$2:$E$4</c:f>
              <c:numCache>
                <c:formatCode>General</c:formatCode>
                <c:ptCount val="3"/>
                <c:pt idx="0">
                  <c:v>12</c:v>
                </c:pt>
                <c:pt idx="1">
                  <c:v>11</c:v>
                </c:pt>
                <c:pt idx="2">
                  <c:v>8</c:v>
                </c:pt>
              </c:numCache>
            </c:numRef>
          </c:val>
          <c:extLst>
            <c:ext xmlns:c16="http://schemas.microsoft.com/office/drawing/2014/chart" uri="{C3380CC4-5D6E-409C-BE32-E72D297353CC}">
              <c16:uniqueId val="{00000003-F218-494B-9EEE-43277ACE0D4E}"/>
            </c:ext>
          </c:extLst>
        </c:ser>
        <c:ser>
          <c:idx val="4"/>
          <c:order val="4"/>
          <c:tx>
            <c:strRef>
              <c:f>Sheet1!$F$1</c:f>
              <c:strCache>
                <c:ptCount val="1"/>
                <c:pt idx="0">
                  <c:v>Strongly Agree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on-line HIPAA module was effective for learning</c:v>
                </c:pt>
                <c:pt idx="1">
                  <c:v>The information presented in the on-line HIPAA module was valuable to me</c:v>
                </c:pt>
                <c:pt idx="2">
                  <c:v>The on-line HIPAA module was enjoyable</c:v>
                </c:pt>
              </c:strCache>
            </c:strRef>
          </c:cat>
          <c:val>
            <c:numRef>
              <c:f>Sheet1!$F$2:$F$4</c:f>
              <c:numCache>
                <c:formatCode>General</c:formatCode>
                <c:ptCount val="3"/>
                <c:pt idx="0">
                  <c:v>6</c:v>
                </c:pt>
                <c:pt idx="1">
                  <c:v>6</c:v>
                </c:pt>
                <c:pt idx="2">
                  <c:v>1</c:v>
                </c:pt>
              </c:numCache>
            </c:numRef>
          </c:val>
          <c:extLst>
            <c:ext xmlns:c16="http://schemas.microsoft.com/office/drawing/2014/chart" uri="{C3380CC4-5D6E-409C-BE32-E72D297353CC}">
              <c16:uniqueId val="{00000004-F218-494B-9EEE-43277ACE0D4E}"/>
            </c:ext>
          </c:extLst>
        </c:ser>
        <c:dLbls>
          <c:dLblPos val="outEnd"/>
          <c:showLegendKey val="0"/>
          <c:showVal val="1"/>
          <c:showCatName val="0"/>
          <c:showSerName val="0"/>
          <c:showPercent val="0"/>
          <c:showBubbleSize val="0"/>
        </c:dLbls>
        <c:gapWidth val="100"/>
        <c:overlap val="-24"/>
        <c:axId val="-496897616"/>
        <c:axId val="-496895840"/>
      </c:barChart>
      <c:catAx>
        <c:axId val="-496897616"/>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6895840"/>
        <c:crosses val="autoZero"/>
        <c:auto val="1"/>
        <c:lblAlgn val="ctr"/>
        <c:lblOffset val="100"/>
        <c:noMultiLvlLbl val="0"/>
      </c:catAx>
      <c:valAx>
        <c:axId val="-496895840"/>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crossAx val="-496897616"/>
        <c:crosses val="autoZero"/>
        <c:crossBetween val="between"/>
      </c:valAx>
      <c:spPr>
        <a:noFill/>
        <a:ln>
          <a:noFill/>
        </a:ln>
        <a:effectLst/>
      </c:spPr>
    </c:plotArea>
    <c:legend>
      <c:legendPos val="b"/>
      <c:layout>
        <c:manualLayout>
          <c:xMode val="edge"/>
          <c:yMode val="edge"/>
          <c:x val="2.9022178478494101E-2"/>
          <c:y val="0.90424067034789901"/>
          <c:w val="0.94793925736279006"/>
          <c:h val="7.7498551359517401E-2"/>
        </c:manualLayout>
      </c:layout>
      <c:overlay val="0"/>
      <c:spPr>
        <a:noFill/>
        <a:ln>
          <a:solidFill>
            <a:srgbClr val="00B0F0"/>
          </a:solid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Post-Workshop Assessment</a:t>
            </a:r>
            <a:r>
              <a:rPr lang="en-US" baseline="0" dirty="0"/>
              <a:t> &amp; Evaluation  N=20</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medical student in the clinical setting</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4070-4D16-B32A-16FF370B156B}"/>
            </c:ext>
          </c:extLst>
        </c:ser>
        <c:ser>
          <c:idx val="1"/>
          <c:order val="1"/>
          <c:tx>
            <c:strRef>
              <c:f>Sheet1!$C$1</c:f>
              <c:strCache>
                <c:ptCount val="1"/>
                <c:pt idx="0">
                  <c:v>Disagree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medical student in the clinical setting</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4070-4D16-B32A-16FF370B156B}"/>
            </c:ext>
          </c:extLst>
        </c:ser>
        <c:ser>
          <c:idx val="2"/>
          <c:order val="2"/>
          <c:tx>
            <c:strRef>
              <c:f>Sheet1!$D$1</c:f>
              <c:strCache>
                <c:ptCount val="1"/>
                <c:pt idx="0">
                  <c:v>Neutral</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medical student in the clinical setting</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4070-4D16-B32A-16FF370B156B}"/>
            </c:ext>
          </c:extLst>
        </c:ser>
        <c:ser>
          <c:idx val="3"/>
          <c:order val="3"/>
          <c:tx>
            <c:strRef>
              <c:f>Sheet1!$E$1</c:f>
              <c:strCache>
                <c:ptCount val="1"/>
                <c:pt idx="0">
                  <c:v>Agree</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medical student in the clinical setting</c:v>
                </c:pt>
              </c:strCache>
            </c:strRef>
          </c:cat>
          <c:val>
            <c:numRef>
              <c:f>Sheet1!$E$2:$E$5</c:f>
              <c:numCache>
                <c:formatCode>General</c:formatCode>
                <c:ptCount val="4"/>
                <c:pt idx="0">
                  <c:v>3</c:v>
                </c:pt>
                <c:pt idx="1">
                  <c:v>2</c:v>
                </c:pt>
                <c:pt idx="2">
                  <c:v>4</c:v>
                </c:pt>
                <c:pt idx="3">
                  <c:v>0</c:v>
                </c:pt>
              </c:numCache>
            </c:numRef>
          </c:val>
          <c:extLst>
            <c:ext xmlns:c16="http://schemas.microsoft.com/office/drawing/2014/chart" uri="{C3380CC4-5D6E-409C-BE32-E72D297353CC}">
              <c16:uniqueId val="{00000003-4070-4D16-B32A-16FF370B156B}"/>
            </c:ext>
          </c:extLst>
        </c:ser>
        <c:ser>
          <c:idx val="4"/>
          <c:order val="4"/>
          <c:tx>
            <c:strRef>
              <c:f>Sheet1!$F$1</c:f>
              <c:strCache>
                <c:ptCount val="1"/>
                <c:pt idx="0">
                  <c:v>Strongly Agree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I can define the basic principles of HIPAA</c:v>
                </c:pt>
                <c:pt idx="1">
                  <c:v>I can effectively safeguard patient PHI</c:v>
                </c:pt>
                <c:pt idx="2">
                  <c:v>I can appropriately report a potential HIPAA violation</c:v>
                </c:pt>
                <c:pt idx="3">
                  <c:v>I understand the importance of HIPAA as it relates to my role as medical student in the clinical setting</c:v>
                </c:pt>
              </c:strCache>
            </c:strRef>
          </c:cat>
          <c:val>
            <c:numRef>
              <c:f>Sheet1!$F$2:$F$5</c:f>
              <c:numCache>
                <c:formatCode>General</c:formatCode>
                <c:ptCount val="4"/>
                <c:pt idx="0">
                  <c:v>17</c:v>
                </c:pt>
                <c:pt idx="1">
                  <c:v>18</c:v>
                </c:pt>
                <c:pt idx="2">
                  <c:v>16</c:v>
                </c:pt>
                <c:pt idx="3">
                  <c:v>20</c:v>
                </c:pt>
              </c:numCache>
            </c:numRef>
          </c:val>
          <c:extLst>
            <c:ext xmlns:c16="http://schemas.microsoft.com/office/drawing/2014/chart" uri="{C3380CC4-5D6E-409C-BE32-E72D297353CC}">
              <c16:uniqueId val="{00000004-4070-4D16-B32A-16FF370B156B}"/>
            </c:ext>
          </c:extLst>
        </c:ser>
        <c:dLbls>
          <c:dLblPos val="outEnd"/>
          <c:showLegendKey val="0"/>
          <c:showVal val="1"/>
          <c:showCatName val="0"/>
          <c:showSerName val="0"/>
          <c:showPercent val="0"/>
          <c:showBubbleSize val="0"/>
        </c:dLbls>
        <c:gapWidth val="100"/>
        <c:overlap val="-24"/>
        <c:axId val="-496858608"/>
        <c:axId val="-496856288"/>
      </c:barChart>
      <c:catAx>
        <c:axId val="-4968586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6856288"/>
        <c:crosses val="autoZero"/>
        <c:auto val="1"/>
        <c:lblAlgn val="ctr"/>
        <c:lblOffset val="100"/>
        <c:noMultiLvlLbl val="0"/>
      </c:catAx>
      <c:valAx>
        <c:axId val="-496856288"/>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496858608"/>
        <c:crosses val="autoZero"/>
        <c:crossBetween val="between"/>
      </c:valAx>
      <c:spPr>
        <a:noFill/>
        <a:ln>
          <a:noFill/>
        </a:ln>
        <a:effectLst/>
      </c:spPr>
    </c:plotArea>
    <c:legend>
      <c:legendPos val="b"/>
      <c:layout>
        <c:manualLayout>
          <c:xMode val="edge"/>
          <c:yMode val="edge"/>
          <c:x val="2.9022178478494101E-2"/>
          <c:y val="0.90582805451618498"/>
          <c:w val="0.94793925736279006"/>
          <c:h val="7.6213872634842902E-2"/>
        </c:manualLayout>
      </c:layout>
      <c:overlay val="0"/>
      <c:spPr>
        <a:noFill/>
        <a:ln>
          <a:solidFill>
            <a:srgbClr val="00B0F0"/>
          </a:solid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Post-Workshop</a:t>
            </a:r>
            <a:r>
              <a:rPr lang="en-US" baseline="0" dirty="0"/>
              <a:t> Assessment &amp; Evaluation  N=20</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HIPAA workshop was effective for learning</c:v>
                </c:pt>
                <c:pt idx="1">
                  <c:v>The discussions during the HIPAA workshop were valuable to me</c:v>
                </c:pt>
                <c:pt idx="2">
                  <c:v>The HIPAA workshop was enjoyable</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49B2-4812-84F0-300219DB0657}"/>
            </c:ext>
          </c:extLst>
        </c:ser>
        <c:ser>
          <c:idx val="1"/>
          <c:order val="1"/>
          <c:tx>
            <c:strRef>
              <c:f>Sheet1!$C$1</c:f>
              <c:strCache>
                <c:ptCount val="1"/>
                <c:pt idx="0">
                  <c:v>Disagree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HIPAA workshop was effective for learning</c:v>
                </c:pt>
                <c:pt idx="1">
                  <c:v>The discussions during the HIPAA workshop were valuable to me</c:v>
                </c:pt>
                <c:pt idx="2">
                  <c:v>The HIPAA workshop was enjoyable</c:v>
                </c:pt>
              </c:strCache>
            </c:strRef>
          </c:cat>
          <c:val>
            <c:numRef>
              <c:f>Sheet1!$C$2:$C$4</c:f>
              <c:numCache>
                <c:formatCode>General</c:formatCode>
                <c:ptCount val="3"/>
                <c:pt idx="0">
                  <c:v>0</c:v>
                </c:pt>
                <c:pt idx="1">
                  <c:v>0</c:v>
                </c:pt>
                <c:pt idx="2">
                  <c:v>0</c:v>
                </c:pt>
              </c:numCache>
            </c:numRef>
          </c:val>
          <c:extLst>
            <c:ext xmlns:c16="http://schemas.microsoft.com/office/drawing/2014/chart" uri="{C3380CC4-5D6E-409C-BE32-E72D297353CC}">
              <c16:uniqueId val="{00000001-49B2-4812-84F0-300219DB0657}"/>
            </c:ext>
          </c:extLst>
        </c:ser>
        <c:ser>
          <c:idx val="2"/>
          <c:order val="2"/>
          <c:tx>
            <c:strRef>
              <c:f>Sheet1!$D$1</c:f>
              <c:strCache>
                <c:ptCount val="1"/>
                <c:pt idx="0">
                  <c:v>Neutral</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HIPAA workshop was effective for learning</c:v>
                </c:pt>
                <c:pt idx="1">
                  <c:v>The discussions during the HIPAA workshop were valuable to me</c:v>
                </c:pt>
                <c:pt idx="2">
                  <c:v>The HIPAA workshop was enjoyable</c:v>
                </c:pt>
              </c:strCache>
            </c:strRef>
          </c:cat>
          <c:val>
            <c:numRef>
              <c:f>Sheet1!$D$2:$D$4</c:f>
              <c:numCache>
                <c:formatCode>General</c:formatCode>
                <c:ptCount val="3"/>
                <c:pt idx="0">
                  <c:v>1</c:v>
                </c:pt>
                <c:pt idx="1">
                  <c:v>1</c:v>
                </c:pt>
                <c:pt idx="2">
                  <c:v>1</c:v>
                </c:pt>
              </c:numCache>
            </c:numRef>
          </c:val>
          <c:extLst>
            <c:ext xmlns:c16="http://schemas.microsoft.com/office/drawing/2014/chart" uri="{C3380CC4-5D6E-409C-BE32-E72D297353CC}">
              <c16:uniqueId val="{00000002-49B2-4812-84F0-300219DB0657}"/>
            </c:ext>
          </c:extLst>
        </c:ser>
        <c:ser>
          <c:idx val="3"/>
          <c:order val="3"/>
          <c:tx>
            <c:strRef>
              <c:f>Sheet1!$E$1</c:f>
              <c:strCache>
                <c:ptCount val="1"/>
                <c:pt idx="0">
                  <c:v>Agree</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HIPAA workshop was effective for learning</c:v>
                </c:pt>
                <c:pt idx="1">
                  <c:v>The discussions during the HIPAA workshop were valuable to me</c:v>
                </c:pt>
                <c:pt idx="2">
                  <c:v>The HIPAA workshop was enjoyable</c:v>
                </c:pt>
              </c:strCache>
            </c:strRef>
          </c:cat>
          <c:val>
            <c:numRef>
              <c:f>Sheet1!$E$2:$E$4</c:f>
              <c:numCache>
                <c:formatCode>General</c:formatCode>
                <c:ptCount val="3"/>
                <c:pt idx="0">
                  <c:v>1</c:v>
                </c:pt>
                <c:pt idx="1">
                  <c:v>0</c:v>
                </c:pt>
                <c:pt idx="2">
                  <c:v>1</c:v>
                </c:pt>
              </c:numCache>
            </c:numRef>
          </c:val>
          <c:extLst>
            <c:ext xmlns:c16="http://schemas.microsoft.com/office/drawing/2014/chart" uri="{C3380CC4-5D6E-409C-BE32-E72D297353CC}">
              <c16:uniqueId val="{00000003-49B2-4812-84F0-300219DB0657}"/>
            </c:ext>
          </c:extLst>
        </c:ser>
        <c:ser>
          <c:idx val="4"/>
          <c:order val="4"/>
          <c:tx>
            <c:strRef>
              <c:f>Sheet1!$F$1</c:f>
              <c:strCache>
                <c:ptCount val="1"/>
                <c:pt idx="0">
                  <c:v>Strongly Agree</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The HIPAA workshop was effective for learning</c:v>
                </c:pt>
                <c:pt idx="1">
                  <c:v>The discussions during the HIPAA workshop were valuable to me</c:v>
                </c:pt>
                <c:pt idx="2">
                  <c:v>The HIPAA workshop was enjoyable</c:v>
                </c:pt>
              </c:strCache>
            </c:strRef>
          </c:cat>
          <c:val>
            <c:numRef>
              <c:f>Sheet1!$F$2:$F$4</c:f>
              <c:numCache>
                <c:formatCode>General</c:formatCode>
                <c:ptCount val="3"/>
                <c:pt idx="0">
                  <c:v>18</c:v>
                </c:pt>
                <c:pt idx="1">
                  <c:v>19</c:v>
                </c:pt>
                <c:pt idx="2">
                  <c:v>18</c:v>
                </c:pt>
              </c:numCache>
            </c:numRef>
          </c:val>
          <c:extLst>
            <c:ext xmlns:c16="http://schemas.microsoft.com/office/drawing/2014/chart" uri="{C3380CC4-5D6E-409C-BE32-E72D297353CC}">
              <c16:uniqueId val="{00000004-49B2-4812-84F0-300219DB0657}"/>
            </c:ext>
          </c:extLst>
        </c:ser>
        <c:dLbls>
          <c:dLblPos val="outEnd"/>
          <c:showLegendKey val="0"/>
          <c:showVal val="1"/>
          <c:showCatName val="0"/>
          <c:showSerName val="0"/>
          <c:showPercent val="0"/>
          <c:showBubbleSize val="0"/>
        </c:dLbls>
        <c:gapWidth val="100"/>
        <c:overlap val="-24"/>
        <c:axId val="-496542832"/>
        <c:axId val="-496540080"/>
      </c:barChart>
      <c:catAx>
        <c:axId val="-4965428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96540080"/>
        <c:crosses val="autoZero"/>
        <c:auto val="1"/>
        <c:lblAlgn val="ctr"/>
        <c:lblOffset val="100"/>
        <c:noMultiLvlLbl val="0"/>
      </c:catAx>
      <c:valAx>
        <c:axId val="-496540080"/>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496542832"/>
        <c:crosses val="autoZero"/>
        <c:crossBetween val="between"/>
      </c:valAx>
      <c:spPr>
        <a:noFill/>
        <a:ln>
          <a:noFill/>
        </a:ln>
        <a:effectLst/>
      </c:spPr>
    </c:plotArea>
    <c:legend>
      <c:legendPos val="b"/>
      <c:layout>
        <c:manualLayout>
          <c:xMode val="edge"/>
          <c:yMode val="edge"/>
          <c:x val="2.5165818324127801E-2"/>
          <c:y val="0.91337105949419095"/>
          <c:w val="0.95117162183229897"/>
          <c:h val="6.8368162213225503E-2"/>
        </c:manualLayout>
      </c:layout>
      <c:overlay val="0"/>
      <c:spPr>
        <a:noFill/>
        <a:ln>
          <a:solidFill>
            <a:srgbClr val="00B0F0"/>
          </a:solid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C04635B2-722C-4604-B7CD-0EF2259645B2}" type="datetimeFigureOut">
              <a:rPr lang="en-US" smtClean="0"/>
              <a:t>11/16/2021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95E561-2130-4C50-A38B-95328369B5F8}" type="slidenum">
              <a:rPr lang="en-US" smtClean="0"/>
              <a:t>‹#›</a:t>
            </a:fld>
            <a:endParaRPr lang="en-US"/>
          </a:p>
        </p:txBody>
      </p:sp>
    </p:spTree>
    <p:extLst>
      <p:ext uri="{BB962C8B-B14F-4D97-AF65-F5344CB8AC3E}">
        <p14:creationId xmlns:p14="http://schemas.microsoft.com/office/powerpoint/2010/main" val="23909415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E91B255-B990-47C1-8B28-715F168CCE88}" type="datetimeFigureOut">
              <a:rPr lang="en-US" smtClean="0"/>
              <a:t>11/16/2021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ABC651-1791-408B-8492-6E120D6D0C93}" type="slidenum">
              <a:rPr lang="en-US" smtClean="0"/>
              <a:t>‹#›</a:t>
            </a:fld>
            <a:endParaRPr lang="en-US"/>
          </a:p>
        </p:txBody>
      </p:sp>
    </p:spTree>
    <p:extLst>
      <p:ext uri="{BB962C8B-B14F-4D97-AF65-F5344CB8AC3E}">
        <p14:creationId xmlns:p14="http://schemas.microsoft.com/office/powerpoint/2010/main" val="3676655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9306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356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52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that if just the online lecture, students would not appreciate</a:t>
            </a:r>
            <a:r>
              <a:rPr lang="en-US" baseline="0" dirty="0"/>
              <a:t> the topic or feel that learning about HIPAA is important. </a:t>
            </a:r>
            <a:endParaRPr lang="en-US" dirty="0"/>
          </a:p>
        </p:txBody>
      </p:sp>
    </p:spTree>
    <p:extLst>
      <p:ext uri="{BB962C8B-B14F-4D97-AF65-F5344CB8AC3E}">
        <p14:creationId xmlns:p14="http://schemas.microsoft.com/office/powerpoint/2010/main" val="4274555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44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683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328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325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83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4370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430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6134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7205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0085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69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2622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149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399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students</a:t>
            </a:r>
            <a:r>
              <a:rPr lang="en-US" baseline="0" dirty="0"/>
              <a:t> are both excited and terrified to start clinical rotations and participate in patient care.</a:t>
            </a:r>
          </a:p>
          <a:p>
            <a:r>
              <a:rPr lang="en-US" baseline="0" dirty="0"/>
              <a:t>Several teaching institutions have HIPAA lectures or training modules that must be completed prior to participating in patient care.  </a:t>
            </a:r>
          </a:p>
          <a:p>
            <a:r>
              <a:rPr lang="en-US" baseline="0" dirty="0"/>
              <a:t>New PowerPoint self-directed, written in “plain language”, </a:t>
            </a:r>
          </a:p>
          <a:p>
            <a:endParaRPr lang="en-US" dirty="0"/>
          </a:p>
        </p:txBody>
      </p:sp>
    </p:spTree>
    <p:extLst>
      <p:ext uri="{BB962C8B-B14F-4D97-AF65-F5344CB8AC3E}">
        <p14:creationId xmlns:p14="http://schemas.microsoft.com/office/powerpoint/2010/main" val="171730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school has different</a:t>
            </a:r>
            <a:r>
              <a:rPr lang="en-US" baseline="0" dirty="0"/>
              <a:t> requirements for patient logs.  Inconvenient at times, mobile apps for E*value and other software not as easy to use to document during patient care.</a:t>
            </a:r>
          </a:p>
          <a:p>
            <a:r>
              <a:rPr lang="en-US" baseline="0" dirty="0"/>
              <a:t>What can be said in the patient rooms vs nursing stations, hallways, cafeteria, </a:t>
            </a:r>
            <a:r>
              <a:rPr lang="en-US" baseline="0" dirty="0" err="1"/>
              <a:t>etc</a:t>
            </a:r>
            <a:endParaRPr lang="en-US" baseline="0" dirty="0"/>
          </a:p>
          <a:p>
            <a:r>
              <a:rPr lang="en-US" baseline="0" dirty="0"/>
              <a:t>How to handle patient lists, shred as soon as information no longer needed.</a:t>
            </a:r>
          </a:p>
          <a:p>
            <a:r>
              <a:rPr lang="en-US" baseline="0" dirty="0"/>
              <a:t>Texting issues without using secure apps</a:t>
            </a:r>
          </a:p>
          <a:p>
            <a:r>
              <a:rPr lang="en-US" baseline="0" dirty="0"/>
              <a:t>Discussion of ”interesting cases” with those outside the teaching program.  Must de-identify patient and facility  </a:t>
            </a:r>
            <a:endParaRPr lang="en-US" dirty="0"/>
          </a:p>
        </p:txBody>
      </p:sp>
    </p:spTree>
    <p:extLst>
      <p:ext uri="{BB962C8B-B14F-4D97-AF65-F5344CB8AC3E}">
        <p14:creationId xmlns:p14="http://schemas.microsoft.com/office/powerpoint/2010/main" val="387218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950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585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60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9920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Nicole.Bentze@uhsinc.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mailto:tmp10c@med.fsu.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A50021"/>
                </a:solidFill>
              </a:rPr>
              <a:t>Use of a Novel HIPAA Training Module to Improve Third-Year Medical Student Preparedness for Clinical Rotations</a:t>
            </a:r>
          </a:p>
        </p:txBody>
      </p:sp>
      <p:sp>
        <p:nvSpPr>
          <p:cNvPr id="3" name="Subtitle 2"/>
          <p:cNvSpPr>
            <a:spLocks noGrp="1"/>
          </p:cNvSpPr>
          <p:nvPr>
            <p:ph type="subTitle" idx="1"/>
          </p:nvPr>
        </p:nvSpPr>
        <p:spPr>
          <a:xfrm>
            <a:off x="801384" y="4140485"/>
            <a:ext cx="6770678" cy="2232180"/>
          </a:xfrm>
        </p:spPr>
        <p:txBody>
          <a:bodyPr>
            <a:normAutofit/>
          </a:bodyPr>
          <a:lstStyle/>
          <a:p>
            <a:r>
              <a:rPr lang="en-US" i="0" dirty="0"/>
              <a:t>Nicole Bentze, DO, FAAFP</a:t>
            </a:r>
          </a:p>
          <a:p>
            <a:r>
              <a:rPr lang="en-US" i="0" dirty="0"/>
              <a:t>Tatianna </a:t>
            </a:r>
            <a:r>
              <a:rPr lang="en-US" i="0" dirty="0" err="1"/>
              <a:t>Pizzutto</a:t>
            </a:r>
            <a:r>
              <a:rPr lang="en-US" i="0" dirty="0"/>
              <a:t>, MS3</a:t>
            </a:r>
          </a:p>
          <a:p>
            <a:pPr algn="l"/>
            <a:r>
              <a:rPr lang="en-US" sz="2200" i="0" dirty="0">
                <a:solidFill>
                  <a:srgbClr val="A50021"/>
                </a:solidFill>
              </a:rPr>
              <a:t>        Florida State University College of Medicine </a:t>
            </a:r>
          </a:p>
        </p:txBody>
      </p:sp>
      <p:pic>
        <p:nvPicPr>
          <p:cNvPr id="5" name="Picture 4"/>
          <p:cNvPicPr>
            <a:picLocks noChangeAspect="1"/>
          </p:cNvPicPr>
          <p:nvPr/>
        </p:nvPicPr>
        <p:blipFill>
          <a:blip r:embed="rId3"/>
          <a:stretch>
            <a:fillRect/>
          </a:stretch>
        </p:blipFill>
        <p:spPr>
          <a:xfrm>
            <a:off x="7045111" y="4324057"/>
            <a:ext cx="1828800" cy="1600200"/>
          </a:xfrm>
          <a:prstGeom prst="rect">
            <a:avLst/>
          </a:prstGeom>
        </p:spPr>
      </p:pic>
    </p:spTree>
    <p:extLst>
      <p:ext uri="{BB962C8B-B14F-4D97-AF65-F5344CB8AC3E}">
        <p14:creationId xmlns:p14="http://schemas.microsoft.com/office/powerpoint/2010/main" val="272187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Brief Break Out Session</a:t>
            </a:r>
          </a:p>
        </p:txBody>
      </p:sp>
      <p:sp>
        <p:nvSpPr>
          <p:cNvPr id="3" name="Content Placeholder 2"/>
          <p:cNvSpPr>
            <a:spLocks noGrp="1"/>
          </p:cNvSpPr>
          <p:nvPr>
            <p:ph idx="1"/>
          </p:nvPr>
        </p:nvSpPr>
        <p:spPr/>
        <p:txBody>
          <a:bodyPr/>
          <a:lstStyle/>
          <a:p>
            <a:r>
              <a:rPr lang="en-US" dirty="0"/>
              <a:t>Divide into groups</a:t>
            </a:r>
          </a:p>
          <a:p>
            <a:r>
              <a:rPr lang="en-US" dirty="0"/>
              <a:t>5 minutes to discuss a sample case scenario</a:t>
            </a:r>
          </a:p>
          <a:p>
            <a:r>
              <a:rPr lang="en-US" dirty="0"/>
              <a:t>Report possible threats</a:t>
            </a:r>
          </a:p>
          <a:p>
            <a:r>
              <a:rPr lang="en-US" dirty="0"/>
              <a:t>Propose possible solutions</a:t>
            </a:r>
          </a:p>
        </p:txBody>
      </p:sp>
    </p:spTree>
    <p:extLst>
      <p:ext uri="{BB962C8B-B14F-4D97-AF65-F5344CB8AC3E}">
        <p14:creationId xmlns:p14="http://schemas.microsoft.com/office/powerpoint/2010/main" val="208943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Pilot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1647" y="2270126"/>
            <a:ext cx="5140348" cy="3946525"/>
          </a:xfrm>
          <a:ln>
            <a:solidFill>
              <a:schemeClr val="accent2">
                <a:lumMod val="50000"/>
              </a:schemeClr>
            </a:solidFill>
          </a:ln>
        </p:spPr>
      </p:pic>
      <p:sp>
        <p:nvSpPr>
          <p:cNvPr id="5" name="TextBox 4"/>
          <p:cNvSpPr txBox="1"/>
          <p:nvPr/>
        </p:nvSpPr>
        <p:spPr>
          <a:xfrm>
            <a:off x="282011" y="1247686"/>
            <a:ext cx="3290131" cy="1200329"/>
          </a:xfrm>
          <a:prstGeom prst="rect">
            <a:avLst/>
          </a:prstGeom>
          <a:noFill/>
        </p:spPr>
        <p:txBody>
          <a:bodyPr wrap="square" rtlCol="0">
            <a:spAutoFit/>
          </a:bodyPr>
          <a:lstStyle/>
          <a:p>
            <a:r>
              <a:rPr lang="en-US" i="1" dirty="0"/>
              <a:t>Self-directed, on-line PowerPoint with quiz questions completed by ALL FSU students during MS 3 Orientation. </a:t>
            </a:r>
          </a:p>
        </p:txBody>
      </p:sp>
      <p:sp>
        <p:nvSpPr>
          <p:cNvPr id="8" name="TextBox 7"/>
          <p:cNvSpPr txBox="1"/>
          <p:nvPr/>
        </p:nvSpPr>
        <p:spPr>
          <a:xfrm>
            <a:off x="5614586" y="1247686"/>
            <a:ext cx="3367043" cy="923330"/>
          </a:xfrm>
          <a:prstGeom prst="rect">
            <a:avLst/>
          </a:prstGeom>
          <a:noFill/>
        </p:spPr>
        <p:txBody>
          <a:bodyPr wrap="square" rtlCol="0">
            <a:spAutoFit/>
          </a:bodyPr>
          <a:lstStyle/>
          <a:p>
            <a:r>
              <a:rPr lang="en-US" i="1" dirty="0"/>
              <a:t>Sarasota Regional Campus had an additional interactive case-based workshop</a:t>
            </a:r>
          </a:p>
        </p:txBody>
      </p:sp>
      <p:sp>
        <p:nvSpPr>
          <p:cNvPr id="9" name="TextBox 8"/>
          <p:cNvSpPr txBox="1"/>
          <p:nvPr/>
        </p:nvSpPr>
        <p:spPr>
          <a:xfrm>
            <a:off x="7298108" y="2448015"/>
            <a:ext cx="1760434" cy="2031325"/>
          </a:xfrm>
          <a:prstGeom prst="rect">
            <a:avLst/>
          </a:prstGeom>
          <a:noFill/>
        </p:spPr>
        <p:txBody>
          <a:bodyPr wrap="square" rtlCol="0">
            <a:spAutoFit/>
          </a:bodyPr>
          <a:lstStyle/>
          <a:p>
            <a:endParaRPr lang="en-US" dirty="0"/>
          </a:p>
          <a:p>
            <a:r>
              <a:rPr lang="en-US" dirty="0"/>
              <a:t>Pre- and Post-Workshop Surveys were conducted by the workshop creator</a:t>
            </a:r>
          </a:p>
        </p:txBody>
      </p:sp>
      <p:sp>
        <p:nvSpPr>
          <p:cNvPr id="10" name="TextBox 9"/>
          <p:cNvSpPr txBox="1"/>
          <p:nvPr/>
        </p:nvSpPr>
        <p:spPr>
          <a:xfrm>
            <a:off x="282011" y="2448015"/>
            <a:ext cx="1645065" cy="2031325"/>
          </a:xfrm>
          <a:prstGeom prst="rect">
            <a:avLst/>
          </a:prstGeom>
          <a:noFill/>
        </p:spPr>
        <p:txBody>
          <a:bodyPr wrap="square" rtlCol="0">
            <a:spAutoFit/>
          </a:bodyPr>
          <a:lstStyle/>
          <a:p>
            <a:endParaRPr lang="en-US" dirty="0"/>
          </a:p>
          <a:p>
            <a:r>
              <a:rPr lang="en-US" dirty="0"/>
              <a:t>Central campus conducted a general survey of all students for the entire orientation.</a:t>
            </a:r>
          </a:p>
        </p:txBody>
      </p:sp>
    </p:spTree>
    <p:extLst>
      <p:ext uri="{BB962C8B-B14F-4D97-AF65-F5344CB8AC3E}">
        <p14:creationId xmlns:p14="http://schemas.microsoft.com/office/powerpoint/2010/main" val="121706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A50021"/>
                </a:solidFill>
              </a:rPr>
              <a:t>2016 M3 Orientation </a:t>
            </a:r>
            <a:br>
              <a:rPr lang="en-US" dirty="0">
                <a:solidFill>
                  <a:srgbClr val="A50021"/>
                </a:solidFill>
              </a:rPr>
            </a:br>
            <a:r>
              <a:rPr lang="en-US" dirty="0">
                <a:solidFill>
                  <a:srgbClr val="A50021"/>
                </a:solidFill>
              </a:rPr>
              <a:t>Online HIPAA Lecture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2256440"/>
              </p:ext>
            </p:extLst>
          </p:nvPr>
        </p:nvGraphicFramePr>
        <p:xfrm>
          <a:off x="145774" y="2087047"/>
          <a:ext cx="8852452" cy="4129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47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Pre-Workshop Survey</a:t>
            </a:r>
          </a:p>
        </p:txBody>
      </p:sp>
      <p:pic>
        <p:nvPicPr>
          <p:cNvPr id="6" name="Content Placeholder 5"/>
          <p:cNvPicPr>
            <a:picLocks noGrp="1" noChangeAspect="1"/>
          </p:cNvPicPr>
          <p:nvPr>
            <p:ph idx="1"/>
          </p:nvPr>
        </p:nvPicPr>
        <p:blipFill>
          <a:blip r:embed="rId3"/>
          <a:stretch>
            <a:fillRect/>
          </a:stretch>
        </p:blipFill>
        <p:spPr>
          <a:xfrm>
            <a:off x="274319" y="1828799"/>
            <a:ext cx="8729004" cy="122185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33894478"/>
              </p:ext>
            </p:extLst>
          </p:nvPr>
        </p:nvGraphicFramePr>
        <p:xfrm>
          <a:off x="457200" y="3370724"/>
          <a:ext cx="8223250" cy="2690813"/>
        </p:xfrm>
        <a:graphic>
          <a:graphicData uri="http://schemas.openxmlformats.org/drawingml/2006/table">
            <a:tbl>
              <a:tblPr firstRow="1" firstCol="1" bandRow="1"/>
              <a:tblGrid>
                <a:gridCol w="1882775">
                  <a:extLst>
                    <a:ext uri="{9D8B030D-6E8A-4147-A177-3AD203B41FA5}">
                      <a16:colId xmlns:a16="http://schemas.microsoft.com/office/drawing/2014/main" val="1298696361"/>
                    </a:ext>
                  </a:extLst>
                </a:gridCol>
                <a:gridCol w="6340475">
                  <a:extLst>
                    <a:ext uri="{9D8B030D-6E8A-4147-A177-3AD203B41FA5}">
                      <a16:colId xmlns:a16="http://schemas.microsoft.com/office/drawing/2014/main" val="2577395946"/>
                    </a:ext>
                  </a:extLst>
                </a:gridCol>
              </a:tblGrid>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can define the basic principles of HIPAA.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417735"/>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can effectively safeguard patient protected health information (PHI).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966975"/>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I can appropriately report a potential HIPAA violation.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857797"/>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understand the importance of HIPAA as it relates to my role as medical student in the clinical setting.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48376"/>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The on-line HIPAA module was effective for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840657"/>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The information presented in the on-line HIPAA module was valuable to 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140855"/>
                  </a:ext>
                </a:extLst>
              </a:tr>
              <a:tr h="0">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The on-line HIPAA module was enjoyable.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355094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66747107"/>
              </p:ext>
            </p:extLst>
          </p:nvPr>
        </p:nvGraphicFramePr>
        <p:xfrm>
          <a:off x="457200" y="3050659"/>
          <a:ext cx="8223250" cy="179388"/>
        </p:xfrm>
        <a:graphic>
          <a:graphicData uri="http://schemas.openxmlformats.org/drawingml/2006/table">
            <a:tbl>
              <a:tblPr firstRow="1" firstCol="1" bandRow="1"/>
              <a:tblGrid>
                <a:gridCol w="1644650">
                  <a:extLst>
                    <a:ext uri="{9D8B030D-6E8A-4147-A177-3AD203B41FA5}">
                      <a16:colId xmlns:a16="http://schemas.microsoft.com/office/drawing/2014/main" val="631990755"/>
                    </a:ext>
                  </a:extLst>
                </a:gridCol>
                <a:gridCol w="1644650">
                  <a:extLst>
                    <a:ext uri="{9D8B030D-6E8A-4147-A177-3AD203B41FA5}">
                      <a16:colId xmlns:a16="http://schemas.microsoft.com/office/drawing/2014/main" val="4097230409"/>
                    </a:ext>
                  </a:extLst>
                </a:gridCol>
                <a:gridCol w="1644650">
                  <a:extLst>
                    <a:ext uri="{9D8B030D-6E8A-4147-A177-3AD203B41FA5}">
                      <a16:colId xmlns:a16="http://schemas.microsoft.com/office/drawing/2014/main" val="3368903549"/>
                    </a:ext>
                  </a:extLst>
                </a:gridCol>
                <a:gridCol w="1644650">
                  <a:extLst>
                    <a:ext uri="{9D8B030D-6E8A-4147-A177-3AD203B41FA5}">
                      <a16:colId xmlns:a16="http://schemas.microsoft.com/office/drawing/2014/main" val="3053406447"/>
                    </a:ext>
                  </a:extLst>
                </a:gridCol>
                <a:gridCol w="1644650">
                  <a:extLst>
                    <a:ext uri="{9D8B030D-6E8A-4147-A177-3AD203B41FA5}">
                      <a16:colId xmlns:a16="http://schemas.microsoft.com/office/drawing/2014/main" val="1565417303"/>
                    </a:ext>
                  </a:extLst>
                </a:gridCol>
              </a:tblGrid>
              <a:tr h="0">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1 = Strongly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2 =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3 = Neutral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4 =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5 = Strongly 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116181"/>
                  </a:ext>
                </a:extLst>
              </a:tr>
            </a:tbl>
          </a:graphicData>
        </a:graphic>
      </p:graphicFrame>
    </p:spTree>
    <p:extLst>
      <p:ext uri="{BB962C8B-B14F-4D97-AF65-F5344CB8AC3E}">
        <p14:creationId xmlns:p14="http://schemas.microsoft.com/office/powerpoint/2010/main" val="320660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Pre-Workshop Survey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394329"/>
              </p:ext>
            </p:extLst>
          </p:nvPr>
        </p:nvGraphicFramePr>
        <p:xfrm>
          <a:off x="182880" y="2270125"/>
          <a:ext cx="8503920" cy="4144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59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Pre-Workshop Survey Results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02690755"/>
              </p:ext>
            </p:extLst>
          </p:nvPr>
        </p:nvGraphicFramePr>
        <p:xfrm>
          <a:off x="196948" y="2270125"/>
          <a:ext cx="8489852" cy="4172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91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Post-Workshop Survey</a:t>
            </a:r>
          </a:p>
        </p:txBody>
      </p:sp>
      <p:pic>
        <p:nvPicPr>
          <p:cNvPr id="4" name="Content Placeholder 3"/>
          <p:cNvPicPr>
            <a:picLocks noGrp="1" noChangeAspect="1"/>
          </p:cNvPicPr>
          <p:nvPr>
            <p:ph idx="1"/>
          </p:nvPr>
        </p:nvPicPr>
        <p:blipFill>
          <a:blip r:embed="rId3"/>
          <a:stretch>
            <a:fillRect/>
          </a:stretch>
        </p:blipFill>
        <p:spPr>
          <a:xfrm>
            <a:off x="611945" y="1787386"/>
            <a:ext cx="8229600" cy="100118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85019161"/>
              </p:ext>
            </p:extLst>
          </p:nvPr>
        </p:nvGraphicFramePr>
        <p:xfrm>
          <a:off x="457200" y="2760015"/>
          <a:ext cx="8223250" cy="179388"/>
        </p:xfrm>
        <a:graphic>
          <a:graphicData uri="http://schemas.openxmlformats.org/drawingml/2006/table">
            <a:tbl>
              <a:tblPr firstRow="1" firstCol="1" bandRow="1"/>
              <a:tblGrid>
                <a:gridCol w="1644650">
                  <a:extLst>
                    <a:ext uri="{9D8B030D-6E8A-4147-A177-3AD203B41FA5}">
                      <a16:colId xmlns:a16="http://schemas.microsoft.com/office/drawing/2014/main" val="2591443107"/>
                    </a:ext>
                  </a:extLst>
                </a:gridCol>
                <a:gridCol w="1644650">
                  <a:extLst>
                    <a:ext uri="{9D8B030D-6E8A-4147-A177-3AD203B41FA5}">
                      <a16:colId xmlns:a16="http://schemas.microsoft.com/office/drawing/2014/main" val="3921374050"/>
                    </a:ext>
                  </a:extLst>
                </a:gridCol>
                <a:gridCol w="1644650">
                  <a:extLst>
                    <a:ext uri="{9D8B030D-6E8A-4147-A177-3AD203B41FA5}">
                      <a16:colId xmlns:a16="http://schemas.microsoft.com/office/drawing/2014/main" val="472358681"/>
                    </a:ext>
                  </a:extLst>
                </a:gridCol>
                <a:gridCol w="1644650">
                  <a:extLst>
                    <a:ext uri="{9D8B030D-6E8A-4147-A177-3AD203B41FA5}">
                      <a16:colId xmlns:a16="http://schemas.microsoft.com/office/drawing/2014/main" val="3501585857"/>
                    </a:ext>
                  </a:extLst>
                </a:gridCol>
                <a:gridCol w="1644650">
                  <a:extLst>
                    <a:ext uri="{9D8B030D-6E8A-4147-A177-3AD203B41FA5}">
                      <a16:colId xmlns:a16="http://schemas.microsoft.com/office/drawing/2014/main" val="1277421135"/>
                    </a:ext>
                  </a:extLst>
                </a:gridCol>
              </a:tblGrid>
              <a:tr h="79094">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1 = Strongly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2 =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3 = Neutral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4 =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5 = Strongly 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02155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025903"/>
              </p:ext>
            </p:extLst>
          </p:nvPr>
        </p:nvGraphicFramePr>
        <p:xfrm>
          <a:off x="457200" y="3040245"/>
          <a:ext cx="8223250" cy="3248011"/>
        </p:xfrm>
        <a:graphic>
          <a:graphicData uri="http://schemas.openxmlformats.org/drawingml/2006/table">
            <a:tbl>
              <a:tblPr firstRow="1" firstCol="1" bandRow="1"/>
              <a:tblGrid>
                <a:gridCol w="1882775">
                  <a:extLst>
                    <a:ext uri="{9D8B030D-6E8A-4147-A177-3AD203B41FA5}">
                      <a16:colId xmlns:a16="http://schemas.microsoft.com/office/drawing/2014/main" val="3907429497"/>
                    </a:ext>
                  </a:extLst>
                </a:gridCol>
                <a:gridCol w="6340475">
                  <a:extLst>
                    <a:ext uri="{9D8B030D-6E8A-4147-A177-3AD203B41FA5}">
                      <a16:colId xmlns:a16="http://schemas.microsoft.com/office/drawing/2014/main" val="4167623939"/>
                    </a:ext>
                  </a:extLst>
                </a:gridCol>
              </a:tblGrid>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can define the basic principles of HIPAA.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375913"/>
                  </a:ext>
                </a:extLst>
              </a:tr>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can effectively safeguard patient protected health information (PHI).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741386"/>
                  </a:ext>
                </a:extLst>
              </a:tr>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can appropriately report a potential HIPAA violation.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793240"/>
                  </a:ext>
                </a:extLst>
              </a:tr>
              <a:tr h="649603">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I understand the importance of HIPAA as it relates to my role as medical student in the clinical setting.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611477"/>
                  </a:ext>
                </a:extLst>
              </a:tr>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The HIPAA workshop was effective for learning.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302753"/>
                  </a:ext>
                </a:extLst>
              </a:tr>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The discussions during the HIPAA workshop were valuable to 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457075"/>
                  </a:ext>
                </a:extLst>
              </a:tr>
              <a:tr h="433068">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1       2       3       4        5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The HIPAA workshop was enjoyable.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678200963"/>
                  </a:ext>
                </a:extLst>
              </a:tr>
            </a:tbl>
          </a:graphicData>
        </a:graphic>
      </p:graphicFrame>
    </p:spTree>
    <p:extLst>
      <p:ext uri="{BB962C8B-B14F-4D97-AF65-F5344CB8AC3E}">
        <p14:creationId xmlns:p14="http://schemas.microsoft.com/office/powerpoint/2010/main" val="422750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Post-Workshop Survey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1759193"/>
              </p:ext>
            </p:extLst>
          </p:nvPr>
        </p:nvGraphicFramePr>
        <p:xfrm>
          <a:off x="196948" y="2270125"/>
          <a:ext cx="8489852" cy="4243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659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Post-Workshop Survey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0043885"/>
              </p:ext>
            </p:extLst>
          </p:nvPr>
        </p:nvGraphicFramePr>
        <p:xfrm>
          <a:off x="239151" y="2270125"/>
          <a:ext cx="8447649" cy="4172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147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481"/>
            <a:ext cx="8229600" cy="1244566"/>
          </a:xfrm>
        </p:spPr>
        <p:txBody>
          <a:bodyPr>
            <a:noAutofit/>
          </a:bodyPr>
          <a:lstStyle/>
          <a:p>
            <a:r>
              <a:rPr lang="en-US" sz="2800" dirty="0">
                <a:solidFill>
                  <a:srgbClr val="A50021"/>
                </a:solidFill>
              </a:rPr>
              <a:t>Medical Student Comments:</a:t>
            </a:r>
            <a:br>
              <a:rPr lang="en-US" sz="2800" dirty="0"/>
            </a:br>
            <a:r>
              <a:rPr lang="en-US" sz="2400" i="1" dirty="0">
                <a:solidFill>
                  <a:srgbClr val="A50021"/>
                </a:solidFill>
              </a:rPr>
              <a:t>Instructions – “Comment on one new thing you learned as a result of this workshop”</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3573611"/>
              </p:ext>
            </p:extLst>
          </p:nvPr>
        </p:nvGraphicFramePr>
        <p:xfrm>
          <a:off x="636998" y="2087047"/>
          <a:ext cx="7911101" cy="4623243"/>
        </p:xfrm>
        <a:graphic>
          <a:graphicData uri="http://schemas.openxmlformats.org/drawingml/2006/table">
            <a:tbl>
              <a:tblPr bandRow="1">
                <a:tableStyleId>{5C22544A-7EE6-4342-B048-85BDC9FD1C3A}</a:tableStyleId>
              </a:tblPr>
              <a:tblGrid>
                <a:gridCol w="3945673">
                  <a:extLst>
                    <a:ext uri="{9D8B030D-6E8A-4147-A177-3AD203B41FA5}">
                      <a16:colId xmlns:a16="http://schemas.microsoft.com/office/drawing/2014/main" val="20000"/>
                    </a:ext>
                  </a:extLst>
                </a:gridCol>
                <a:gridCol w="3965428">
                  <a:extLst>
                    <a:ext uri="{9D8B030D-6E8A-4147-A177-3AD203B41FA5}">
                      <a16:colId xmlns:a16="http://schemas.microsoft.com/office/drawing/2014/main" val="20001"/>
                    </a:ext>
                  </a:extLst>
                </a:gridCol>
              </a:tblGrid>
              <a:tr h="94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“How to handle reporting HIPAA violations”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“Protect password and delete pictures!”</a:t>
                      </a:r>
                    </a:p>
                  </a:txBody>
                  <a:tcPr/>
                </a:tc>
                <a:extLst>
                  <a:ext uri="{0D108BD9-81ED-4DB2-BD59-A6C34878D82A}">
                    <a16:rowId xmlns:a16="http://schemas.microsoft.com/office/drawing/2014/main" val="10000"/>
                  </a:ext>
                </a:extLst>
              </a:tr>
              <a:tr h="15125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“Not being able to use initials of patients.  I will make sure to use more measures to de-identify in the future”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“Be extra cautious using social media. Things can snowball out of your control”</a:t>
                      </a:r>
                    </a:p>
                    <a:p>
                      <a:endParaRPr lang="en-US" sz="2000" dirty="0"/>
                    </a:p>
                  </a:txBody>
                  <a:tcPr/>
                </a:tc>
                <a:extLst>
                  <a:ext uri="{0D108BD9-81ED-4DB2-BD59-A6C34878D82A}">
                    <a16:rowId xmlns:a16="http://schemas.microsoft.com/office/drawing/2014/main" val="10001"/>
                  </a:ext>
                </a:extLst>
              </a:tr>
              <a:tr h="12271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“A lot of grey areas, creative problem solving is a must”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“Thought more about the implications of preceptor-student communication”</a:t>
                      </a:r>
                    </a:p>
                  </a:txBody>
                  <a:tcPr/>
                </a:tc>
                <a:extLst>
                  <a:ext uri="{0D108BD9-81ED-4DB2-BD59-A6C34878D82A}">
                    <a16:rowId xmlns:a16="http://schemas.microsoft.com/office/drawing/2014/main" val="10002"/>
                  </a:ext>
                </a:extLst>
              </a:tr>
              <a:tr h="941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“Photos being uploaded to the cloud can pose a HIPAA threat”</a:t>
                      </a:r>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20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Disclosures</a:t>
            </a:r>
          </a:p>
        </p:txBody>
      </p:sp>
      <p:sp>
        <p:nvSpPr>
          <p:cNvPr id="3" name="Content Placeholder 2"/>
          <p:cNvSpPr>
            <a:spLocks noGrp="1"/>
          </p:cNvSpPr>
          <p:nvPr>
            <p:ph idx="1"/>
          </p:nvPr>
        </p:nvSpPr>
        <p:spPr/>
        <p:txBody>
          <a:bodyPr/>
          <a:lstStyle/>
          <a:p>
            <a:r>
              <a:rPr lang="en-US" dirty="0"/>
              <a:t>The authors have no financial relationships to disclose.</a:t>
            </a:r>
          </a:p>
        </p:txBody>
      </p:sp>
    </p:spTree>
    <p:extLst>
      <p:ext uri="{BB962C8B-B14F-4D97-AF65-F5344CB8AC3E}">
        <p14:creationId xmlns:p14="http://schemas.microsoft.com/office/powerpoint/2010/main" val="39677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95" y="1015066"/>
            <a:ext cx="8774724" cy="1143000"/>
          </a:xfrm>
        </p:spPr>
        <p:txBody>
          <a:bodyPr>
            <a:normAutofit fontScale="90000"/>
          </a:bodyPr>
          <a:lstStyle/>
          <a:p>
            <a:r>
              <a:rPr lang="en-US" dirty="0">
                <a:solidFill>
                  <a:srgbClr val="A50021"/>
                </a:solidFill>
              </a:rPr>
              <a:t>Medical Student Comments:</a:t>
            </a:r>
            <a:br>
              <a:rPr lang="en-US" dirty="0"/>
            </a:br>
            <a:r>
              <a:rPr lang="en-US" sz="3100" i="1" dirty="0">
                <a:solidFill>
                  <a:srgbClr val="A50021"/>
                </a:solidFill>
              </a:rPr>
              <a:t>Instructions – “Please provide suggestions for Improvement”</a:t>
            </a:r>
          </a:p>
        </p:txBody>
      </p:sp>
      <p:sp>
        <p:nvSpPr>
          <p:cNvPr id="5" name="Rounded Rectangular Callout 4"/>
          <p:cNvSpPr/>
          <p:nvPr/>
        </p:nvSpPr>
        <p:spPr>
          <a:xfrm>
            <a:off x="5697414" y="2150830"/>
            <a:ext cx="3263705" cy="2356486"/>
          </a:xfrm>
          <a:prstGeom prst="wedgeRoundRect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Callout 9"/>
          <p:cNvSpPr/>
          <p:nvPr/>
        </p:nvSpPr>
        <p:spPr>
          <a:xfrm>
            <a:off x="186394" y="2417503"/>
            <a:ext cx="2067951" cy="1686095"/>
          </a:xfrm>
          <a:prstGeom prst="wedgeEllipseCallou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55207" y="2810944"/>
            <a:ext cx="1730326" cy="1015663"/>
          </a:xfrm>
          <a:prstGeom prst="rect">
            <a:avLst/>
          </a:prstGeom>
          <a:noFill/>
        </p:spPr>
        <p:txBody>
          <a:bodyPr wrap="square" rtlCol="0">
            <a:spAutoFit/>
          </a:bodyPr>
          <a:lstStyle/>
          <a:p>
            <a:pPr algn="ctr"/>
            <a:r>
              <a:rPr lang="en-US" sz="2000" dirty="0"/>
              <a:t>“Make online lecture shorter”</a:t>
            </a:r>
          </a:p>
        </p:txBody>
      </p:sp>
      <p:sp>
        <p:nvSpPr>
          <p:cNvPr id="12" name="Oval Callout 11"/>
          <p:cNvSpPr/>
          <p:nvPr/>
        </p:nvSpPr>
        <p:spPr>
          <a:xfrm>
            <a:off x="457200" y="4725620"/>
            <a:ext cx="7712698" cy="1428214"/>
          </a:xfrm>
          <a:prstGeom prst="wedgeEllipseCallou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2000" dirty="0">
                <a:solidFill>
                  <a:schemeClr val="tx1"/>
                </a:solidFill>
              </a:rPr>
              <a:t>“Loved the workshop, definitely needs the pre-</a:t>
            </a:r>
            <a:r>
              <a:rPr lang="en-US" sz="2000" dirty="0" err="1">
                <a:solidFill>
                  <a:schemeClr val="tx1"/>
                </a:solidFill>
              </a:rPr>
              <a:t>ppt</a:t>
            </a:r>
            <a:r>
              <a:rPr lang="en-US" sz="2000" dirty="0">
                <a:solidFill>
                  <a:schemeClr val="tx1"/>
                </a:solidFill>
              </a:rPr>
              <a:t> to know ‘the rules’ but the </a:t>
            </a:r>
            <a:r>
              <a:rPr lang="en-US" sz="2000" dirty="0" err="1">
                <a:solidFill>
                  <a:schemeClr val="tx1"/>
                </a:solidFill>
              </a:rPr>
              <a:t>ppt</a:t>
            </a:r>
            <a:r>
              <a:rPr lang="en-US" sz="2000" dirty="0">
                <a:solidFill>
                  <a:schemeClr val="tx1"/>
                </a:solidFill>
              </a:rPr>
              <a:t> was too long and I skipped through most of it”</a:t>
            </a:r>
          </a:p>
        </p:txBody>
      </p:sp>
      <p:sp>
        <p:nvSpPr>
          <p:cNvPr id="17" name="TextBox 16"/>
          <p:cNvSpPr txBox="1"/>
          <p:nvPr/>
        </p:nvSpPr>
        <p:spPr>
          <a:xfrm>
            <a:off x="6066691" y="2198992"/>
            <a:ext cx="2525150" cy="2308324"/>
          </a:xfrm>
          <a:prstGeom prst="rect">
            <a:avLst/>
          </a:prstGeom>
          <a:noFill/>
        </p:spPr>
        <p:txBody>
          <a:bodyPr wrap="square" rtlCol="0">
            <a:spAutoFit/>
          </a:bodyPr>
          <a:lstStyle/>
          <a:p>
            <a:r>
              <a:rPr lang="en-US" dirty="0"/>
              <a:t>“For the online </a:t>
            </a:r>
            <a:r>
              <a:rPr lang="en-US" dirty="0" err="1"/>
              <a:t>ppts</a:t>
            </a:r>
            <a:r>
              <a:rPr lang="en-US" dirty="0"/>
              <a:t>, having the quiz at the end may be helpful.  Or at least have the questions not precede the information we need to know to answer correctly!” </a:t>
            </a:r>
          </a:p>
        </p:txBody>
      </p:sp>
      <p:sp>
        <p:nvSpPr>
          <p:cNvPr id="15" name="Rounded Rectangular Callout 14"/>
          <p:cNvSpPr/>
          <p:nvPr/>
        </p:nvSpPr>
        <p:spPr>
          <a:xfrm>
            <a:off x="2642966" y="2767055"/>
            <a:ext cx="2834640" cy="146779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58794" y="2993118"/>
            <a:ext cx="2869809" cy="1015663"/>
          </a:xfrm>
          <a:prstGeom prst="rect">
            <a:avLst/>
          </a:prstGeom>
          <a:noFill/>
        </p:spPr>
        <p:txBody>
          <a:bodyPr wrap="square" rtlCol="0">
            <a:spAutoFit/>
          </a:bodyPr>
          <a:lstStyle/>
          <a:p>
            <a:pPr algn="ctr"/>
            <a:r>
              <a:rPr lang="en-US" sz="2000" dirty="0"/>
              <a:t>“Small group workshop much better than online lecture”</a:t>
            </a:r>
          </a:p>
        </p:txBody>
      </p:sp>
    </p:spTree>
    <p:extLst>
      <p:ext uri="{BB962C8B-B14F-4D97-AF65-F5344CB8AC3E}">
        <p14:creationId xmlns:p14="http://schemas.microsoft.com/office/powerpoint/2010/main" val="352345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046"/>
            <a:ext cx="8229600" cy="864205"/>
          </a:xfrm>
        </p:spPr>
        <p:txBody>
          <a:bodyPr>
            <a:normAutofit fontScale="90000"/>
          </a:bodyPr>
          <a:lstStyle/>
          <a:p>
            <a:r>
              <a:rPr lang="en-US" dirty="0">
                <a:solidFill>
                  <a:srgbClr val="A50021"/>
                </a:solidFill>
              </a:rPr>
              <a:t>Issues Identified by Students as a Result of Workshop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319653"/>
              </p:ext>
            </p:extLst>
          </p:nvPr>
        </p:nvGraphicFramePr>
        <p:xfrm>
          <a:off x="380144" y="2270126"/>
          <a:ext cx="8383712" cy="4044290"/>
        </p:xfrm>
        <a:graphic>
          <a:graphicData uri="http://schemas.openxmlformats.org/drawingml/2006/table">
            <a:tbl>
              <a:tblPr bandRow="1">
                <a:tableStyleId>{5C22544A-7EE6-4342-B048-85BDC9FD1C3A}</a:tableStyleId>
              </a:tblPr>
              <a:tblGrid>
                <a:gridCol w="8383712">
                  <a:extLst>
                    <a:ext uri="{9D8B030D-6E8A-4147-A177-3AD203B41FA5}">
                      <a16:colId xmlns:a16="http://schemas.microsoft.com/office/drawing/2014/main" val="20000"/>
                    </a:ext>
                  </a:extLst>
                </a:gridCol>
              </a:tblGrid>
              <a:tr h="590847">
                <a:tc>
                  <a:txBody>
                    <a:bodyPr/>
                    <a:lstStyle/>
                    <a:p>
                      <a:r>
                        <a:rPr lang="en-US" sz="2400" dirty="0"/>
                        <a:t>Having “too much” access to patient personal health information (PHI)</a:t>
                      </a:r>
                    </a:p>
                  </a:txBody>
                  <a:tcPr/>
                </a:tc>
                <a:extLst>
                  <a:ext uri="{0D108BD9-81ED-4DB2-BD59-A6C34878D82A}">
                    <a16:rowId xmlns:a16="http://schemas.microsoft.com/office/drawing/2014/main" val="10000"/>
                  </a:ext>
                </a:extLst>
              </a:tr>
              <a:tr h="1019818">
                <a:tc>
                  <a:txBody>
                    <a:bodyPr/>
                    <a:lstStyle/>
                    <a:p>
                      <a:r>
                        <a:rPr lang="en-US" sz="2400" dirty="0"/>
                        <a:t>Hierarchy of attending physicians, residents, &amp; even ancillary staff creates a huge power differential in minds of students</a:t>
                      </a:r>
                    </a:p>
                  </a:txBody>
                  <a:tcPr/>
                </a:tc>
                <a:extLst>
                  <a:ext uri="{0D108BD9-81ED-4DB2-BD59-A6C34878D82A}">
                    <a16:rowId xmlns:a16="http://schemas.microsoft.com/office/drawing/2014/main" val="10001"/>
                  </a:ext>
                </a:extLst>
              </a:tr>
              <a:tr h="590847">
                <a:tc>
                  <a:txBody>
                    <a:bodyPr/>
                    <a:lstStyle/>
                    <a:p>
                      <a:r>
                        <a:rPr lang="en-US" sz="2400" dirty="0"/>
                        <a:t>Fear of poor evaluation or reputation</a:t>
                      </a:r>
                    </a:p>
                  </a:txBody>
                  <a:tcPr/>
                </a:tc>
                <a:extLst>
                  <a:ext uri="{0D108BD9-81ED-4DB2-BD59-A6C34878D82A}">
                    <a16:rowId xmlns:a16="http://schemas.microsoft.com/office/drawing/2014/main" val="10002"/>
                  </a:ext>
                </a:extLst>
              </a:tr>
              <a:tr h="590847">
                <a:tc>
                  <a:txBody>
                    <a:bodyPr/>
                    <a:lstStyle/>
                    <a:p>
                      <a:r>
                        <a:rPr lang="en-US" sz="2400" dirty="0"/>
                        <a:t>Uncertainty of how to report HIPAA concerns (to whom, etc.)</a:t>
                      </a:r>
                    </a:p>
                  </a:txBody>
                  <a:tcPr/>
                </a:tc>
                <a:extLst>
                  <a:ext uri="{0D108BD9-81ED-4DB2-BD59-A6C34878D82A}">
                    <a16:rowId xmlns:a16="http://schemas.microsoft.com/office/drawing/2014/main" val="10003"/>
                  </a:ext>
                </a:extLst>
              </a:tr>
              <a:tr h="10198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Concept of “forethought produces better outcomes”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673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Future Plans for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207898"/>
              </p:ext>
            </p:extLst>
          </p:nvPr>
        </p:nvGraphicFramePr>
        <p:xfrm>
          <a:off x="457200" y="2270125"/>
          <a:ext cx="8229600" cy="3749040"/>
        </p:xfrm>
        <a:graphic>
          <a:graphicData uri="http://schemas.openxmlformats.org/drawingml/2006/table">
            <a:tbl>
              <a:tblPr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r>
                        <a:rPr lang="en-US" sz="2400" dirty="0"/>
                        <a:t>Streamline on-line course.</a:t>
                      </a:r>
                    </a:p>
                    <a:p>
                      <a:pPr lvl="1"/>
                      <a:r>
                        <a:rPr lang="en-US" sz="2400" dirty="0"/>
                        <a:t>Shorten PowerPoint</a:t>
                      </a:r>
                    </a:p>
                    <a:p>
                      <a:pPr lvl="1"/>
                      <a:r>
                        <a:rPr lang="en-US" sz="2400" dirty="0"/>
                        <a:t>Change slide order so questions immediately follow the material</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Continue to gather new scenarios based on student experiences.</a:t>
                      </a:r>
                    </a:p>
                  </a:txBody>
                  <a:tcPr/>
                </a:tc>
                <a:extLst>
                  <a:ext uri="{0D108BD9-81ED-4DB2-BD59-A6C34878D82A}">
                    <a16:rowId xmlns:a16="http://schemas.microsoft.com/office/drawing/2014/main" val="10001"/>
                  </a:ext>
                </a:extLst>
              </a:tr>
              <a:tr h="370840">
                <a:tc>
                  <a:txBody>
                    <a:bodyPr/>
                    <a:lstStyle/>
                    <a:p>
                      <a:r>
                        <a:rPr lang="en-US" sz="2400" dirty="0"/>
                        <a:t>Expand workshop to more campuses</a:t>
                      </a:r>
                    </a:p>
                  </a:txBody>
                  <a:tcPr/>
                </a:tc>
                <a:extLst>
                  <a:ext uri="{0D108BD9-81ED-4DB2-BD59-A6C34878D82A}">
                    <a16:rowId xmlns:a16="http://schemas.microsoft.com/office/drawing/2014/main" val="10002"/>
                  </a:ext>
                </a:extLst>
              </a:tr>
              <a:tr h="370840">
                <a:tc>
                  <a:txBody>
                    <a:bodyPr/>
                    <a:lstStyle/>
                    <a:p>
                      <a:r>
                        <a:rPr lang="en-US" sz="2400" dirty="0"/>
                        <a:t>Adapt for intern/residency program orientation</a:t>
                      </a:r>
                    </a:p>
                  </a:txBody>
                  <a:tcPr/>
                </a:tc>
                <a:extLst>
                  <a:ext uri="{0D108BD9-81ED-4DB2-BD59-A6C34878D82A}">
                    <a16:rowId xmlns:a16="http://schemas.microsoft.com/office/drawing/2014/main" val="10003"/>
                  </a:ext>
                </a:extLst>
              </a:tr>
              <a:tr h="370840">
                <a:tc>
                  <a:txBody>
                    <a:bodyPr/>
                    <a:lstStyle/>
                    <a:p>
                      <a:r>
                        <a:rPr lang="en-US" sz="2400" dirty="0"/>
                        <a:t>Encourage others to incorporate pertinent components into HIPAA training modules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582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Contact Information</a:t>
            </a:r>
          </a:p>
        </p:txBody>
      </p:sp>
      <p:sp>
        <p:nvSpPr>
          <p:cNvPr id="3" name="Content Placeholder 2"/>
          <p:cNvSpPr>
            <a:spLocks noGrp="1"/>
          </p:cNvSpPr>
          <p:nvPr>
            <p:ph idx="1"/>
          </p:nvPr>
        </p:nvSpPr>
        <p:spPr>
          <a:xfrm>
            <a:off x="159026" y="2269609"/>
            <a:ext cx="8527774" cy="3946879"/>
          </a:xfrm>
        </p:spPr>
        <p:txBody>
          <a:bodyPr>
            <a:normAutofit lnSpcReduction="10000"/>
          </a:bodyPr>
          <a:lstStyle/>
          <a:p>
            <a:r>
              <a:rPr lang="en-US" dirty="0"/>
              <a:t>Nicole Bentze, D.O.</a:t>
            </a:r>
          </a:p>
          <a:p>
            <a:pPr marL="57150" indent="0">
              <a:buNone/>
            </a:pPr>
            <a:r>
              <a:rPr lang="en-US" dirty="0">
                <a:hlinkClick r:id="rId3"/>
              </a:rPr>
              <a:t>Nicole.Bentze@uhsinc.com</a:t>
            </a:r>
            <a:endParaRPr lang="en-US" dirty="0"/>
          </a:p>
          <a:p>
            <a:pPr marL="457200" lvl="1" indent="0">
              <a:buNone/>
            </a:pPr>
            <a:r>
              <a:rPr lang="en-US" dirty="0"/>
              <a:t>	</a:t>
            </a:r>
          </a:p>
          <a:p>
            <a:r>
              <a:rPr lang="en-US" dirty="0"/>
              <a:t>Tatianna </a:t>
            </a:r>
            <a:r>
              <a:rPr lang="en-US" dirty="0" err="1"/>
              <a:t>Pizzutto</a:t>
            </a:r>
            <a:r>
              <a:rPr lang="en-US" dirty="0"/>
              <a:t>, MS3</a:t>
            </a:r>
          </a:p>
          <a:p>
            <a:pPr marL="57150" indent="0">
              <a:buNone/>
            </a:pPr>
            <a:r>
              <a:rPr lang="en-US" dirty="0">
                <a:hlinkClick r:id="rId4"/>
              </a:rPr>
              <a:t>tmp10c@med.fsu.edu</a:t>
            </a:r>
            <a:endParaRPr lang="en-US" dirty="0"/>
          </a:p>
          <a:p>
            <a:pPr marL="457200" lvl="1" indent="0">
              <a:buNone/>
            </a:pPr>
            <a:endParaRPr lang="en-US" dirty="0"/>
          </a:p>
          <a:p>
            <a:pPr marL="0" indent="0" algn="ctr">
              <a:buNone/>
            </a:pPr>
            <a:r>
              <a:rPr lang="en-US" sz="4000" b="1" dirty="0">
                <a:solidFill>
                  <a:srgbClr val="A50021"/>
                </a:solidFill>
              </a:rPr>
              <a:t>Thank You</a:t>
            </a:r>
          </a:p>
          <a:p>
            <a:pPr lvl="1"/>
            <a:endParaRPr lang="en-US" dirty="0"/>
          </a:p>
        </p:txBody>
      </p:sp>
      <p:pic>
        <p:nvPicPr>
          <p:cNvPr id="4" name="Picture 3"/>
          <p:cNvPicPr>
            <a:picLocks noChangeAspect="1"/>
          </p:cNvPicPr>
          <p:nvPr/>
        </p:nvPicPr>
        <p:blipFill>
          <a:blip r:embed="rId5"/>
          <a:stretch>
            <a:fillRect/>
          </a:stretch>
        </p:blipFill>
        <p:spPr>
          <a:xfrm>
            <a:off x="5353879" y="2269609"/>
            <a:ext cx="3689902" cy="2951922"/>
          </a:xfrm>
          <a:prstGeom prst="rect">
            <a:avLst/>
          </a:prstGeom>
        </p:spPr>
      </p:pic>
      <p:sp>
        <p:nvSpPr>
          <p:cNvPr id="5" name="TextBox 4"/>
          <p:cNvSpPr txBox="1"/>
          <p:nvPr/>
        </p:nvSpPr>
        <p:spPr>
          <a:xfrm>
            <a:off x="1547446" y="5908711"/>
            <a:ext cx="7019779" cy="307777"/>
          </a:xfrm>
          <a:prstGeom prst="rect">
            <a:avLst/>
          </a:prstGeom>
          <a:noFill/>
        </p:spPr>
        <p:txBody>
          <a:bodyPr wrap="square" rtlCol="0">
            <a:spAutoFit/>
          </a:bodyPr>
          <a:lstStyle/>
          <a:p>
            <a:r>
              <a:rPr lang="en-US" sz="1400" dirty="0"/>
              <a:t>A special thank you to Cynthia </a:t>
            </a:r>
            <a:r>
              <a:rPr lang="en-US" sz="1400" dirty="0" err="1"/>
              <a:t>Samra</a:t>
            </a:r>
            <a:r>
              <a:rPr lang="en-US" sz="1400" dirty="0"/>
              <a:t>, MD for her help with editing this presentation. </a:t>
            </a:r>
          </a:p>
        </p:txBody>
      </p:sp>
    </p:spTree>
    <p:extLst>
      <p:ext uri="{BB962C8B-B14F-4D97-AF65-F5344CB8AC3E}">
        <p14:creationId xmlns:p14="http://schemas.microsoft.com/office/powerpoint/2010/main" val="278395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465"/>
            <a:ext cx="8229600" cy="965771"/>
          </a:xfrm>
        </p:spPr>
        <p:txBody>
          <a:bodyPr>
            <a:normAutofit/>
          </a:bodyPr>
          <a:lstStyle/>
          <a:p>
            <a:r>
              <a:rPr lang="en-US" dirty="0">
                <a:solidFill>
                  <a:srgbClr val="A50021"/>
                </a:solidFill>
              </a:rPr>
              <a:t>Learning Objectives</a:t>
            </a:r>
          </a:p>
        </p:txBody>
      </p:sp>
      <p:sp>
        <p:nvSpPr>
          <p:cNvPr id="3" name="Content Placeholder 2"/>
          <p:cNvSpPr>
            <a:spLocks noGrp="1"/>
          </p:cNvSpPr>
          <p:nvPr>
            <p:ph idx="1"/>
          </p:nvPr>
        </p:nvSpPr>
        <p:spPr>
          <a:xfrm>
            <a:off x="457200" y="1828800"/>
            <a:ext cx="8229600" cy="4670473"/>
          </a:xfrm>
        </p:spPr>
        <p:txBody>
          <a:bodyPr>
            <a:normAutofit fontScale="85000" lnSpcReduction="10000"/>
          </a:bodyPr>
          <a:lstStyle/>
          <a:p>
            <a:pPr marL="571500" indent="-514350">
              <a:spcBef>
                <a:spcPts val="1200"/>
              </a:spcBef>
              <a:buFont typeface="+mj-lt"/>
              <a:buAutoNum type="arabicPeriod"/>
            </a:pPr>
            <a:r>
              <a:rPr lang="en-US" dirty="0"/>
              <a:t>Identify potential violations of HIPAA and threats to patient privacy that medical students may be exposed to or involved in when interacting with physicians, residents, patients and families in any clinical setting. </a:t>
            </a:r>
          </a:p>
          <a:p>
            <a:pPr marL="571500" indent="-514350">
              <a:spcBef>
                <a:spcPts val="1200"/>
              </a:spcBef>
              <a:buFont typeface="+mj-lt"/>
              <a:buAutoNum type="arabicPeriod"/>
            </a:pPr>
            <a:r>
              <a:rPr lang="en-US" dirty="0"/>
              <a:t>Discuss challenges facing medical students regarding HIPAA and propose potential solutions by participating in a sample breakout session.</a:t>
            </a:r>
          </a:p>
          <a:p>
            <a:pPr marL="571500" indent="-514350">
              <a:spcBef>
                <a:spcPts val="1200"/>
              </a:spcBef>
              <a:buFont typeface="+mj-lt"/>
              <a:buAutoNum type="arabicPeriod"/>
            </a:pPr>
            <a:r>
              <a:rPr lang="en-US" dirty="0"/>
              <a:t>Implement pertinent components of this training module into their training institution’s existing HIPAA instruction for students and residents.</a:t>
            </a:r>
          </a:p>
        </p:txBody>
      </p:sp>
    </p:spTree>
    <p:extLst>
      <p:ext uri="{BB962C8B-B14F-4D97-AF65-F5344CB8AC3E}">
        <p14:creationId xmlns:p14="http://schemas.microsoft.com/office/powerpoint/2010/main" val="12958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047"/>
            <a:ext cx="8229600" cy="1011362"/>
          </a:xfrm>
        </p:spPr>
        <p:txBody>
          <a:bodyPr/>
          <a:lstStyle/>
          <a:p>
            <a:r>
              <a:rPr lang="en-US" dirty="0">
                <a:solidFill>
                  <a:srgbClr val="A50021"/>
                </a:solidFill>
              </a:rPr>
              <a:t>Background</a:t>
            </a:r>
          </a:p>
        </p:txBody>
      </p:sp>
      <p:sp>
        <p:nvSpPr>
          <p:cNvPr id="3" name="Content Placeholder 2"/>
          <p:cNvSpPr>
            <a:spLocks noGrp="1"/>
          </p:cNvSpPr>
          <p:nvPr>
            <p:ph idx="1"/>
          </p:nvPr>
        </p:nvSpPr>
        <p:spPr>
          <a:xfrm>
            <a:off x="457200" y="1955409"/>
            <a:ext cx="8229600" cy="4261079"/>
          </a:xfrm>
        </p:spPr>
        <p:txBody>
          <a:bodyPr>
            <a:normAutofit lnSpcReduction="10000"/>
          </a:bodyPr>
          <a:lstStyle/>
          <a:p>
            <a:r>
              <a:rPr lang="en-US" i="1" dirty="0"/>
              <a:t>Need for HIPAA training</a:t>
            </a:r>
          </a:p>
          <a:p>
            <a:pPr lvl="1"/>
            <a:r>
              <a:rPr lang="en-US" dirty="0"/>
              <a:t>Medical students can unwittingly become liabilities if patient privacy is breeched.</a:t>
            </a:r>
          </a:p>
          <a:p>
            <a:pPr lvl="1"/>
            <a:r>
              <a:rPr lang="en-US" dirty="0"/>
              <a:t>Need for practical, real life scenarios</a:t>
            </a:r>
          </a:p>
          <a:p>
            <a:r>
              <a:rPr lang="en-US" i="1" dirty="0"/>
              <a:t>Need for Curriculum change</a:t>
            </a:r>
          </a:p>
          <a:p>
            <a:pPr lvl="1"/>
            <a:r>
              <a:rPr lang="en-US" dirty="0"/>
              <a:t>Prior lecture riddled with complicated legal terminology. </a:t>
            </a:r>
          </a:p>
          <a:p>
            <a:pPr lvl="1"/>
            <a:r>
              <a:rPr lang="en-US" dirty="0"/>
              <a:t>Examples were not clearly applicable to the unique situations faced by medical students.</a:t>
            </a:r>
          </a:p>
          <a:p>
            <a:pPr lvl="1"/>
            <a:endParaRPr lang="en-US" dirty="0"/>
          </a:p>
        </p:txBody>
      </p:sp>
    </p:spTree>
    <p:extLst>
      <p:ext uri="{BB962C8B-B14F-4D97-AF65-F5344CB8AC3E}">
        <p14:creationId xmlns:p14="http://schemas.microsoft.com/office/powerpoint/2010/main" val="5492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A50021"/>
                </a:solidFill>
              </a:rPr>
              <a:t>Unique Situations </a:t>
            </a:r>
            <a:br>
              <a:rPr lang="en-US" dirty="0">
                <a:solidFill>
                  <a:srgbClr val="A50021"/>
                </a:solidFill>
              </a:rPr>
            </a:br>
            <a:r>
              <a:rPr lang="en-US" dirty="0">
                <a:solidFill>
                  <a:srgbClr val="A50021"/>
                </a:solidFill>
              </a:rPr>
              <a:t>for medical students </a:t>
            </a:r>
          </a:p>
        </p:txBody>
      </p:sp>
      <p:sp>
        <p:nvSpPr>
          <p:cNvPr id="3" name="Content Placeholder 2"/>
          <p:cNvSpPr>
            <a:spLocks noGrp="1"/>
          </p:cNvSpPr>
          <p:nvPr>
            <p:ph idx="1"/>
          </p:nvPr>
        </p:nvSpPr>
        <p:spPr>
          <a:xfrm>
            <a:off x="457200" y="2301411"/>
            <a:ext cx="8229600" cy="4142118"/>
          </a:xfrm>
        </p:spPr>
        <p:txBody>
          <a:bodyPr>
            <a:normAutofit/>
          </a:bodyPr>
          <a:lstStyle/>
          <a:p>
            <a:r>
              <a:rPr lang="en-US" dirty="0"/>
              <a:t>Required to complete patient logs.</a:t>
            </a:r>
          </a:p>
          <a:p>
            <a:r>
              <a:rPr lang="en-US" dirty="0"/>
              <a:t>Participating in Teaching Rounds, Morning Report, Noon Conference, etc.</a:t>
            </a:r>
          </a:p>
          <a:p>
            <a:r>
              <a:rPr lang="en-US" dirty="0"/>
              <a:t>Possession of protected health information (PHI) (daily schedules, round reports, copy of “interesting” EKGs, imaging, etc.)</a:t>
            </a:r>
          </a:p>
          <a:p>
            <a:endParaRPr lang="en-US" dirty="0"/>
          </a:p>
        </p:txBody>
      </p:sp>
    </p:spTree>
    <p:extLst>
      <p:ext uri="{BB962C8B-B14F-4D97-AF65-F5344CB8AC3E}">
        <p14:creationId xmlns:p14="http://schemas.microsoft.com/office/powerpoint/2010/main" val="114206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A50021"/>
                </a:solidFill>
              </a:rPr>
              <a:t>Unique Situations </a:t>
            </a:r>
            <a:br>
              <a:rPr lang="en-US" dirty="0">
                <a:solidFill>
                  <a:srgbClr val="A50021"/>
                </a:solidFill>
              </a:rPr>
            </a:br>
            <a:r>
              <a:rPr lang="en-US" dirty="0">
                <a:solidFill>
                  <a:srgbClr val="A50021"/>
                </a:solidFill>
              </a:rPr>
              <a:t>for medical students </a:t>
            </a:r>
            <a:endParaRPr lang="en-US" dirty="0"/>
          </a:p>
        </p:txBody>
      </p:sp>
      <p:sp>
        <p:nvSpPr>
          <p:cNvPr id="3" name="Content Placeholder 2"/>
          <p:cNvSpPr>
            <a:spLocks noGrp="1"/>
          </p:cNvSpPr>
          <p:nvPr>
            <p:ph idx="1"/>
          </p:nvPr>
        </p:nvSpPr>
        <p:spPr/>
        <p:txBody>
          <a:bodyPr/>
          <a:lstStyle/>
          <a:p>
            <a:r>
              <a:rPr lang="en-US" dirty="0"/>
              <a:t>Communication with residents and attending physicians.</a:t>
            </a:r>
          </a:p>
          <a:p>
            <a:r>
              <a:rPr lang="en-US" dirty="0"/>
              <a:t>Social media posting.</a:t>
            </a:r>
          </a:p>
          <a:p>
            <a:r>
              <a:rPr lang="en-US" dirty="0"/>
              <a:t>Study groups and colleagues outside of training site.</a:t>
            </a:r>
          </a:p>
          <a:p>
            <a:endParaRPr lang="en-US" dirty="0"/>
          </a:p>
        </p:txBody>
      </p:sp>
    </p:spTree>
    <p:extLst>
      <p:ext uri="{BB962C8B-B14F-4D97-AF65-F5344CB8AC3E}">
        <p14:creationId xmlns:p14="http://schemas.microsoft.com/office/powerpoint/2010/main" val="126644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Novel Curriculum </a:t>
            </a:r>
          </a:p>
        </p:txBody>
      </p:sp>
      <p:sp>
        <p:nvSpPr>
          <p:cNvPr id="3" name="Content Placeholder 2"/>
          <p:cNvSpPr>
            <a:spLocks noGrp="1"/>
          </p:cNvSpPr>
          <p:nvPr>
            <p:ph idx="1"/>
          </p:nvPr>
        </p:nvSpPr>
        <p:spPr>
          <a:xfrm>
            <a:off x="457200" y="2087047"/>
            <a:ext cx="8229600" cy="4129442"/>
          </a:xfrm>
        </p:spPr>
        <p:txBody>
          <a:bodyPr>
            <a:normAutofit lnSpcReduction="10000"/>
          </a:bodyPr>
          <a:lstStyle/>
          <a:p>
            <a:r>
              <a:rPr lang="en-US" i="1" dirty="0"/>
              <a:t>On line, self-guided PowerPoint presentation</a:t>
            </a:r>
            <a:r>
              <a:rPr lang="en-US" sz="2800" dirty="0"/>
              <a:t>.</a:t>
            </a:r>
          </a:p>
          <a:p>
            <a:pPr lvl="1"/>
            <a:r>
              <a:rPr lang="en-US" dirty="0"/>
              <a:t>Created in collaboration with Carol Ann </a:t>
            </a:r>
            <a:r>
              <a:rPr lang="en-US" dirty="0" err="1"/>
              <a:t>Kalish</a:t>
            </a:r>
            <a:r>
              <a:rPr lang="en-US" dirty="0"/>
              <a:t>, Esq., Chief Legal Officer of Sarasota Memorial Hospital</a:t>
            </a:r>
          </a:p>
          <a:p>
            <a:pPr lvl="1"/>
            <a:r>
              <a:rPr lang="en-US" dirty="0"/>
              <a:t>47 slides</a:t>
            </a:r>
          </a:p>
          <a:p>
            <a:pPr lvl="1"/>
            <a:r>
              <a:rPr lang="en-US" dirty="0"/>
              <a:t>Built in 17 question quiz, multiple attempts allowed for correct answer and 100% grade required to pass.</a:t>
            </a:r>
          </a:p>
          <a:p>
            <a:pPr marL="914400" lvl="2" indent="0">
              <a:buNone/>
            </a:pPr>
            <a:endParaRPr lang="en-US" dirty="0"/>
          </a:p>
          <a:p>
            <a:pPr lvl="1"/>
            <a:endParaRPr lang="en-US" dirty="0"/>
          </a:p>
        </p:txBody>
      </p:sp>
    </p:spTree>
    <p:extLst>
      <p:ext uri="{BB962C8B-B14F-4D97-AF65-F5344CB8AC3E}">
        <p14:creationId xmlns:p14="http://schemas.microsoft.com/office/powerpoint/2010/main" val="311884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50021"/>
                </a:solidFill>
              </a:rPr>
              <a:t>Novel Curriculum </a:t>
            </a:r>
            <a:endParaRPr lang="en-US" dirty="0"/>
          </a:p>
        </p:txBody>
      </p:sp>
      <p:sp>
        <p:nvSpPr>
          <p:cNvPr id="3" name="Content Placeholder 2"/>
          <p:cNvSpPr>
            <a:spLocks noGrp="1"/>
          </p:cNvSpPr>
          <p:nvPr>
            <p:ph idx="1"/>
          </p:nvPr>
        </p:nvSpPr>
        <p:spPr/>
        <p:txBody>
          <a:bodyPr/>
          <a:lstStyle/>
          <a:p>
            <a:r>
              <a:rPr lang="en-US" i="1" dirty="0"/>
              <a:t>Interactive Scenarios</a:t>
            </a:r>
          </a:p>
          <a:p>
            <a:pPr lvl="1"/>
            <a:r>
              <a:rPr lang="en-US" dirty="0"/>
              <a:t>Small group sessions to work on case scenarios</a:t>
            </a:r>
          </a:p>
          <a:p>
            <a:pPr lvl="2"/>
            <a:r>
              <a:rPr lang="en-US" dirty="0"/>
              <a:t>Inpatient and Outpatient specific examples</a:t>
            </a:r>
          </a:p>
          <a:p>
            <a:pPr lvl="2"/>
            <a:r>
              <a:rPr lang="en-US" dirty="0"/>
              <a:t>Recognize potential HIPAA violations</a:t>
            </a:r>
          </a:p>
          <a:p>
            <a:pPr lvl="2"/>
            <a:r>
              <a:rPr lang="en-US" dirty="0"/>
              <a:t>Brainstorm possible ways to avoid or decrease risk</a:t>
            </a:r>
          </a:p>
          <a:p>
            <a:pPr marL="914400" lvl="2" indent="0">
              <a:buNone/>
            </a:pPr>
            <a:endParaRPr lang="en-US" dirty="0"/>
          </a:p>
          <a:p>
            <a:endParaRPr lang="en-US" dirty="0"/>
          </a:p>
        </p:txBody>
      </p:sp>
    </p:spTree>
    <p:extLst>
      <p:ext uri="{BB962C8B-B14F-4D97-AF65-F5344CB8AC3E}">
        <p14:creationId xmlns:p14="http://schemas.microsoft.com/office/powerpoint/2010/main" val="213275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r="43907"/>
          <a:stretch/>
        </p:blipFill>
        <p:spPr>
          <a:xfrm>
            <a:off x="1790088" y="944047"/>
            <a:ext cx="5563823" cy="5638800"/>
          </a:xfrm>
          <a:prstGeom prst="rect">
            <a:avLst/>
          </a:prstGeom>
        </p:spPr>
      </p:pic>
    </p:spTree>
    <p:extLst>
      <p:ext uri="{BB962C8B-B14F-4D97-AF65-F5344CB8AC3E}">
        <p14:creationId xmlns:p14="http://schemas.microsoft.com/office/powerpoint/2010/main" val="824830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4715</TotalTime>
  <Words>1282</Words>
  <Application>Microsoft Office PowerPoint</Application>
  <PresentationFormat>On-screen Show (4:3)</PresentationFormat>
  <Paragraphs>158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Helvetica</vt:lpstr>
      <vt:lpstr>Office Theme</vt:lpstr>
      <vt:lpstr>Use of a Novel HIPAA Training Module to Improve Third-Year Medical Student Preparedness for Clinical Rotations</vt:lpstr>
      <vt:lpstr>Disclosures</vt:lpstr>
      <vt:lpstr>Learning Objectives</vt:lpstr>
      <vt:lpstr>Background</vt:lpstr>
      <vt:lpstr>Unique Situations  for medical students </vt:lpstr>
      <vt:lpstr>Unique Situations  for medical students </vt:lpstr>
      <vt:lpstr>Novel Curriculum </vt:lpstr>
      <vt:lpstr>Novel Curriculum </vt:lpstr>
      <vt:lpstr>PowerPoint Presentation</vt:lpstr>
      <vt:lpstr>Brief Break Out Session</vt:lpstr>
      <vt:lpstr>Pilot</vt:lpstr>
      <vt:lpstr>2016 M3 Orientation  Online HIPAA Lecture</vt:lpstr>
      <vt:lpstr>Pre-Workshop Survey</vt:lpstr>
      <vt:lpstr>Pre-Workshop Survey Results</vt:lpstr>
      <vt:lpstr>Pre-Workshop Survey Results</vt:lpstr>
      <vt:lpstr>Post-Workshop Survey</vt:lpstr>
      <vt:lpstr>Post-Workshop Survey Results</vt:lpstr>
      <vt:lpstr>Post-Workshop Survey Results</vt:lpstr>
      <vt:lpstr>Medical Student Comments: Instructions – “Comment on one new thing you learned as a result of this workshop”</vt:lpstr>
      <vt:lpstr>Medical Student Comments: Instructions – “Please provide suggestions for Improvement”</vt:lpstr>
      <vt:lpstr>Issues Identified by Students as a Result of Workshop</vt:lpstr>
      <vt:lpstr>Future Plans for Improvement</vt:lpstr>
      <vt:lpstr>Contact Information</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Nicole Bentze</cp:lastModifiedBy>
  <cp:revision>83</cp:revision>
  <cp:lastPrinted>2017-02-08T20:09:09Z</cp:lastPrinted>
  <dcterms:created xsi:type="dcterms:W3CDTF">2013-07-17T19:19:39Z</dcterms:created>
  <dcterms:modified xsi:type="dcterms:W3CDTF">2021-11-16T14:17:05Z</dcterms:modified>
</cp:coreProperties>
</file>