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6"/>
  </p:notesMasterIdLst>
  <p:handoutMasterIdLst>
    <p:handoutMasterId r:id="rId77"/>
  </p:handoutMasterIdLst>
  <p:sldIdLst>
    <p:sldId id="256" r:id="rId2"/>
    <p:sldId id="259" r:id="rId3"/>
    <p:sldId id="260" r:id="rId4"/>
    <p:sldId id="261" r:id="rId5"/>
    <p:sldId id="263" r:id="rId6"/>
    <p:sldId id="365" r:id="rId7"/>
    <p:sldId id="364" r:id="rId8"/>
    <p:sldId id="293" r:id="rId9"/>
    <p:sldId id="366" r:id="rId10"/>
    <p:sldId id="294" r:id="rId11"/>
    <p:sldId id="325" r:id="rId12"/>
    <p:sldId id="295" r:id="rId13"/>
    <p:sldId id="296" r:id="rId14"/>
    <p:sldId id="324" r:id="rId15"/>
    <p:sldId id="297" r:id="rId16"/>
    <p:sldId id="334" r:id="rId17"/>
    <p:sldId id="335" r:id="rId18"/>
    <p:sldId id="326" r:id="rId19"/>
    <p:sldId id="298" r:id="rId20"/>
    <p:sldId id="330" r:id="rId21"/>
    <p:sldId id="362" r:id="rId22"/>
    <p:sldId id="331" r:id="rId23"/>
    <p:sldId id="332" r:id="rId24"/>
    <p:sldId id="333" r:id="rId25"/>
    <p:sldId id="327" r:id="rId26"/>
    <p:sldId id="337" r:id="rId27"/>
    <p:sldId id="336" r:id="rId28"/>
    <p:sldId id="300" r:id="rId29"/>
    <p:sldId id="301" r:id="rId30"/>
    <p:sldId id="303" r:id="rId31"/>
    <p:sldId id="304" r:id="rId32"/>
    <p:sldId id="338" r:id="rId33"/>
    <p:sldId id="339" r:id="rId34"/>
    <p:sldId id="340" r:id="rId35"/>
    <p:sldId id="341" r:id="rId36"/>
    <p:sldId id="342" r:id="rId37"/>
    <p:sldId id="363" r:id="rId38"/>
    <p:sldId id="344" r:id="rId39"/>
    <p:sldId id="347" r:id="rId40"/>
    <p:sldId id="345" r:id="rId41"/>
    <p:sldId id="346" r:id="rId42"/>
    <p:sldId id="302" r:id="rId43"/>
    <p:sldId id="305" r:id="rId44"/>
    <p:sldId id="348" r:id="rId45"/>
    <p:sldId id="306" r:id="rId46"/>
    <p:sldId id="349" r:id="rId47"/>
    <p:sldId id="350" r:id="rId48"/>
    <p:sldId id="307" r:id="rId49"/>
    <p:sldId id="308" r:id="rId50"/>
    <p:sldId id="309" r:id="rId51"/>
    <p:sldId id="351" r:id="rId52"/>
    <p:sldId id="310" r:id="rId53"/>
    <p:sldId id="352" r:id="rId54"/>
    <p:sldId id="311" r:id="rId55"/>
    <p:sldId id="353" r:id="rId56"/>
    <p:sldId id="312" r:id="rId57"/>
    <p:sldId id="313" r:id="rId58"/>
    <p:sldId id="354" r:id="rId59"/>
    <p:sldId id="314" r:id="rId60"/>
    <p:sldId id="315" r:id="rId61"/>
    <p:sldId id="355" r:id="rId62"/>
    <p:sldId id="356" r:id="rId63"/>
    <p:sldId id="316" r:id="rId64"/>
    <p:sldId id="317" r:id="rId65"/>
    <p:sldId id="357" r:id="rId66"/>
    <p:sldId id="318" r:id="rId67"/>
    <p:sldId id="358" r:id="rId68"/>
    <p:sldId id="319" r:id="rId69"/>
    <p:sldId id="320" r:id="rId70"/>
    <p:sldId id="321" r:id="rId71"/>
    <p:sldId id="322" r:id="rId72"/>
    <p:sldId id="359" r:id="rId73"/>
    <p:sldId id="360" r:id="rId74"/>
    <p:sldId id="361" r:id="rId75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B6B"/>
    <a:srgbClr val="056D0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7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79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0D0EA1-186D-42BB-AE6D-92D862308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21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9BEBA-59C9-44F8-B95F-7ABF5350FF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915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19268-0D2F-41CA-B37C-CE675E3046C9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brand ppt_M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>
            <a:lvl1pPr>
              <a:defRPr sz="43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FontTx/>
              <a:buNone/>
              <a:defRPr sz="26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0E7D5-2386-4BF2-BEDB-F9EEAF3E0F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36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718" y="274639"/>
            <a:ext cx="281866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721" y="274639"/>
            <a:ext cx="82528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75397B-C1FD-409D-84CA-BDF98B234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58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721" y="274639"/>
            <a:ext cx="1127466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03147" y="6381750"/>
            <a:ext cx="711015" cy="476250"/>
          </a:xfrm>
        </p:spPr>
        <p:txBody>
          <a:bodyPr/>
          <a:lstStyle>
            <a:lvl1pPr>
              <a:defRPr/>
            </a:lvl1pPr>
          </a:lstStyle>
          <a:p>
            <a:fld id="{543AB522-D0C9-4EC7-8854-1D98DD263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25531C-F3B7-4618-9A07-E14445AD4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3742C1-DE04-44DB-9E21-73AB9B4297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721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3626" y="1600201"/>
            <a:ext cx="553575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C23272A-A81E-4761-AEE7-A2A50D1A8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21EA65-0E8D-4E87-9D3C-61AC39E0E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EB041-ED23-4471-A775-3B165D8EC5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02E7CB-E5B4-4522-BFE5-D1AB0BA01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6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085F8A9-A22B-4E52-9689-D1C790C4C3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6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C07190-35DA-4B4D-80A9-BB848C9A26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brand ppt_INTERI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721" y="274638"/>
            <a:ext cx="11274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721" y="1600201"/>
            <a:ext cx="1127466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3147" y="6381750"/>
            <a:ext cx="71101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40AFF801-4D52-4516-B766-8E24031359AB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8012" y="838200"/>
            <a:ext cx="11049000" cy="2762251"/>
          </a:xfrm>
        </p:spPr>
        <p:txBody>
          <a:bodyPr/>
          <a:lstStyle/>
          <a:p>
            <a:r>
              <a:rPr lang="en-US" sz="6000" b="0" dirty="0">
                <a:solidFill>
                  <a:srgbClr val="FFFF00"/>
                </a:solidFill>
                <a:latin typeface="Gill Sans"/>
                <a:cs typeface="Gill Sans"/>
              </a:rPr>
              <a:t>Family Medicine’s Continued Growth &amp; Development in Ethiopia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Gill Sans Light"/>
                <a:cs typeface="Gill Sans Light"/>
              </a:rPr>
              <a:t>John G Halvorsen, MD, MS</a:t>
            </a:r>
          </a:p>
          <a:p>
            <a:r>
              <a:rPr lang="en-US" sz="3600" dirty="0" err="1">
                <a:solidFill>
                  <a:schemeClr val="tx1"/>
                </a:solidFill>
                <a:latin typeface="Gill Sans Light"/>
                <a:cs typeface="Gill Sans Light"/>
              </a:rPr>
              <a:t>Weyinshet</a:t>
            </a:r>
            <a:r>
              <a:rPr lang="en-US" sz="3600" dirty="0">
                <a:solidFill>
                  <a:schemeClr val="tx1"/>
                </a:solidFill>
                <a:latin typeface="Gill Sans Light"/>
                <a:cs typeface="Gill Sans Light"/>
              </a:rPr>
              <a:t> (Winnie) </a:t>
            </a:r>
            <a:r>
              <a:rPr lang="en-US" sz="3600" dirty="0" err="1">
                <a:solidFill>
                  <a:schemeClr val="tx1"/>
                </a:solidFill>
                <a:latin typeface="Gill Sans Light"/>
                <a:cs typeface="Gill Sans Light"/>
              </a:rPr>
              <a:t>Gossa</a:t>
            </a:r>
            <a:r>
              <a:rPr lang="en-US" sz="3600" dirty="0">
                <a:solidFill>
                  <a:schemeClr val="tx1"/>
                </a:solidFill>
                <a:latin typeface="Gill Sans Light"/>
                <a:cs typeface="Gill Sans Light"/>
              </a:rPr>
              <a:t>, MD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8000"/>
                </a:solidFill>
                <a:latin typeface="Gill Sans"/>
                <a:cs typeface="Gill Sans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Mengistu</a:t>
            </a: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 led Marxist revolution 1974</a:t>
            </a:r>
          </a:p>
          <a:p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Mengistu</a:t>
            </a: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 overthrown, exiled 1991</a:t>
            </a:r>
          </a:p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Current constitution adopted in 1994; implemented 1995</a:t>
            </a:r>
          </a:p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Now Federal Parliamentary Republic with nine ethnically-based states &amp; 2 self-governing administrations</a:t>
            </a:r>
          </a:p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First PM, </a:t>
            </a:r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Meles</a:t>
            </a: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Zenawi</a:t>
            </a: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, died 2012, with peaceful transition to his Deputy PM </a:t>
            </a:r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Hailemariam</a:t>
            </a: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Gill Sans Light"/>
                <a:cs typeface="Gill Sans Light"/>
              </a:rPr>
              <a:t>Desalegn</a:t>
            </a:r>
            <a:endParaRPr lang="en-US" dirty="0">
              <a:solidFill>
                <a:schemeClr val="bg2"/>
              </a:solidFill>
              <a:latin typeface="Gill Sans Light"/>
              <a:cs typeface="Gill Sans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800" b="0" dirty="0">
                <a:solidFill>
                  <a:srgbClr val="056D08"/>
                </a:solidFill>
                <a:latin typeface="Gill Sans"/>
                <a:cs typeface="Gill Sans"/>
              </a:rPr>
              <a:t>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914400"/>
            <a:ext cx="11657091" cy="521176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Coptic Christianity introduced 341CE</a:t>
            </a:r>
          </a:p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615 CE, Muhammad sent followers to Ethiopia to escape persecution in Mecca; welcomed by King Axum</a:t>
            </a:r>
          </a:p>
          <a:p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Current religions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Ethiopian Orthodox		43.5%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Muslim				33.9%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Protestant			18.6%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Traditional beliefs		  2.6%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Roman Catholic		  	  0.7%</a:t>
            </a:r>
          </a:p>
          <a:p>
            <a:pPr lvl="1">
              <a:buNone/>
            </a:pPr>
            <a:r>
              <a:rPr lang="en-US" dirty="0">
                <a:solidFill>
                  <a:schemeClr val="bg2"/>
                </a:solidFill>
                <a:latin typeface="Gill Sans Light"/>
                <a:cs typeface="Gill Sans Light"/>
              </a:rPr>
              <a:t>Other				  0.7%</a:t>
            </a:r>
          </a:p>
          <a:p>
            <a:pPr>
              <a:buNone/>
            </a:pPr>
            <a:endParaRPr lang="en-US" dirty="0">
              <a:solidFill>
                <a:schemeClr val="bg2"/>
              </a:solidFill>
              <a:latin typeface="Gill Sans Light"/>
              <a:cs typeface="Gill Sans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800" b="0" dirty="0">
                <a:solidFill>
                  <a:srgbClr val="008000"/>
                </a:solidFill>
                <a:latin typeface="Gill Sans"/>
                <a:cs typeface="Gill Sans"/>
              </a:rPr>
              <a:t>Economic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990600"/>
            <a:ext cx="11580891" cy="51355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Currency:  Ethiopian Birr (± 20 to the dollar)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GDP per capita: $1,900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GDP growth rate: 6.5%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Inflation rate: 8.8%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Health expenditures:  4.9% GDP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Poverty:  29.5% of population (25.7% urban; 30.4% rural)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Urban unemployment: 17.5%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Unemployment, youth 15-24:  25%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0066"/>
                </a:solidFill>
                <a:latin typeface="Gill Sans"/>
                <a:cs typeface="Gill Sans"/>
              </a:rPr>
              <a:t>Population Statistics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Total:  94,352,000 (50.2% male; 49.8% female)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Urban:  10.1% 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Urbanization rate: 3.5% per year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Median age: 17.8 years (17.6 male; 18 female)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Life expectancy:  62.2 years (59.6 male; 64.7 female)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Literacy (&gt; age 15): 49.1% (57.2% male; 41.1% female) 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Education: Mean of 7 years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0066"/>
                </a:solidFill>
                <a:latin typeface="Gill Sans"/>
                <a:cs typeface="Gill Sans"/>
              </a:rPr>
              <a:t>Population Statistics (cont)</a:t>
            </a:r>
            <a:endParaRPr lang="en-US" sz="4800" b="0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523999"/>
            <a:ext cx="11657091" cy="46021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Population growth rate: 2.88%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Birth rate: 36.9/1,000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Death rate: 7.9/1,000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&gt;13 ethnic groups:  Oromo, 34.4%;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Amhara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27%; Somali, 6.2%;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Tigray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6.1%;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Sidama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4%)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Languages: &gt;13; English the major foreign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0066"/>
                </a:solidFill>
                <a:latin typeface="Gill Sans"/>
                <a:cs typeface="Gill Sans"/>
              </a:rPr>
              <a:t>Health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295400"/>
            <a:ext cx="11352371" cy="556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Mean maternal age at first birth:  19.6 years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Maternal mortality:  412/100,000 live births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Infant mortality:  48/1,000 live births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Birth attended by skilled provider: 28% (80% urban; 21% rural)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Contraceptive prevalence:  37.9%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Childhood nutritional status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56% Stunted (chronic malnutrition)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13% Wasted (acute malnutrition)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31% Underweight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304800"/>
            <a:ext cx="11274663" cy="990600"/>
          </a:xfrm>
        </p:spPr>
        <p:txBody>
          <a:bodyPr/>
          <a:lstStyle/>
          <a:p>
            <a:r>
              <a:rPr lang="en-US" sz="4400" b="0" dirty="0">
                <a:solidFill>
                  <a:srgbClr val="000066"/>
                </a:solidFill>
                <a:latin typeface="Gill Sans"/>
                <a:cs typeface="Gill Sans"/>
              </a:rPr>
              <a:t>Health Statistics</a:t>
            </a:r>
            <a:endParaRPr lang="en-US" sz="4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447800"/>
            <a:ext cx="11580891" cy="467836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All basic immunizations, age 12-23 months: Overall = 39%; Urban = 65%; Rural = 35%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Hospital bed density:  6.3/1,000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HIV prevalence (adult):  1.15%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Adult risk factors: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Elevated blood glucose: 7.3% (M); 7% (F)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Elevated blood pressure: 33% (M); 28.3% (F)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Obesity: 0.9% (M); 1.6% (F)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66"/>
                </a:solidFill>
                <a:latin typeface="Gill Sans"/>
                <a:cs typeface="Gill Sans"/>
              </a:rPr>
              <a:t>Health Statistics: Top 10 Causes of Death</a:t>
            </a:r>
            <a:endParaRPr lang="en-US" sz="44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1. Lower respiratory tract infections (15%)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2. HIV/AIDS (7.3%)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3. Diarrheal diseases (6%)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4. Birth asphyxia/birth trauma (4.3%)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5. Protein-energy malnutrition (4.1%)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6. Stroke (4.1%)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7. Preterm birth complications (3.9%)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8. Neonatal sepsis/infections (2.3%)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9. Tuberculosis (2.3%)</a:t>
            </a:r>
          </a:p>
          <a:p>
            <a:pPr>
              <a:buNone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10. Meningitis (2.3%)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800" b="0" dirty="0">
                <a:solidFill>
                  <a:schemeClr val="bg1"/>
                </a:solidFill>
                <a:latin typeface="Gill Sans"/>
                <a:cs typeface="Gill Sans"/>
              </a:rPr>
              <a:t>Medical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143001"/>
            <a:ext cx="11580891" cy="49831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Federal Ministry of Education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University-based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6 years following high school</a:t>
            </a:r>
          </a:p>
          <a:p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Federal Ministry of Health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Established 2010; regionally distributed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Entrance requires a “first degree” – college graduation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4 years</a:t>
            </a:r>
          </a:p>
          <a:p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Residency training 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– based in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MoH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certified “teaching hospitals”</a:t>
            </a:r>
          </a:p>
          <a:p>
            <a:pPr lvl="1">
              <a:buFont typeface="Wingdings" charset="2"/>
              <a:buChar char="ü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All programs 3 years 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0066"/>
                </a:solidFill>
                <a:latin typeface="Gill Sans"/>
                <a:cs typeface="Gill Sans"/>
              </a:rPr>
              <a:t>Health Workforce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n-US" sz="3892" dirty="0">
                <a:solidFill>
                  <a:srgbClr val="FF0000"/>
                </a:solidFill>
                <a:latin typeface="Gill Sans"/>
                <a:cs typeface="Gill Sans"/>
              </a:rPr>
              <a:t>High level professionals: </a:t>
            </a:r>
            <a:r>
              <a:rPr lang="en-US" sz="3892" dirty="0">
                <a:solidFill>
                  <a:srgbClr val="000066"/>
                </a:solidFill>
                <a:latin typeface="Gill Sans Light"/>
                <a:cs typeface="Gill Sans Light"/>
              </a:rPr>
              <a:t>Medical specialists &amp; GPs</a:t>
            </a:r>
          </a:p>
          <a:p>
            <a:pPr>
              <a:buClr>
                <a:schemeClr val="bg1"/>
              </a:buClr>
            </a:pPr>
            <a:r>
              <a:rPr lang="en-US" sz="3892" dirty="0">
                <a:solidFill>
                  <a:srgbClr val="FF0000"/>
                </a:solidFill>
                <a:latin typeface="Gill Sans"/>
                <a:cs typeface="Gill Sans"/>
              </a:rPr>
              <a:t>Middle level professionals:</a:t>
            </a:r>
            <a:r>
              <a:rPr lang="en-US" sz="3892" dirty="0">
                <a:solidFill>
                  <a:srgbClr val="000066"/>
                </a:solidFill>
                <a:latin typeface="Gill Sans"/>
                <a:cs typeface="Gill Sans"/>
              </a:rPr>
              <a:t> </a:t>
            </a:r>
            <a:r>
              <a:rPr lang="en-US" sz="3892" dirty="0">
                <a:solidFill>
                  <a:srgbClr val="000066"/>
                </a:solidFill>
                <a:latin typeface="Gill Sans Light"/>
                <a:cs typeface="Gill Sans Light"/>
              </a:rPr>
              <a:t>First degree &amp; diploma level health professionals</a:t>
            </a:r>
          </a:p>
          <a:p>
            <a:pPr>
              <a:buClr>
                <a:schemeClr val="bg1"/>
              </a:buClr>
            </a:pPr>
            <a:r>
              <a:rPr lang="en-US" sz="3892" dirty="0">
                <a:solidFill>
                  <a:srgbClr val="FF0000"/>
                </a:solidFill>
                <a:latin typeface="Gill Sans"/>
                <a:cs typeface="Gill Sans"/>
              </a:rPr>
              <a:t>Low level professionals: </a:t>
            </a:r>
            <a:r>
              <a:rPr lang="en-US" sz="3892" dirty="0">
                <a:solidFill>
                  <a:srgbClr val="000066"/>
                </a:solidFill>
                <a:latin typeface="Gill Sans Light"/>
                <a:cs typeface="Gill Sans Light"/>
              </a:rPr>
              <a:t>All certificate level health workers excluding the front line workers</a:t>
            </a:r>
          </a:p>
          <a:p>
            <a:pPr>
              <a:buClr>
                <a:schemeClr val="bg1"/>
              </a:buClr>
            </a:pPr>
            <a:r>
              <a:rPr lang="en-US" sz="3892" dirty="0">
                <a:solidFill>
                  <a:srgbClr val="FF0000"/>
                </a:solidFill>
                <a:latin typeface="Gill Sans"/>
                <a:cs typeface="Gill Sans"/>
              </a:rPr>
              <a:t>Front line health workers: </a:t>
            </a:r>
            <a:r>
              <a:rPr lang="en-US" sz="3892" dirty="0">
                <a:solidFill>
                  <a:srgbClr val="000066"/>
                </a:solidFill>
                <a:latin typeface="Gill Sans Light"/>
                <a:cs typeface="Gill Sans Light"/>
              </a:rPr>
              <a:t>Primary health workers, primary midwife &amp; health extension workers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Workshop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solidFill>
                  <a:srgbClr val="3366FF"/>
                </a:solidFill>
                <a:latin typeface="Gill Sans"/>
                <a:cs typeface="Gill Sans"/>
              </a:rPr>
              <a:t>Following this workshop, attendees will be able to:</a:t>
            </a:r>
          </a:p>
          <a:p>
            <a:pPr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Describe Ethiopia’s key ethnographic, geographical, &amp; political features </a:t>
            </a:r>
          </a:p>
          <a:p>
            <a:pPr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Describe the Ethiopian medical education &amp; healthcare systems</a:t>
            </a:r>
          </a:p>
          <a:p>
            <a:pPr>
              <a:buFont typeface="Arial"/>
              <a:buChar char="•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Tell the chronological history of FM in Ethiopia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66"/>
                </a:solidFill>
                <a:latin typeface="Gill Sans"/>
                <a:cs typeface="Gill Sans"/>
              </a:rPr>
              <a:t>Health Professionals</a:t>
            </a:r>
            <a:endParaRPr lang="en-US" sz="4400" b="0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Overall health workforce = 1.3/1000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Doctors, health officers, nurses, midwives = 0.7/1000 (WHO recommendation is 2.3/1000)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Physician/population ratio: 1/42,706 (.023/1000 -- among the lowest in sub-Saharan Africa)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Nurses: 1/5,000 (WHO minimum)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Increasing trend to train low- to mid-level health professionals (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HEWs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HOs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nurses, midwives)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00066"/>
                </a:solidFill>
                <a:latin typeface="Gill Sans"/>
                <a:cs typeface="Gill Sans"/>
              </a:rPr>
              <a:t>Health Professionals/1,000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00201"/>
            <a:ext cx="7162800" cy="452596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Physician					0.023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Specialist					0.013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Health officer				0.021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Pharmacist				0.008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Nurse					0.258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Midwife					0.018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Health assistant			0.019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Health extension worker		0.394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00"/>
                </a:solidFill>
                <a:latin typeface="Gill Sans"/>
                <a:cs typeface="Gill Sans"/>
              </a:rPr>
              <a:t>Health Workforce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83% rural population is underserved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Skilled workforce highly skewed toward private &amp; non-governmental organizations, serving a fraction of the population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Health workforce migration threatens workforce density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990600"/>
          </a:xfrm>
        </p:spPr>
        <p:txBody>
          <a:bodyPr/>
          <a:lstStyle/>
          <a:p>
            <a:r>
              <a:rPr lang="en-US" sz="4400" b="0" dirty="0" err="1">
                <a:solidFill>
                  <a:srgbClr val="000000"/>
                </a:solidFill>
                <a:latin typeface="Gill Sans"/>
                <a:cs typeface="Gill Sans"/>
              </a:rPr>
              <a:t>FMoH</a:t>
            </a:r>
            <a:r>
              <a:rPr lang="en-US" sz="4400" b="0" dirty="0">
                <a:solidFill>
                  <a:srgbClr val="000000"/>
                </a:solidFill>
                <a:latin typeface="Gill Sans"/>
                <a:cs typeface="Gill Sans"/>
              </a:rPr>
              <a:t> Training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990600"/>
            <a:ext cx="11274663" cy="513556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Training in Public Health</a:t>
            </a:r>
          </a:p>
          <a:p>
            <a:pPr lvl="1">
              <a:buFont typeface="Wingdings" charset="2"/>
              <a:buChar char="ü"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8 schools in 2005</a:t>
            </a:r>
          </a:p>
          <a:p>
            <a:pPr lvl="1">
              <a:buClr>
                <a:schemeClr val="bg1"/>
              </a:buClr>
              <a:buFont typeface="Wingdings" charset="2"/>
              <a:buChar char="ü"/>
            </a:pPr>
            <a:r>
              <a:rPr lang="en-US" sz="3000" dirty="0">
                <a:solidFill>
                  <a:srgbClr val="3366FF"/>
                </a:solidFill>
                <a:latin typeface="Gill Sans"/>
                <a:cs typeface="Gill Sans"/>
              </a:rPr>
              <a:t>57 schools in 2015</a:t>
            </a:r>
          </a:p>
          <a:p>
            <a:pPr lvl="2"/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34 universities with degree programs</a:t>
            </a:r>
          </a:p>
          <a:p>
            <a:pPr lvl="2"/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23 regional health sciences colleges with technical/vocational programs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Now </a:t>
            </a: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33 medical schools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&amp; 3,427 enrolled students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Over 38,000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HEWs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now trained/deployed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5,431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HOs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trained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err="1">
                <a:solidFill>
                  <a:srgbClr val="000000"/>
                </a:solidFill>
                <a:latin typeface="Gill Sans"/>
                <a:cs typeface="Gill Sans"/>
              </a:rPr>
              <a:t>FMoH</a:t>
            </a:r>
            <a:r>
              <a:rPr lang="en-US" sz="4400" b="0" dirty="0">
                <a:solidFill>
                  <a:srgbClr val="000000"/>
                </a:solidFill>
                <a:latin typeface="Gill Sans"/>
                <a:cs typeface="Gill Sans"/>
              </a:rPr>
              <a:t> Training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3-year Master’s program to train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HOs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in emergency OB &amp; newborn care 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Now </a:t>
            </a: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49 midwifery schools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Pre-deployment training for MDs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Incentive packages to retain highly skilled, highly qualified professions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A </a:t>
            </a: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major concern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:  Educational quality, strength of practical clinical skills of graduates, ability to work in their area of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990600"/>
          </a:xfrm>
        </p:spPr>
        <p:txBody>
          <a:bodyPr/>
          <a:lstStyle/>
          <a:p>
            <a:r>
              <a:rPr lang="en-US" sz="4400" b="0" dirty="0">
                <a:solidFill>
                  <a:schemeClr val="bg1"/>
                </a:solidFill>
                <a:latin typeface="Gill Sans"/>
                <a:cs typeface="Gill Sans"/>
              </a:rPr>
              <a:t>Ethiopian Health Tier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066801"/>
            <a:ext cx="11274663" cy="5059364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Primary level</a:t>
            </a:r>
          </a:p>
          <a:p>
            <a:pPr lvl="1">
              <a:buClr>
                <a:schemeClr val="bg1"/>
              </a:buClr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Rural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Gill Sans Light"/>
                <a:cs typeface="Gill Sans Light"/>
              </a:rPr>
              <a:t>Health Post (3-5,000)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Gill Sans Light"/>
                <a:cs typeface="Gill Sans Light"/>
              </a:rPr>
              <a:t>Health Center (15-25,000)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Gill Sans Light"/>
                <a:cs typeface="Gill Sans Light"/>
              </a:rPr>
              <a:t>Primary Hospital (60-100,000)</a:t>
            </a:r>
          </a:p>
          <a:p>
            <a:pPr lvl="1">
              <a:buClr>
                <a:schemeClr val="bg1"/>
              </a:buClr>
              <a:buFont typeface="Wingdings" charset="2"/>
              <a:buChar char="ü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Urban</a:t>
            </a:r>
          </a:p>
          <a:p>
            <a:pPr lvl="2"/>
            <a:r>
              <a:rPr lang="en-US" sz="2800" dirty="0">
                <a:solidFill>
                  <a:schemeClr val="bg1"/>
                </a:solidFill>
                <a:latin typeface="Gill Sans Light"/>
                <a:cs typeface="Gill Sans Light"/>
              </a:rPr>
              <a:t>Health Center (40,000)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Secondary level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: General Hospital (1-1.5 million)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Tertiary level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: Specialized Hospital (3.5-5.0 million)</a:t>
            </a:r>
          </a:p>
          <a:p>
            <a:pPr lvl="2"/>
            <a:endParaRPr lang="en-US" dirty="0">
              <a:solidFill>
                <a:schemeClr val="bg1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914400"/>
          </a:xfrm>
        </p:spPr>
        <p:txBody>
          <a:bodyPr/>
          <a:lstStyle/>
          <a:p>
            <a:r>
              <a:rPr lang="en-US" sz="4400" b="0" dirty="0">
                <a:solidFill>
                  <a:srgbClr val="000000"/>
                </a:solidFill>
                <a:latin typeface="Gill Sans"/>
                <a:cs typeface="Gill Sans"/>
              </a:rPr>
              <a:t>Health Services by Tier Facility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21" y="838200"/>
            <a:ext cx="11580891" cy="5287965"/>
          </a:xfrm>
        </p:spPr>
        <p:txBody>
          <a:bodyPr/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Health Posts: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community-based basic health services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Health Centers: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preventive, curative, inpatient, ambulatory, &amp; dental services; treatment of common psychiatric disorders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Primary Hospital: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preventive, curative, inpatient, ambulatory, emergency surgery services; referral for Health Centers; training for nurses &amp; paramedics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General Hospital: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inpatient &amp; ambulatory services; referral for Primary Hospitals;  training for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HOs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, nurses, emergency surgeons</a:t>
            </a:r>
          </a:p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  <a:latin typeface="Gill Sans"/>
                <a:cs typeface="Gill Sans"/>
              </a:rPr>
              <a:t>Specialty Hospitals: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inpatient services; referral for General Hospitals; physician specialty training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00"/>
                </a:solidFill>
                <a:latin typeface="Gill Sans"/>
                <a:cs typeface="Gill Sans"/>
              </a:rPr>
              <a:t>Primary Health Care Unit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5 Satellite Health Posts</a:t>
            </a:r>
            <a:r>
              <a:rPr lang="en-US" dirty="0">
                <a:solidFill>
                  <a:srgbClr val="3366FF"/>
                </a:solidFill>
                <a:latin typeface="Gill Sans Light"/>
                <a:cs typeface="Gill Sans Light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– each staffed with 2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HEWs</a:t>
            </a:r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1 Health Center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1 Primary Hospital</a:t>
            </a:r>
          </a:p>
          <a:p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Health facility construction from 2005 to 2015 resulted in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16,440 Health Posts 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3,547 Health Centers</a:t>
            </a:r>
          </a:p>
          <a:p>
            <a:pPr lvl="1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311 Primary Hospitals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8012" y="762000"/>
            <a:ext cx="11049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8000"/>
                </a:solidFill>
                <a:latin typeface="Gill Sans"/>
                <a:cs typeface="Gill Sans"/>
              </a:rPr>
              <a:t>The Chronological History of Family Medicine in Ethiopia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1997-98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Ethiopia government develops a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Health Sector Development Plan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designed in 4 phases to: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Enroll more medical students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Educate/deploy more Health Extensions Workers, Health 	Officers, Midwives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Train Health Officers for surgical/OB emergencies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00"/>
                </a:solidFill>
                <a:latin typeface="Gill Sans"/>
                <a:cs typeface="Gill Sans"/>
              </a:rPr>
              <a:t>Workshop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Discuss the future of FM in Ethiopia with respect to:</a:t>
            </a:r>
          </a:p>
          <a:p>
            <a:pPr lvl="1">
              <a:buFont typeface="Wingdings" charset="2"/>
              <a:buChar char="ü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Factors supporting the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growth</a:t>
            </a: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 of FM</a:t>
            </a:r>
          </a:p>
          <a:p>
            <a:pPr lvl="1">
              <a:buFont typeface="Wingdings" charset="2"/>
              <a:buChar char="ü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Factors</a:t>
            </a:r>
            <a:r>
              <a:rPr lang="en-US" sz="3600" dirty="0">
                <a:latin typeface="Gill Sans Light"/>
                <a:cs typeface="Gill Sans Light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threatening</a:t>
            </a:r>
            <a:r>
              <a:rPr lang="en-US" sz="3600" dirty="0">
                <a:latin typeface="Gill Sans Light"/>
                <a:cs typeface="Gill Sans Light"/>
              </a:rPr>
              <a:t> </a:t>
            </a:r>
            <a:r>
              <a:rPr lang="en-US" sz="3600" dirty="0" err="1">
                <a:solidFill>
                  <a:srgbClr val="000000"/>
                </a:solidFill>
                <a:latin typeface="Gill Sans Light"/>
                <a:cs typeface="Gill Sans Light"/>
              </a:rPr>
              <a:t>FM’s</a:t>
            </a: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 continued development</a:t>
            </a:r>
          </a:p>
          <a:p>
            <a:pPr lvl="1">
              <a:buClr>
                <a:schemeClr val="bg1"/>
              </a:buClr>
              <a:buFont typeface="Wingdings" charset="2"/>
              <a:buChar char="ü"/>
            </a:pPr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The</a:t>
            </a:r>
            <a:r>
              <a:rPr lang="en-US" sz="3600" dirty="0">
                <a:solidFill>
                  <a:srgbClr val="FF0000"/>
                </a:solidFill>
                <a:latin typeface="Gill Sans Light"/>
                <a:cs typeface="Gill Sans Light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challenges</a:t>
            </a:r>
            <a:r>
              <a:rPr lang="en-US" sz="3600" dirty="0">
                <a:latin typeface="Gill Sans Light"/>
                <a:cs typeface="Gill Sans Light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facing FM</a:t>
            </a:r>
          </a:p>
          <a:p>
            <a:pPr lvl="1">
              <a:buClr>
                <a:schemeClr val="bg1"/>
              </a:buClr>
              <a:buFont typeface="Wingdings" charset="2"/>
              <a:buChar char="ü"/>
            </a:pP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The</a:t>
            </a:r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opportunities</a:t>
            </a:r>
            <a:r>
              <a:rPr lang="en-US" sz="3600" dirty="0">
                <a:latin typeface="Gill Sans"/>
                <a:cs typeface="Gill Sans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for FM</a:t>
            </a:r>
          </a:p>
          <a:p>
            <a:r>
              <a:rPr lang="en-US" sz="3600" dirty="0">
                <a:solidFill>
                  <a:srgbClr val="000000"/>
                </a:solidFill>
                <a:latin typeface="Gill Sans Light"/>
                <a:cs typeface="Gill Sans Light"/>
              </a:rPr>
              <a:t>Describe immediate “next step” priorities for FM in Ethiopia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2001-2005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Government focuses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on: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Training more Health Extension Workers (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HEWs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Constructing more health posts, health centers, hospitals 	throughout the country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Expansion of Community Health Centers in Addis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2008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AAU hosts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International Workshop on Postgraduate Programs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11 faculty from University of Toronto (UT) attend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Discuss the value of FM for Ethiopia with </a:t>
            </a:r>
          </a:p>
          <a:p>
            <a:pPr marL="911225" lvl="1" indent="-454025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AAU Medical School Dean (Milliard </a:t>
            </a:r>
            <a:r>
              <a:rPr lang="en-US" sz="3200" dirty="0" err="1">
                <a:solidFill>
                  <a:srgbClr val="000000"/>
                </a:solidFill>
                <a:latin typeface="Gill Sans Light"/>
                <a:cs typeface="Gill Sans Light"/>
              </a:rPr>
              <a:t>Derbew</a:t>
            </a: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), 	</a:t>
            </a:r>
          </a:p>
          <a:p>
            <a:pPr marL="911225" lvl="1" indent="-454025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President of EMA (</a:t>
            </a:r>
            <a:r>
              <a:rPr lang="en-US" sz="3200" dirty="0" err="1">
                <a:solidFill>
                  <a:srgbClr val="000000"/>
                </a:solidFill>
                <a:latin typeface="Gill Sans Light"/>
                <a:cs typeface="Gill Sans Light"/>
              </a:rPr>
              <a:t>Yirgu</a:t>
            </a: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ill Sans Light"/>
                <a:cs typeface="Gill Sans Light"/>
              </a:rPr>
              <a:t>Hiwot</a:t>
            </a: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), </a:t>
            </a:r>
          </a:p>
          <a:p>
            <a:pPr marL="911225" lvl="1" indent="-454025">
              <a:buFont typeface="Wingdings" charset="2"/>
              <a:buChar char="ü"/>
            </a:pP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Co-leader of AAU-UT Psychiatry Project (</a:t>
            </a:r>
            <a:r>
              <a:rPr lang="en-US" sz="3200" dirty="0" err="1">
                <a:solidFill>
                  <a:srgbClr val="000000"/>
                </a:solidFill>
                <a:latin typeface="Gill Sans Light"/>
                <a:cs typeface="Gill Sans Light"/>
              </a:rPr>
              <a:t>Atalay</a:t>
            </a: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Gill Sans Light"/>
                <a:cs typeface="Gill Sans Light"/>
              </a:rPr>
              <a:t>Alem</a:t>
            </a:r>
            <a:r>
              <a:rPr lang="en-US" sz="3200" dirty="0">
                <a:solidFill>
                  <a:srgbClr val="000000"/>
                </a:solidFill>
                <a:latin typeface="Gill Sans Light"/>
                <a:cs typeface="Gill Sans Light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2009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2" y="1600201"/>
            <a:ext cx="100584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faculty provide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CME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session on the roles, responsibilities,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&amp; scope of FM practice to the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Ethiopian Medical Association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(EMA)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143000"/>
          </a:xfrm>
        </p:spPr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2010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19201"/>
            <a:ext cx="11580891" cy="4906964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Philpott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J,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Derbew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M.  </a:t>
            </a:r>
            <a:r>
              <a:rPr lang="en-US" sz="2800" i="1" dirty="0">
                <a:solidFill>
                  <a:srgbClr val="FF0000"/>
                </a:solidFill>
                <a:latin typeface="Gill Sans"/>
                <a:cs typeface="Gill Sans"/>
              </a:rPr>
              <a:t>Use of a CME workshop to introduce and promote the</a:t>
            </a:r>
            <a:r>
              <a:rPr lang="en-US" sz="2800" dirty="0">
                <a:solidFill>
                  <a:srgbClr val="FF0000"/>
                </a:solidFill>
                <a:latin typeface="Gill Sans"/>
                <a:cs typeface="Gill Sans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Gill Sans"/>
                <a:cs typeface="Gill Sans"/>
              </a:rPr>
              <a:t>specialty of family medicine in Ethiopia</a:t>
            </a:r>
            <a:r>
              <a:rPr lang="en-US" sz="2800" dirty="0">
                <a:solidFill>
                  <a:srgbClr val="FF0000"/>
                </a:solidFill>
                <a:latin typeface="Gill Sans"/>
                <a:cs typeface="Gill Sans"/>
              </a:rPr>
              <a:t>. 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African Journal of Primary Healthcare and Family Medicine 2010;2(1), art.#155, 3 pages, DOI:10.4102/phcfm.v2i1.155 (Available at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http:www.phcfm.org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Formal meeting with  Dr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Tedros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Adhanom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Gebreyesus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(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FMoH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Dean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Derbew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(AAU)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and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faculty regarding FM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2010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University of Wisconsin (UW)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begins formal participation with UT &amp; AAU through the US government-funded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Medical Education Partnership Initiative (MEPI) grant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First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draft of a FM curriculum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completed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faculty present FM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to EMA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annual meeting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2011-12, FM Mini-fellowships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8 AAU faculty from IM,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Peds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Surgery, OB-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Gyn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Pub Health complete 2-week faculty development workshops with UT &amp; UW focused on learning the scope of FM &amp; the process for training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in US &amp; Canada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Oct 2011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FMoH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officially approves FM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concept; requests AAU to proceed with a FM residency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Formal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needs assessment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conducted to help inform curriculum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2012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faculty present a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2nd EMA CME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event on FM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faculty present to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WONCA Africa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regional conferences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AAU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GME Council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approves a FM Curriculum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Brian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Cornelson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UT faculty, commits to extended faculty support for FM residency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2 other Canadian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Mike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Cotterill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and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Anji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Oberi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join as visiting faculty for 2 years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Prospective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residents recruited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through CME events, local advertisements, word-of-mouth</a:t>
            </a:r>
          </a:p>
          <a:p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2013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0201"/>
            <a:ext cx="102108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•	Feb,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Dr. </a:t>
            </a:r>
            <a:r>
              <a:rPr lang="en-US" dirty="0" err="1">
                <a:solidFill>
                  <a:srgbClr val="0000FF"/>
                </a:solidFill>
                <a:latin typeface="Gill Sans"/>
                <a:cs typeface="Gill Sans"/>
              </a:rPr>
              <a:t>Dawit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Gill Sans"/>
                <a:cs typeface="Gill Sans"/>
              </a:rPr>
              <a:t>Wondimagegn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named inaugural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Program Director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for AAU FM Residency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•	Feb,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AAU</a:t>
            </a:r>
            <a:r>
              <a:rPr lang="en-US" dirty="0">
                <a:solidFill>
                  <a:srgbClr val="3366FF"/>
                </a:solidFill>
                <a:latin typeface="Gill Sans"/>
                <a:cs typeface="Gill Sans"/>
              </a:rPr>
              <a:t> </a:t>
            </a:r>
            <a:r>
              <a:rPr lang="en-US" dirty="0">
                <a:solidFill>
                  <a:srgbClr val="0000FF"/>
                </a:solidFill>
                <a:latin typeface="Gill Sans"/>
                <a:cs typeface="Gill Sans"/>
              </a:rPr>
              <a:t>FM residency begun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with 5 residents, quickly expands to 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2014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Philpott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J,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Cornelson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B,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Derbew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M,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Haq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C,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Kvach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E,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Mekasha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A,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Rouleau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K,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Tefera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A,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Wondimagegn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D, Wilson L,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Yigerema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M.  </a:t>
            </a:r>
            <a:r>
              <a:rPr lang="en-US" i="1" dirty="0">
                <a:solidFill>
                  <a:srgbClr val="FF0000"/>
                </a:solidFill>
                <a:latin typeface="Gill Sans"/>
                <a:cs typeface="Gill Sans"/>
              </a:rPr>
              <a:t>The dawn of family medicine in Ethiopia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.  Family Medicine 2014; 46(9) 685-90.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Dr.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Wondimagegn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presents plenary speech to the AAFP Global Health Workshop on FM coming home to Africa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2015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MEPI grant expires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ending formal UW Department support for AAU FM; individual faculty, especially Ann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Evensen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continue active on-site personal &amp; professional support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UT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through its AAU-UT formal academic affiliation agreement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continues academic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support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;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Dr.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Cornelson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leaves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the end of 2015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Four Western-trained 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FPs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become AAU faculty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to support the program longer term:  Rachel Nunn (UK), Cara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Franey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(Ireland), Andrew &amp; Andrea Janssen (US)</a:t>
            </a:r>
          </a:p>
          <a:p>
            <a:pPr>
              <a:buNone/>
            </a:pPr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2015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latin typeface="Gill Sans Light"/>
                <a:cs typeface="Gill Sans Light"/>
              </a:rPr>
              <a:t>•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FMoH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announces intention to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expand FM to 5 Universities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: AAU, Gondar,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Mekele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Hawassa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Jimma</a:t>
            </a:r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Consultation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regarding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expansion of FM training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in Ethiopia to public &amp; private institutions (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Dahlman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; Halvorsen) with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AAU,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Myungsung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Christian Medical Center/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Myungsung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College of Medicine,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Soddo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Christian Hospital,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Aira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Hospital,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Mekane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Yesu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Church)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March 2015:  </a:t>
            </a:r>
            <a:r>
              <a:rPr lang="en-US" sz="2800" i="1" dirty="0">
                <a:solidFill>
                  <a:srgbClr val="FF0000"/>
                </a:solidFill>
                <a:latin typeface="Gill Sans"/>
                <a:cs typeface="Gill Sans"/>
              </a:rPr>
              <a:t>Roadmap for Establishing Family Medicine as Part of the Ethiopian Healthcare System </a:t>
            </a:r>
            <a:r>
              <a:rPr lang="en-US" sz="2800" i="1" dirty="0">
                <a:solidFill>
                  <a:schemeClr val="bg1"/>
                </a:solidFill>
                <a:latin typeface="Gill Sans"/>
                <a:cs typeface="Gill Sans"/>
              </a:rPr>
              <a:t>--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document drafted by Dr.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Cornelson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&amp; Dr.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Wondimagegn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 for the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2412" y="685800"/>
            <a:ext cx="944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056D08"/>
                </a:solidFill>
                <a:latin typeface="Gill Sans"/>
                <a:cs typeface="Gill Sans"/>
              </a:rPr>
              <a:t>This is</a:t>
            </a:r>
          </a:p>
          <a:p>
            <a:pPr algn="ctr"/>
            <a:r>
              <a:rPr lang="en-US" sz="9600" dirty="0">
                <a:solidFill>
                  <a:srgbClr val="056D08"/>
                </a:solidFill>
                <a:latin typeface="Gill Sans"/>
                <a:cs typeface="Gill Sans"/>
              </a:rPr>
              <a:t>Ethiopia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2016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 err="1">
                <a:solidFill>
                  <a:srgbClr val="0000FF"/>
                </a:solidFill>
                <a:latin typeface="Gill Sans"/>
                <a:cs typeface="Gill Sans"/>
              </a:rPr>
              <a:t>FMoH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approves/adopts a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national curriculum for FM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; Andrew Janssen, general editor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First class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of residents graduates from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AAU FM residency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Gossa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W,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Wondimagegn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D,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Mekonnen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Wondwossen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E,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Abebe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Z, Fetters M. </a:t>
            </a:r>
            <a:r>
              <a:rPr lang="en-US" sz="2800" i="1" dirty="0">
                <a:solidFill>
                  <a:srgbClr val="FF0000"/>
                </a:solidFill>
                <a:latin typeface="Gill Sans"/>
                <a:cs typeface="Gill Sans"/>
              </a:rPr>
              <a:t>Key informants' perspectives on development of family medicine training programs in Ethiopia. 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Advances in Medical Education and Practice 2016;7:261-69.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Ethiopian Society of Family Physicians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(ESFP) founded;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Yohannis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Yimer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first president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FM in Ethiopia: 2017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066800"/>
            <a:ext cx="11580891" cy="5059365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Scope of FM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document commissioned &amp; submitted to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Gondar</a:t>
            </a:r>
            <a:r>
              <a:rPr lang="en-US" sz="2800" dirty="0">
                <a:solidFill>
                  <a:schemeClr val="bg1"/>
                </a:solidFill>
                <a:latin typeface="Gill Sans"/>
                <a:cs typeface="Gill Sans"/>
              </a:rPr>
              <a:t>: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FM Residency starts with 2 residents, but both leave after several months; intention to re-start with 5 residents, fall of 2017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St Paul's Hospital Millennium Medical College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a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facility, explores starting FM residency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4 FM graduates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appointed as 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faculty to AAU FM residency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Meseret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Zerihun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(Program Director),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Elnathon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Kerbebew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Assegid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Gellata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;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Nuhamin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Tekle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will be appointed when she graduates this year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FF"/>
                </a:solidFill>
                <a:latin typeface="Gill Sans"/>
                <a:cs typeface="Gill Sans"/>
              </a:rPr>
              <a:t>ESFP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: July 2017 holds its first annual meeting; September 2017 sponsors FM Symposium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8012" y="1600200"/>
            <a:ext cx="11049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rgbClr val="008000"/>
                </a:solidFill>
                <a:latin typeface="Gill Sans"/>
                <a:cs typeface="Gill Sans"/>
              </a:rPr>
              <a:t>The Future of Family Medicine in Ethiopia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National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21" y="1143001"/>
            <a:ext cx="11580891" cy="4983164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1.	Federal Ministry of Health (</a:t>
            </a:r>
            <a:r>
              <a:rPr lang="en-US" dirty="0" err="1">
                <a:solidFill>
                  <a:schemeClr val="bg1"/>
                </a:solidFill>
                <a:latin typeface="Gill Sans"/>
                <a:cs typeface="Gill Sans"/>
              </a:rPr>
              <a:t>FMoH</a:t>
            </a:r>
            <a:r>
              <a:rPr lang="en-US" dirty="0">
                <a:solidFill>
                  <a:schemeClr val="bg1"/>
                </a:solidFill>
                <a:latin typeface="Gill Sans"/>
                <a:cs typeface="Gill Sans"/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	•	Committed to health system expansion at all levels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	•	Defined national curriculum for FM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	•	Scope of practice for FM (operational, not philosophical) drafted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	•	Support for expanding FM training programs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	•	FM recognized by the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FMoH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as a "specialty” &amp;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FPs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paid at the 	same rate as other specialists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National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2.	FM developing within the African/Ethiopian context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3.	AAU FM graduates now working in the community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4.	Healthcare facility expansion continues (primary hospitals, secondary hospitals, community health centers, &amp; health posts)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5.	Medical students may begin FM residency before completing their community practice requirement (no need for "GP" practice prior to residency)</a:t>
            </a:r>
          </a:p>
          <a:p>
            <a:endParaRPr lang="en-US" sz="2800" dirty="0"/>
          </a:p>
          <a:p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Institutional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447801"/>
            <a:ext cx="11580891" cy="4678364"/>
          </a:xfrm>
        </p:spPr>
        <p:txBody>
          <a:bodyPr/>
          <a:lstStyle/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1. Addis Ababa University (AAU)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Administration continues to support FM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	</a:t>
            </a: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Dr. </a:t>
            </a:r>
            <a:r>
              <a:rPr lang="en-US" sz="3000" dirty="0" err="1">
                <a:solidFill>
                  <a:srgbClr val="000000"/>
                </a:solidFill>
                <a:latin typeface="Gill Sans"/>
                <a:cs typeface="Gill Sans"/>
              </a:rPr>
              <a:t>Dawit</a:t>
            </a: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Gill Sans"/>
                <a:cs typeface="Gill Sans"/>
              </a:rPr>
              <a:t>Wondimagegn</a:t>
            </a: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 </a:t>
            </a: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(the founding FM residency program 	director) promoted to </a:t>
            </a: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Director of the College of Health Sciences </a:t>
            </a: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with 	responsibility for all graduate programs in the health sciences &amp; for 	Black 	Lion Hospital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FM occupies defined physical space within the College of Health 	Sciences building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Administrative staff support assigned (Solomon)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657091" cy="4754564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3 Ethiopian residency graduates now full-time faculty (one as Program 	Director of the Residency); a 4th to be added following her 	graduation this year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University of Toronto (UT) continues academic support with workshops/	seminars for 	faculty development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4 Western-trained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serve as longer-term (3-5 years) residential FM 	faculty with their own financial support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Individual international faculty continue to provide program &amp; faculty 	support:  Ann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Evensen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Weyinshet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(Winnie)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Gossa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, John Halvorsen, 	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Nerissa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&amp; John Koehn (Gondar)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2.	St. Paul's Hospital Millennium College of Medicine seriously contemplating a FM residency that would incorporate a primary hospital &amp; medical center to serve as a model teaching/practice site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3.	Private hospitals/medical centers seriously consider FM residencies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Myungsung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Christian Medical Center (MCMC) with its College of 	Medicine (MCM)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Soddo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Christian Hospital (SCH)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4.	University of Gondar intends to re-start a FM residency this year with 5 first-year residents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28600"/>
            <a:ext cx="12188825" cy="1143000"/>
          </a:xfrm>
        </p:spPr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Training Programs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19201"/>
            <a:ext cx="11580891" cy="4906964"/>
          </a:xfrm>
        </p:spPr>
        <p:txBody>
          <a:bodyPr/>
          <a:lstStyle/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"/>
                <a:cs typeface="Gill Sans"/>
              </a:rPr>
              <a:t>AAU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•	Soon will graduate its 3rd class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•	Recruitment is improving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•	Administrative structure is maturing</a:t>
            </a:r>
          </a:p>
          <a:p>
            <a:pPr lvl="1">
              <a:buFont typeface="Wingdings" charset="2"/>
              <a:buChar char="ü"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Formal department structure within AAU guidelines</a:t>
            </a:r>
          </a:p>
          <a:p>
            <a:pPr lvl="1">
              <a:buFont typeface="Wingdings" charset="2"/>
              <a:buChar char="ü"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Residency handbook with resident/faculty expectations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•	Evolving/maturing curriculum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•	Residents training in multiple hospitals &amp; community health centers around Addis (a benefit that exposes others to FM, but with oversight challenges)</a:t>
            </a:r>
          </a:p>
          <a:p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74638"/>
            <a:ext cx="12188824" cy="1143000"/>
          </a:xfrm>
        </p:spPr>
        <p:txBody>
          <a:bodyPr/>
          <a:lstStyle/>
          <a:p>
            <a:r>
              <a:rPr lang="en-US" sz="4400" b="0" dirty="0">
                <a:solidFill>
                  <a:srgbClr val="0000FF"/>
                </a:solidFill>
                <a:latin typeface="Gill Sans"/>
                <a:cs typeface="Gill Sans"/>
              </a:rPr>
              <a:t>Growth Factors: FM Organizations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1.	Ethiopian Society of Family Physicians (ESFP) established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Completed its first Annual Meeting (July 2017)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September 2017 FM Symposium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Vehicle for leadership development &amp; professional advocacy 	for FM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2.	Eastern Africa Health Professions Educators' Association (EAHPEA)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now in its 5th 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0" dirty="0">
                <a:solidFill>
                  <a:srgbClr val="056D08"/>
                </a:solidFill>
                <a:latin typeface="Gill Sans"/>
                <a:cs typeface="Gill Sans"/>
              </a:rPr>
              <a:t>Geography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Almost twice the size of Texas</a:t>
            </a:r>
          </a:p>
          <a:p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Lowest point:  148 M (486 ft) below sea level (</a:t>
            </a:r>
            <a:r>
              <a:rPr lang="en-US" sz="3600" dirty="0" err="1">
                <a:solidFill>
                  <a:schemeClr val="bg1"/>
                </a:solidFill>
                <a:latin typeface="Gill Sans Light"/>
                <a:cs typeface="Gill Sans Light"/>
              </a:rPr>
              <a:t>Danikil</a:t>
            </a:r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 Depression)</a:t>
            </a:r>
          </a:p>
          <a:p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Highest point:  4550 M (14,928 ft) above sea level (</a:t>
            </a:r>
            <a:r>
              <a:rPr lang="en-US" sz="3600" dirty="0" err="1">
                <a:solidFill>
                  <a:schemeClr val="bg1"/>
                </a:solidFill>
                <a:latin typeface="Gill Sans Light"/>
                <a:cs typeface="Gill Sans Light"/>
              </a:rPr>
              <a:t>Ras</a:t>
            </a:r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Gill Sans Light"/>
                <a:cs typeface="Gill Sans Light"/>
              </a:rPr>
              <a:t>Dashen</a:t>
            </a:r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Addis Ababa:  2,300 M (7,546 ft)</a:t>
            </a:r>
          </a:p>
          <a:p>
            <a:r>
              <a:rPr lang="en-US" sz="3600" dirty="0">
                <a:solidFill>
                  <a:schemeClr val="bg1"/>
                </a:solidFill>
                <a:latin typeface="Gill Sans Light"/>
                <a:cs typeface="Gill Sans Light"/>
              </a:rPr>
              <a:t>Addis temperature: 60.5 F; average monthly variation 5.4 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8FF9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Potential weakening of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FMoH's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commitment to FM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Strong verbal support; less operational support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Poorly articulated vision for the role of FM within the system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Limited, if any, current employment opportunities within the 	system commensurate with the residents' training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Potential conflict/competition from existing specialties &amp; other health providers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National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The role of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in the expanding healthcare system universally not </a:t>
            </a:r>
            <a:r>
              <a:rPr lang="en-US">
                <a:solidFill>
                  <a:srgbClr val="000000"/>
                </a:solidFill>
                <a:latin typeface="Gill Sans Light"/>
                <a:cs typeface="Gill Sans Light"/>
              </a:rPr>
              <a:t>well understood. 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Are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just better-trained GPs? Are they mini-multi-specialists? Or are they comprehensive population-based providers &amp; system leaders?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4.	Inadequate numbers of FM faculty to teach in all training programs as FM expands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5. Over-reliance on other specialists &amp; on foreign/international faculty to lead/teach in FM programs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6.	Few strong, qualified Ethiopian FM leaders  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1.	AAU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Potential weakening commitment when administrative leadership 	changes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Competition/conflict from other specialties for resident-training 	opportunities &amp; FM resident responsibility on attachments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No opportunity for FM faculty practice within the institution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No onsite or affiliated outpatient clinic or hospital service to 	serve as a FM clinical practice or training site</a:t>
            </a:r>
          </a:p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219200"/>
          </a:xfrm>
        </p:spPr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19200"/>
            <a:ext cx="11580891" cy="4906965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Potential failure to establish a FM residency in Gondar &amp; in other proposed institutions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Inadequate resources to sustain current programs &amp; to support FM development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4.	Funding for resident positions (residents must obtain their own financial support)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5.	No FM role in the medical student curriculum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6.	An educational system that does not stress accountability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AAU Training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•	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Frequent turnover in FM leadership threatens stability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•	Potential burnout/dropout for new FM faculty from overwhelming responsibility with limited support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•	Over-dependence on leadership from international faculty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•	Inability to recruit quality residents who understand FM &amp; the FP’s role &amp; appropriate scope of practice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066800"/>
          </a:xfrm>
        </p:spPr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AAU Training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066800"/>
            <a:ext cx="11580891" cy="5059365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latin typeface="Gill Sans Light"/>
                <a:cs typeface="Gill Sans Light"/>
              </a:rPr>
              <a:t>•	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Inability to model FM &amp; demonstrate its value within the AAU system with a  </a:t>
            </a:r>
          </a:p>
          <a:p>
            <a:pPr lvl="1">
              <a:buFont typeface="Wingdings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Gill Sans Light"/>
                <a:cs typeface="Gill Sans Light"/>
              </a:rPr>
              <a:t>Faculty/resident practice</a:t>
            </a:r>
          </a:p>
          <a:p>
            <a:pPr lvl="1">
              <a:buFont typeface="Wingdings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Gill Sans Light"/>
                <a:cs typeface="Gill Sans Light"/>
              </a:rPr>
              <a:t>Community-based ambulatory care/training center</a:t>
            </a:r>
          </a:p>
          <a:p>
            <a:pPr lvl="1">
              <a:buFont typeface="Wingdings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Gill Sans Light"/>
                <a:cs typeface="Gill Sans Light"/>
              </a:rPr>
              <a:t>Inpatient FM service</a:t>
            </a:r>
          </a:p>
          <a:p>
            <a:pPr lvl="1">
              <a:buFont typeface="Wingdings" charset="2"/>
              <a:buChar char="ü"/>
            </a:pPr>
            <a:r>
              <a:rPr lang="en-US" sz="2400" dirty="0">
                <a:solidFill>
                  <a:srgbClr val="000000"/>
                </a:solidFill>
                <a:latin typeface="Gill Sans Light"/>
                <a:cs typeface="Gill Sans Light"/>
              </a:rPr>
              <a:t>Population-based primary health care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Failure to establish other FM training programs; AAU FM becomes an "orphan” program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Limited opportunities for leadership training &amp; faculty development for current &amp; future faculty members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•	Potential internal &amp; external "brain drain" from graduating residents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FF0000"/>
                </a:solidFill>
                <a:latin typeface="Gill Sans"/>
                <a:cs typeface="Gill Sans"/>
              </a:rPr>
              <a:t>FM Threats: FM Organizations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Failure of the ESFP to develop into a vital, influential professional organization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1.	Meeting the need of Ethiopia’s extensive healthcare under-capacity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2.	</a:t>
            </a:r>
            <a:r>
              <a:rPr lang="en-US" sz="2800" dirty="0" err="1">
                <a:solidFill>
                  <a:srgbClr val="000000"/>
                </a:solidFill>
                <a:latin typeface="Gill Sans"/>
                <a:cs typeface="Gill Sans"/>
              </a:rPr>
              <a:t>FMoH</a:t>
            </a:r>
            <a:endParaRPr lang="en-US" sz="28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Building &amp; maintaining alliances &amp; working relationships with critical 	decision-makers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Continuing to define/refine the curriculum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Continuing to define/refine the scope of practice to describe specific roles 	&amp; responsibilities for FM within the healthcare system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Collaborating to influence the design &amp; development of a comprehensive 	primary care system with integrated roles for all healthcare providers</a:t>
            </a:r>
          </a:p>
          <a:p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National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763" y="1600200"/>
            <a:ext cx="1158105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Continuing to "sell” (market) FM until everyone "gets it;" FM, as a specialty must become known &amp; understood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4.	Gaining support from existing specialties &amp; healthcare providers; building alliances, especially with Public Health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5.	Establishing better integration &amp; coordination among all local, national &amp; international FM institutions, faculty, &amp; supporters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Institutional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1.	Expanding FM programs with limited numbers of trained Ethiopian faculty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2.	Designing/implementing programs to develop FM faculty as leaders/teachers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3.	Demonstrating measurable value to each institution that supports a FM residency program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4.	Elevating FM to Department Status in the medical school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5.	Defining a role for FM in the medical student curriculum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6.	Building internal institutional alliances &amp; working relationships</a:t>
            </a:r>
          </a:p>
          <a:p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 descr="africa_ma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4012" y="228600"/>
            <a:ext cx="6477000" cy="662940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Training Programs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pPr>
              <a:buNone/>
            </a:pPr>
            <a:r>
              <a:rPr lang="en-US" b="1" dirty="0">
                <a:latin typeface="Gill Sans"/>
                <a:cs typeface="Gill Sans"/>
              </a:rPr>
              <a:t> 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1.  AAU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</a:t>
            </a: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Creating a FM demonstration clinic on campus with an associated 	inpatient hospital service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Stabilizing the number &amp; quality of resident attachment training sites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Implementing commensurate roles &amp; responsibilities for residents 	when they rotate on attachments with residents from other specialties</a:t>
            </a:r>
          </a:p>
          <a:p>
            <a:pPr>
              <a:buNone/>
            </a:pPr>
            <a:r>
              <a:rPr lang="en-US" sz="3000" dirty="0">
                <a:solidFill>
                  <a:srgbClr val="000000"/>
                </a:solidFill>
                <a:latin typeface="Gill Sans Light"/>
                <a:cs typeface="Gill Sans Light"/>
              </a:rPr>
              <a:t>	•	Maintaining &amp; developing current Ethiopian faculty; increasing their self-	confidence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Training Programs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1.  AAU (cont)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Developing more clinical teaching roles for faculty with residents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Increasing fiscal support for residents, i.e. sponsoring them as residents &amp; 	supporting resident travel, research, community-based specialty teaching, &amp; 	other learning opportunities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Continuing to mature the curriculum so that learning responsibilities, 	performance, &amp; evaluation match the written curriculum objectives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Creating a well-articulated &amp; implemented administrative structure &amp; 	process that can help FM reach Department status within the medical 	school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143000"/>
          </a:xfrm>
        </p:spPr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Training Programs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066800"/>
            <a:ext cx="11580891" cy="5059365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2.	Expanding FM training to: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Gill Sans Light"/>
                <a:cs typeface="Gill Sans Light"/>
              </a:rPr>
              <a:t>	•	</a:t>
            </a: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Gondar &amp; other university-based sites in </a:t>
            </a:r>
            <a:r>
              <a:rPr lang="en-US" sz="2500" dirty="0" err="1">
                <a:solidFill>
                  <a:srgbClr val="000000"/>
                </a:solidFill>
                <a:latin typeface="Gill Sans Light"/>
                <a:cs typeface="Gill Sans Light"/>
              </a:rPr>
              <a:t>Jimma</a:t>
            </a: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Gill Sans Light"/>
                <a:cs typeface="Gill Sans Light"/>
              </a:rPr>
              <a:t>Hawassa</a:t>
            </a: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sz="2500" dirty="0" err="1">
                <a:solidFill>
                  <a:srgbClr val="000000"/>
                </a:solidFill>
                <a:latin typeface="Gill Sans Light"/>
                <a:cs typeface="Gill Sans Light"/>
              </a:rPr>
              <a:t>Mekele</a:t>
            </a:r>
            <a:endParaRPr lang="en-US" sz="25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>
              <a:buNone/>
            </a:pP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	•	High-potential private hospitals/medical centers:  MCMC/MCM, SCH</a:t>
            </a:r>
          </a:p>
          <a:p>
            <a:pPr>
              <a:buNone/>
            </a:pP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	•	Other regional </a:t>
            </a:r>
            <a:r>
              <a:rPr lang="en-US" sz="25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r>
              <a:rPr lang="en-US" sz="2500" dirty="0">
                <a:solidFill>
                  <a:srgbClr val="000000"/>
                </a:solidFill>
                <a:latin typeface="Gill Sans Light"/>
                <a:cs typeface="Gill Sans Light"/>
              </a:rPr>
              <a:t> medical schools where the FP’s practice will be different than 	that of a FP in large urban communities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3.	Recruiting more qualified students into FM from all medical schools (requiring support from the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if it wants to reach its physician workforce goal of 50%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)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4.	Educating all residents about the appropriate scope of an FP's practice as a community-based generalist, comprehensive primary care provider, &amp; consultant to the lower &amp; mid-level providers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chemeClr val="accent1">
                    <a:lumMod val="50000"/>
                  </a:schemeClr>
                </a:solidFill>
                <a:latin typeface="Gill Sans"/>
                <a:cs typeface="Gill Sans"/>
              </a:rPr>
              <a:t>FM Challenges: FM Organizations</a:t>
            </a:r>
            <a:endParaRPr lang="en-US" sz="4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Maintaining/growing the size &amp; influence of the ESFP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Maintaining/growing the EAHPEA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Increasing collaboration with regional FM organizations, e.g. WONCA Africa, Kenya Academy of FM,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660066"/>
                </a:solidFill>
                <a:latin typeface="Gill Sans"/>
                <a:cs typeface="Gill Sans"/>
              </a:rPr>
              <a:t>FM Opportunities: 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The extensive need for FM service, coordination, &amp; leadership within the expanding Ethiopian healthcare system remains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FMoH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remains supportive &amp; open for collaboration in its desire to advance the scope &amp; quality of its healthcare system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The gap remains between the primary care currently provided by GPs,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HOs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HEWs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, &amp; other specialty providers that </a:t>
            </a:r>
            <a:r>
              <a:rPr lang="en-US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can fill</a:t>
            </a:r>
          </a:p>
          <a:p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660066"/>
                </a:solidFill>
                <a:latin typeface="Gill Sans"/>
                <a:cs typeface="Gill Sans"/>
              </a:rPr>
              <a:t>FM Opportunities: National</a:t>
            </a:r>
            <a:endParaRPr lang="en-US" sz="44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4.	The opportunity for FM-trained physicians to become leaders in the healthcare system remains; generalists make the best healthcare leaders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5.	The broadly defined scope of practice for FM could make </a:t>
            </a:r>
            <a:r>
              <a:rPr lang="en-US" sz="29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 the highest paid specialists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6.	With appropriate support at the Ministry levels, a "fast track" could be created to develop &amp; deploy more FM faculty by providing pathways for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Existing specialists who wish to expand their scope of practice &amp; 	develop academic 	skills</a:t>
            </a:r>
          </a:p>
          <a:p>
            <a:pPr>
              <a:buNone/>
            </a:pPr>
            <a:r>
              <a:rPr lang="en-US" sz="2900" dirty="0">
                <a:solidFill>
                  <a:srgbClr val="000000"/>
                </a:solidFill>
                <a:latin typeface="Gill Sans Light"/>
                <a:cs typeface="Gill Sans Light"/>
              </a:rPr>
              <a:t>	•	"Practice-qualified" GPs who wish to develop academic skills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660066"/>
                </a:solidFill>
                <a:latin typeface="Gill Sans"/>
                <a:cs typeface="Gill Sans"/>
              </a:rPr>
              <a:t>FM Opportunities: Institutional</a:t>
            </a:r>
            <a:endParaRPr lang="en-US" sz="4400" b="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580891" cy="4754564"/>
          </a:xfrm>
        </p:spPr>
        <p:txBody>
          <a:bodyPr/>
          <a:lstStyle/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1.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	AAU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Dr.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Wondimagegn's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leadership as Director of the College of Health 	Sciences provides a level of support at the highest level of leadership at 	AAU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Most current residents remain enthusiastic &amp; committed to FM; many also	demonstrate leadership potential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2.	The interest from 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St. Paul's Hospital Millennium Medical College 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provides an opportunity to develop a new program with its own community health center &amp; primary hospital clinical practice &amp; training sites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3.	</a:t>
            </a:r>
            <a:r>
              <a:rPr lang="en-US" sz="2800" dirty="0">
                <a:solidFill>
                  <a:srgbClr val="000000"/>
                </a:solidFill>
                <a:latin typeface="Gill Sans"/>
                <a:cs typeface="Gill Sans"/>
              </a:rPr>
              <a:t>Gondar</a:t>
            </a: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 remains committed to starting a residency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0066"/>
                </a:solidFill>
                <a:latin typeface="Gill Sans"/>
                <a:cs typeface="Gill Sans"/>
              </a:rPr>
              <a:t>FM Opportunities: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4.	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MCMC/MCM &amp; SCH 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seriously contemplate starting a residency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5.	The increasing numbers of medical school graduates, especially those from the regional medical schools, provide an increasing pool of future FM residents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660066"/>
                </a:solidFill>
                <a:latin typeface="Gill Sans"/>
                <a:cs typeface="Gill Sans"/>
              </a:rPr>
              <a:t>FM Opportunities: Training Programs</a:t>
            </a:r>
            <a:endParaRPr lang="en-US" sz="4400" b="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1"/>
            <a:ext cx="11657091" cy="4754564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AAU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Can build on its growing presence &amp; acceptance within the 	institution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Graduates have the opportunity to assume leadership roles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Gondar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Maintains institutional support to establish a residency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Many opportunities exist for FM to develop throughout the country, since, at present, only one program exists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295400"/>
          </a:xfrm>
        </p:spPr>
        <p:txBody>
          <a:bodyPr/>
          <a:lstStyle/>
          <a:p>
            <a:r>
              <a:rPr lang="en-US" sz="4400" b="0" dirty="0">
                <a:solidFill>
                  <a:srgbClr val="660066"/>
                </a:solidFill>
                <a:latin typeface="Gill Sans"/>
                <a:cs typeface="Gill Sans"/>
              </a:rPr>
              <a:t>FM Opportunities: FM Organizations</a:t>
            </a:r>
            <a:endParaRPr lang="en-US" sz="4400" b="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371600"/>
            <a:ext cx="11274663" cy="4754565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The 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ESFP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is recognized at the federal level, &amp; could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Become a major advocate for FM within the healthcare system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Provide professional support for the discipline &amp; its members  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Coordinate leadership development &amp; continuing education 	for its members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The 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EAHPEA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could become a major regional African organization to support the collegiality &amp; academic growth &amp; development of those committed to FM research &amp; education within the region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 descr="ethiopia-m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00" y="-22225"/>
            <a:ext cx="788352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2412" y="1143000"/>
            <a:ext cx="922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008000"/>
                </a:solidFill>
                <a:latin typeface="Gill Sans"/>
                <a:cs typeface="Gill Sans"/>
              </a:rPr>
              <a:t>Immediate “Next Step” Priorities for FM in Ethiopia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Next Step Priorities: National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sz="2800" dirty="0" err="1">
                <a:solidFill>
                  <a:srgbClr val="000000"/>
                </a:solidFill>
                <a:latin typeface="Gill Sans"/>
                <a:cs typeface="Gill Sans"/>
              </a:rPr>
              <a:t>FMoH</a:t>
            </a:r>
            <a:endParaRPr lang="en-US" sz="280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Serious re-evaluation &amp; re-commitment to FM within the healthcare 	system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Sponsor &amp; advocate for residents entering FM 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Provide employment opportunities for graduating residents as </a:t>
            </a:r>
            <a:r>
              <a:rPr lang="en-US" sz="2800" dirty="0" err="1">
                <a:solidFill>
                  <a:srgbClr val="000000"/>
                </a:solidFill>
                <a:latin typeface="Gill Sans Light"/>
                <a:cs typeface="Gill Sans Light"/>
              </a:rPr>
              <a:t>FPs</a:t>
            </a:r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Engage graduating residents, Ethiopian faculty, international faculty as 	collaborators to develop a FM system of care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  <a:latin typeface="Gill Sans Light"/>
                <a:cs typeface="Gill Sans Light"/>
              </a:rPr>
              <a:t>	•	FM needs to identify &amp; access critical &amp; influential decision makers at all 	levels; build relationships with them</a:t>
            </a:r>
          </a:p>
          <a:p>
            <a:pPr>
              <a:buNone/>
            </a:pPr>
            <a:endParaRPr lang="en-US" sz="2800" dirty="0">
              <a:solidFill>
                <a:srgbClr val="000000"/>
              </a:solidFill>
              <a:latin typeface="Gill Sans Light"/>
              <a:cs typeface="Gill Sans Light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2E7CB-E5B4-4522-BFE5-D1AB0BA01EA6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Next Step Priorities: Institutional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6570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Create a model for FM teaching &amp; practice that would incorporate residents &amp; faculty practicing together &amp; teaching in an AAU clinical outpatient &amp; inpatient setting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Expand FM residencies beyond AAU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Ensure Gondar's success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Establish a new program at St. Paul's Hospital Millennium Medical 	College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	•	Assist private hospitals &amp; medical schools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Next Step Priorities: Training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600201"/>
            <a:ext cx="11580891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1.	Invest in leadership training for all current residents &amp; faculty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2.	Expand the numbers &amp; develop the academic skills of FM faculty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3.	Integrate FM residents into attachments with other specialty residents sharing commensurate roles &amp; responsibilities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4.	Provide for active clinical teaching roles for all current FM faculty with residents </a:t>
            </a:r>
          </a:p>
          <a:p>
            <a:endParaRPr lang="en-US" dirty="0">
              <a:solidFill>
                <a:srgbClr val="000000"/>
              </a:solidFill>
              <a:latin typeface="Gill Sans Light"/>
              <a:cs typeface="Gill Sans Ligh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>
                <a:solidFill>
                  <a:srgbClr val="008000"/>
                </a:solidFill>
                <a:latin typeface="Gill Sans"/>
                <a:cs typeface="Gill Sans"/>
              </a:rPr>
              <a:t>Next Step Priorities: FM Organizations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0201"/>
            <a:ext cx="9982200" cy="4525963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Strengthen the </a:t>
            </a:r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ESFP</a:t>
            </a: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 as a major organization to provide</a:t>
            </a:r>
          </a:p>
          <a:p>
            <a:pPr>
              <a:buNone/>
            </a:pPr>
            <a:r>
              <a:rPr lang="en-US" dirty="0">
                <a:solidFill>
                  <a:srgbClr val="000000"/>
                </a:solidFill>
                <a:latin typeface="Gill Sans Light"/>
                <a:cs typeface="Gill Sans Light"/>
              </a:rPr>
              <a:t>professional support &amp; advocacy for FM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417638"/>
          </a:xfrm>
        </p:spPr>
        <p:txBody>
          <a:bodyPr/>
          <a:lstStyle/>
          <a:p>
            <a:r>
              <a:rPr lang="en-US" sz="4800" b="0" dirty="0">
                <a:solidFill>
                  <a:srgbClr val="056D08"/>
                </a:solidFill>
                <a:latin typeface="Gill Sans"/>
                <a:cs typeface="Gill Sans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19201"/>
            <a:ext cx="11657091" cy="49069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Oldest human ancestors – 5.8 to 5.2 million years ago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Africa’s oldest independent country (&gt;2,000 years old), never colonized</a:t>
            </a:r>
          </a:p>
          <a:p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Menelik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I (?son of Sheba/Solomon) founded Ethiopian empire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4</a:t>
            </a:r>
            <a:r>
              <a:rPr lang="en-US" baseline="30000" dirty="0">
                <a:solidFill>
                  <a:schemeClr val="bg1"/>
                </a:solidFill>
                <a:latin typeface="Gill Sans Light"/>
                <a:cs typeface="Gill Sans Light"/>
              </a:rPr>
              <a:t>th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century Christianity introduced from Egypt, Syria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7</a:t>
            </a:r>
            <a:r>
              <a:rPr lang="en-US" baseline="30000" dirty="0">
                <a:solidFill>
                  <a:schemeClr val="bg1"/>
                </a:solidFill>
                <a:latin typeface="Gill Sans Light"/>
                <a:cs typeface="Gill Sans Light"/>
              </a:rPr>
              <a:t>th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century rise of Islam; Ethiopia isolated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1500s Portuguese re-established contact</a:t>
            </a: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1700s, “Era of Princes”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21" y="0"/>
            <a:ext cx="11274663" cy="1143000"/>
          </a:xfrm>
        </p:spPr>
        <p:txBody>
          <a:bodyPr/>
          <a:lstStyle/>
          <a:p>
            <a:r>
              <a:rPr lang="en-US" sz="4400" b="0" dirty="0">
                <a:solidFill>
                  <a:srgbClr val="056D08"/>
                </a:solidFill>
                <a:latin typeface="Gill Sans"/>
                <a:cs typeface="Gill Sans"/>
              </a:rPr>
              <a:t>History</a:t>
            </a:r>
            <a:endParaRPr lang="en-US" sz="4400" b="0" dirty="0">
              <a:latin typeface="Gill Sans"/>
              <a:cs typeface="Gill San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21" y="1219201"/>
            <a:ext cx="11274663" cy="49069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1869 Emperor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Tewodros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unites; succeeded by Emperor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Yohannes</a:t>
            </a:r>
            <a:endParaRPr lang="en-US" dirty="0">
              <a:solidFill>
                <a:schemeClr val="bg1"/>
              </a:solidFill>
              <a:latin typeface="Gill Sans Light"/>
              <a:cs typeface="Gill Sans Light"/>
            </a:endParaRP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1889-1913 Emperor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Menelik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II; defeats Italians in 1896 at the Battle of Adwa (still a national holiday); succeeded by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Lij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Ilyassa</a:t>
            </a:r>
            <a:endParaRPr lang="en-US" dirty="0">
              <a:solidFill>
                <a:schemeClr val="bg1"/>
              </a:solidFill>
              <a:latin typeface="Gill Sans Light"/>
              <a:cs typeface="Gill Sans Light"/>
            </a:endParaRPr>
          </a:p>
          <a:p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1916 Christian nobility depose King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Iyassa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because of his Muslim sympathies</a:t>
            </a:r>
          </a:p>
          <a:p>
            <a:pPr marL="403225" lvl="1" indent="217488" defTabSz="403225">
              <a:buFont typeface="Wingdings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Make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Menelik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II’s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 daughter,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Zewditu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, Empress in 1917</a:t>
            </a:r>
          </a:p>
          <a:p>
            <a:pPr marL="403225" lvl="1" indent="217488" defTabSz="403225">
              <a:buFont typeface="Wingdings" charset="2"/>
              <a:buChar char="ü"/>
            </a:pP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Appoint her cousin,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Ras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Tafari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Gill Sans Light"/>
                <a:cs typeface="Gill Sans Light"/>
              </a:rPr>
              <a:t>Makonnen</a:t>
            </a:r>
            <a:r>
              <a:rPr lang="en-US" sz="3200" dirty="0">
                <a:solidFill>
                  <a:schemeClr val="bg1"/>
                </a:solidFill>
                <a:latin typeface="Gill Sans Light"/>
                <a:cs typeface="Gill Sans Light"/>
              </a:rPr>
              <a:t>, as regent &amp; successor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1930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Ras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Tafari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assumes name,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Haile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Gill Sans Light"/>
                <a:cs typeface="Gill Sans Light"/>
              </a:rPr>
              <a:t>Salassie</a:t>
            </a:r>
            <a:r>
              <a:rPr lang="en-US" dirty="0">
                <a:solidFill>
                  <a:schemeClr val="bg1"/>
                </a:solidFill>
                <a:latin typeface="Gill Sans Light"/>
                <a:cs typeface="Gill Sans Light"/>
              </a:rPr>
              <a:t>, assumes throne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5531C-F3B7-4618-9A07-E14445AD441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">
  <a:themeElements>
    <a:clrScheme name="Champion se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ampion sea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mpion se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mpion se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mpion se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1253</TotalTime>
  <Words>1771</Words>
  <Application>Microsoft Office PowerPoint</Application>
  <PresentationFormat>Custom</PresentationFormat>
  <Paragraphs>489</Paragraphs>
  <Slides>74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0" baseType="lpstr">
      <vt:lpstr>Arial</vt:lpstr>
      <vt:lpstr>Garamond</vt:lpstr>
      <vt:lpstr>Gill Sans</vt:lpstr>
      <vt:lpstr>Gill Sans Light</vt:lpstr>
      <vt:lpstr>Wingdings</vt:lpstr>
      <vt:lpstr>PowerPoint</vt:lpstr>
      <vt:lpstr>Family Medicine’s Continued Growth &amp; Development in Ethiopia</vt:lpstr>
      <vt:lpstr>Workshop Objectives</vt:lpstr>
      <vt:lpstr>Workshop Objectives</vt:lpstr>
      <vt:lpstr>PowerPoint Presentation</vt:lpstr>
      <vt:lpstr>Geography</vt:lpstr>
      <vt:lpstr>PowerPoint Presentation</vt:lpstr>
      <vt:lpstr>PowerPoint Presentation</vt:lpstr>
      <vt:lpstr>History</vt:lpstr>
      <vt:lpstr>History</vt:lpstr>
      <vt:lpstr>History</vt:lpstr>
      <vt:lpstr>Religion</vt:lpstr>
      <vt:lpstr>Economic Data</vt:lpstr>
      <vt:lpstr>Population Statistics</vt:lpstr>
      <vt:lpstr>Population Statistics (cont)</vt:lpstr>
      <vt:lpstr>Health Statistics</vt:lpstr>
      <vt:lpstr>Health Statistics</vt:lpstr>
      <vt:lpstr>Health Statistics: Top 10 Causes of Death</vt:lpstr>
      <vt:lpstr>Medical Education</vt:lpstr>
      <vt:lpstr>Health Workforce</vt:lpstr>
      <vt:lpstr>Health Professionals</vt:lpstr>
      <vt:lpstr>Health Professionals/1,000</vt:lpstr>
      <vt:lpstr>Health Workforce Distribution</vt:lpstr>
      <vt:lpstr>FMoH Training Initiatives</vt:lpstr>
      <vt:lpstr>FMoH Training Initiatives</vt:lpstr>
      <vt:lpstr>Ethiopian Health Tier System</vt:lpstr>
      <vt:lpstr>Health Services by Tier Facility</vt:lpstr>
      <vt:lpstr>Primary Health Care Unit</vt:lpstr>
      <vt:lpstr>PowerPoint Presentation</vt:lpstr>
      <vt:lpstr>FM in Ethiopia: 1997-98</vt:lpstr>
      <vt:lpstr>FM in Ethiopia: 2001-2005</vt:lpstr>
      <vt:lpstr>FM in Ethiopia: 2008</vt:lpstr>
      <vt:lpstr>FM in Ethiopia: 2009</vt:lpstr>
      <vt:lpstr>FM in Ethiopia: 2010</vt:lpstr>
      <vt:lpstr>FM in Ethiopia: 2011</vt:lpstr>
      <vt:lpstr>FM in Ethiopia: 2012 </vt:lpstr>
      <vt:lpstr>FM in Ethiopia: 2013 </vt:lpstr>
      <vt:lpstr>FM in Ethiopia: 2014 </vt:lpstr>
      <vt:lpstr>FM in Ethiopia: 2015 </vt:lpstr>
      <vt:lpstr>FM in Ethiopia: 2015 </vt:lpstr>
      <vt:lpstr>FM in Ethiopia: 2016 </vt:lpstr>
      <vt:lpstr>FM in Ethiopia: 2017 </vt:lpstr>
      <vt:lpstr>PowerPoint Presentation</vt:lpstr>
      <vt:lpstr>Growth Factors: National</vt:lpstr>
      <vt:lpstr>Growth Factors: National</vt:lpstr>
      <vt:lpstr>Growth Factors: Institutional</vt:lpstr>
      <vt:lpstr>Growth Factors: Institutional</vt:lpstr>
      <vt:lpstr>Growth Factors: Institutional</vt:lpstr>
      <vt:lpstr>Growth Factors: Training Programs</vt:lpstr>
      <vt:lpstr>Growth Factors: FM Organizations</vt:lpstr>
      <vt:lpstr>FM Threats: National</vt:lpstr>
      <vt:lpstr>FM Threats: National</vt:lpstr>
      <vt:lpstr>FM Threats: Institutional</vt:lpstr>
      <vt:lpstr>FM Threats: Institutional</vt:lpstr>
      <vt:lpstr>FM Threats: AAU Training Program</vt:lpstr>
      <vt:lpstr>FM Threats: AAU Training Program</vt:lpstr>
      <vt:lpstr>FM Threats: FM Organizations</vt:lpstr>
      <vt:lpstr>FM Challenges: National</vt:lpstr>
      <vt:lpstr>FM Challenges: National</vt:lpstr>
      <vt:lpstr>FM Challenges: Institutional</vt:lpstr>
      <vt:lpstr>FM Challenges: Training Programs</vt:lpstr>
      <vt:lpstr>FM Challenges: Training Programs</vt:lpstr>
      <vt:lpstr>FM Challenges: Training Programs</vt:lpstr>
      <vt:lpstr>FM Challenges: FM Organizations</vt:lpstr>
      <vt:lpstr>FM Opportunities: National</vt:lpstr>
      <vt:lpstr>FM Opportunities: National</vt:lpstr>
      <vt:lpstr>FM Opportunities: Institutional</vt:lpstr>
      <vt:lpstr>FM Opportunities: Institutional</vt:lpstr>
      <vt:lpstr>FM Opportunities: Training Programs</vt:lpstr>
      <vt:lpstr>FM Opportunities: FM Organizations</vt:lpstr>
      <vt:lpstr>PowerPoint Presentation</vt:lpstr>
      <vt:lpstr>Next Step Priorities: National</vt:lpstr>
      <vt:lpstr>Next Step Priorities: Institutional</vt:lpstr>
      <vt:lpstr>Next Step Priorities: Training Program</vt:lpstr>
      <vt:lpstr>Next Step Priorities: FM Organizations</vt:lpstr>
    </vt:vector>
  </TitlesOfParts>
  <Company>AAFP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Rover</dc:creator>
  <cp:lastModifiedBy>Ashley Poole</cp:lastModifiedBy>
  <cp:revision>34</cp:revision>
  <dcterms:created xsi:type="dcterms:W3CDTF">2017-08-14T16:09:23Z</dcterms:created>
  <dcterms:modified xsi:type="dcterms:W3CDTF">2017-10-11T14:52:27Z</dcterms:modified>
</cp:coreProperties>
</file>