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1" r:id="rId4"/>
    <p:sldId id="260" r:id="rId5"/>
    <p:sldId id="278" r:id="rId6"/>
    <p:sldId id="279" r:id="rId7"/>
    <p:sldId id="280" r:id="rId8"/>
    <p:sldId id="281" r:id="rId9"/>
    <p:sldId id="282" r:id="rId10"/>
    <p:sldId id="283" r:id="rId11"/>
    <p:sldId id="288" r:id="rId12"/>
    <p:sldId id="289" r:id="rId13"/>
    <p:sldId id="290" r:id="rId14"/>
    <p:sldId id="284" r:id="rId15"/>
    <p:sldId id="285" r:id="rId16"/>
    <p:sldId id="286" r:id="rId17"/>
    <p:sldId id="287" r:id="rId18"/>
    <p:sldId id="258" r:id="rId19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>
      <p:cViewPr varScale="1">
        <p:scale>
          <a:sx n="87" d="100"/>
          <a:sy n="87" d="100"/>
        </p:scale>
        <p:origin x="298" y="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0D0EA1-186D-42BB-AE6D-92D862308D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2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9BEBA-59C9-44F8-B95F-7ABF5350F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91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19268-0D2F-41CA-B37C-CE675E3046C9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brand ppt_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>
            <a:lvl1pPr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0E7D5-2386-4BF2-BEDB-F9EEAF3E0F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6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718" y="274639"/>
            <a:ext cx="281866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721" y="274639"/>
            <a:ext cx="82528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75397B-C1FD-409D-84CA-BDF98B234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8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721" y="274639"/>
            <a:ext cx="11274663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3147" y="6381750"/>
            <a:ext cx="711015" cy="476250"/>
          </a:xfrm>
        </p:spPr>
        <p:txBody>
          <a:bodyPr/>
          <a:lstStyle>
            <a:lvl1pPr>
              <a:defRPr/>
            </a:lvl1pPr>
          </a:lstStyle>
          <a:p>
            <a:fld id="{543AB522-D0C9-4EC7-8854-1D98DD263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25531C-F3B7-4618-9A07-E14445AD4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3742C1-DE04-44DB-9E21-73AB9B429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21" y="1600201"/>
            <a:ext cx="5535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3626" y="1600201"/>
            <a:ext cx="5535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23272A-A81E-4761-AEE7-A2A50D1A82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21EA65-0E8D-4E87-9D3C-61AC39E0E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9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5EB041-ED23-4471-A775-3B165D8EC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7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02E7CB-E5B4-4522-BFE5-D1AB0BA01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6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85F8A9-A22B-4E52-9689-D1C790C4C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6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C07190-35DA-4B4D-80A9-BB848C9A26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rand ppt_INTERIO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721" y="274638"/>
            <a:ext cx="11274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721" y="1600201"/>
            <a:ext cx="112746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3147" y="6381750"/>
            <a:ext cx="71101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40AFF801-4D52-4516-B766-8E24031359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aconbarry@juno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162" y="1219200"/>
            <a:ext cx="10360501" cy="2381251"/>
          </a:xfrm>
        </p:spPr>
        <p:txBody>
          <a:bodyPr/>
          <a:lstStyle/>
          <a:p>
            <a:r>
              <a:rPr lang="en-US" dirty="0"/>
              <a:t>Seven Years Teaching Family Medicine in Africa: (and Why I Want You to Help Me Build a Medical School in Western Ethiopia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Barry J. Bacon MD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551B0-88DE-49BA-AE85-6C66089DD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 in Africa: </a:t>
            </a:r>
            <a:r>
              <a:rPr lang="en-US" dirty="0" err="1"/>
              <a:t>Gambela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EE93A-EE8B-4696-B5A2-6287D7238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South Sudanese friend introduced me to his dream of creating a medical school in </a:t>
            </a:r>
            <a:r>
              <a:rPr lang="en-US" dirty="0" err="1"/>
              <a:t>Gambela</a:t>
            </a:r>
            <a:r>
              <a:rPr lang="en-US" dirty="0"/>
              <a:t>, Ethiopia where there is a large refugee population.  </a:t>
            </a:r>
          </a:p>
          <a:p>
            <a:r>
              <a:rPr lang="en-US" dirty="0"/>
              <a:t>Using medical education as an opportunity to work toward peace</a:t>
            </a:r>
          </a:p>
          <a:p>
            <a:r>
              <a:rPr lang="en-US" dirty="0"/>
              <a:t>An area of large refugee population who cannot go home and have no future in the camp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936D6-1718-4569-8A13-42ED8B4532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9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0BBDD-BDBB-40A3-9BE3-EDB1EB36D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914400"/>
          </a:xfrm>
        </p:spPr>
        <p:txBody>
          <a:bodyPr/>
          <a:lstStyle/>
          <a:p>
            <a:r>
              <a:rPr lang="en-US" dirty="0"/>
              <a:t>Seven Years Teaching in Africa: Refugees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9351-C0CB-4571-9DCE-F821FD04B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21" y="762000"/>
            <a:ext cx="11274663" cy="5364164"/>
          </a:xfrm>
        </p:spPr>
        <p:txBody>
          <a:bodyPr/>
          <a:lstStyle/>
          <a:p>
            <a:r>
              <a:rPr lang="en-US" dirty="0"/>
              <a:t>Global averages in school vs refugees:</a:t>
            </a:r>
          </a:p>
          <a:p>
            <a:r>
              <a:rPr lang="en-US" dirty="0"/>
              <a:t>91% vs 50% primary school</a:t>
            </a:r>
          </a:p>
          <a:p>
            <a:r>
              <a:rPr lang="en-US" dirty="0"/>
              <a:t>84% vs 22% secondary school</a:t>
            </a:r>
          </a:p>
          <a:p>
            <a:r>
              <a:rPr lang="en-US" dirty="0"/>
              <a:t>34% vs 1% university</a:t>
            </a:r>
          </a:p>
          <a:p>
            <a:r>
              <a:rPr lang="en-US" dirty="0"/>
              <a:t>16 million refugees under UNHCR.  6 million aged 5-17</a:t>
            </a:r>
          </a:p>
          <a:p>
            <a:r>
              <a:rPr lang="en-US" dirty="0"/>
              <a:t>This represents a huge health disparity and resource lost</a:t>
            </a:r>
          </a:p>
          <a:p>
            <a:r>
              <a:rPr lang="en-US" dirty="0"/>
              <a:t>In </a:t>
            </a:r>
            <a:r>
              <a:rPr lang="en-US" dirty="0" err="1"/>
              <a:t>Kakuma</a:t>
            </a:r>
            <a:r>
              <a:rPr lang="en-US" dirty="0"/>
              <a:t> Camp, northern Kenya, 1 in 50 children graduate from high school </a:t>
            </a:r>
          </a:p>
          <a:p>
            <a:r>
              <a:rPr lang="en-US" sz="2400" dirty="0"/>
              <a:t>UNHCR Website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1F13E5-4CD6-478D-B73A-C230194FB2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63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27E2D-CF2F-46A8-AEB6-F94BB6E8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914400"/>
          </a:xfrm>
        </p:spPr>
        <p:txBody>
          <a:bodyPr/>
          <a:lstStyle/>
          <a:p>
            <a:r>
              <a:rPr lang="en-US" dirty="0"/>
              <a:t>Strategies for Education of Refugees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E9C60-32B1-4869-AD4C-484767B89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21" y="1066801"/>
            <a:ext cx="11274663" cy="5059364"/>
          </a:xfrm>
        </p:spPr>
        <p:txBody>
          <a:bodyPr/>
          <a:lstStyle/>
          <a:p>
            <a:r>
              <a:rPr lang="en-US" dirty="0"/>
              <a:t>Six Strategies:</a:t>
            </a:r>
          </a:p>
          <a:p>
            <a:pPr lvl="0"/>
            <a:r>
              <a:rPr lang="en-US" dirty="0"/>
              <a:t>Adequately fund schools and universities</a:t>
            </a:r>
          </a:p>
          <a:p>
            <a:pPr lvl="0"/>
            <a:r>
              <a:rPr lang="en-US" dirty="0"/>
              <a:t>Expand vocational training</a:t>
            </a:r>
          </a:p>
          <a:p>
            <a:pPr lvl="0"/>
            <a:r>
              <a:rPr lang="en-US" dirty="0"/>
              <a:t>Develop a Syrian curriculum for displaced Syrian refugees</a:t>
            </a:r>
          </a:p>
          <a:p>
            <a:pPr lvl="0"/>
            <a:r>
              <a:rPr lang="en-US" dirty="0"/>
              <a:t>Allow refugee teachers to teach</a:t>
            </a:r>
          </a:p>
          <a:p>
            <a:pPr lvl="0"/>
            <a:r>
              <a:rPr lang="en-US" dirty="0"/>
              <a:t>Develop competency tests as an alternative to transcripts</a:t>
            </a:r>
          </a:p>
          <a:p>
            <a:pPr lvl="0"/>
            <a:r>
              <a:rPr lang="en-US" dirty="0"/>
              <a:t>Facilitate travel for studies</a:t>
            </a:r>
          </a:p>
          <a:p>
            <a:r>
              <a:rPr lang="en-US" sz="2400" dirty="0"/>
              <a:t>World Economic Forum Website “Why refugee education is a problem- and six solutions” by Lorna Solis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3AE294-1C1E-4467-9643-24DF8F8349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EFF9-7CD5-4560-99C2-00DE3374E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Refugee Applicants to </a:t>
            </a:r>
            <a:r>
              <a:rPr lang="en-US" dirty="0" err="1"/>
              <a:t>Gambela</a:t>
            </a:r>
            <a:r>
              <a:rPr lang="en-US" dirty="0"/>
              <a:t> Medical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0CED3-CE73-4FED-B281-6440CB7CA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articles on including refugee health as part of medical school curriculum.  Assisting refugees.  Medical clinics for refugees.  </a:t>
            </a:r>
          </a:p>
          <a:p>
            <a:r>
              <a:rPr lang="en-US" dirty="0"/>
              <a:t>No articles about medical school training of students who are refugees.  </a:t>
            </a:r>
          </a:p>
          <a:p>
            <a:r>
              <a:rPr lang="en-US" dirty="0"/>
              <a:t>Uncharted, important territory.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6FAB4-78C2-45AA-9894-6C9E15F522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85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5161F-4CD5-493A-BA88-05950EBA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 in Africa: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ECCE8-F733-4EBA-B22F-BBB4D4198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Ethiopia gains another medical school and improved health care.</a:t>
            </a:r>
          </a:p>
          <a:p>
            <a:r>
              <a:rPr lang="en-US" dirty="0"/>
              <a:t>South Sudanese gain a future and opportunity for education.</a:t>
            </a:r>
          </a:p>
          <a:p>
            <a:r>
              <a:rPr lang="en-US" dirty="0"/>
              <a:t>American partnership gains access to a long term, sustainable global health intervention, mutually respectful learning opportunity for African/American students.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9B67B7-FB58-42EF-9B15-711EB90AC4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8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7F9BE-2B9A-4841-8463-FA3A2CDE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 in Africa: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913D6-5E5C-4A1B-A615-ADFC415B1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21" y="2667000"/>
            <a:ext cx="11274663" cy="3459164"/>
          </a:xfrm>
        </p:spPr>
        <p:txBody>
          <a:bodyPr/>
          <a:lstStyle/>
          <a:p>
            <a:r>
              <a:rPr lang="en-US" dirty="0"/>
              <a:t>The Ethiopian leadership is on board. The South Sudanese partners are on board.  The University of </a:t>
            </a:r>
            <a:r>
              <a:rPr lang="en-US" dirty="0" err="1"/>
              <a:t>Gambela</a:t>
            </a:r>
            <a:r>
              <a:rPr lang="en-US" dirty="0"/>
              <a:t> is ready to move forward.  We need American partners.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2A9C5-9CFF-465A-82A6-F8CCA78E5F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78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963A5-1E40-4DF5-BE81-E7FA0EA19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Teaching: </a:t>
            </a:r>
            <a:r>
              <a:rPr lang="en-US" dirty="0" err="1"/>
              <a:t>Gambela</a:t>
            </a:r>
            <a:r>
              <a:rPr lang="en-US" dirty="0"/>
              <a:t>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05D12-FAAA-4C4D-9A4B-56A1E8212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21" y="2209800"/>
            <a:ext cx="11274663" cy="3916364"/>
          </a:xfrm>
        </p:spPr>
        <p:txBody>
          <a:bodyPr/>
          <a:lstStyle/>
          <a:p>
            <a:r>
              <a:rPr lang="en-US" dirty="0"/>
              <a:t>Bigger than any of us.  Which is why I need your help.  I need to develop American partnerships to make this happen.  I am changing jobs and unloading my schedule so that I can work on this more consistently.  Please talk to me </a:t>
            </a:r>
            <a:r>
              <a:rPr lang="en-US" u="sng" dirty="0">
                <a:hlinkClick r:id="rId2"/>
              </a:rPr>
              <a:t>baconbarry@juno.com</a:t>
            </a:r>
            <a:r>
              <a:rPr lang="en-US" dirty="0"/>
              <a:t> 570 Hotchkiss Rd, Colville, WA  99114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1EC3AC-B715-4833-BB6D-7381597F15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5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2863F-0BAA-45EF-B28F-852C732C5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 in Africa: 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A2897-03E8-4A37-AA03-214032083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21" y="3200400"/>
            <a:ext cx="11274663" cy="2925764"/>
          </a:xfrm>
        </p:spPr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0AB491-1FB5-4123-AE0A-BCBBFDB044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1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8E350-BF3C-464D-8448-32AFF469EDCE}" type="slidenum">
              <a:rPr lang="en-US"/>
              <a:pPr/>
              <a:t>18</a:t>
            </a:fld>
            <a:endParaRPr lang="en-US"/>
          </a:p>
        </p:txBody>
      </p:sp>
      <p:pic>
        <p:nvPicPr>
          <p:cNvPr id="15364" name="Picture 4" descr="PPTpagefromBOOK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64515" y="0"/>
            <a:ext cx="4168750" cy="62501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have no relationships with pharmaceutical companies or healthcare manufacturing companies to disclose, nor have I interfered with the American presidential election in any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C605D-7BEB-4EB2-A526-DA3CBA02E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 Family Medicine: </a:t>
            </a:r>
            <a:br>
              <a:rPr lang="en-US" dirty="0"/>
            </a:br>
            <a:r>
              <a:rPr lang="en-US" dirty="0"/>
              <a:t>Goals and Objectives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19C5A16-357E-4A46-94C9-F0C171A48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961344"/>
              </p:ext>
            </p:extLst>
          </p:nvPr>
        </p:nvGraphicFramePr>
        <p:xfrm>
          <a:off x="304800" y="1752600"/>
          <a:ext cx="11274425" cy="4038600"/>
        </p:xfrm>
        <a:graphic>
          <a:graphicData uri="http://schemas.openxmlformats.org/drawingml/2006/table">
            <a:tbl>
              <a:tblPr/>
              <a:tblGrid>
                <a:gridCol w="11274425">
                  <a:extLst>
                    <a:ext uri="{9D8B030D-6E8A-4147-A177-3AD203B41FA5}">
                      <a16:colId xmlns:a16="http://schemas.microsoft.com/office/drawing/2014/main" val="3318466142"/>
                    </a:ext>
                  </a:extLst>
                </a:gridCol>
              </a:tblGrid>
              <a:tr h="4038600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Provide high quality, objective information about health disparities unique to Africa</a:t>
                      </a:r>
                      <a:endParaRPr lang="en-US" sz="4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Convince others that promoting peace is good medicine</a:t>
                      </a:r>
                      <a:endParaRPr lang="en-US" sz="4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400" dirty="0">
                        <a:effectLst/>
                        <a:latin typeface="arial" panose="020B0604020202020204" pitchFamily="34" charset="0"/>
                      </a:endParaRPr>
                    </a:p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Lead discussion and sharing of ideas about the benefits and challenges of developing a medical school in a refugee dense area as a means of healthcare transformation and peace promotion</a:t>
                      </a:r>
                      <a:endParaRPr lang="en-US" sz="44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7130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418C2-753B-4BAE-9B31-B6F88D31C3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3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084F-29CE-4980-BDDD-64AE0297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 family medicine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5585E-7EA8-40DC-90FF-1B1085659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833" y="1219201"/>
            <a:ext cx="10360501" cy="1523999"/>
          </a:xfrm>
        </p:spPr>
        <p:txBody>
          <a:bodyPr/>
          <a:lstStyle/>
          <a:p>
            <a:r>
              <a:rPr lang="en-US" sz="3600" dirty="0"/>
              <a:t>It all started in the Amazon Rainforest; </a:t>
            </a:r>
          </a:p>
          <a:p>
            <a:r>
              <a:rPr lang="en-US" sz="3600" dirty="0"/>
              <a:t>Iquitos, Peru, 2009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18218-D771-487E-9E46-7F0EF73F31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742C1-DE04-44DB-9E21-73AB9B4297C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4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0F367-9E4E-4E66-ADD8-B114B8E08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 in Africa: Western Kenya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87A5A-68BD-4313-8C3B-9E2319371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2012 Western Kenya: </a:t>
            </a:r>
          </a:p>
          <a:p>
            <a:r>
              <a:rPr lang="en-US" dirty="0"/>
              <a:t>Family medicine and emergency medicine.  Educating the entire team.  Partnership with Contra Costa Global Health Fellows.  Connect with South Sudanese students.</a:t>
            </a:r>
          </a:p>
          <a:p>
            <a:r>
              <a:rPr lang="en-US" dirty="0"/>
              <a:t>Very small volume of patients, private hospital, insurance challenges, leadership by emergency medicine.  How will it fit into the existing healthcare model?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2DFB-C6BB-4897-9D7C-8F05671E94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5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A041D-B88C-4B4D-90A0-E2D8C7A22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 in Africa: Malawi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DF71F-1FE5-4508-BE79-86AE1A7E6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2016 Malawi: </a:t>
            </a:r>
          </a:p>
          <a:p>
            <a:r>
              <a:rPr lang="en-US" dirty="0"/>
              <a:t>Connection to global seed; partnership with UW and others; large volume of patients for clinical experience.  Clear vision for integration of family physicians into existing structure.  </a:t>
            </a:r>
          </a:p>
          <a:p>
            <a:r>
              <a:rPr lang="en-US" dirty="0"/>
              <a:t>Overwhelming clinical need.  Difficult environment, limited tools, limited pool of physicians for recruitment.  Leadership in Blantyre.  Two sites with plans to expand to more.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256CA-9719-4D3A-8578-E09722B2E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8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398CC-40B2-4F42-A17E-88B540FDC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 in Africa: the Horn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87E50-D31B-478C-903E-EB2CACE78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2013-17 horn of Africa: </a:t>
            </a:r>
          </a:p>
          <a:p>
            <a:r>
              <a:rPr lang="en-US" dirty="0"/>
              <a:t>Creation of an academic setting for teaching.  Solid team of family medicine trainers at one site, including general surgeon.  </a:t>
            </a:r>
          </a:p>
          <a:p>
            <a:r>
              <a:rPr lang="en-US" dirty="0"/>
              <a:t>Lack of financial strength of hospital led to uncertainty with residency placement- may need to be moved.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1951AE-3340-4CA8-A395-185B365A5E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33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DE81D-27DC-4861-A62D-4FE872E20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039816"/>
          </a:xfrm>
        </p:spPr>
        <p:txBody>
          <a:bodyPr/>
          <a:lstStyle/>
          <a:p>
            <a:r>
              <a:rPr lang="en-US" dirty="0"/>
              <a:t>Seven Years Teaching in Africa: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2798B-EABB-4C7B-9B34-E9BA4F68D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21" y="914400"/>
            <a:ext cx="11274663" cy="5467349"/>
          </a:xfrm>
        </p:spPr>
        <p:txBody>
          <a:bodyPr/>
          <a:lstStyle/>
          <a:p>
            <a:r>
              <a:rPr lang="en-US" dirty="0"/>
              <a:t>There is great value in developing family medicine internationally</a:t>
            </a:r>
          </a:p>
          <a:p>
            <a:r>
              <a:rPr lang="en-US" dirty="0"/>
              <a:t>Family medicine is highly desirable, needed, sustainable</a:t>
            </a:r>
          </a:p>
          <a:p>
            <a:r>
              <a:rPr lang="en-US" dirty="0"/>
              <a:t>Education is an important long term strategy for improving outcomes in developing countries</a:t>
            </a:r>
          </a:p>
          <a:p>
            <a:r>
              <a:rPr lang="en-US" dirty="0"/>
              <a:t>Appropriate relationships and integration of family medicine jobs into existing medical structure is needed</a:t>
            </a:r>
          </a:p>
          <a:p>
            <a:r>
              <a:rPr lang="en-US" dirty="0"/>
              <a:t>Adequate patient volumes, recruitment of local leadership, creation of academic learning environment</a:t>
            </a:r>
          </a:p>
          <a:p>
            <a:r>
              <a:rPr lang="en-US" dirty="0"/>
              <a:t>Disciplined, consistent teaching faculty on site is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45A3D1-4F73-440B-ADCC-069E1792FC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59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6D01C-426C-4DDD-9D20-B219C926D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Years Teaching in Africa: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CF70D-873C-4F70-8A92-E462F7099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education as a peace initiative.  Understanding health from a community perspective requires stepping outside of the clinic model.  </a:t>
            </a:r>
          </a:p>
          <a:p>
            <a:r>
              <a:rPr lang="en-US" dirty="0"/>
              <a:t>What are the basic needs that every one of us shares no matter where we are on the planet, without which we suffer poorer health outcomes?</a:t>
            </a:r>
          </a:p>
          <a:p>
            <a:r>
              <a:rPr lang="en-US" dirty="0"/>
              <a:t>Air, water, food, shelter, clothing, fuel, basic health access, education/means to improve understanding, peace.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E2990D-B343-436C-926B-78DD821B06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0869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">
  <a:themeElements>
    <a:clrScheme name="Champion se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mpion sea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mpion se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11834</TotalTime>
  <Words>851</Words>
  <Application>Microsoft Office PowerPoint</Application>
  <PresentationFormat>Custom</PresentationFormat>
  <Paragraphs>90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</vt:lpstr>
      <vt:lpstr>Calibri</vt:lpstr>
      <vt:lpstr>Garamond</vt:lpstr>
      <vt:lpstr>PowerPoint</vt:lpstr>
      <vt:lpstr>Seven Years Teaching Family Medicine in Africa: (and Why I Want You to Help Me Build a Medical School in Western Ethiopia</vt:lpstr>
      <vt:lpstr>Disclaimer</vt:lpstr>
      <vt:lpstr>Seven Years Teaching Family Medicine:  Goals and Objectives</vt:lpstr>
      <vt:lpstr>Seven years teaching family medicine</vt:lpstr>
      <vt:lpstr>Seven Years Teaching in Africa: Western Kenya</vt:lpstr>
      <vt:lpstr>Seven Years Teaching in Africa: Malawi</vt:lpstr>
      <vt:lpstr>Seven Years Teaching in Africa: the Horn</vt:lpstr>
      <vt:lpstr>Seven Years Teaching in Africa: Summary</vt:lpstr>
      <vt:lpstr>Seven Years Teaching in Africa: Peace</vt:lpstr>
      <vt:lpstr>Seven Years Teaching in Africa: Gambela</vt:lpstr>
      <vt:lpstr>Seven Years Teaching in Africa: Refugees</vt:lpstr>
      <vt:lpstr>Strategies for Education of Refugees</vt:lpstr>
      <vt:lpstr>Including Refugee Applicants to Gambela Medical School</vt:lpstr>
      <vt:lpstr>Seven Years Teaching in Africa: Partnerships</vt:lpstr>
      <vt:lpstr>Seven Years Teaching in Africa: Partners</vt:lpstr>
      <vt:lpstr>Seven Years Teaching: Gambela Conclusions</vt:lpstr>
      <vt:lpstr>Seven Years Teaching in Africa: Final Thoughts</vt:lpstr>
      <vt:lpstr>PowerPoint Presentation</vt:lpstr>
    </vt:vector>
  </TitlesOfParts>
  <Company>AAFP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Rover</dc:creator>
  <cp:lastModifiedBy>Ashley Poole</cp:lastModifiedBy>
  <cp:revision>30</cp:revision>
  <dcterms:created xsi:type="dcterms:W3CDTF">2013-05-20T16:20:33Z</dcterms:created>
  <dcterms:modified xsi:type="dcterms:W3CDTF">2017-10-10T21:15:48Z</dcterms:modified>
</cp:coreProperties>
</file>