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69" r:id="rId3"/>
    <p:sldId id="259" r:id="rId4"/>
    <p:sldId id="257" r:id="rId5"/>
    <p:sldId id="260" r:id="rId6"/>
    <p:sldId id="261" r:id="rId7"/>
    <p:sldId id="284" r:id="rId8"/>
    <p:sldId id="276" r:id="rId9"/>
    <p:sldId id="275" r:id="rId10"/>
    <p:sldId id="277" r:id="rId11"/>
    <p:sldId id="278" r:id="rId12"/>
    <p:sldId id="262" r:id="rId13"/>
    <p:sldId id="272" r:id="rId14"/>
    <p:sldId id="270" r:id="rId15"/>
    <p:sldId id="271" r:id="rId16"/>
    <p:sldId id="282" r:id="rId17"/>
    <p:sldId id="274" r:id="rId18"/>
    <p:sldId id="263" r:id="rId19"/>
    <p:sldId id="264" r:id="rId20"/>
    <p:sldId id="266" r:id="rId21"/>
    <p:sldId id="267" r:id="rId22"/>
    <p:sldId id="265" r:id="rId23"/>
    <p:sldId id="281" r:id="rId24"/>
    <p:sldId id="28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23"/>
    <a:srgbClr val="0000FF"/>
    <a:srgbClr val="F9A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3094" autoAdjust="0"/>
  </p:normalViewPr>
  <p:slideViewPr>
    <p:cSldViewPr>
      <p:cViewPr varScale="1">
        <p:scale>
          <a:sx n="117" d="100"/>
          <a:sy n="117" d="100"/>
        </p:scale>
        <p:origin x="2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E92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Pain</c:v>
                </c:pt>
                <c:pt idx="1">
                  <c:v>Other</c:v>
                </c:pt>
                <c:pt idx="2">
                  <c:v>Financial</c:v>
                </c:pt>
                <c:pt idx="3">
                  <c:v>Smoking, exercise or diet</c:v>
                </c:pt>
                <c:pt idx="4">
                  <c:v>Mental Health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5.0</c:v>
                </c:pt>
                <c:pt idx="1">
                  <c:v>8.0</c:v>
                </c:pt>
                <c:pt idx="2">
                  <c:v>8.0</c:v>
                </c:pt>
                <c:pt idx="3">
                  <c:v>15.0</c:v>
                </c:pt>
                <c:pt idx="4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Pain</c:v>
                </c:pt>
                <c:pt idx="1">
                  <c:v>Other</c:v>
                </c:pt>
                <c:pt idx="2">
                  <c:v>Financial</c:v>
                </c:pt>
                <c:pt idx="3">
                  <c:v>Smoking, exercise or diet</c:v>
                </c:pt>
                <c:pt idx="4">
                  <c:v>Mental Health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Pain</c:v>
                </c:pt>
                <c:pt idx="1">
                  <c:v>Other</c:v>
                </c:pt>
                <c:pt idx="2">
                  <c:v>Financial</c:v>
                </c:pt>
                <c:pt idx="3">
                  <c:v>Smoking, exercise or diet</c:v>
                </c:pt>
                <c:pt idx="4">
                  <c:v>Mental Health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429920"/>
        <c:axId val="-771427872"/>
      </c:barChart>
      <c:catAx>
        <c:axId val="-77142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71427872"/>
        <c:crossesAt val="0.0"/>
        <c:auto val="1"/>
        <c:lblAlgn val="ctr"/>
        <c:lblOffset val="100"/>
        <c:noMultiLvlLbl val="0"/>
      </c:catAx>
      <c:valAx>
        <c:axId val="-771427872"/>
        <c:scaling>
          <c:orientation val="minMax"/>
          <c:max val="47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7142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69662542182227"/>
          <c:y val="0.0720156770944173"/>
          <c:w val="0.666731533558305"/>
          <c:h val="0.578403561041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(N = 46)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Health Confidence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(N = 45)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Health Confidence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6.689999999999999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Follow-up (N = 21)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Health Confidence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771382944"/>
        <c:axId val="-771380896"/>
      </c:barChart>
      <c:catAx>
        <c:axId val="-77138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771380896"/>
        <c:crosses val="autoZero"/>
        <c:auto val="1"/>
        <c:lblAlgn val="ctr"/>
        <c:lblOffset val="100"/>
        <c:noMultiLvlLbl val="0"/>
      </c:catAx>
      <c:valAx>
        <c:axId val="-771380896"/>
        <c:scaling>
          <c:orientation val="minMax"/>
          <c:max val="1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71382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15980971128609"/>
          <c:y val="0.834430812427517"/>
          <c:w val="0.869574053243345"/>
          <c:h val="0.1250234092360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61212270341207"/>
          <c:y val="0.0774680909268845"/>
          <c:w val="0.829295439632546"/>
          <c:h val="0.459143070695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(N = 46)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SUDS level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(N =46)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SUDS level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Follow up (N =  21)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SUDS level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345904"/>
        <c:axId val="-771343856"/>
      </c:barChart>
      <c:catAx>
        <c:axId val="-77134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771343856"/>
        <c:crosses val="autoZero"/>
        <c:auto val="1"/>
        <c:lblAlgn val="ctr"/>
        <c:lblOffset val="100"/>
        <c:noMultiLvlLbl val="0"/>
      </c:catAx>
      <c:valAx>
        <c:axId val="-771343856"/>
        <c:scaling>
          <c:orientation val="minMax"/>
          <c:max val="5.5"/>
          <c:min val="2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71345904"/>
        <c:crosses val="autoZero"/>
        <c:crossBetween val="between"/>
        <c:majorUnit val="1.0"/>
      </c:valAx>
    </c:plotArea>
    <c:legend>
      <c:legendPos val="b"/>
      <c:layout>
        <c:manualLayout>
          <c:xMode val="edge"/>
          <c:yMode val="edge"/>
          <c:x val="0.0568635170603674"/>
          <c:y val="0.681587926509186"/>
          <c:w val="0.886272829177603"/>
          <c:h val="0.187790136678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Average helpfulness score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helpfulness score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Post-Intervention (N = 43)</c:v>
                </c:pt>
                <c:pt idx="1">
                  <c:v>At Follow-Up (N = 21)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302880"/>
        <c:axId val="-771301248"/>
      </c:barChart>
      <c:catAx>
        <c:axId val="-77130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771301248"/>
        <c:crosses val="autoZero"/>
        <c:auto val="1"/>
        <c:lblAlgn val="ctr"/>
        <c:lblOffset val="100"/>
        <c:noMultiLvlLbl val="0"/>
      </c:catAx>
      <c:valAx>
        <c:axId val="-771301248"/>
        <c:scaling>
          <c:orientation val="minMax"/>
          <c:min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7130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Action involving lifestyle</c:v>
                </c:pt>
                <c:pt idx="1">
                  <c:v>Action involving outside org.</c:v>
                </c:pt>
                <c:pt idx="2">
                  <c:v>Action involving self care</c:v>
                </c:pt>
                <c:pt idx="3">
                  <c:v>Any action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27.0</c:v>
                </c:pt>
                <c:pt idx="2">
                  <c:v>56.0</c:v>
                </c:pt>
                <c:pt idx="3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Action involving lifestyle</c:v>
                </c:pt>
                <c:pt idx="1">
                  <c:v>Action involving outside org.</c:v>
                </c:pt>
                <c:pt idx="2">
                  <c:v>Action involving self care</c:v>
                </c:pt>
                <c:pt idx="3">
                  <c:v>Any action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Action involving lifestyle</c:v>
                </c:pt>
                <c:pt idx="1">
                  <c:v>Action involving outside org.</c:v>
                </c:pt>
                <c:pt idx="2">
                  <c:v>Action involving self care</c:v>
                </c:pt>
                <c:pt idx="3">
                  <c:v>Any action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261792"/>
        <c:axId val="-771259472"/>
      </c:barChart>
      <c:catAx>
        <c:axId val="-77126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71259472"/>
        <c:crosses val="autoZero"/>
        <c:auto val="1"/>
        <c:lblAlgn val="ctr"/>
        <c:lblOffset val="100"/>
        <c:noMultiLvlLbl val="0"/>
      </c:catAx>
      <c:valAx>
        <c:axId val="-77125947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7126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 Who Completed Follow-up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 Who Completed Follow-up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048400"/>
        <c:axId val="-770982000"/>
      </c:barChart>
      <c:catAx>
        <c:axId val="-77104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70982000"/>
        <c:crosses val="autoZero"/>
        <c:auto val="1"/>
        <c:lblAlgn val="ctr"/>
        <c:lblOffset val="100"/>
        <c:noMultiLvlLbl val="0"/>
      </c:catAx>
      <c:valAx>
        <c:axId val="-770982000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71048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8133096266193"/>
          <c:y val="0.0583276868936696"/>
          <c:w val="0.657726554341998"/>
          <c:h val="0.469997655038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Mental Health problem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 who took action step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problems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Percent who took action step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1220016"/>
        <c:axId val="-771217968"/>
      </c:barChart>
      <c:catAx>
        <c:axId val="-77122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71217968"/>
        <c:crosses val="autoZero"/>
        <c:auto val="1"/>
        <c:lblAlgn val="ctr"/>
        <c:lblOffset val="100"/>
        <c:noMultiLvlLbl val="0"/>
      </c:catAx>
      <c:valAx>
        <c:axId val="-77121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71220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04240397369684"/>
          <c:y val="0.648355943239683"/>
          <c:w val="0.702592639629724"/>
          <c:h val="0.1128260034568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4558180227472"/>
          <c:y val="0.0690112662668667"/>
          <c:w val="0.626122823356758"/>
          <c:h val="0.718522648945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Non-Pharm. Pain Plan</c:v>
                </c:pt>
                <c:pt idx="1">
                  <c:v>Behavior Change</c:v>
                </c:pt>
                <c:pt idx="2">
                  <c:v>Anxiety/Relaxation</c:v>
                </c:pt>
                <c:pt idx="3">
                  <c:v>Problem solving</c:v>
                </c:pt>
                <c:pt idx="4">
                  <c:v>BATHE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8.0</c:v>
                </c:pt>
                <c:pt idx="2">
                  <c:v>10.0</c:v>
                </c:pt>
                <c:pt idx="3">
                  <c:v>18.0</c:v>
                </c:pt>
                <c:pt idx="4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Non-Pharm. Pain Plan</c:v>
                </c:pt>
                <c:pt idx="1">
                  <c:v>Behavior Change</c:v>
                </c:pt>
                <c:pt idx="2">
                  <c:v>Anxiety/Relaxation</c:v>
                </c:pt>
                <c:pt idx="3">
                  <c:v>Problem solving</c:v>
                </c:pt>
                <c:pt idx="4">
                  <c:v>BATHE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Non-Pharm. Pain Plan</c:v>
                </c:pt>
                <c:pt idx="1">
                  <c:v>Behavior Change</c:v>
                </c:pt>
                <c:pt idx="2">
                  <c:v>Anxiety/Relaxation</c:v>
                </c:pt>
                <c:pt idx="3">
                  <c:v>Problem solving</c:v>
                </c:pt>
                <c:pt idx="4">
                  <c:v>BATHE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50478864"/>
        <c:axId val="-850477088"/>
      </c:barChart>
      <c:catAx>
        <c:axId val="-850478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850477088"/>
        <c:crosses val="autoZero"/>
        <c:auto val="1"/>
        <c:lblAlgn val="ctr"/>
        <c:lblOffset val="100"/>
        <c:noMultiLvlLbl val="0"/>
      </c:catAx>
      <c:valAx>
        <c:axId val="-850477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85047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82BF-EB6A-4A10-B810-6E749459B106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E592F-3FCC-4E89-BE60-9F7852A8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28AF-0D13-1340-8428-78B7302B36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8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28AF-0D13-1340-8428-78B7302B36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28AF-0D13-1340-8428-78B7302B36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4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colleagues at UVA provided services at RAM clinics and found a high level of medical and psychological need.  Psychological or behavioral services were not being provided. </a:t>
            </a:r>
          </a:p>
          <a:p>
            <a:endParaRPr lang="en-US" dirty="0" smtClean="0"/>
          </a:p>
          <a:p>
            <a:r>
              <a:rPr lang="en-US" dirty="0" smtClean="0"/>
              <a:t>We provide brief behavioral interventions in our FM clinic, often on a one-time basis, and often to rural, underserved patients not that different from patients at RAM. </a:t>
            </a:r>
          </a:p>
          <a:p>
            <a:endParaRPr lang="en-US" dirty="0" smtClean="0"/>
          </a:p>
          <a:p>
            <a:r>
              <a:rPr lang="en-US" dirty="0" smtClean="0"/>
              <a:t>We participated at one</a:t>
            </a:r>
            <a:r>
              <a:rPr lang="en-US" baseline="0" dirty="0" smtClean="0"/>
              <a:t> RAM clinic, felt that it seemed worthwhile, but lacked hard data.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3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patients were referred by medical providers; some were self-referred; did not track.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28AF-0D13-1340-8428-78B7302B36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0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0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4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E592F-3FCC-4E89-BE60-9F7852A8BA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28AF-0D13-1340-8428-78B7302B36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1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4freeclinic8-superJumbo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172200" cy="4114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43000" y="914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“</a:t>
            </a:r>
            <a:r>
              <a:rPr lang="en-US" sz="2000" i="1" dirty="0" smtClean="0">
                <a:solidFill>
                  <a:srgbClr val="0000FF"/>
                </a:solidFill>
              </a:rPr>
              <a:t>When Health Law Falls Short, the Desperate Line Up at Tents”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			NYT Quotation of the day for Monday, July 24, 2017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Nothing to disclose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179" y="159226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Efficacy of </a:t>
            </a:r>
            <a:br>
              <a:rPr lang="en-US" dirty="0" smtClean="0"/>
            </a:br>
            <a:r>
              <a:rPr lang="en-US" dirty="0" smtClean="0"/>
              <a:t>Brief Behavioral Interventions </a:t>
            </a:r>
            <a:br>
              <a:rPr lang="en-US" dirty="0" smtClean="0"/>
            </a:br>
            <a:r>
              <a:rPr lang="en-US" dirty="0" smtClean="0"/>
              <a:t>at a Remote Area Medical Fair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242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endParaRPr lang="en-US" dirty="0" smtClean="0"/>
          </a:p>
          <a:p>
            <a:pPr lvl="2"/>
            <a:r>
              <a:rPr lang="en-US" dirty="0" smtClean="0"/>
              <a:t>Claudia W. Allen, PhD, JD and Theodore Siedlecki, Jr., PhD</a:t>
            </a:r>
          </a:p>
          <a:p>
            <a:pPr lvl="2"/>
            <a:r>
              <a:rPr lang="en-US" dirty="0" smtClean="0"/>
              <a:t>University of Virginia Family Medicine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Research Presentation 9.15.17</a:t>
            </a:r>
            <a:endParaRPr lang="en-US" dirty="0"/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38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  <p:sp>
        <p:nvSpPr>
          <p:cNvPr id="4" name="AutoShape 2" descr="4freeclinic8-superJumbo.jpg"/>
          <p:cNvSpPr>
            <a:spLocks noChangeAspect="1" noChangeArrowheads="1"/>
          </p:cNvSpPr>
          <p:nvPr userDrawn="1"/>
        </p:nvSpPr>
        <p:spPr bwMode="auto">
          <a:xfrm>
            <a:off x="368021" y="-1365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Tx/>
        <a:buNone/>
        <a:defRPr sz="1800" kern="1200" baseline="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claudiaallen@virginia.ed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9154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/>
              <a:t>Efficacy of Brief Behavioral Interventions at  Remote Area Medical Clinics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endParaRPr lang="en-US" sz="27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83820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Claudia W. Allen, PhD, JD and Theodore Siedlecki, Jr., PhD</a:t>
            </a:r>
          </a:p>
          <a:p>
            <a:r>
              <a:rPr lang="en-US" sz="2900" dirty="0" smtClean="0"/>
              <a:t>University of Virginia Department of Family Medicine </a:t>
            </a:r>
          </a:p>
          <a:p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1900" b="1" dirty="0" smtClean="0"/>
              <a:t>Co-authors not present</a:t>
            </a:r>
            <a:r>
              <a:rPr lang="en-US" sz="1900" dirty="0" smtClean="0"/>
              <a:t>: Alison Nagel, MA, Joey Tan, MA, Pooja Datta, MEd,</a:t>
            </a:r>
            <a:r>
              <a:rPr lang="en-US" sz="1900" dirty="0"/>
              <a:t> Kelly Henkler, MD, Joseph </a:t>
            </a:r>
            <a:r>
              <a:rPr lang="en-US" sz="1900" dirty="0" smtClean="0"/>
              <a:t>P. Allen, PhD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600" dirty="0" smtClean="0"/>
              <a:t>Research Presentation - September 15, 2017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1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Post-intervention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1999" cy="1371600"/>
          </a:xfrm>
        </p:spPr>
        <p:txBody>
          <a:bodyPr>
            <a:normAutofit/>
          </a:bodyPr>
          <a:lstStyle/>
          <a:p>
            <a:r>
              <a:rPr lang="en-US" dirty="0"/>
              <a:t>Immediately post-intervention, participants completed </a:t>
            </a:r>
            <a:r>
              <a:rPr lang="en-US" dirty="0" smtClean="0"/>
              <a:t>the same measures </a:t>
            </a:r>
            <a:r>
              <a:rPr lang="en-US" dirty="0"/>
              <a:t>of </a:t>
            </a:r>
            <a:r>
              <a:rPr lang="en-US" dirty="0" smtClean="0"/>
              <a:t>distress and </a:t>
            </a:r>
            <a:r>
              <a:rPr lang="en-US" dirty="0"/>
              <a:t>health confidence, </a:t>
            </a:r>
            <a:r>
              <a:rPr lang="en-US" dirty="0" smtClean="0"/>
              <a:t>as well as a measure of their</a:t>
            </a:r>
            <a:r>
              <a:rPr lang="en-US" sz="2600" dirty="0" smtClean="0"/>
              <a:t> satisfaction </a:t>
            </a:r>
            <a:r>
              <a:rPr lang="en-US" dirty="0"/>
              <a:t>with the service.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0" y="3962400"/>
            <a:ext cx="4267200" cy="21467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sz="1050" dirty="0"/>
              <a:t>On a scale of 1-5, how helpful do you feel this service has been?  Please CIRCLE your response.</a:t>
            </a:r>
          </a:p>
          <a:p>
            <a:r>
              <a:rPr lang="en-US" sz="1050" dirty="0"/>
              <a:t> </a:t>
            </a:r>
          </a:p>
          <a:p>
            <a:r>
              <a:rPr lang="en-US" sz="1050" b="1" dirty="0"/>
              <a:t>5 = very helpful</a:t>
            </a:r>
            <a:endParaRPr lang="en-US" sz="1050" dirty="0"/>
          </a:p>
          <a:p>
            <a:r>
              <a:rPr lang="en-US" sz="1050" b="1" dirty="0"/>
              <a:t> </a:t>
            </a:r>
            <a:endParaRPr lang="en-US" sz="1050" dirty="0"/>
          </a:p>
          <a:p>
            <a:r>
              <a:rPr lang="en-US" sz="1050" b="1" dirty="0"/>
              <a:t>4 = quite helpful</a:t>
            </a:r>
            <a:endParaRPr lang="en-US" sz="1050" dirty="0"/>
          </a:p>
          <a:p>
            <a:r>
              <a:rPr lang="en-US" sz="1050" b="1" dirty="0"/>
              <a:t> </a:t>
            </a:r>
            <a:endParaRPr lang="en-US" sz="1050" dirty="0"/>
          </a:p>
          <a:p>
            <a:r>
              <a:rPr lang="en-US" sz="1050" b="1" dirty="0"/>
              <a:t>3 = somewhat helpful</a:t>
            </a:r>
            <a:endParaRPr lang="en-US" sz="1050" dirty="0"/>
          </a:p>
          <a:p>
            <a:r>
              <a:rPr lang="en-US" sz="1050" b="1" dirty="0"/>
              <a:t> </a:t>
            </a:r>
            <a:endParaRPr lang="en-US" sz="1050" dirty="0"/>
          </a:p>
          <a:p>
            <a:r>
              <a:rPr lang="en-US" sz="1050" b="1" dirty="0"/>
              <a:t>2 = not very helpful</a:t>
            </a:r>
            <a:endParaRPr lang="en-US" sz="1050" dirty="0"/>
          </a:p>
          <a:p>
            <a:r>
              <a:rPr lang="en-US" sz="1050" b="1" dirty="0"/>
              <a:t> </a:t>
            </a:r>
            <a:endParaRPr lang="en-US" sz="1050" dirty="0"/>
          </a:p>
          <a:p>
            <a:r>
              <a:rPr lang="en-US" sz="1050" b="1" dirty="0"/>
              <a:t>1 = not helpful at all</a:t>
            </a:r>
            <a:endParaRPr 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36490"/>
            <a:ext cx="1621931" cy="285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70431"/>
            <a:ext cx="38862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Follow-up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79" y="2514600"/>
            <a:ext cx="7543800" cy="23923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Two to four</a:t>
            </a:r>
            <a:r>
              <a:rPr lang="en-US" sz="2600" dirty="0" smtClean="0"/>
              <a:t> </a:t>
            </a:r>
            <a:r>
              <a:rPr lang="en-US" sz="2600" dirty="0"/>
              <a:t>weeks later, </a:t>
            </a:r>
            <a:r>
              <a:rPr lang="en-US" sz="2600" dirty="0" smtClean="0"/>
              <a:t>a research </a:t>
            </a:r>
            <a:r>
              <a:rPr lang="en-US" sz="2600" dirty="0"/>
              <a:t>assistant phoned participants and </a:t>
            </a:r>
            <a:r>
              <a:rPr lang="en-US" sz="2600" dirty="0" smtClean="0"/>
              <a:t>collected data re</a:t>
            </a:r>
            <a:r>
              <a:rPr lang="en-US" sz="2600" dirty="0" smtClean="0"/>
              <a:t>:</a:t>
            </a:r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Distress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	H</a:t>
            </a:r>
            <a:r>
              <a:rPr lang="en-US" dirty="0" smtClean="0"/>
              <a:t>ealth </a:t>
            </a:r>
            <a:r>
              <a:rPr lang="en-US" dirty="0" smtClean="0"/>
              <a:t>confidence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	S</a:t>
            </a:r>
            <a:r>
              <a:rPr lang="en-US" dirty="0" smtClean="0"/>
              <a:t>atisfaction </a:t>
            </a:r>
            <a:r>
              <a:rPr lang="en-US" dirty="0"/>
              <a:t>with </a:t>
            </a:r>
            <a:r>
              <a:rPr lang="en-US" dirty="0" smtClean="0"/>
              <a:t>service, </a:t>
            </a:r>
            <a:r>
              <a:rPr lang="en-US" dirty="0"/>
              <a:t>and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	</a:t>
            </a:r>
            <a:r>
              <a:rPr lang="en-US" i="1" dirty="0" smtClean="0">
                <a:solidFill>
                  <a:srgbClr val="0000FF"/>
                </a:solidFill>
              </a:rPr>
              <a:t>Any action steps taken toward health goals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" y="9144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305800" cy="4343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47 subjects; 32 female, 15 male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Enrolled at three free medical fairs in SW Virginia in 2016-17.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Average age: 42 (18-69)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Didn’t collect race, but vast majority Caucasian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Problems presented: </a:t>
            </a:r>
            <a:r>
              <a:rPr lang="en-US" sz="2000" dirty="0" smtClean="0"/>
              <a:t>anxiety, depression, grief, pain, smoking, diet/exercise, ADHD, relationships, finances, physical health, legal problems.  </a:t>
            </a:r>
          </a:p>
        </p:txBody>
      </p:sp>
    </p:spTree>
    <p:extLst>
      <p:ext uri="{BB962C8B-B14F-4D97-AF65-F5344CB8AC3E}">
        <p14:creationId xmlns:p14="http://schemas.microsoft.com/office/powerpoint/2010/main" val="3303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9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of Problems Presented</a:t>
            </a:r>
            <a:br>
              <a:rPr lang="en-US" dirty="0" smtClean="0"/>
            </a:br>
            <a:r>
              <a:rPr lang="en-US" sz="1800" b="1" dirty="0" smtClean="0">
                <a:solidFill>
                  <a:srgbClr val="00B050"/>
                </a:solidFill>
              </a:rPr>
              <a:t>Note that many participants presented with &gt;1 problem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N</a:t>
            </a:r>
            <a:r>
              <a:rPr lang="en-US" sz="1800" dirty="0" smtClean="0"/>
              <a:t>= 47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745895"/>
              </p:ext>
            </p:extLst>
          </p:nvPr>
        </p:nvGraphicFramePr>
        <p:xfrm>
          <a:off x="838200" y="2057400"/>
          <a:ext cx="7620000" cy="284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235735"/>
            <a:ext cx="7620000" cy="646331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Mental Health Problems </a:t>
            </a:r>
            <a:r>
              <a:rPr lang="en-US" dirty="0" smtClean="0"/>
              <a:t>included depression, anxiety, substance abuse, grief, relationship problems, ADHD, schizophrenia, PTSD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Health Confidence</a:t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“How confident are you on a scale of 0-10 that you can manage most of your health problems?”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85128"/>
              </p:ext>
            </p:extLst>
          </p:nvPr>
        </p:nvGraphicFramePr>
        <p:xfrm>
          <a:off x="1676400" y="1752600"/>
          <a:ext cx="6705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137355"/>
            <a:ext cx="80772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Increase in confidence from pre- to post-intervention was significant at the </a:t>
            </a:r>
            <a:r>
              <a:rPr lang="en-US" sz="1600" i="1" dirty="0" smtClean="0"/>
              <a:t>p</a:t>
            </a:r>
            <a:r>
              <a:rPr lang="en-US" sz="1600" dirty="0" smtClean="0"/>
              <a:t> &lt; .001 level.  </a:t>
            </a:r>
          </a:p>
          <a:p>
            <a:endParaRPr lang="en-US" sz="1600" dirty="0" smtClean="0"/>
          </a:p>
          <a:p>
            <a:r>
              <a:rPr lang="en-US" sz="1600" dirty="0" smtClean="0"/>
              <a:t>Increase in confidence from pre-intervention to follow-up was significant at the </a:t>
            </a:r>
            <a:r>
              <a:rPr lang="en-US" sz="1600" i="1" dirty="0" smtClean="0"/>
              <a:t>p</a:t>
            </a:r>
            <a:r>
              <a:rPr lang="en-US" sz="1600" dirty="0" smtClean="0"/>
              <a:t> &lt; .001 level.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Subjective Distress</a:t>
            </a:r>
            <a:br>
              <a:rPr lang="en-US" dirty="0" smtClean="0"/>
            </a:br>
            <a:r>
              <a:rPr lang="en-US" sz="1800" dirty="0" smtClean="0"/>
              <a:t>“On a scale of 1 to 10, how distressed are you </a:t>
            </a:r>
            <a:r>
              <a:rPr lang="en-US" sz="1800" b="1" dirty="0" smtClean="0"/>
              <a:t>right now</a:t>
            </a:r>
            <a:r>
              <a:rPr lang="en-US" sz="1800" dirty="0" smtClean="0"/>
              <a:t>?”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65116"/>
              </p:ext>
            </p:extLst>
          </p:nvPr>
        </p:nvGraphicFramePr>
        <p:xfrm>
          <a:off x="990600" y="1770965"/>
          <a:ext cx="7315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288577"/>
            <a:ext cx="7772400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Decrease in distress from pre- to post-intervention was significant at the </a:t>
            </a:r>
            <a:r>
              <a:rPr lang="en-US" sz="1600" i="1" dirty="0" smtClean="0"/>
              <a:t>p</a:t>
            </a:r>
            <a:r>
              <a:rPr lang="en-US" sz="1600" dirty="0" smtClean="0"/>
              <a:t> &lt; .</a:t>
            </a:r>
            <a:r>
              <a:rPr lang="en-US" sz="1600" smtClean="0"/>
              <a:t>03 </a:t>
            </a:r>
            <a:r>
              <a:rPr lang="en-US" sz="1600" smtClean="0"/>
              <a:t>level</a:t>
            </a:r>
            <a:r>
              <a:rPr lang="en-US" sz="1600"/>
              <a:t>.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Participant Satisfaction</a:t>
            </a:r>
            <a:br>
              <a:rPr lang="en-US" dirty="0" smtClean="0"/>
            </a:br>
            <a:r>
              <a:rPr lang="en-US" sz="2000" dirty="0" smtClean="0"/>
              <a:t>On a scale of 1 to 5, how helpful was this service to you?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585786"/>
              </p:ext>
            </p:extLst>
          </p:nvPr>
        </p:nvGraphicFramePr>
        <p:xfrm>
          <a:off x="838200" y="2286000"/>
          <a:ext cx="7086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Percentage of participants </a:t>
            </a:r>
            <a:br>
              <a:rPr lang="en-US" sz="3200" dirty="0" smtClean="0"/>
            </a:br>
            <a:r>
              <a:rPr lang="en-US" sz="3200" dirty="0" smtClean="0"/>
              <a:t>who reported having taking one or more action steps toward goal at follow-up</a:t>
            </a:r>
            <a:br>
              <a:rPr lang="en-US" sz="32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N = 21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757005"/>
              </p:ext>
            </p:extLst>
          </p:nvPr>
        </p:nvGraphicFramePr>
        <p:xfrm>
          <a:off x="838200" y="2667000"/>
          <a:ext cx="7543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3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of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29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More than twice as many  females as males presented.  Males were significantly more likely to be lost to follow-up.  </a:t>
            </a:r>
          </a:p>
          <a:p>
            <a:endParaRPr lang="en-US" sz="1600" dirty="0"/>
          </a:p>
          <a:p>
            <a:r>
              <a:rPr lang="en-US" sz="1600" dirty="0" smtClean="0"/>
              <a:t>Participants presented with variety of problems, most often mental health, but also lifestyle, pain, and situational. </a:t>
            </a:r>
          </a:p>
          <a:p>
            <a:endParaRPr lang="en-US" sz="1600" dirty="0" smtClean="0"/>
          </a:p>
          <a:p>
            <a:r>
              <a:rPr lang="en-US" sz="1600" dirty="0" smtClean="0"/>
              <a:t>Health confidence increased </a:t>
            </a:r>
            <a:r>
              <a:rPr lang="en-US" sz="1600" dirty="0" smtClean="0"/>
              <a:t>significantly </a:t>
            </a:r>
            <a:r>
              <a:rPr lang="en-US" sz="1600" dirty="0" smtClean="0"/>
              <a:t>pre- to post-intervention and </a:t>
            </a:r>
            <a:r>
              <a:rPr lang="en-US" sz="1600" dirty="0" smtClean="0"/>
              <a:t>held up at</a:t>
            </a:r>
            <a:r>
              <a:rPr lang="en-US" sz="1600" dirty="0" smtClean="0"/>
              <a:t> </a:t>
            </a:r>
            <a:r>
              <a:rPr lang="en-US" sz="1600" dirty="0" smtClean="0"/>
              <a:t>follow-up.  </a:t>
            </a:r>
          </a:p>
          <a:p>
            <a:endParaRPr lang="en-US" sz="1600" dirty="0" smtClean="0"/>
          </a:p>
          <a:p>
            <a:r>
              <a:rPr lang="en-US" sz="1600" dirty="0" smtClean="0"/>
              <a:t>S</a:t>
            </a:r>
            <a:r>
              <a:rPr lang="en-US" sz="1600" dirty="0" smtClean="0"/>
              <a:t>ubjective </a:t>
            </a:r>
            <a:r>
              <a:rPr lang="en-US" sz="1600" dirty="0" smtClean="0"/>
              <a:t>distress decreased significantly from pre- to </a:t>
            </a:r>
            <a:r>
              <a:rPr lang="en-US" sz="1600" dirty="0" smtClean="0"/>
              <a:t>post-intervention</a:t>
            </a:r>
            <a:r>
              <a:rPr lang="en-US" sz="1600" dirty="0"/>
              <a:t> </a:t>
            </a:r>
            <a:r>
              <a:rPr lang="en-US" sz="1600" dirty="0" smtClean="0"/>
              <a:t>and had rebounded slightly at follow-up.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At follow-up, most participants had taken at least one of the health-promoting action steps that they had identified during the intervention. </a:t>
            </a:r>
          </a:p>
          <a:p>
            <a:pPr lvl="1"/>
            <a:r>
              <a:rPr lang="en-US" sz="1600" dirty="0"/>
              <a:t>Participants were most likely to have taken </a:t>
            </a:r>
            <a:r>
              <a:rPr lang="en-US" sz="1600" i="1" dirty="0"/>
              <a:t>self-care</a:t>
            </a:r>
            <a:r>
              <a:rPr lang="en-US" sz="1600" dirty="0"/>
              <a:t> action steps. </a:t>
            </a:r>
          </a:p>
          <a:p>
            <a:endParaRPr lang="en-US" sz="1600" dirty="0"/>
          </a:p>
          <a:p>
            <a:r>
              <a:rPr lang="en-US" sz="1600" dirty="0"/>
              <a:t>Almost all participants reported a high level of satisfaction with the service.  </a:t>
            </a:r>
            <a:r>
              <a:rPr lang="en-US" sz="1600" dirty="0" smtClean="0"/>
              <a:t>Many, if not most, were </a:t>
            </a:r>
            <a:r>
              <a:rPr lang="en-US" sz="1600" dirty="0"/>
              <a:t>strikingly appreciative of the opportunity to talk about their situations. </a:t>
            </a:r>
          </a:p>
          <a:p>
            <a:endParaRPr lang="en-US" sz="14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3058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sample size, especially at follow-up.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control group.</a:t>
            </a:r>
          </a:p>
          <a:p>
            <a:endParaRPr lang="en-US" dirty="0" smtClean="0"/>
          </a:p>
          <a:p>
            <a:r>
              <a:rPr lang="en-US" dirty="0" smtClean="0"/>
              <a:t>Possible response bias: Post-intervention measures were collected by treating clinicians,  though follow-up measures were </a:t>
            </a:r>
            <a:r>
              <a:rPr lang="en-US" dirty="0" smtClean="0"/>
              <a:t>collected by uninvolved research assistant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Limited outcome </a:t>
            </a:r>
            <a:r>
              <a:rPr lang="en-US" dirty="0" smtClean="0"/>
              <a:t>measures.</a:t>
            </a:r>
            <a:endParaRPr lang="en-US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77200" cy="3124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Nothing to disclose.</a:t>
            </a:r>
          </a:p>
          <a:p>
            <a:pPr algn="l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1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directions and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1"/>
            <a:ext cx="8534400" cy="2285999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335" y="505423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 us:  </a:t>
            </a:r>
            <a:r>
              <a:rPr lang="en-US" sz="2400" dirty="0" smtClean="0">
                <a:hlinkClick r:id="rId3"/>
              </a:rPr>
              <a:t>claudiaallen@virginia.edu</a:t>
            </a:r>
            <a:r>
              <a:rPr lang="en-US" sz="2400" dirty="0" smtClean="0"/>
              <a:t>;  </a:t>
            </a:r>
            <a:r>
              <a:rPr lang="en-US" sz="2400" u="sng" dirty="0" smtClean="0">
                <a:solidFill>
                  <a:srgbClr val="0000FF"/>
                </a:solidFill>
              </a:rPr>
              <a:t>tedsiedlecki@virginia.edu</a:t>
            </a:r>
            <a:endParaRPr lang="en-US" sz="2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4297" y="1371600"/>
            <a:ext cx="80477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1. Agency for Healthcare Research and Quality (AHRQ). 2006 national healthcare disparities report. Department of Health and Human Services, Agency for Healthcare Research and Quality; 2006.</a:t>
            </a:r>
          </a:p>
          <a:p>
            <a:endParaRPr lang="en-US" sz="1400" dirty="0"/>
          </a:p>
          <a:p>
            <a:r>
              <a:rPr lang="en-US" sz="1400" dirty="0"/>
              <a:t>2. Eaton LA, </a:t>
            </a:r>
            <a:r>
              <a:rPr lang="en-US" sz="1400" dirty="0" err="1"/>
              <a:t>Huedo</a:t>
            </a:r>
            <a:r>
              <a:rPr lang="en-US" sz="1400" dirty="0"/>
              <a:t>-Medina TB, </a:t>
            </a:r>
            <a:r>
              <a:rPr lang="en-US" sz="1400" dirty="0" err="1"/>
              <a:t>Kalichman</a:t>
            </a:r>
            <a:r>
              <a:rPr lang="en-US" sz="1400" dirty="0"/>
              <a:t> SC, et al. Meta-analysis of single-session behavioral interventions to prevent sexually transmitted infections: Implications for bundling prevention packages. Am J Public Health. 2012;102(11):e34-e44.</a:t>
            </a:r>
          </a:p>
          <a:p>
            <a:endParaRPr lang="en-US" sz="1400" dirty="0"/>
          </a:p>
          <a:p>
            <a:r>
              <a:rPr lang="en-US" sz="1400" dirty="0"/>
              <a:t>3. Feldman DB, </a:t>
            </a:r>
            <a:r>
              <a:rPr lang="en-US" sz="1400" dirty="0" err="1"/>
              <a:t>Dreher</a:t>
            </a:r>
            <a:r>
              <a:rPr lang="en-US" sz="1400" dirty="0"/>
              <a:t> DE. Can hope be changed in 90 minutes? testing the efficacy of a single-session goal-pursuit intervention for college students. Journal of Happiness Studies. 2012;13(4):745-759.</a:t>
            </a:r>
          </a:p>
          <a:p>
            <a:endParaRPr lang="en-US" sz="1400" dirty="0"/>
          </a:p>
          <a:p>
            <a:r>
              <a:rPr lang="en-US" sz="1400" dirty="0"/>
              <a:t>4. Gardner T, </a:t>
            </a:r>
            <a:r>
              <a:rPr lang="en-US" sz="1400" dirty="0" err="1"/>
              <a:t>Gavaza</a:t>
            </a:r>
            <a:r>
              <a:rPr lang="en-US" sz="1400" dirty="0"/>
              <a:t> P, Meade P, Adkins D. Delivering free healthcare to rural central </a:t>
            </a:r>
            <a:r>
              <a:rPr lang="en-US" sz="1400" dirty="0" smtClean="0"/>
              <a:t>Appalachia </a:t>
            </a:r>
            <a:r>
              <a:rPr lang="en-US" sz="1400" dirty="0"/>
              <a:t>population: The case of the health wagon. Rural Remote Health. 2012;12:2035.</a:t>
            </a:r>
          </a:p>
          <a:p>
            <a:endParaRPr lang="en-US" sz="1400" dirty="0"/>
          </a:p>
          <a:p>
            <a:r>
              <a:rPr lang="en-US" sz="1400" dirty="0"/>
              <a:t>5. Mechanic D. More people than ever before are receiving behavioral health care in the united states, but gaps and challenges remain. Health </a:t>
            </a:r>
            <a:r>
              <a:rPr lang="en-US" sz="1400" dirty="0" err="1"/>
              <a:t>Aff</a:t>
            </a:r>
            <a:r>
              <a:rPr lang="en-US" sz="1400" dirty="0"/>
              <a:t> (Millwood). 2014;33(8):1416-1424.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 smtClean="0"/>
              <a:t>10.1377/hlthaff.2014.0504.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6. Roll JM, Kennedy J, Tran M, Howell D. Disparities in unmet need for mental health services in the united states, 1997–2010. Psychiatric Services. 2013;16(1):80.</a:t>
            </a:r>
          </a:p>
          <a:p>
            <a:endParaRPr lang="en-US" sz="1400" dirty="0"/>
          </a:p>
          <a:p>
            <a:r>
              <a:rPr lang="en-US" sz="1400" dirty="0"/>
              <a:t>7. </a:t>
            </a:r>
            <a:r>
              <a:rPr lang="en-US" sz="1400" dirty="0" smtClean="0"/>
              <a:t>Wasson  </a:t>
            </a:r>
            <a:r>
              <a:rPr lang="en-US" sz="1400" dirty="0"/>
              <a:t>J, </a:t>
            </a:r>
            <a:r>
              <a:rPr lang="en-US" sz="1400" dirty="0" smtClean="0"/>
              <a:t>Coleman </a:t>
            </a:r>
            <a:r>
              <a:rPr lang="en-US" sz="1400" dirty="0"/>
              <a:t>EA. Health confidence. </a:t>
            </a:r>
          </a:p>
        </p:txBody>
      </p:sp>
    </p:spTree>
    <p:extLst>
      <p:ext uri="{BB962C8B-B14F-4D97-AF65-F5344CB8AC3E}">
        <p14:creationId xmlns:p14="http://schemas.microsoft.com/office/powerpoint/2010/main" val="1307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153400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High effort endeavor:  Fairs are 5 hrs. away.  </a:t>
            </a:r>
          </a:p>
          <a:p>
            <a:endParaRPr lang="en-US" dirty="0"/>
          </a:p>
          <a:p>
            <a:r>
              <a:rPr lang="en-US" dirty="0" smtClean="0"/>
              <a:t>Attracting patients to the behavioral health services.</a:t>
            </a:r>
          </a:p>
          <a:p>
            <a:endParaRPr lang="en-US" dirty="0" smtClean="0"/>
          </a:p>
          <a:p>
            <a:r>
              <a:rPr lang="en-US" dirty="0" smtClean="0"/>
              <a:t>Finding meaningful measures of efficacy that are administrable in that context.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Reaching participants at follow-up, particularly males.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Gender effects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755761"/>
              </p:ext>
            </p:extLst>
          </p:nvPr>
        </p:nvGraphicFramePr>
        <p:xfrm>
          <a:off x="838200" y="2743200"/>
          <a:ext cx="7086600" cy="239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86079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 gender effects by  health confidence, distress, satisfaction, or likelihood of making goal progress. 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81600"/>
            <a:ext cx="7467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Males were significantly more likely than females to be lost to follow-up at the p &lt;.05 level.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69021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Relationship between type of problem presented </a:t>
            </a:r>
            <a:br>
              <a:rPr lang="en-US" sz="3200" dirty="0" smtClean="0"/>
            </a:br>
            <a:r>
              <a:rPr lang="en-US" sz="3200" dirty="0" smtClean="0"/>
              <a:t>and likelihood of making goal progress.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93419"/>
              </p:ext>
            </p:extLst>
          </p:nvPr>
        </p:nvGraphicFramePr>
        <p:xfrm>
          <a:off x="1676400" y="1905000"/>
          <a:ext cx="7086600" cy="399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4343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“Other problems” included pain, lifestyle behaviors, such as smoking and diet, and situational problems, such as finances.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8001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Participants presenting with a mental health problem were significantly more likely to make goal progress at the </a:t>
            </a:r>
            <a:r>
              <a:rPr lang="en-US" i="1" dirty="0" smtClean="0"/>
              <a:t>p</a:t>
            </a:r>
            <a:r>
              <a:rPr lang="en-US" dirty="0" smtClean="0"/>
              <a:t> &lt; .01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69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of Interventions Delivered</a:t>
            </a:r>
            <a:br>
              <a:rPr lang="en-US" dirty="0" smtClean="0"/>
            </a:br>
            <a:r>
              <a:rPr lang="en-US" sz="1800" b="1" dirty="0">
                <a:solidFill>
                  <a:srgbClr val="00B050"/>
                </a:solidFill>
              </a:rPr>
              <a:t>N</a:t>
            </a:r>
            <a:r>
              <a:rPr lang="en-US" sz="1800" b="1" dirty="0" smtClean="0">
                <a:solidFill>
                  <a:srgbClr val="00B050"/>
                </a:solidFill>
              </a:rPr>
              <a:t>ote that &gt;1 intervention per participant was sometimes delivered.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 = 47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901487"/>
              </p:ext>
            </p:extLst>
          </p:nvPr>
        </p:nvGraphicFramePr>
        <p:xfrm>
          <a:off x="609600" y="2743200"/>
          <a:ext cx="784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36576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600" dirty="0" smtClean="0"/>
              <a:t>Participants will gain knowledge about: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 smtClean="0"/>
              <a:t>Types of problems </a:t>
            </a:r>
            <a:r>
              <a:rPr lang="en-US" sz="1900" dirty="0"/>
              <a:t>that patients commonly present </a:t>
            </a:r>
            <a:r>
              <a:rPr lang="en-US" sz="1900" dirty="0" smtClean="0"/>
              <a:t>to Behavioral Health providers </a:t>
            </a:r>
            <a:r>
              <a:rPr lang="en-US" sz="1900" dirty="0"/>
              <a:t>at a </a:t>
            </a:r>
            <a:r>
              <a:rPr lang="en-US" sz="1900" dirty="0" smtClean="0"/>
              <a:t>free medical </a:t>
            </a:r>
            <a:r>
              <a:rPr lang="en-US" sz="1900" dirty="0"/>
              <a:t>fair.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900" dirty="0" smtClean="0"/>
              <a:t>Types of behavioral services that can be delivered at a free medical fair.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Outcomes examining patient satisfaction and whether services impacted distress levels, health confidence, and progress toward goals.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900" dirty="0" smtClean="0"/>
              <a:t>Challenges and lessons learned.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Purpose of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Hypotheses</a:t>
            </a:r>
            <a:r>
              <a:rPr lang="en-US" dirty="0" smtClean="0"/>
              <a:t>: Delivering our brief interventions at RAM would reduce patients’ distress, increase health confidence, and increase likelihood of their taking health-promoting actions in the near future.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Goal</a:t>
            </a:r>
            <a:r>
              <a:rPr lang="en-US" dirty="0" smtClean="0"/>
              <a:t>: To assess problems and outcomes to better tailor </a:t>
            </a:r>
            <a:r>
              <a:rPr lang="en-US" dirty="0"/>
              <a:t>our services, </a:t>
            </a:r>
            <a:r>
              <a:rPr lang="en-US" dirty="0" smtClean="0"/>
              <a:t>to document need </a:t>
            </a:r>
            <a:r>
              <a:rPr lang="en-US" dirty="0"/>
              <a:t>and impact, and </a:t>
            </a:r>
            <a:r>
              <a:rPr lang="en-US" dirty="0" smtClean="0"/>
              <a:t>to be </a:t>
            </a:r>
            <a:r>
              <a:rPr lang="en-US" dirty="0"/>
              <a:t>able to communicate effectively about </a:t>
            </a:r>
            <a:r>
              <a:rPr lang="en-US" dirty="0" smtClean="0"/>
              <a:t>need </a:t>
            </a:r>
            <a:r>
              <a:rPr lang="en-US" dirty="0"/>
              <a:t>and </a:t>
            </a:r>
            <a:r>
              <a:rPr lang="en-US" dirty="0" smtClean="0"/>
              <a:t>impact.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Previous research</a:t>
            </a:r>
            <a:r>
              <a:rPr lang="en-US" dirty="0" smtClean="0"/>
              <a:t>: No studies found examining use of brief behavioral interventions at free medical fairs.  Some evidence that single session therapy is effective in other contexts.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Study: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69" y="1371600"/>
            <a:ext cx="8610600" cy="182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 </a:t>
            </a:r>
            <a:r>
              <a:rPr lang="en-US" dirty="0" smtClean="0"/>
              <a:t>Adult, English-speaking patients who presented for Behavioral Interventions (labeled “Health Coaching”) at three RAM fairs were offered participation in the IRB-approved study and consented.  Treatment was not contingent upon participation. 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631793" cy="27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6624" y="3053828"/>
            <a:ext cx="2040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July 2016  Wise, 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Oct. 2016 Grundy, 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July 2017 Wise, VA</a:t>
            </a:r>
            <a:endParaRPr lang="en-US" sz="1400" dirty="0"/>
          </a:p>
        </p:txBody>
      </p:sp>
      <p:pic>
        <p:nvPicPr>
          <p:cNvPr id="1030" name="Picture 6" descr="Image result for va in appalach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4" y="4069491"/>
            <a:ext cx="3200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study: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467600" cy="2697163"/>
          </a:xfrm>
        </p:spPr>
        <p:txBody>
          <a:bodyPr/>
          <a:lstStyle/>
          <a:p>
            <a:r>
              <a:rPr lang="en-US" sz="2800" dirty="0" smtClean="0"/>
              <a:t>Data was collected at three points:</a:t>
            </a:r>
          </a:p>
          <a:p>
            <a:r>
              <a:rPr lang="en-US" dirty="0"/>
              <a:t>	</a:t>
            </a:r>
            <a:r>
              <a:rPr lang="en-US" dirty="0" smtClean="0"/>
              <a:t>1. Immediately Pre-intervention</a:t>
            </a:r>
          </a:p>
          <a:p>
            <a:r>
              <a:rPr lang="en-US" dirty="0"/>
              <a:t>	</a:t>
            </a:r>
            <a:r>
              <a:rPr lang="en-US" dirty="0" smtClean="0"/>
              <a:t>2. Immediately Post-intervention</a:t>
            </a:r>
          </a:p>
          <a:p>
            <a:r>
              <a:rPr lang="en-US" dirty="0"/>
              <a:t>	</a:t>
            </a:r>
            <a:r>
              <a:rPr lang="en-US" dirty="0" smtClean="0"/>
              <a:t>3. At Phone follow-up 2-4 weeks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914401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Participants </a:t>
            </a:r>
            <a:r>
              <a:rPr lang="en-US" dirty="0"/>
              <a:t>completed very </a:t>
            </a:r>
            <a:r>
              <a:rPr lang="en-US" dirty="0" smtClean="0"/>
              <a:t>brief </a:t>
            </a:r>
            <a:r>
              <a:rPr lang="en-US" dirty="0"/>
              <a:t>self-report measures of </a:t>
            </a:r>
            <a:r>
              <a:rPr lang="en-US" dirty="0" smtClean="0"/>
              <a:t>health confidence and distress.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67" t="-3818" r="20087" b="20933"/>
          <a:stretch/>
        </p:blipFill>
        <p:spPr>
          <a:xfrm>
            <a:off x="983295" y="2762310"/>
            <a:ext cx="1905000" cy="3360854"/>
          </a:xfrm>
          <a:prstGeom prst="rect">
            <a:avLst/>
          </a:prstGeom>
          <a:solidFill>
            <a:srgbClr val="FFE923">
              <a:alpha val="25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287" y="3496620"/>
            <a:ext cx="4838700" cy="1344083"/>
          </a:xfrm>
          <a:prstGeom prst="rect">
            <a:avLst/>
          </a:prstGeom>
          <a:solidFill>
            <a:srgbClr val="FFE923">
              <a:alpha val="25000"/>
            </a:srgbClr>
          </a:solidFill>
        </p:spPr>
      </p:pic>
      <p:sp>
        <p:nvSpPr>
          <p:cNvPr id="6" name="Rounded Rectangle 5"/>
          <p:cNvSpPr/>
          <p:nvPr/>
        </p:nvSpPr>
        <p:spPr>
          <a:xfrm>
            <a:off x="983295" y="5300204"/>
            <a:ext cx="822960" cy="8229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00937" y="3096510"/>
            <a:ext cx="5105400" cy="400110"/>
          </a:xfrm>
          <a:prstGeom prst="rect">
            <a:avLst/>
          </a:prstGeom>
          <a:solidFill>
            <a:srgbClr val="FFE923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DISTRESS SCALE: On </a:t>
            </a:r>
            <a:r>
              <a:rPr lang="en-US" altLang="ja-JP" sz="1000" dirty="0"/>
              <a:t>a scale of 0 to 10, with 0 being </a:t>
            </a:r>
            <a:r>
              <a:rPr lang="en-US" altLang="ja-JP" sz="1000" i="1" dirty="0"/>
              <a:t>not distressed at all</a:t>
            </a:r>
            <a:r>
              <a:rPr lang="en-US" altLang="ja-JP" sz="1000" dirty="0"/>
              <a:t> and 10 being </a:t>
            </a:r>
            <a:r>
              <a:rPr lang="en-US" altLang="ja-JP" sz="1000" i="1" dirty="0"/>
              <a:t>the worst possible distress,</a:t>
            </a:r>
            <a:r>
              <a:rPr lang="en-US" altLang="ja-JP" sz="1000" dirty="0"/>
              <a:t> how distressed are you </a:t>
            </a:r>
            <a:r>
              <a:rPr lang="en-US" altLang="ja-JP" sz="1000" b="1" u="sng" dirty="0"/>
              <a:t>right now</a:t>
            </a:r>
            <a:r>
              <a:rPr lang="en-US" altLang="ja-JP" sz="1000" dirty="0"/>
              <a:t>?</a:t>
            </a:r>
            <a:r>
              <a:rPr lang="mr-IN" altLang="ja-JP" sz="1000" dirty="0"/>
              <a:t>  </a:t>
            </a:r>
            <a:r>
              <a:rPr lang="en-US" altLang="ja-JP" sz="1000" dirty="0"/>
              <a:t>Place a mark on the scale.</a:t>
            </a:r>
            <a:endParaRPr lang="en-US" sz="1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Pre-Intervention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610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Behavioral </a:t>
            </a:r>
            <a:r>
              <a:rPr lang="en-US" dirty="0"/>
              <a:t>interventions were delivered by clinical psychologists, masters level clinicians or </a:t>
            </a:r>
            <a:r>
              <a:rPr lang="en-US" dirty="0" smtClean="0"/>
              <a:t>a medical </a:t>
            </a:r>
            <a:r>
              <a:rPr lang="en-US" dirty="0"/>
              <a:t>resident in FM.  </a:t>
            </a:r>
            <a:r>
              <a:rPr lang="en-US" dirty="0" smtClean="0"/>
              <a:t>These clinicians recorded </a:t>
            </a:r>
            <a:r>
              <a:rPr lang="en-US" dirty="0"/>
              <a:t>problems presented, type of intervention delivered, and 1-3 action steps that </a:t>
            </a:r>
            <a:r>
              <a:rPr lang="en-US" dirty="0" smtClean="0"/>
              <a:t>the participant planned </a:t>
            </a:r>
            <a:r>
              <a:rPr lang="en-US" dirty="0"/>
              <a:t>to take toward health </a:t>
            </a:r>
            <a:r>
              <a:rPr lang="en-US" dirty="0" smtClean="0"/>
              <a:t>goals, based on this intervention.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711" y="3962399"/>
            <a:ext cx="8382000" cy="1754327"/>
          </a:xfrm>
          <a:prstGeom prst="rect">
            <a:avLst/>
          </a:prstGeom>
          <a:pattFill prst="pct70">
            <a:fgClr>
              <a:srgbClr val="F9AD6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dirty="0" smtClean="0"/>
              <a:t>Types of interventions delivered:</a:t>
            </a:r>
          </a:p>
          <a:p>
            <a:pPr lvl="1"/>
            <a:r>
              <a:rPr lang="en-US" dirty="0" smtClean="0"/>
              <a:t>BATHE </a:t>
            </a:r>
          </a:p>
          <a:p>
            <a:pPr lvl="1"/>
            <a:r>
              <a:rPr lang="en-US" dirty="0" smtClean="0"/>
              <a:t>Problem-solving</a:t>
            </a:r>
          </a:p>
          <a:p>
            <a:pPr lvl="1"/>
            <a:r>
              <a:rPr lang="en-US" dirty="0" smtClean="0"/>
              <a:t>Anxiety management/Relaxation</a:t>
            </a:r>
          </a:p>
          <a:p>
            <a:pPr lvl="1"/>
            <a:r>
              <a:rPr lang="en-US" dirty="0" smtClean="0"/>
              <a:t>Non-Pharmacological Management of Pain</a:t>
            </a:r>
          </a:p>
          <a:p>
            <a:pPr lvl="1"/>
            <a:r>
              <a:rPr lang="en-US" dirty="0" smtClean="0"/>
              <a:t>Behavior Change (Motivational Interviewing)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4486</TotalTime>
  <Words>1305</Words>
  <Application>Microsoft Macintosh PowerPoint</Application>
  <PresentationFormat>On-screen Show (4:3)</PresentationFormat>
  <Paragraphs>170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Mangal</vt:lpstr>
      <vt:lpstr>ＭＳ Ｐゴシック</vt:lpstr>
      <vt:lpstr>Wingdings</vt:lpstr>
      <vt:lpstr>Arial</vt:lpstr>
      <vt:lpstr>forum2014</vt:lpstr>
      <vt:lpstr>  Efficacy of Brief Behavioral Interventions at  Remote Area Medical Clinics </vt:lpstr>
      <vt:lpstr>Disclosures</vt:lpstr>
      <vt:lpstr>Goals and Objectives</vt:lpstr>
      <vt:lpstr>PowerPoint Presentation</vt:lpstr>
      <vt:lpstr>Purpose of Study</vt:lpstr>
      <vt:lpstr>Our Study: Enrollment</vt:lpstr>
      <vt:lpstr>Our study: Data Collection</vt:lpstr>
      <vt:lpstr>Pre-Intervention Measures</vt:lpstr>
      <vt:lpstr>The Interventions</vt:lpstr>
      <vt:lpstr>Post-intervention Measures</vt:lpstr>
      <vt:lpstr>Follow-up Measures</vt:lpstr>
      <vt:lpstr>Sample</vt:lpstr>
      <vt:lpstr>Frequency of Problems Presented Note that many participants presented with &gt;1 problem N= 47 </vt:lpstr>
      <vt:lpstr>Health Confidence  “How confident are you on a scale of 0-10 that you can manage most of your health problems?”</vt:lpstr>
      <vt:lpstr>Subjective Distress “On a scale of 1 to 10, how distressed are you right now?”</vt:lpstr>
      <vt:lpstr>Participant Satisfaction On a scale of 1 to 5, how helpful was this service to you?</vt:lpstr>
      <vt:lpstr>Percentage of participants  who reported having taking one or more action steps toward goal at follow-up N = 21</vt:lpstr>
      <vt:lpstr>Summary of findings</vt:lpstr>
      <vt:lpstr>Limitations</vt:lpstr>
      <vt:lpstr>Future directions and questions</vt:lpstr>
      <vt:lpstr>References</vt:lpstr>
      <vt:lpstr>Challenges</vt:lpstr>
      <vt:lpstr>Gender effects</vt:lpstr>
      <vt:lpstr>Relationship between type of problem presented  and likelihood of making goal progress. </vt:lpstr>
      <vt:lpstr>Frequency of Interventions Delivered Note that &gt;1 intervention per participant was sometimes delivered. N = 47 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Microsoft Office User</cp:lastModifiedBy>
  <cp:revision>96</cp:revision>
  <dcterms:created xsi:type="dcterms:W3CDTF">2014-07-22T20:27:04Z</dcterms:created>
  <dcterms:modified xsi:type="dcterms:W3CDTF">2017-09-13T15:23:31Z</dcterms:modified>
</cp:coreProperties>
</file>