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jpeg"/>
  <Override PartName="/ppt/notesSlides/notesSlide1.xml" ContentType="application/vnd.openxmlformats-officedocument.presentationml.notesSlide+xml"/>
  <Override PartName="/ppt/media/image7.jpg" ContentType="image/jpeg"/>
  <Override PartName="/ppt/media/image11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8" r:id="rId4"/>
    <p:sldId id="269" r:id="rId5"/>
    <p:sldId id="270" r:id="rId6"/>
    <p:sldId id="273" r:id="rId7"/>
    <p:sldId id="271" r:id="rId8"/>
    <p:sldId id="261" r:id="rId9"/>
    <p:sldId id="267" r:id="rId10"/>
    <p:sldId id="259" r:id="rId11"/>
    <p:sldId id="262" r:id="rId12"/>
    <p:sldId id="263" r:id="rId13"/>
    <p:sldId id="266" r:id="rId14"/>
    <p:sldId id="265" r:id="rId15"/>
    <p:sldId id="274" r:id="rId16"/>
    <p:sldId id="275" r:id="rId17"/>
    <p:sldId id="276" r:id="rId1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8046" autoAdjust="0"/>
  </p:normalViewPr>
  <p:slideViewPr>
    <p:cSldViewPr>
      <p:cViewPr>
        <p:scale>
          <a:sx n="100" d="100"/>
          <a:sy n="100" d="100"/>
        </p:scale>
        <p:origin x="564" y="-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E4DB2-96A1-4705-8A6B-99691957BC6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B261C-FFAB-4FF4-9406-6F0FFCC62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due to cost and other challenges.</a:t>
            </a:r>
          </a:p>
          <a:p>
            <a:r>
              <a:rPr lang="en-US" dirty="0" smtClean="0"/>
              <a:t>to serve their health care needs of their own patient populations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B261C-FFAB-4FF4-9406-6F0FFCC620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520414" y="2522692"/>
            <a:ext cx="1151170" cy="662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69186" y="6443584"/>
            <a:ext cx="149859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4267200" y="1600200"/>
            <a:ext cx="7924800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000" spc="-5" dirty="0" smtClean="0"/>
              <a:t>Regional Networks:  An approach to enhance global exposure for medical and health professional students in Africa.</a:t>
            </a:r>
            <a:endParaRPr sz="4000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181600" y="4114800"/>
            <a:ext cx="6255424" cy="1920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0" marR="5080" indent="-146685">
              <a:lnSpc>
                <a:spcPct val="120000"/>
              </a:lnSpc>
            </a:pPr>
            <a:r>
              <a:rPr sz="2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Presenters</a:t>
            </a:r>
            <a:r>
              <a:rPr lang="en-US" sz="2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2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Authors</a:t>
            </a:r>
            <a:r>
              <a:rPr lang="en-US" sz="2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:  </a:t>
            </a:r>
          </a:p>
          <a:p>
            <a:pPr marL="158750" marR="5080" indent="-146685">
              <a:lnSpc>
                <a:spcPct val="120000"/>
              </a:lnSpc>
            </a:pPr>
            <a:r>
              <a:rPr lang="en-US" sz="2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Anna M. Iacone, MS, Eleanor Fitzpatrick, MA</a:t>
            </a:r>
          </a:p>
          <a:p>
            <a:pPr marL="158750" marR="5080" indent="-146685">
              <a:lnSpc>
                <a:spcPct val="120000"/>
              </a:lnSpc>
            </a:pPr>
            <a:r>
              <a:rPr lang="en-US" sz="2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ECFMG-FAIMER</a:t>
            </a:r>
          </a:p>
          <a:p>
            <a:pPr marL="158750" marR="5080" indent="-146685">
              <a:lnSpc>
                <a:spcPct val="120000"/>
              </a:lnSpc>
            </a:pPr>
            <a:r>
              <a:rPr lang="en-US" sz="2600" spc="-5" smtClean="0">
                <a:solidFill>
                  <a:srgbClr val="FFFFFF"/>
                </a:solidFill>
                <a:latin typeface="Times New Roman"/>
                <a:cs typeface="Times New Roman"/>
              </a:rPr>
              <a:t>October </a:t>
            </a:r>
            <a:r>
              <a:rPr lang="en-US" sz="2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5, 2017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269186" y="6443584"/>
            <a:ext cx="26421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6764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How GEMx Works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Web-based system for applications and program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GEMx</a:t>
            </a:r>
            <a:r>
              <a:rPr lang="en-US" sz="2400" dirty="0" smtClean="0"/>
              <a:t> Charter – universal agreement amongst partner institutions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Student grant funding provided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Partnership commitment to developing physician and health workforce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7688828" cy="1448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0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10210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AFREHealth</a:t>
            </a:r>
            <a:r>
              <a:rPr lang="en-US" sz="3600" b="1" dirty="0" smtClean="0"/>
              <a:t>:  African Forum for Research and Education in Health 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799" y="1528814"/>
            <a:ext cx="788778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Participating Institutions (MEPI)</a:t>
            </a:r>
          </a:p>
          <a:p>
            <a:pPr lvl="1"/>
            <a:r>
              <a:rPr lang="en-US" sz="2400" dirty="0" err="1"/>
              <a:t>Jomo</a:t>
            </a:r>
            <a:r>
              <a:rPr lang="en-US" sz="2400" dirty="0"/>
              <a:t> Kenyatta University of Agriculture and Technology  </a:t>
            </a:r>
            <a:r>
              <a:rPr lang="en-US" sz="2400" dirty="0" smtClean="0"/>
              <a:t>Kenya</a:t>
            </a:r>
          </a:p>
          <a:p>
            <a:pPr lvl="1"/>
            <a:r>
              <a:rPr lang="en-US" sz="2400" dirty="0"/>
              <a:t>Kampala International University, Uganda</a:t>
            </a:r>
          </a:p>
          <a:p>
            <a:pPr lvl="1"/>
            <a:r>
              <a:rPr lang="en-US" sz="2400" dirty="0"/>
              <a:t>Kenyatta University, Kenya</a:t>
            </a:r>
          </a:p>
          <a:p>
            <a:pPr lvl="1"/>
            <a:r>
              <a:rPr lang="en-US" sz="2400" dirty="0"/>
              <a:t>Kwame Nkrumah University of Science and Technology, Ghana </a:t>
            </a:r>
            <a:endParaRPr lang="en-US" sz="2400" dirty="0" smtClean="0"/>
          </a:p>
          <a:p>
            <a:pPr lvl="1"/>
            <a:r>
              <a:rPr lang="en-US" sz="2400" dirty="0" err="1"/>
              <a:t>Makerere</a:t>
            </a:r>
            <a:r>
              <a:rPr lang="en-US" sz="2400" dirty="0"/>
              <a:t> University College of Health Sciences, Uganda </a:t>
            </a:r>
            <a:endParaRPr lang="en-US" sz="2400" dirty="0" smtClean="0"/>
          </a:p>
          <a:p>
            <a:pPr lvl="1"/>
            <a:r>
              <a:rPr lang="en-US" sz="2400" dirty="0"/>
              <a:t>University of </a:t>
            </a:r>
            <a:r>
              <a:rPr lang="en-US" sz="2400" dirty="0" err="1"/>
              <a:t>Kwazulu</a:t>
            </a:r>
            <a:r>
              <a:rPr lang="en-US" sz="2400" dirty="0"/>
              <a:t> Natal, South Africa</a:t>
            </a:r>
          </a:p>
          <a:p>
            <a:pPr lvl="1"/>
            <a:r>
              <a:rPr lang="en-US" sz="2400" dirty="0"/>
              <a:t>University of Zambia, Zambia</a:t>
            </a:r>
          </a:p>
          <a:p>
            <a:pPr lvl="1"/>
            <a:r>
              <a:rPr lang="en-US" sz="2400" dirty="0"/>
              <a:t>University of Zimbabwe, Zimbabwe</a:t>
            </a:r>
          </a:p>
          <a:p>
            <a:r>
              <a:rPr lang="en-US" sz="2400" dirty="0"/>
              <a:t> 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54412" y="1905000"/>
            <a:ext cx="3861388" cy="31231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Medical Elective Types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Cardiac and Cardiac Surgery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Clinical Pharmacology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Genetic, Social Epidemiology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Family Medicine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Internal </a:t>
            </a:r>
            <a:r>
              <a:rPr lang="en-US" sz="1600" dirty="0"/>
              <a:t>Medicine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Obstetrics and Gynecology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Pediatrics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Surgery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Tropical Diseases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190" y="5257800"/>
            <a:ext cx="3553965" cy="66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520" y="3048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524000"/>
            <a:ext cx="6172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Participating Institutions (NEPI)</a:t>
            </a:r>
          </a:p>
          <a:p>
            <a:pPr lvl="1" fontAlgn="base"/>
            <a:r>
              <a:rPr lang="en-US" sz="2400" dirty="0" err="1" smtClean="0"/>
              <a:t>Ekwendeni</a:t>
            </a:r>
            <a:r>
              <a:rPr lang="en-US" sz="2400" dirty="0" smtClean="0"/>
              <a:t> </a:t>
            </a:r>
            <a:r>
              <a:rPr lang="en-US" sz="2400" dirty="0"/>
              <a:t>College of Health Sciences, Malawi</a:t>
            </a:r>
          </a:p>
          <a:p>
            <a:pPr lvl="1" fontAlgn="base"/>
            <a:r>
              <a:rPr lang="en-US" sz="2400" dirty="0" err="1"/>
              <a:t>Kamuzu</a:t>
            </a:r>
            <a:r>
              <a:rPr lang="en-US" sz="2400" dirty="0"/>
              <a:t> College of Nursing, Malawi</a:t>
            </a:r>
          </a:p>
          <a:p>
            <a:pPr lvl="1" fontAlgn="base"/>
            <a:r>
              <a:rPr lang="en-US" sz="2400" dirty="0"/>
              <a:t>Lusaka Schools of Nursing and Midwifery, Zambia</a:t>
            </a:r>
          </a:p>
          <a:p>
            <a:pPr lvl="1" fontAlgn="base"/>
            <a:r>
              <a:rPr lang="en-US" sz="2400" dirty="0" err="1"/>
              <a:t>Makerere</a:t>
            </a:r>
            <a:r>
              <a:rPr lang="en-US" sz="2400" dirty="0"/>
              <a:t> University College of Health Sciences, Uganda</a:t>
            </a:r>
          </a:p>
          <a:p>
            <a:pPr lvl="1" fontAlgn="base"/>
            <a:r>
              <a:rPr lang="en-US" sz="2400" dirty="0" err="1"/>
              <a:t>Muhimbili</a:t>
            </a:r>
            <a:r>
              <a:rPr lang="en-US" sz="2400" dirty="0"/>
              <a:t> University of Health and Allied Sciences, Tanzania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10200"/>
            <a:ext cx="3553965" cy="66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520" y="30480"/>
            <a:ext cx="152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0" y="2057400"/>
            <a:ext cx="4114800" cy="29238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Nursing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Electives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Advanced Community and Public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Advanced Newborn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Community and Science Midwifery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Emergency and Trauma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HIV Management and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Oncology Nurse Midwifery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Pediatric Nursing and Child </a:t>
            </a:r>
            <a:r>
              <a:rPr lang="en-US" sz="1600" dirty="0" smtClean="0"/>
              <a:t>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Scientific Writing and Information 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81000"/>
            <a:ext cx="10134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AFREHealth</a:t>
            </a:r>
            <a:r>
              <a:rPr lang="en-US" sz="3600" b="1" dirty="0" smtClean="0"/>
              <a:t>:  African Forum for Research and Education in Health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31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1089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College of Ophthalmology in Eastern Central and Southern Africa (COECSA)</a:t>
            </a:r>
            <a:endParaRPr lang="en-US" sz="3600" b="1" dirty="0"/>
          </a:p>
          <a:p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52400" y="1600200"/>
            <a:ext cx="6553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Participating Institutions </a:t>
            </a:r>
          </a:p>
          <a:p>
            <a:pPr fontAlgn="base"/>
            <a:r>
              <a:rPr lang="en-US" sz="2400" dirty="0" smtClean="0"/>
              <a:t>Lighthouse </a:t>
            </a:r>
            <a:r>
              <a:rPr lang="en-US" sz="2400" dirty="0"/>
              <a:t>for Christ Eye Centre, </a:t>
            </a:r>
            <a:r>
              <a:rPr lang="en-US" sz="2400" dirty="0" smtClean="0"/>
              <a:t>Kenya</a:t>
            </a:r>
          </a:p>
          <a:p>
            <a:pPr fontAlgn="base"/>
            <a:r>
              <a:rPr lang="en-US" sz="2400" dirty="0" err="1" smtClean="0"/>
              <a:t>Mbarara</a:t>
            </a:r>
            <a:r>
              <a:rPr lang="en-US" sz="2400" dirty="0" smtClean="0"/>
              <a:t> </a:t>
            </a:r>
            <a:r>
              <a:rPr lang="en-US" sz="2400" dirty="0"/>
              <a:t>University of Science and Technology, </a:t>
            </a:r>
            <a:r>
              <a:rPr lang="en-US" sz="2400" dirty="0" smtClean="0"/>
              <a:t>	Uganda</a:t>
            </a:r>
            <a:endParaRPr lang="en-US" sz="2400" dirty="0"/>
          </a:p>
          <a:p>
            <a:pPr fontAlgn="base"/>
            <a:r>
              <a:rPr lang="en-US" sz="2400" dirty="0" smtClean="0"/>
              <a:t>Rwanda </a:t>
            </a:r>
            <a:r>
              <a:rPr lang="en-US" sz="2400" dirty="0"/>
              <a:t>International Institute of Ophthalmology, </a:t>
            </a:r>
            <a:r>
              <a:rPr lang="en-US" sz="2400" dirty="0" smtClean="0"/>
              <a:t>Rwanda</a:t>
            </a:r>
          </a:p>
          <a:p>
            <a:pPr fontAlgn="base"/>
            <a:r>
              <a:rPr lang="en-US" sz="2400" dirty="0" smtClean="0"/>
              <a:t>University </a:t>
            </a:r>
            <a:r>
              <a:rPr lang="en-US" sz="2400" dirty="0"/>
              <a:t>of Nairobi, </a:t>
            </a:r>
            <a:r>
              <a:rPr lang="en-US" sz="2400" dirty="0" smtClean="0"/>
              <a:t>Kenya</a:t>
            </a:r>
          </a:p>
          <a:p>
            <a:pPr fontAlgn="base"/>
            <a:r>
              <a:rPr lang="en-US" sz="2400" dirty="0" smtClean="0"/>
              <a:t>The </a:t>
            </a:r>
            <a:r>
              <a:rPr lang="en-US" sz="2400" dirty="0"/>
              <a:t>University Teaching Hospital, Zambia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1899401"/>
            <a:ext cx="4953000" cy="35394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Postgraduate Ophthalmology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Resident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Electives</a:t>
            </a:r>
          </a:p>
          <a:p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Cornea and Anterior Segment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Diabetic Retinopathy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Emergency </a:t>
            </a:r>
            <a:r>
              <a:rPr lang="en-US" sz="1600" dirty="0" err="1" smtClean="0"/>
              <a:t>Oculoplastic</a:t>
            </a:r>
            <a:r>
              <a:rPr lang="en-US" sz="1600" dirty="0" smtClean="0"/>
              <a:t> &amp; Orbital Glaucoma Surgery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Infectious Keratitis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Medical Diabetic Retinopathy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Ocular Oncology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Ophthalmology Retina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Pediatric Ophthalmology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Strabismus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Small Incision Cataract Surgery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76200"/>
            <a:ext cx="1692728" cy="677091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10200"/>
            <a:ext cx="3553965" cy="66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31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11" y="381000"/>
            <a:ext cx="1135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Eastern Africa Health Professions Educators’ </a:t>
            </a:r>
            <a:endParaRPr lang="en-US" sz="3600" b="1" dirty="0" smtClean="0"/>
          </a:p>
          <a:p>
            <a:r>
              <a:rPr lang="en-US" sz="3600" b="1" dirty="0" smtClean="0"/>
              <a:t>Association </a:t>
            </a:r>
            <a:r>
              <a:rPr lang="en-US" sz="3600" b="1" dirty="0"/>
              <a:t>(EAHPEA)</a:t>
            </a:r>
          </a:p>
          <a:p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Participating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Institutions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en-US" sz="2400" dirty="0" err="1" smtClean="0"/>
              <a:t>Mbarara</a:t>
            </a:r>
            <a:r>
              <a:rPr lang="en-US" sz="2400" dirty="0" smtClean="0"/>
              <a:t> </a:t>
            </a:r>
            <a:r>
              <a:rPr lang="en-US" sz="2400" dirty="0"/>
              <a:t>University of Science and Technology, Uganda</a:t>
            </a:r>
          </a:p>
          <a:p>
            <a:pPr fontAlgn="base"/>
            <a:r>
              <a:rPr lang="en-US" sz="2400" dirty="0" err="1"/>
              <a:t>Makerere</a:t>
            </a:r>
            <a:r>
              <a:rPr lang="en-US" sz="2400" dirty="0"/>
              <a:t> University College of Health Sciences, Uganda</a:t>
            </a:r>
          </a:p>
          <a:p>
            <a:pPr fontAlgn="base"/>
            <a:r>
              <a:rPr lang="en-US" sz="2400" dirty="0" err="1"/>
              <a:t>Mekelle</a:t>
            </a:r>
            <a:r>
              <a:rPr lang="en-US" sz="2400" dirty="0"/>
              <a:t> University, Ethiopia</a:t>
            </a:r>
          </a:p>
          <a:p>
            <a:pPr fontAlgn="base"/>
            <a:r>
              <a:rPr lang="en-US" sz="2400" dirty="0"/>
              <a:t>Omdurman Islamic University, Sudan</a:t>
            </a:r>
          </a:p>
          <a:p>
            <a:pPr fontAlgn="base"/>
            <a:r>
              <a:rPr lang="en-US" sz="2400" dirty="0" err="1"/>
              <a:t>Jimma</a:t>
            </a:r>
            <a:r>
              <a:rPr lang="en-US" sz="2400" dirty="0"/>
              <a:t> University, Ethiopia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10200"/>
            <a:ext cx="3553965" cy="66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67600" y="1905000"/>
            <a:ext cx="4495800" cy="30469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Medicine and Health Professions Electives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Community </a:t>
            </a:r>
            <a:r>
              <a:rPr lang="en-US" sz="1600" dirty="0"/>
              <a:t>Based Education </a:t>
            </a:r>
            <a:r>
              <a:rPr lang="en-US" sz="1600" dirty="0" smtClean="0"/>
              <a:t>Community Based Medicine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Dermatology </a:t>
            </a:r>
            <a:r>
              <a:rPr lang="en-US" sz="1600" dirty="0" smtClean="0"/>
              <a:t>Venereology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Forensic Toxicology Medicine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General Surgery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Internal Medicine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Pediatrics </a:t>
            </a:r>
            <a:r>
              <a:rPr lang="en-US" sz="1600" dirty="0"/>
              <a:t>and Child Health </a:t>
            </a:r>
            <a:r>
              <a:rPr lang="en-US" sz="1600" dirty="0" smtClean="0"/>
              <a:t>Research Service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Ophthalmology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152400"/>
            <a:ext cx="2781300" cy="148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6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1135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The Aims and Goals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406" y="152400"/>
            <a:ext cx="2667000" cy="2867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990600"/>
            <a:ext cx="8915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AFREHealth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sz="2400" dirty="0"/>
              <a:t>S</a:t>
            </a:r>
            <a:r>
              <a:rPr lang="en-US" sz="2400" dirty="0" smtClean="0"/>
              <a:t>eeks </a:t>
            </a:r>
            <a:r>
              <a:rPr lang="en-US" sz="2400" dirty="0"/>
              <a:t>to improve health care in Africa through research, education and capacity </a:t>
            </a:r>
            <a:r>
              <a:rPr lang="en-US" sz="2400" dirty="0" smtClean="0"/>
              <a:t>building.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COECSA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sz="2400" dirty="0"/>
              <a:t>To improve the quality of eye care through training, research and advocacy; provide leadership in eye care; and create a forum for exchange of ophthalmic skills, knowledge and resources in Eastern, Central and Southern Africa.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EAHPEA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sz="2400" dirty="0"/>
              <a:t>A</a:t>
            </a:r>
            <a:r>
              <a:rPr lang="en-US" sz="2400" dirty="0" smtClean="0"/>
              <a:t>n </a:t>
            </a:r>
            <a:r>
              <a:rPr lang="en-US" sz="2400" dirty="0"/>
              <a:t>Association for those health Professional educators who work to improve the peoples health by delivering high quality education</a:t>
            </a:r>
            <a:r>
              <a:rPr lang="en-US" sz="2400" dirty="0" smtClean="0"/>
              <a:t>.</a:t>
            </a:r>
          </a:p>
          <a:p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ECFMG-FAIMER</a:t>
            </a:r>
            <a:r>
              <a:rPr lang="en-US" sz="2400" dirty="0" smtClean="0">
                <a:solidFill>
                  <a:srgbClr val="C00000"/>
                </a:solidFill>
              </a:rPr>
              <a:t>:  To improve world health through education.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1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1135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Next Steps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152400"/>
            <a:ext cx="2952206" cy="31736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865066"/>
            <a:ext cx="9829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2018 Impact Assessment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Students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</a:t>
            </a:r>
            <a:r>
              <a:rPr lang="en-US" sz="2400" dirty="0" smtClean="0"/>
              <a:t>valuate skills and knowledge learned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Evaluate future career paths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Compare and contrast learning environments, patient settings, curriculum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Institutions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Evaluate impact on faculty at host (receiving) institutions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Evaluate impact on institution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Evaluate connectedness between home/host institutions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Networks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Evaluate how exchanges foster capacity building, research, retention</a:t>
            </a:r>
          </a:p>
        </p:txBody>
      </p:sp>
    </p:spTree>
    <p:extLst>
      <p:ext uri="{BB962C8B-B14F-4D97-AF65-F5344CB8AC3E}">
        <p14:creationId xmlns:p14="http://schemas.microsoft.com/office/powerpoint/2010/main" val="25650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865066"/>
            <a:ext cx="982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609600"/>
            <a:ext cx="3657600" cy="8595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09800" y="1752600"/>
            <a:ext cx="80271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Information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/>
              <a:t>    www.ecfmg.org  </a:t>
            </a:r>
            <a:r>
              <a:rPr lang="en-US" sz="3200" dirty="0" smtClean="0"/>
              <a:t> | www.gemxelectives.org 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8" name="Picture 3" descr="I:\Logos\Social Media Icons\FB-f-Logo__blue_102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769" y="3571472"/>
            <a:ext cx="486461" cy="4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:\Logos\Social Media Icons\TwitterLogo_#55ace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9" y="41148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76999" y="3733800"/>
            <a:ext cx="3657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www.facebook.com/gemxelectives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4343400"/>
            <a:ext cx="3657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@</a:t>
            </a:r>
            <a:r>
              <a:rPr lang="en-US" sz="1600" dirty="0" err="1" smtClean="0"/>
              <a:t>GEMxElectives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4876800"/>
            <a:ext cx="435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Blog</a:t>
            </a:r>
            <a:r>
              <a:rPr lang="en-US" dirty="0" smtClean="0"/>
              <a:t>: www.gemxelectives.org/blog/</a:t>
            </a:r>
            <a:endParaRPr lang="en-US" dirty="0"/>
          </a:p>
        </p:txBody>
      </p:sp>
      <p:pic>
        <p:nvPicPr>
          <p:cNvPr id="11" name="Picture 3" descr="I:\Logos\Social Media Icons\FB-f-Logo__blue_102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370" y="3581400"/>
            <a:ext cx="486461" cy="4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:\Logos\Social Media Icons\TwitterLogo_#55ace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24728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200398" y="3745468"/>
            <a:ext cx="3657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www.facebook.com/ecfmg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6599" y="4355068"/>
            <a:ext cx="3657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@ECFMG_IMG  </a:t>
            </a:r>
            <a:endParaRPr lang="en-US" sz="1600" dirty="0"/>
          </a:p>
          <a:p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022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209800"/>
            <a:ext cx="9829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Vision </a:t>
            </a:r>
            <a:r>
              <a:rPr lang="en-US" sz="4400" b="1" dirty="0"/>
              <a:t>Statement </a:t>
            </a:r>
            <a:endParaRPr lang="en-US" sz="4400" b="1" dirty="0" smtClean="0"/>
          </a:p>
          <a:p>
            <a:pPr algn="ctr"/>
            <a:endParaRPr lang="en-US" sz="4400" b="1" dirty="0" smtClean="0">
              <a:solidFill>
                <a:srgbClr val="000066"/>
              </a:solidFill>
            </a:endParaRPr>
          </a:p>
          <a:p>
            <a:pPr algn="ctr"/>
            <a:r>
              <a:rPr lang="en-US" sz="3200" dirty="0" smtClean="0"/>
              <a:t>Improving </a:t>
            </a:r>
            <a:r>
              <a:rPr lang="en-US" sz="3200" dirty="0"/>
              <a:t>world health through excellence in medical education in the context of ECFMG’s core values of collaboration, professionalism and accountability</a:t>
            </a:r>
            <a:r>
              <a:rPr lang="en-US" sz="3200" dirty="0" smtClean="0"/>
              <a:t>.”</a:t>
            </a:r>
            <a:endParaRPr lang="en-US" sz="3200" dirty="0"/>
          </a:p>
        </p:txBody>
      </p:sp>
      <p:pic>
        <p:nvPicPr>
          <p:cNvPr id="2050" name="Picture 2" descr="C:\Users\aiacone\AppData\Local\Microsoft\Windows\Temporary Internet Files\Content.Outlook\8T7INL69\ECFMG and FAIMER PowerPoint Head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620" y="228600"/>
            <a:ext cx="9136960" cy="1600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133600"/>
            <a:ext cx="10591800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Programs </a:t>
            </a:r>
            <a:r>
              <a:rPr lang="en-US" sz="2000" b="1" dirty="0"/>
              <a:t>Supporting IMGs and U.S. GME  </a:t>
            </a:r>
          </a:p>
          <a:p>
            <a:pPr marL="457200" indent="-284163">
              <a:spcBef>
                <a:spcPts val="528"/>
              </a:spcBef>
            </a:pPr>
            <a:r>
              <a:rPr lang="en-US" altLang="en-US" sz="2000" dirty="0" smtClean="0"/>
              <a:t>ECFMG </a:t>
            </a:r>
            <a:r>
              <a:rPr lang="en-US" altLang="en-US" sz="2000" dirty="0"/>
              <a:t>Certification</a:t>
            </a:r>
          </a:p>
          <a:p>
            <a:pPr marL="457200" indent="-284163">
              <a:spcBef>
                <a:spcPts val="528"/>
              </a:spcBef>
            </a:pPr>
            <a:r>
              <a:rPr lang="en-US" altLang="en-US" sz="2000" dirty="0"/>
              <a:t>ECFMG Certificate Holders Office (ECHO)  </a:t>
            </a:r>
          </a:p>
          <a:p>
            <a:pPr marL="457200" indent="-284163">
              <a:spcBef>
                <a:spcPts val="528"/>
              </a:spcBef>
            </a:pPr>
            <a:r>
              <a:rPr lang="en-US" altLang="en-US" sz="2000" dirty="0" smtClean="0"/>
              <a:t>ERAS  Support </a:t>
            </a:r>
            <a:r>
              <a:rPr lang="en-US" altLang="en-US" sz="2000" dirty="0"/>
              <a:t>Services</a:t>
            </a:r>
          </a:p>
          <a:p>
            <a:pPr marL="457200" indent="-284163">
              <a:spcBef>
                <a:spcPts val="528"/>
              </a:spcBef>
            </a:pPr>
            <a:r>
              <a:rPr lang="en-US" altLang="en-US" sz="2000" dirty="0"/>
              <a:t>Certification Verification Services (CVS) </a:t>
            </a:r>
          </a:p>
          <a:p>
            <a:pPr marL="457200" indent="-284163">
              <a:spcBef>
                <a:spcPts val="528"/>
              </a:spcBef>
            </a:pPr>
            <a:r>
              <a:rPr lang="en-US" altLang="en-US" sz="2000" dirty="0"/>
              <a:t>Exchange Visitor Sponsorship Program (EVSP) </a:t>
            </a:r>
          </a:p>
          <a:p>
            <a:pPr>
              <a:spcBef>
                <a:spcPts val="528"/>
              </a:spcBef>
            </a:pPr>
            <a:r>
              <a:rPr lang="en-US" sz="2000" b="1" dirty="0" smtClean="0"/>
              <a:t>International</a:t>
            </a:r>
          </a:p>
          <a:p>
            <a:pPr>
              <a:spcBef>
                <a:spcPts val="528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   Foundation </a:t>
            </a:r>
            <a:r>
              <a:rPr lang="en-US" sz="2000" b="1" dirty="0">
                <a:solidFill>
                  <a:schemeClr val="accent2"/>
                </a:solidFill>
              </a:rPr>
              <a:t>for Advancement of International Medical Education </a:t>
            </a:r>
            <a:r>
              <a:rPr lang="en-US" sz="2000" b="1" dirty="0" smtClean="0">
                <a:solidFill>
                  <a:schemeClr val="accent2"/>
                </a:solidFill>
              </a:rPr>
              <a:t>and Research </a:t>
            </a:r>
            <a:r>
              <a:rPr lang="en-US" sz="2000" b="1" dirty="0">
                <a:solidFill>
                  <a:schemeClr val="accent2"/>
                </a:solidFill>
              </a:rPr>
              <a:t>(FAIMER)</a:t>
            </a:r>
          </a:p>
          <a:p>
            <a:pPr marL="457200" indent="-284163">
              <a:spcBef>
                <a:spcPts val="528"/>
              </a:spcBef>
            </a:pPr>
            <a:r>
              <a:rPr lang="en-US" sz="2000" dirty="0" smtClean="0"/>
              <a:t>Electronic </a:t>
            </a:r>
            <a:r>
              <a:rPr lang="en-US" sz="2000" dirty="0"/>
              <a:t>Portfolio of International Credentials (EPIC)</a:t>
            </a:r>
          </a:p>
          <a:p>
            <a:pPr marL="457200" indent="-284163">
              <a:spcBef>
                <a:spcPts val="528"/>
              </a:spcBef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Global Educational Exchange in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Medicine and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the Health Professions (GEMx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2" descr="C:\Users\aiacone\AppData\Local\Microsoft\Windows\Temporary Internet Files\Content.Outlook\8T7INL69\ECFMG and FAIMER PowerPoint Head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20" y="228600"/>
            <a:ext cx="9136960" cy="160020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0022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914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828800"/>
            <a:ext cx="9982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Foundation for Advancement of International 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Medical Education and Research</a:t>
            </a:r>
          </a:p>
          <a:p>
            <a:pPr algn="ctr"/>
            <a:endParaRPr lang="en-US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Non-profit established by ECFMG in 2000</a:t>
            </a:r>
          </a:p>
          <a:p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partnership with ECFMG, FAIMER promotes excellence in international health professions education through programmatic and research </a:t>
            </a:r>
            <a:r>
              <a:rPr lang="en-US" sz="2400" dirty="0" smtClean="0"/>
              <a:t>activities</a:t>
            </a:r>
          </a:p>
          <a:p>
            <a:pPr marL="457200" lvl="2" indent="-4572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Concentrates </a:t>
            </a:r>
            <a:r>
              <a:rPr lang="en-US" sz="2000" dirty="0"/>
              <a:t>in Low-income Regions Asia, Africa, and Latin America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ctr"/>
            <a:endParaRPr lang="en-US" sz="2800" i="1" dirty="0"/>
          </a:p>
        </p:txBody>
      </p:sp>
      <p:pic>
        <p:nvPicPr>
          <p:cNvPr id="8" name="Picture 2" descr="C:\Users\aiacone\AppData\Local\Microsoft\Windows\Temporary Internet Files\Content.Outlook\8T7INL69\ECFMG and FAIMER PowerPoint Head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420" y="228600"/>
            <a:ext cx="9136960" cy="16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5063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914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524000"/>
            <a:ext cx="122682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Three </a:t>
            </a:r>
            <a:r>
              <a:rPr lang="en-US" sz="2400" dirty="0">
                <a:solidFill>
                  <a:srgbClr val="C00000"/>
                </a:solidFill>
              </a:rPr>
              <a:t>Specific </a:t>
            </a:r>
            <a:r>
              <a:rPr lang="en-US" sz="2400" dirty="0" smtClean="0">
                <a:solidFill>
                  <a:srgbClr val="C00000"/>
                </a:solidFill>
              </a:rPr>
              <a:t>Strategies: </a:t>
            </a:r>
          </a:p>
          <a:p>
            <a:pPr lvl="2"/>
            <a:r>
              <a:rPr lang="en-US" sz="2400" b="1" dirty="0" smtClean="0"/>
              <a:t>Faculty Development – Fellowship programs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FAIMER </a:t>
            </a:r>
            <a:r>
              <a:rPr lang="en-US" sz="2000" dirty="0" smtClean="0"/>
              <a:t>Institute; FAIMER </a:t>
            </a:r>
            <a:r>
              <a:rPr lang="en-US" sz="2000" dirty="0"/>
              <a:t>Regional </a:t>
            </a:r>
            <a:r>
              <a:rPr lang="en-US" sz="2000" dirty="0" smtClean="0"/>
              <a:t>Institutes; International </a:t>
            </a:r>
            <a:r>
              <a:rPr lang="en-US" sz="2000" dirty="0"/>
              <a:t>Fellowship in Medical </a:t>
            </a:r>
            <a:r>
              <a:rPr lang="en-US" sz="2000" dirty="0" smtClean="0"/>
              <a:t>Education </a:t>
            </a:r>
            <a:r>
              <a:rPr lang="en-US" sz="2000" dirty="0"/>
              <a:t>(IFME) </a:t>
            </a:r>
            <a:endParaRPr lang="en-US" sz="2000" dirty="0" smtClean="0"/>
          </a:p>
          <a:p>
            <a:pPr marL="914400" lvl="3"/>
            <a:r>
              <a:rPr lang="en-US" sz="2400" b="1" dirty="0" smtClean="0"/>
              <a:t>Targeted Research  - Health workforce policy / practice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International </a:t>
            </a:r>
            <a:r>
              <a:rPr lang="en-US" sz="2000" dirty="0"/>
              <a:t>Migration of </a:t>
            </a:r>
            <a:r>
              <a:rPr lang="en-US" sz="2000" dirty="0" smtClean="0"/>
              <a:t>Physicians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United </a:t>
            </a:r>
            <a:r>
              <a:rPr lang="en-US" sz="2000" dirty="0"/>
              <a:t>States Physician Workforce </a:t>
            </a:r>
            <a:r>
              <a:rPr lang="en-US" sz="2000" dirty="0" smtClean="0"/>
              <a:t>Issues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International </a:t>
            </a:r>
            <a:r>
              <a:rPr lang="en-US" sz="2000" dirty="0"/>
              <a:t>Medical Education Programs</a:t>
            </a:r>
          </a:p>
          <a:p>
            <a:pPr lvl="2"/>
            <a:r>
              <a:rPr lang="en-US" sz="2400" b="1" dirty="0" smtClean="0"/>
              <a:t>Data Resources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Directory </a:t>
            </a:r>
            <a:r>
              <a:rPr lang="en-US" sz="2000" dirty="0"/>
              <a:t>of Organizations that Recognize/Accredit Medical Schools (</a:t>
            </a:r>
            <a:r>
              <a:rPr lang="en-US" sz="2000" dirty="0" smtClean="0"/>
              <a:t>DORA)</a:t>
            </a: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International </a:t>
            </a:r>
            <a:r>
              <a:rPr lang="en-US" sz="2000" dirty="0"/>
              <a:t>Opportunities in Medical Education (</a:t>
            </a:r>
            <a:r>
              <a:rPr lang="en-US" sz="2000" dirty="0" smtClean="0"/>
              <a:t>IOME)</a:t>
            </a: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Master’s </a:t>
            </a:r>
            <a:r>
              <a:rPr lang="en-US" sz="2000" dirty="0"/>
              <a:t>Programs and Ph.D. Programs in Health Professions </a:t>
            </a:r>
            <a:r>
              <a:rPr lang="en-US" sz="2000" dirty="0" smtClean="0"/>
              <a:t>Education</a:t>
            </a: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Postgraduate </a:t>
            </a:r>
            <a:r>
              <a:rPr lang="en-US" sz="2000" dirty="0"/>
              <a:t>Medical Education (PME) </a:t>
            </a:r>
            <a:r>
              <a:rPr lang="en-US" sz="2000" dirty="0" smtClean="0"/>
              <a:t>Project</a:t>
            </a: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World </a:t>
            </a:r>
            <a:r>
              <a:rPr lang="en-US" sz="2000" dirty="0"/>
              <a:t>Directory of Medical Schools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1371600" lvl="2" indent="-457200">
              <a:buFont typeface="Courier New" panose="02070309020205020404" pitchFamily="49" charset="0"/>
              <a:buChar char="o"/>
            </a:pPr>
            <a:endParaRPr lang="en-US" sz="2000" dirty="0" smtClean="0"/>
          </a:p>
        </p:txBody>
      </p:sp>
      <p:pic>
        <p:nvPicPr>
          <p:cNvPr id="9" name="Picture 2" descr="C:\Users\aiacone\AppData\Local\Microsoft\Windows\Temporary Internet Files\Content.Outlook\8T7INL69\ECFMG and FAIMER PowerPoint Head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9136960" cy="16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63726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pic>
        <p:nvPicPr>
          <p:cNvPr id="8" name="Picture 7"/>
          <p:cNvPicPr/>
          <p:nvPr/>
        </p:nvPicPr>
        <p:blipFill rotWithShape="1">
          <a:blip r:embed="rId2"/>
          <a:srcRect t="8546" r="1577" b="5853"/>
          <a:stretch/>
        </p:blipFill>
        <p:spPr>
          <a:xfrm>
            <a:off x="272683" y="533400"/>
            <a:ext cx="11690717" cy="5257800"/>
          </a:xfrm>
          <a:prstGeom prst="rect">
            <a:avLst/>
          </a:prstGeom>
          <a:ln w="2286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140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914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52401"/>
            <a:ext cx="6856844" cy="52944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228600"/>
            <a:ext cx="5029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FAIMER in Africa</a:t>
            </a:r>
          </a:p>
          <a:p>
            <a:endParaRPr lang="en-US" sz="1400" dirty="0" smtClean="0"/>
          </a:p>
          <a:p>
            <a:r>
              <a:rPr lang="en-US" sz="2400" b="1" dirty="0" smtClean="0"/>
              <a:t>FAIMER Institute: Philadelphia, USA</a:t>
            </a:r>
          </a:p>
          <a:p>
            <a:pPr lvl="1"/>
            <a:r>
              <a:rPr lang="en-US" sz="2400" dirty="0" smtClean="0"/>
              <a:t>Has trained 76 health professions educators from 14 African countries</a:t>
            </a:r>
          </a:p>
          <a:p>
            <a:pPr lvl="1"/>
            <a:endParaRPr lang="en-US" sz="2400" dirty="0"/>
          </a:p>
          <a:p>
            <a:r>
              <a:rPr lang="en-US" sz="2400" b="1" dirty="0" smtClean="0"/>
              <a:t>FAIMER Institute: Sub-Saharan Africa</a:t>
            </a:r>
          </a:p>
          <a:p>
            <a:pPr lvl="1"/>
            <a:r>
              <a:rPr lang="en-US" sz="2400" dirty="0" smtClean="0"/>
              <a:t>Began in 2008 </a:t>
            </a:r>
            <a:r>
              <a:rPr lang="en-US" sz="2400" dirty="0"/>
              <a:t>in Cape Town, South </a:t>
            </a:r>
            <a:r>
              <a:rPr lang="en-US" sz="2400" dirty="0" smtClean="0"/>
              <a:t>Africa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Partnership between FAIMER and non-profit </a:t>
            </a:r>
            <a:r>
              <a:rPr lang="en-US" sz="2400" dirty="0"/>
              <a:t>company incorporated in South </a:t>
            </a:r>
            <a:r>
              <a:rPr lang="en-US" sz="2400" dirty="0" smtClean="0"/>
              <a:t>Africa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Has trained 170 health professions educators from 20 African countries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5562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FAIMER in Africa:  2017 FAIMER Fellows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57200"/>
            <a:ext cx="8991600" cy="48936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tx2"/>
                </a:solidFill>
              </a:rPr>
              <a:t>There is a greater need for international perspectives in medical education.</a:t>
            </a:r>
          </a:p>
          <a:p>
            <a:endParaRPr lang="en-US" sz="1600" dirty="0">
              <a:solidFill>
                <a:schemeClr val="accent1"/>
              </a:solidFill>
            </a:endParaRP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A program to facilitate </a:t>
            </a:r>
            <a:r>
              <a:rPr lang="en-US" sz="3200" dirty="0"/>
              <a:t>educational exchange </a:t>
            </a:r>
            <a:r>
              <a:rPr lang="en-US" sz="3200" dirty="0" smtClean="0"/>
              <a:t>in </a:t>
            </a:r>
            <a:r>
              <a:rPr lang="en-US" sz="3200" dirty="0"/>
              <a:t>medicine and other health </a:t>
            </a:r>
            <a:r>
              <a:rPr lang="en-US" sz="3200" dirty="0" smtClean="0"/>
              <a:t>professions through partnerships.</a:t>
            </a:r>
            <a:endParaRPr lang="en-US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82260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9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2" name="Rectangle 1"/>
          <p:cNvSpPr/>
          <p:nvPr/>
        </p:nvSpPr>
        <p:spPr>
          <a:xfrm>
            <a:off x="1524000" y="1447800"/>
            <a:ext cx="86868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Background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Limited access for African students </a:t>
            </a:r>
            <a:r>
              <a:rPr lang="en-US" sz="2400" dirty="0"/>
              <a:t>to global health opportunities in developed </a:t>
            </a:r>
            <a:r>
              <a:rPr lang="en-US" sz="2400" dirty="0" smtClean="0"/>
              <a:t>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ignificant </a:t>
            </a:r>
            <a:r>
              <a:rPr lang="en-US" sz="2400" dirty="0"/>
              <a:t>differences in health concerns and health care settings across regions of </a:t>
            </a:r>
            <a:r>
              <a:rPr lang="en-US" sz="2400" dirty="0" smtClean="0"/>
              <a:t>Africa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African </a:t>
            </a:r>
            <a:r>
              <a:rPr lang="en-US" sz="2400" dirty="0"/>
              <a:t>students can gain a “</a:t>
            </a:r>
            <a:r>
              <a:rPr lang="en-US" sz="2400" dirty="0" smtClean="0"/>
              <a:t>global” experience </a:t>
            </a:r>
            <a:r>
              <a:rPr lang="en-US" sz="2400" dirty="0"/>
              <a:t>on </a:t>
            </a:r>
            <a:r>
              <a:rPr lang="en-US" sz="2400" dirty="0" smtClean="0"/>
              <a:t>their continent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Regional exchanges help </a:t>
            </a:r>
            <a:r>
              <a:rPr lang="en-US" sz="2400" dirty="0"/>
              <a:t>to develop future African physicians and health care providers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Regional exchanges strengthen communities while building </a:t>
            </a:r>
            <a:r>
              <a:rPr lang="en-US" sz="2400" dirty="0"/>
              <a:t>the African healthcare </a:t>
            </a:r>
            <a:r>
              <a:rPr lang="en-US" sz="2400" dirty="0" smtClean="0"/>
              <a:t>workforce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"/>
            <a:ext cx="7194755" cy="135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5638800"/>
            <a:ext cx="822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GEMx facilitates regional exchanges in Africa</a:t>
            </a: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3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895</Words>
  <Application>Microsoft Office PowerPoint</Application>
  <PresentationFormat>Custom</PresentationFormat>
  <Paragraphs>190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Regional Networks:  An approach to enhance global exposure for medical and health professional students in Africa.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Iacone, Anna</dc:creator>
  <cp:lastModifiedBy>User Settings</cp:lastModifiedBy>
  <cp:revision>32</cp:revision>
  <dcterms:created xsi:type="dcterms:W3CDTF">2017-08-14T20:17:28Z</dcterms:created>
  <dcterms:modified xsi:type="dcterms:W3CDTF">2017-08-15T19:56:11Z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2013-05-20T00:00:00Z</vt:filetime>
  </property>
  <property fmtid="{D5CDD505-2E9C-101B-9397-08002B2CF9AE}" pid="3" name="LastSaved">
    <vt:filetime>2017-08-14T00:00:00Z</vt:filetime>
  </property>
</Properties>
</file>