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77" r:id="rId4"/>
    <p:sldId id="268" r:id="rId5"/>
    <p:sldId id="267" r:id="rId6"/>
    <p:sldId id="266" r:id="rId7"/>
    <p:sldId id="292" r:id="rId8"/>
    <p:sldId id="293" r:id="rId9"/>
    <p:sldId id="279" r:id="rId10"/>
    <p:sldId id="280" r:id="rId11"/>
    <p:sldId id="265" r:id="rId12"/>
    <p:sldId id="273" r:id="rId13"/>
    <p:sldId id="281" r:id="rId14"/>
    <p:sldId id="272" r:id="rId15"/>
    <p:sldId id="278" r:id="rId16"/>
    <p:sldId id="271" r:id="rId17"/>
    <p:sldId id="282" r:id="rId18"/>
    <p:sldId id="270" r:id="rId19"/>
    <p:sldId id="283" r:id="rId20"/>
    <p:sldId id="276" r:id="rId21"/>
    <p:sldId id="275" r:id="rId22"/>
    <p:sldId id="284" r:id="rId23"/>
    <p:sldId id="274" r:id="rId24"/>
    <p:sldId id="285" r:id="rId25"/>
    <p:sldId id="269" r:id="rId26"/>
    <p:sldId id="286" r:id="rId27"/>
    <p:sldId id="288" r:id="rId28"/>
    <p:sldId id="287" r:id="rId29"/>
    <p:sldId id="289" r:id="rId30"/>
    <p:sldId id="290" r:id="rId31"/>
    <p:sldId id="291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3"/>
    <p:restoredTop sz="94611"/>
  </p:normalViewPr>
  <p:slideViewPr>
    <p:cSldViewPr snapToGrid="0" snapToObjects="1">
      <p:cViewPr varScale="1">
        <p:scale>
          <a:sx n="81" d="100"/>
          <a:sy n="81" d="100"/>
        </p:scale>
        <p:origin x="954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E8F925-476E-4DC9-A060-293F03271B08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4236B8-5825-4C9D-B07A-F736562FD73F}">
      <dgm:prSet phldrT="[Text]" custT="1"/>
      <dgm:spPr/>
      <dgm:t>
        <a:bodyPr/>
        <a:lstStyle/>
        <a:p>
          <a:r>
            <a:rPr lang="en-US" sz="2400" b="1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rPr>
            <a:t>Quality</a:t>
          </a:r>
        </a:p>
        <a:p>
          <a:r>
            <a:rPr lang="en-US" sz="24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rPr>
            <a:t>2018: 50% </a:t>
          </a:r>
        </a:p>
        <a:p>
          <a:r>
            <a:rPr lang="en-US" sz="24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rPr>
            <a:t>2019: 45%</a:t>
          </a:r>
        </a:p>
      </dgm:t>
    </dgm:pt>
    <dgm:pt modelId="{3B096F64-61CE-414C-A949-D2336FA98B79}" type="parTrans" cxnId="{6048FF95-5C33-419B-AF56-03CB68288177}">
      <dgm:prSet/>
      <dgm:spPr/>
      <dgm:t>
        <a:bodyPr/>
        <a:lstStyle/>
        <a:p>
          <a:endParaRPr lang="en-US"/>
        </a:p>
      </dgm:t>
    </dgm:pt>
    <dgm:pt modelId="{A66F8EDF-AAB7-49D2-BEE0-51B0BE216B52}" type="sibTrans" cxnId="{6048FF95-5C33-419B-AF56-03CB68288177}">
      <dgm:prSet/>
      <dgm:spPr/>
      <dgm:t>
        <a:bodyPr/>
        <a:lstStyle/>
        <a:p>
          <a:endParaRPr lang="en-US"/>
        </a:p>
      </dgm:t>
    </dgm:pt>
    <dgm:pt modelId="{359CA91C-E507-4F63-9A07-6EDD19948E9C}">
      <dgm:prSet phldrT="[Text]" custT="1"/>
      <dgm:spPr/>
      <dgm:t>
        <a:bodyPr/>
        <a:lstStyle/>
        <a:p>
          <a:r>
            <a:rPr lang="en-US" sz="2400" b="1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rPr>
            <a:t>Cost</a:t>
          </a:r>
        </a:p>
        <a:p>
          <a:r>
            <a:rPr lang="en-US" sz="24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rPr>
            <a:t>2018: 10%</a:t>
          </a:r>
        </a:p>
        <a:p>
          <a:r>
            <a:rPr lang="en-US" sz="24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rPr>
            <a:t>2019: 15%</a:t>
          </a:r>
        </a:p>
      </dgm:t>
    </dgm:pt>
    <dgm:pt modelId="{3298C5FE-77D7-426D-A266-E60F8A9F012D}" type="parTrans" cxnId="{E52EFA5D-9242-4177-A88B-4B4AB9F2C631}">
      <dgm:prSet/>
      <dgm:spPr/>
      <dgm:t>
        <a:bodyPr/>
        <a:lstStyle/>
        <a:p>
          <a:endParaRPr lang="en-US"/>
        </a:p>
      </dgm:t>
    </dgm:pt>
    <dgm:pt modelId="{EA73D44A-FE4A-4453-8E22-19000E97ECD1}" type="sibTrans" cxnId="{E52EFA5D-9242-4177-A88B-4B4AB9F2C631}">
      <dgm:prSet/>
      <dgm:spPr/>
      <dgm:t>
        <a:bodyPr/>
        <a:lstStyle/>
        <a:p>
          <a:endParaRPr lang="en-US"/>
        </a:p>
      </dgm:t>
    </dgm:pt>
    <dgm:pt modelId="{ADBAE0B2-E0FF-4D94-98D8-4C85A50C5A30}" type="pres">
      <dgm:prSet presAssocID="{B8E8F925-476E-4DC9-A060-293F03271B08}" presName="compositeShape" presStyleCnt="0">
        <dgm:presLayoutVars>
          <dgm:chMax val="2"/>
          <dgm:dir/>
          <dgm:resizeHandles val="exact"/>
        </dgm:presLayoutVars>
      </dgm:prSet>
      <dgm:spPr/>
    </dgm:pt>
    <dgm:pt modelId="{E1BAF964-7A68-455C-BF69-B99AE12795A8}" type="pres">
      <dgm:prSet presAssocID="{B8E8F925-476E-4DC9-A060-293F03271B08}" presName="divider" presStyleLbl="fgShp" presStyleIdx="0" presStyleCnt="1" custLinFactNeighborY="28033"/>
      <dgm:spPr>
        <a:solidFill>
          <a:srgbClr val="CCDCEA"/>
        </a:solidFill>
      </dgm:spPr>
    </dgm:pt>
    <dgm:pt modelId="{958087A2-6F9D-4FAE-80AE-8094E8738831}" type="pres">
      <dgm:prSet presAssocID="{E84236B8-5825-4C9D-B07A-F736562FD73F}" presName="downArrow" presStyleLbl="node1" presStyleIdx="0" presStyleCnt="2" custLinFactNeighborY="21091"/>
      <dgm:spPr>
        <a:solidFill>
          <a:srgbClr val="9E2A2F"/>
        </a:solidFill>
      </dgm:spPr>
    </dgm:pt>
    <dgm:pt modelId="{62A6C0EB-B30C-4BBB-BC97-2FA247D6CC85}" type="pres">
      <dgm:prSet presAssocID="{E84236B8-5825-4C9D-B07A-F736562FD73F}" presName="downArrowText" presStyleLbl="revTx" presStyleIdx="0" presStyleCnt="2" custScaleX="193750" custLinFactNeighborY="20093">
        <dgm:presLayoutVars>
          <dgm:bulletEnabled val="1"/>
        </dgm:presLayoutVars>
      </dgm:prSet>
      <dgm:spPr/>
    </dgm:pt>
    <dgm:pt modelId="{34483CCF-A7D4-4D54-BE6E-D14478A84B38}" type="pres">
      <dgm:prSet presAssocID="{359CA91C-E507-4F63-9A07-6EDD19948E9C}" presName="upArrow" presStyleLbl="node1" presStyleIdx="1" presStyleCnt="2" custLinFactNeighborY="21091"/>
      <dgm:spPr>
        <a:solidFill>
          <a:srgbClr val="4D8D40"/>
        </a:solidFill>
      </dgm:spPr>
    </dgm:pt>
    <dgm:pt modelId="{A9CD1E75-A8E5-47C9-9971-DE8BB1D9316E}" type="pres">
      <dgm:prSet presAssocID="{359CA91C-E507-4F63-9A07-6EDD19948E9C}" presName="upArrowText" presStyleLbl="revTx" presStyleIdx="1" presStyleCnt="2" custScaleX="193750" custLinFactNeighborY="9894">
        <dgm:presLayoutVars>
          <dgm:bulletEnabled val="1"/>
        </dgm:presLayoutVars>
      </dgm:prSet>
      <dgm:spPr/>
    </dgm:pt>
  </dgm:ptLst>
  <dgm:cxnLst>
    <dgm:cxn modelId="{E52EFA5D-9242-4177-A88B-4B4AB9F2C631}" srcId="{B8E8F925-476E-4DC9-A060-293F03271B08}" destId="{359CA91C-E507-4F63-9A07-6EDD19948E9C}" srcOrd="1" destOrd="0" parTransId="{3298C5FE-77D7-426D-A266-E60F8A9F012D}" sibTransId="{EA73D44A-FE4A-4453-8E22-19000E97ECD1}"/>
    <dgm:cxn modelId="{32C9CA5F-9AD8-45DB-A24D-55CDB5CB991C}" type="presOf" srcId="{E84236B8-5825-4C9D-B07A-F736562FD73F}" destId="{62A6C0EB-B30C-4BBB-BC97-2FA247D6CC85}" srcOrd="0" destOrd="0" presId="urn:microsoft.com/office/officeart/2005/8/layout/arrow3"/>
    <dgm:cxn modelId="{E0B7B567-1146-4E1B-9730-076125893C71}" type="presOf" srcId="{B8E8F925-476E-4DC9-A060-293F03271B08}" destId="{ADBAE0B2-E0FF-4D94-98D8-4C85A50C5A30}" srcOrd="0" destOrd="0" presId="urn:microsoft.com/office/officeart/2005/8/layout/arrow3"/>
    <dgm:cxn modelId="{96B7AC71-AA14-4266-B236-31F25B32F49C}" type="presOf" srcId="{359CA91C-E507-4F63-9A07-6EDD19948E9C}" destId="{A9CD1E75-A8E5-47C9-9971-DE8BB1D9316E}" srcOrd="0" destOrd="0" presId="urn:microsoft.com/office/officeart/2005/8/layout/arrow3"/>
    <dgm:cxn modelId="{6048FF95-5C33-419B-AF56-03CB68288177}" srcId="{B8E8F925-476E-4DC9-A060-293F03271B08}" destId="{E84236B8-5825-4C9D-B07A-F736562FD73F}" srcOrd="0" destOrd="0" parTransId="{3B096F64-61CE-414C-A949-D2336FA98B79}" sibTransId="{A66F8EDF-AAB7-49D2-BEE0-51B0BE216B52}"/>
    <dgm:cxn modelId="{D3EED8D3-AA00-4B84-81CD-B43E6C13B610}" type="presParOf" srcId="{ADBAE0B2-E0FF-4D94-98D8-4C85A50C5A30}" destId="{E1BAF964-7A68-455C-BF69-B99AE12795A8}" srcOrd="0" destOrd="0" presId="urn:microsoft.com/office/officeart/2005/8/layout/arrow3"/>
    <dgm:cxn modelId="{E8076BE8-8EF1-4937-B8BD-72A135E0CEC1}" type="presParOf" srcId="{ADBAE0B2-E0FF-4D94-98D8-4C85A50C5A30}" destId="{958087A2-6F9D-4FAE-80AE-8094E8738831}" srcOrd="1" destOrd="0" presId="urn:microsoft.com/office/officeart/2005/8/layout/arrow3"/>
    <dgm:cxn modelId="{498F37CD-F9A0-40EB-AF7A-AB3324AF2A3D}" type="presParOf" srcId="{ADBAE0B2-E0FF-4D94-98D8-4C85A50C5A30}" destId="{62A6C0EB-B30C-4BBB-BC97-2FA247D6CC85}" srcOrd="2" destOrd="0" presId="urn:microsoft.com/office/officeart/2005/8/layout/arrow3"/>
    <dgm:cxn modelId="{BA804D3D-D5AF-4529-BDD2-E17C5340904D}" type="presParOf" srcId="{ADBAE0B2-E0FF-4D94-98D8-4C85A50C5A30}" destId="{34483CCF-A7D4-4D54-BE6E-D14478A84B38}" srcOrd="3" destOrd="0" presId="urn:microsoft.com/office/officeart/2005/8/layout/arrow3"/>
    <dgm:cxn modelId="{0747806B-0415-4FD3-8586-3D6C4F172FF9}" type="presParOf" srcId="{ADBAE0B2-E0FF-4D94-98D8-4C85A50C5A30}" destId="{A9CD1E75-A8E5-47C9-9971-DE8BB1D9316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AF964-7A68-455C-BF69-B99AE12795A8}">
      <dsp:nvSpPr>
        <dsp:cNvPr id="0" name=""/>
        <dsp:cNvSpPr/>
      </dsp:nvSpPr>
      <dsp:spPr>
        <a:xfrm rot="21300000">
          <a:off x="14288" y="2028088"/>
          <a:ext cx="4627506" cy="529919"/>
        </a:xfrm>
        <a:prstGeom prst="mathMinus">
          <a:avLst/>
        </a:prstGeom>
        <a:solidFill>
          <a:srgbClr val="CCDCE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087A2-6F9D-4FAE-80AE-8094E8738831}">
      <dsp:nvSpPr>
        <dsp:cNvPr id="0" name=""/>
        <dsp:cNvSpPr/>
      </dsp:nvSpPr>
      <dsp:spPr>
        <a:xfrm>
          <a:off x="558729" y="546055"/>
          <a:ext cx="1396824" cy="1625600"/>
        </a:xfrm>
        <a:prstGeom prst="downArrow">
          <a:avLst/>
        </a:prstGeom>
        <a:solidFill>
          <a:srgbClr val="9E2A2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6C0EB-B30C-4BBB-BC97-2FA247D6CC85}">
      <dsp:nvSpPr>
        <dsp:cNvPr id="0" name=""/>
        <dsp:cNvSpPr/>
      </dsp:nvSpPr>
      <dsp:spPr>
        <a:xfrm>
          <a:off x="1769311" y="342963"/>
          <a:ext cx="2886771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rPr>
            <a:t>Quality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rPr>
            <a:t>2018: 50%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rPr>
            <a:t>2019: 45%</a:t>
          </a:r>
        </a:p>
      </dsp:txBody>
      <dsp:txXfrm>
        <a:off x="1769311" y="342963"/>
        <a:ext cx="2886771" cy="1706880"/>
      </dsp:txXfrm>
    </dsp:sp>
    <dsp:sp modelId="{34483CCF-A7D4-4D54-BE6E-D14478A84B38}">
      <dsp:nvSpPr>
        <dsp:cNvPr id="0" name=""/>
        <dsp:cNvSpPr/>
      </dsp:nvSpPr>
      <dsp:spPr>
        <a:xfrm>
          <a:off x="2700528" y="2438399"/>
          <a:ext cx="1396824" cy="1625600"/>
        </a:xfrm>
        <a:prstGeom prst="upArrow">
          <a:avLst/>
        </a:prstGeom>
        <a:solidFill>
          <a:srgbClr val="4D8D4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D1E75-A8E5-47C9-9971-DE8BB1D9316E}">
      <dsp:nvSpPr>
        <dsp:cNvPr id="0" name=""/>
        <dsp:cNvSpPr/>
      </dsp:nvSpPr>
      <dsp:spPr>
        <a:xfrm>
          <a:off x="0" y="2357120"/>
          <a:ext cx="2886771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rPr>
            <a:t>Cost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rPr>
            <a:t>2018: 10%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rPr>
            <a:t>2019: 15%</a:t>
          </a:r>
        </a:p>
      </dsp:txBody>
      <dsp:txXfrm>
        <a:off x="0" y="2357120"/>
        <a:ext cx="2886771" cy="1706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6099" y="1971573"/>
            <a:ext cx="6853412" cy="1102519"/>
          </a:xfrm>
        </p:spPr>
        <p:txBody>
          <a:bodyPr>
            <a:normAutofit/>
          </a:bodyPr>
          <a:lstStyle>
            <a:lvl1pPr algn="ctr">
              <a:defRPr sz="38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 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2316" y="3439660"/>
            <a:ext cx="6079746" cy="131445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1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5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98108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975260"/>
            <a:ext cx="8229600" cy="2960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795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20754"/>
            <a:ext cx="8229600" cy="890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4927"/>
            <a:ext cx="8229600" cy="2967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39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qpp.cms.gov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m.wikipedia.org/wiki/Wikipedia_talk:Did_you_know/Archive_10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aafp.org/MACRAReady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7346" y="1469231"/>
            <a:ext cx="6853412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MACRA Payment Reform Update: </a:t>
            </a:r>
            <a:br>
              <a:rPr lang="en-US" dirty="0"/>
            </a:br>
            <a:r>
              <a:rPr lang="en-US" dirty="0"/>
              <a:t>Top Ten Questions for 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Amy Mullins, MD, CPE, FAAFP</a:t>
            </a:r>
          </a:p>
        </p:txBody>
      </p:sp>
    </p:spTree>
    <p:extLst>
      <p:ext uri="{BB962C8B-B14F-4D97-AF65-F5344CB8AC3E}">
        <p14:creationId xmlns:p14="http://schemas.microsoft.com/office/powerpoint/2010/main" val="653720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64232-BC18-4838-88FE-6EE9D1FC9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91" y="293746"/>
            <a:ext cx="8229600" cy="857250"/>
          </a:xfrm>
        </p:spPr>
        <p:txBody>
          <a:bodyPr/>
          <a:lstStyle/>
          <a:p>
            <a:r>
              <a:rPr lang="en-US" dirty="0"/>
              <a:t>Performance Category Weights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FB79CA-F325-4885-9024-59C62BCDC973}"/>
              </a:ext>
            </a:extLst>
          </p:cNvPr>
          <p:cNvSpPr txBox="1">
            <a:spLocks/>
          </p:cNvSpPr>
          <p:nvPr/>
        </p:nvSpPr>
        <p:spPr>
          <a:xfrm>
            <a:off x="477026" y="1567989"/>
            <a:ext cx="4030717" cy="2891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444444"/>
                </a:solidFill>
              </a:rPr>
              <a:t>Cost gradually increase until weighted at 30% in 2022* </a:t>
            </a:r>
          </a:p>
          <a:p>
            <a:r>
              <a:rPr lang="en-US" sz="2400" dirty="0">
                <a:solidFill>
                  <a:srgbClr val="444444"/>
                </a:solidFill>
              </a:rPr>
              <a:t>Improvement Activities</a:t>
            </a:r>
            <a:r>
              <a:rPr lang="en-US" sz="2000" dirty="0">
                <a:solidFill>
                  <a:srgbClr val="444444"/>
                </a:solidFill>
              </a:rPr>
              <a:t>(15%) </a:t>
            </a:r>
            <a:r>
              <a:rPr lang="en-US" sz="2400" dirty="0">
                <a:solidFill>
                  <a:srgbClr val="444444"/>
                </a:solidFill>
              </a:rPr>
              <a:t>and Promoting Interoperability </a:t>
            </a:r>
            <a:r>
              <a:rPr lang="en-US" sz="2000" dirty="0">
                <a:solidFill>
                  <a:srgbClr val="444444"/>
                </a:solidFill>
              </a:rPr>
              <a:t>(25%) </a:t>
            </a:r>
            <a:r>
              <a:rPr lang="en-US" sz="2400" dirty="0">
                <a:solidFill>
                  <a:srgbClr val="444444"/>
                </a:solidFill>
              </a:rPr>
              <a:t>remain the same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D037640-7D62-40A3-A555-143C53041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3517727"/>
              </p:ext>
            </p:extLst>
          </p:nvPr>
        </p:nvGraphicFramePr>
        <p:xfrm>
          <a:off x="4487917" y="812396"/>
          <a:ext cx="465608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FB4B3DC-9402-479F-AAAC-FBC7A1A839DF}"/>
              </a:ext>
            </a:extLst>
          </p:cNvPr>
          <p:cNvSpPr txBox="1"/>
          <p:nvPr/>
        </p:nvSpPr>
        <p:spPr>
          <a:xfrm>
            <a:off x="1523362" y="4290125"/>
            <a:ext cx="2873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*Bipartisan Budget Act of 2018</a:t>
            </a:r>
          </a:p>
        </p:txBody>
      </p:sp>
    </p:spTree>
    <p:extLst>
      <p:ext uri="{BB962C8B-B14F-4D97-AF65-F5344CB8AC3E}">
        <p14:creationId xmlns:p14="http://schemas.microsoft.com/office/powerpoint/2010/main" val="2457934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662081F-B3E1-4B2C-AB6D-42E0A1234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946" y="1188073"/>
            <a:ext cx="8229600" cy="2747048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6E15E4AB-52FD-484B-9C87-EE7121ADFDCC}"/>
              </a:ext>
            </a:extLst>
          </p:cNvPr>
          <p:cNvSpPr/>
          <p:nvPr/>
        </p:nvSpPr>
        <p:spPr>
          <a:xfrm>
            <a:off x="8118891" y="1823842"/>
            <a:ext cx="321761" cy="37446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AA09528F-F369-4430-BCE5-6592FE0FD749}"/>
              </a:ext>
            </a:extLst>
          </p:cNvPr>
          <p:cNvSpPr/>
          <p:nvPr/>
        </p:nvSpPr>
        <p:spPr>
          <a:xfrm>
            <a:off x="8118891" y="2299905"/>
            <a:ext cx="363458" cy="422986"/>
          </a:xfrm>
          <a:prstGeom prst="upArrow">
            <a:avLst/>
          </a:prstGeom>
          <a:solidFill>
            <a:srgbClr val="4E854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DF6100-733A-4CD8-9FFA-AF10FF55338F}"/>
              </a:ext>
            </a:extLst>
          </p:cNvPr>
          <p:cNvSpPr txBox="1"/>
          <p:nvPr/>
        </p:nvSpPr>
        <p:spPr>
          <a:xfrm>
            <a:off x="3374448" y="4773759"/>
            <a:ext cx="62046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**Cost will gradually increase until weighted 30% in 2022 (Bipartisan Budget Act of 2018)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12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6909E-9C95-4912-9151-54B57B212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9360"/>
            <a:ext cx="8229600" cy="857250"/>
          </a:xfrm>
        </p:spPr>
        <p:txBody>
          <a:bodyPr/>
          <a:lstStyle/>
          <a:p>
            <a:r>
              <a:rPr lang="en-US" dirty="0"/>
              <a:t>Performance Period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199DD5-49A5-435B-92BD-256443320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570" y="1621559"/>
            <a:ext cx="7550859" cy="296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40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16164-7861-42DE-B355-EA6F45DD1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5" y="214312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 #3</a:t>
            </a:r>
            <a:br>
              <a:rPr lang="en-US" dirty="0"/>
            </a:br>
            <a:r>
              <a:rPr lang="en-US" dirty="0"/>
              <a:t>What is the new performance threshold for 2019?</a:t>
            </a:r>
          </a:p>
        </p:txBody>
      </p:sp>
    </p:spTree>
    <p:extLst>
      <p:ext uri="{BB962C8B-B14F-4D97-AF65-F5344CB8AC3E}">
        <p14:creationId xmlns:p14="http://schemas.microsoft.com/office/powerpoint/2010/main" val="3667881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AF117-0E4D-44A4-94FB-272C41A21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1573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Performance Threshold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51CE6B-C6E0-433C-8119-2157F338C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2837" y="1663122"/>
            <a:ext cx="6529598" cy="296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41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4DDC0-1FCB-460B-A65D-2208B8547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 #4</a:t>
            </a:r>
            <a:br>
              <a:rPr lang="en-US" dirty="0"/>
            </a:br>
            <a:r>
              <a:rPr lang="en-US" dirty="0"/>
              <a:t>Why is my MIPS Payment Adjustment so small in 2019?</a:t>
            </a:r>
          </a:p>
        </p:txBody>
      </p:sp>
    </p:spTree>
    <p:extLst>
      <p:ext uri="{BB962C8B-B14F-4D97-AF65-F5344CB8AC3E}">
        <p14:creationId xmlns:p14="http://schemas.microsoft.com/office/powerpoint/2010/main" val="4195827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4DDC6D-B161-4B9F-8BD2-930F43E3C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27" y="1"/>
            <a:ext cx="8582685" cy="43138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95AAC3-B845-4C06-9CB7-A1AE0B5EBB6C}"/>
              </a:ext>
            </a:extLst>
          </p:cNvPr>
          <p:cNvSpPr txBox="1"/>
          <p:nvPr/>
        </p:nvSpPr>
        <p:spPr>
          <a:xfrm>
            <a:off x="982133" y="4259448"/>
            <a:ext cx="751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Based on performance two years prior</a:t>
            </a:r>
          </a:p>
        </p:txBody>
      </p:sp>
    </p:spTree>
    <p:extLst>
      <p:ext uri="{BB962C8B-B14F-4D97-AF65-F5344CB8AC3E}">
        <p14:creationId xmlns:p14="http://schemas.microsoft.com/office/powerpoint/2010/main" val="2765925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25EEF-A4F3-44EF-982A-6943F56A2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214312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 #5</a:t>
            </a:r>
            <a:br>
              <a:rPr lang="en-US" dirty="0"/>
            </a:br>
            <a:r>
              <a:rPr lang="en-US" dirty="0"/>
              <a:t>Are there still bonus points in MIPS?</a:t>
            </a:r>
          </a:p>
        </p:txBody>
      </p:sp>
    </p:spTree>
    <p:extLst>
      <p:ext uri="{BB962C8B-B14F-4D97-AF65-F5344CB8AC3E}">
        <p14:creationId xmlns:p14="http://schemas.microsoft.com/office/powerpoint/2010/main" val="1813648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C09E6-77E7-45FE-992C-1FF4EC74A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0533"/>
            <a:ext cx="8229600" cy="857250"/>
          </a:xfrm>
        </p:spPr>
        <p:txBody>
          <a:bodyPr/>
          <a:lstStyle/>
          <a:p>
            <a:r>
              <a:rPr lang="en-US" dirty="0"/>
              <a:t>Bonus Points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A112E9-D883-46BF-9C37-5FA5EB8423C1}"/>
              </a:ext>
            </a:extLst>
          </p:cNvPr>
          <p:cNvSpPr txBox="1">
            <a:spLocks/>
          </p:cNvSpPr>
          <p:nvPr/>
        </p:nvSpPr>
        <p:spPr>
          <a:xfrm>
            <a:off x="457200" y="1467209"/>
            <a:ext cx="5638800" cy="2960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Small practices: </a:t>
            </a:r>
          </a:p>
          <a:p>
            <a:pPr lvl="1"/>
            <a:r>
              <a:rPr lang="en-US" sz="1800" dirty="0"/>
              <a:t>15 or fewer</a:t>
            </a:r>
          </a:p>
          <a:p>
            <a:pPr lvl="1"/>
            <a:r>
              <a:rPr lang="en-US" sz="1800" dirty="0"/>
              <a:t>Six points added to Quality Score (not Final Score)</a:t>
            </a:r>
          </a:p>
          <a:p>
            <a:r>
              <a:rPr lang="en-US" sz="2400" dirty="0"/>
              <a:t>Complex Patient</a:t>
            </a:r>
          </a:p>
          <a:p>
            <a:pPr lvl="1"/>
            <a:r>
              <a:rPr lang="en-US" sz="1800" dirty="0"/>
              <a:t>Calculated based on HCC Scores and % of dual eligible patients</a:t>
            </a:r>
          </a:p>
          <a:p>
            <a:pPr lvl="1"/>
            <a:r>
              <a:rPr lang="en-US" sz="1800" dirty="0"/>
              <a:t>Added to final score (max. 5 pts)</a:t>
            </a:r>
          </a:p>
          <a:p>
            <a:pPr lvl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8CFF9E-2C8A-447D-92FE-8DF3C3CA0D9A}"/>
              </a:ext>
            </a:extLst>
          </p:cNvPr>
          <p:cNvSpPr txBox="1"/>
          <p:nvPr/>
        </p:nvSpPr>
        <p:spPr>
          <a:xfrm>
            <a:off x="6096000" y="1207436"/>
            <a:ext cx="28009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4D8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5BF8FB-302B-4961-ADE8-8300EBE9272C}"/>
              </a:ext>
            </a:extLst>
          </p:cNvPr>
          <p:cNvSpPr txBox="1"/>
          <p:nvPr/>
        </p:nvSpPr>
        <p:spPr>
          <a:xfrm>
            <a:off x="6109855" y="2792890"/>
            <a:ext cx="28009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4D8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</a:t>
            </a:r>
          </a:p>
        </p:txBody>
      </p:sp>
    </p:spTree>
    <p:extLst>
      <p:ext uri="{BB962C8B-B14F-4D97-AF65-F5344CB8AC3E}">
        <p14:creationId xmlns:p14="http://schemas.microsoft.com/office/powerpoint/2010/main" val="1212160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F12E0-FF53-4998-BE8B-266F7665B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135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 #6</a:t>
            </a:r>
            <a:br>
              <a:rPr lang="en-US" dirty="0"/>
            </a:br>
            <a:r>
              <a:rPr lang="en-US" dirty="0"/>
              <a:t>What are the Low Volume Threshold Criteria?</a:t>
            </a:r>
          </a:p>
        </p:txBody>
      </p:sp>
    </p:spTree>
    <p:extLst>
      <p:ext uri="{BB962C8B-B14F-4D97-AF65-F5344CB8AC3E}">
        <p14:creationId xmlns:p14="http://schemas.microsoft.com/office/powerpoint/2010/main" val="167086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3132725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65C9-EAED-4A0A-83D1-ECF573E3F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8579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Low Volume Threshold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07FF8-7558-4839-A001-FF01B65C4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4003"/>
            <a:ext cx="8229600" cy="2960159"/>
          </a:xfrm>
        </p:spPr>
        <p:txBody>
          <a:bodyPr>
            <a:normAutofit fontScale="92500" lnSpcReduction="10000"/>
          </a:bodyPr>
          <a:lstStyle/>
          <a:p>
            <a:pPr marL="914380" lvl="1" indent="-457200" defTabSz="914400">
              <a:spcBef>
                <a:spcPts val="0"/>
              </a:spcBef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Have ≤ $90K in Part B allowed charges for covered professional services</a:t>
            </a:r>
          </a:p>
          <a:p>
            <a:pPr marL="914380" lvl="1" indent="-457200" defTabSz="914400">
              <a:spcBef>
                <a:spcPts val="0"/>
              </a:spcBef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Provide care to ≤ 200 Part B beneficiaries</a:t>
            </a:r>
          </a:p>
          <a:p>
            <a:pPr marL="914380" lvl="1" indent="-457200" defTabSz="914400">
              <a:spcBef>
                <a:spcPts val="0"/>
              </a:spcBef>
            </a:pPr>
            <a:r>
              <a:rPr lang="en-US" sz="3200" b="1" dirty="0">
                <a:solidFill>
                  <a:prstClr val="black"/>
                </a:solidFill>
                <a:latin typeface="Calibri"/>
                <a:cs typeface="+mn-cs"/>
              </a:rPr>
              <a:t>NEW</a:t>
            </a: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! Provide ≤ 200 covered services to Part B beneficiaries</a:t>
            </a:r>
            <a:endParaRPr lang="en-US" sz="3200" dirty="0"/>
          </a:p>
          <a:p>
            <a:pPr marL="457200" lvl="1" indent="0">
              <a:buNone/>
            </a:pPr>
            <a:r>
              <a:rPr lang="en-US" sz="2600" i="1" dirty="0"/>
              <a:t>Medicare Advantage does not count towards LVT calculations (Part C)</a:t>
            </a:r>
          </a:p>
        </p:txBody>
      </p:sp>
    </p:spTree>
    <p:extLst>
      <p:ext uri="{BB962C8B-B14F-4D97-AF65-F5344CB8AC3E}">
        <p14:creationId xmlns:p14="http://schemas.microsoft.com/office/powerpoint/2010/main" val="1363592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280A0-CBD4-49AA-8792-C05BEC8E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2463"/>
            <a:ext cx="8229600" cy="857250"/>
          </a:xfrm>
        </p:spPr>
        <p:txBody>
          <a:bodyPr/>
          <a:lstStyle/>
          <a:p>
            <a:r>
              <a:rPr lang="en-US" dirty="0"/>
              <a:t>Check Your Status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13EACF5-482E-4CC3-B75A-60127BF67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401" y="1617157"/>
            <a:ext cx="3775996" cy="2887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2718BB-4CDB-41BF-A470-C94D50A88018}"/>
              </a:ext>
            </a:extLst>
          </p:cNvPr>
          <p:cNvSpPr txBox="1"/>
          <p:nvPr/>
        </p:nvSpPr>
        <p:spPr>
          <a:xfrm>
            <a:off x="457200" y="1334583"/>
            <a:ext cx="42853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Centers for Medicare and Medicaid Services (CMS) has published a CMS Look-Up Tool for clinicians to verify their MIPS-eligibility status by entering their National Provider Identifier (NPI) number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qpp.cms.gov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690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BE9E5-DD9B-479C-B745-73FAA8903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718" y="214312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 #7</a:t>
            </a:r>
            <a:br>
              <a:rPr lang="en-US" dirty="0"/>
            </a:br>
            <a:r>
              <a:rPr lang="en-US" dirty="0"/>
              <a:t>Can I Opt-In to MIPS?</a:t>
            </a:r>
          </a:p>
        </p:txBody>
      </p:sp>
    </p:spTree>
    <p:extLst>
      <p:ext uri="{BB962C8B-B14F-4D97-AF65-F5344CB8AC3E}">
        <p14:creationId xmlns:p14="http://schemas.microsoft.com/office/powerpoint/2010/main" val="2101696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7139-9B33-4213-B032-89EA36B3C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9360"/>
            <a:ext cx="8229600" cy="857250"/>
          </a:xfrm>
        </p:spPr>
        <p:txBody>
          <a:bodyPr/>
          <a:lstStyle/>
          <a:p>
            <a:r>
              <a:rPr lang="en-US" dirty="0"/>
              <a:t>Opt-In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5123-96D2-4B59-A85E-8870F40A0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6610"/>
            <a:ext cx="8229600" cy="296015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Any MIPS Eligible Clinician that meets or exceeds one or two of the LVT criteria can opt-in to MIPS (new for 2019)</a:t>
            </a:r>
          </a:p>
          <a:p>
            <a:r>
              <a:rPr lang="en-US" dirty="0"/>
              <a:t>Eligible for both positive and negative payment adjustments</a:t>
            </a:r>
          </a:p>
          <a:p>
            <a:r>
              <a:rPr lang="en-US" dirty="0"/>
              <a:t>Must make opt-in election through the CMS portal</a:t>
            </a:r>
          </a:p>
          <a:p>
            <a:r>
              <a:rPr lang="en-US" dirty="0"/>
              <a:t>Once election made, can not be changed for the performance year</a:t>
            </a:r>
          </a:p>
        </p:txBody>
      </p:sp>
    </p:spTree>
    <p:extLst>
      <p:ext uri="{BB962C8B-B14F-4D97-AF65-F5344CB8AC3E}">
        <p14:creationId xmlns:p14="http://schemas.microsoft.com/office/powerpoint/2010/main" val="758045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61A83-051C-49D8-AE41-EE37322D8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4696" y="128587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 #8</a:t>
            </a:r>
            <a:br>
              <a:rPr lang="en-US" dirty="0"/>
            </a:br>
            <a:r>
              <a:rPr lang="en-US" dirty="0"/>
              <a:t>What changed with Promoting Interoperability?</a:t>
            </a:r>
            <a:br>
              <a:rPr lang="en-US" dirty="0"/>
            </a:br>
            <a:r>
              <a:rPr lang="en-US" sz="2200" i="1" dirty="0"/>
              <a:t>AKA Meaningful Use, AKA Advancing Care Information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02C506-A1CC-4C60-B275-89A4FD50E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30931" y="2384989"/>
            <a:ext cx="2654135" cy="2178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3A678B-957D-4B72-A214-EB25AAD81C26}"/>
              </a:ext>
            </a:extLst>
          </p:cNvPr>
          <p:cNvSpPr txBox="1"/>
          <p:nvPr/>
        </p:nvSpPr>
        <p:spPr>
          <a:xfrm>
            <a:off x="5688279" y="4547664"/>
            <a:ext cx="265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en.m.wikipedia.org/wiki/Wikipedia_talk:Did_you_know/Archive_108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7663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F8930-9B83-46BD-9530-0987C9C28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879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Promoting Interoperability (PI)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C186C-9172-45E9-8BD3-644B11474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0129"/>
            <a:ext cx="8229600" cy="296015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Update removes Base and Performance scores</a:t>
            </a:r>
          </a:p>
          <a:p>
            <a:r>
              <a:rPr lang="en-US" dirty="0"/>
              <a:t>Reduces the number of measures in PI</a:t>
            </a:r>
          </a:p>
          <a:p>
            <a:r>
              <a:rPr lang="en-US" b="1" i="1" dirty="0"/>
              <a:t>Does not remove “All or Nothing”</a:t>
            </a:r>
          </a:p>
          <a:p>
            <a:r>
              <a:rPr lang="en-US" b="1" i="1" dirty="0"/>
              <a:t>Requires adoption of 2015 CEHRT (only required for the 90 days reported)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18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2931-69C6-49C3-8F87-336DAAFF6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 #9</a:t>
            </a:r>
            <a:br>
              <a:rPr lang="en-US" dirty="0"/>
            </a:br>
            <a:r>
              <a:rPr lang="en-US" dirty="0"/>
              <a:t>I am an employed physician or a resident, does this apply to me?</a:t>
            </a:r>
          </a:p>
        </p:txBody>
      </p:sp>
    </p:spTree>
    <p:extLst>
      <p:ext uri="{BB962C8B-B14F-4D97-AF65-F5344CB8AC3E}">
        <p14:creationId xmlns:p14="http://schemas.microsoft.com/office/powerpoint/2010/main" val="1458101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CA365-4D7A-42B8-B251-FF85312AD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Exemptions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03AF976B-5813-4EBF-B490-17C2C4E01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5" y="1989484"/>
            <a:ext cx="7266214" cy="1028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54CC9D-8A22-4DE8-9AF6-7EE96E73B594}"/>
              </a:ext>
            </a:extLst>
          </p:cNvPr>
          <p:cNvSpPr txBox="1"/>
          <p:nvPr/>
        </p:nvSpPr>
        <p:spPr>
          <a:xfrm>
            <a:off x="285750" y="3217044"/>
            <a:ext cx="8858250" cy="1096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8594" indent="-178594">
              <a:buFont typeface="Arial" panose="020B0604020202020204" pitchFamily="34" charset="0"/>
              <a:buChar char="•"/>
            </a:pPr>
            <a:r>
              <a:rPr lang="en-US" dirty="0"/>
              <a:t>Year 1 Medicare</a:t>
            </a:r>
          </a:p>
          <a:p>
            <a:pPr marL="178594" indent="-178594">
              <a:buFont typeface="Arial" panose="020B0604020202020204" pitchFamily="34" charset="0"/>
              <a:buChar char="•"/>
            </a:pPr>
            <a:r>
              <a:rPr lang="en-US" dirty="0"/>
              <a:t>Eligible Advance Alternative Payment Model with Bonus</a:t>
            </a:r>
          </a:p>
          <a:p>
            <a:pPr marL="178594" indent="-178594">
              <a:buFont typeface="Arial" panose="020B0604020202020204" pitchFamily="34" charset="0"/>
              <a:buChar char="•"/>
            </a:pPr>
            <a:r>
              <a:rPr lang="en-US" dirty="0"/>
              <a:t>Below the Low Volume Threshold</a:t>
            </a:r>
          </a:p>
          <a:p>
            <a:pPr lvl="1"/>
            <a:endParaRPr lang="en-US" sz="1125" dirty="0"/>
          </a:p>
        </p:txBody>
      </p:sp>
    </p:spTree>
    <p:extLst>
      <p:ext uri="{BB962C8B-B14F-4D97-AF65-F5344CB8AC3E}">
        <p14:creationId xmlns:p14="http://schemas.microsoft.com/office/powerpoint/2010/main" val="1777849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F4913-FD12-43F0-AFB9-4F073D867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084" y="716973"/>
            <a:ext cx="5922916" cy="26776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A2951D-CE96-4B6B-A56A-657869299F7E}"/>
              </a:ext>
            </a:extLst>
          </p:cNvPr>
          <p:cNvSpPr txBox="1"/>
          <p:nvPr/>
        </p:nvSpPr>
        <p:spPr>
          <a:xfrm>
            <a:off x="241402" y="1129404"/>
            <a:ext cx="29796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MIPS scores follow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MIPS scores are publicly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Consider a practices’ MIPS score as you evaluate employment contracts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9674EE-81A3-48AA-B168-DDDD42DAAD24}"/>
              </a:ext>
            </a:extLst>
          </p:cNvPr>
          <p:cNvSpPr txBox="1"/>
          <p:nvPr/>
        </p:nvSpPr>
        <p:spPr>
          <a:xfrm>
            <a:off x="2670767" y="3637054"/>
            <a:ext cx="6263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*More information in the FPM Employed Physician Supplement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645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D1FB0-EC84-4D0C-B5E0-E7436F556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 #10</a:t>
            </a:r>
            <a:br>
              <a:rPr lang="en-US" dirty="0"/>
            </a:br>
            <a:r>
              <a:rPr lang="en-US" dirty="0"/>
              <a:t>What resources are available?</a:t>
            </a:r>
          </a:p>
        </p:txBody>
      </p:sp>
    </p:spTree>
    <p:extLst>
      <p:ext uri="{BB962C8B-B14F-4D97-AF65-F5344CB8AC3E}">
        <p14:creationId xmlns:p14="http://schemas.microsoft.com/office/powerpoint/2010/main" val="201185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404D-C1AD-48A1-B679-EAE777AB3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09" y="214312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 #1</a:t>
            </a:r>
            <a:br>
              <a:rPr lang="en-US" dirty="0"/>
            </a:br>
            <a:r>
              <a:rPr lang="en-US" dirty="0"/>
              <a:t>What is QPP and will it “go away”?</a:t>
            </a:r>
          </a:p>
        </p:txBody>
      </p:sp>
    </p:spTree>
    <p:extLst>
      <p:ext uri="{BB962C8B-B14F-4D97-AF65-F5344CB8AC3E}">
        <p14:creationId xmlns:p14="http://schemas.microsoft.com/office/powerpoint/2010/main" val="1323615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6B82B5-D25A-4248-9BD6-F91D5589AAAF}"/>
              </a:ext>
            </a:extLst>
          </p:cNvPr>
          <p:cNvSpPr txBox="1">
            <a:spLocks/>
          </p:cNvSpPr>
          <p:nvPr/>
        </p:nvSpPr>
        <p:spPr>
          <a:xfrm>
            <a:off x="425669" y="1157308"/>
            <a:ext cx="3878317" cy="3143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/>
              <a:t>Step-by-Step guide to help:</a:t>
            </a:r>
          </a:p>
          <a:p>
            <a:r>
              <a:rPr lang="en-US" sz="2800" dirty="0"/>
              <a:t>Understand MIPS reporting requirements</a:t>
            </a:r>
          </a:p>
          <a:p>
            <a:r>
              <a:rPr lang="en-US" sz="2800" dirty="0"/>
              <a:t>Provides checklists and actionable steps</a:t>
            </a:r>
          </a:p>
          <a:p>
            <a:r>
              <a:rPr lang="en-US" sz="2800" dirty="0"/>
              <a:t>Prepare for successful performance in the QPP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2019 Playbook Coming Soon</a:t>
            </a:r>
          </a:p>
          <a:p>
            <a:r>
              <a:rPr lang="en-US" sz="2800" dirty="0"/>
              <a:t>Free for AAFP Members!!</a:t>
            </a:r>
          </a:p>
          <a:p>
            <a:endParaRPr lang="en-US" dirty="0"/>
          </a:p>
          <a:p>
            <a:pPr marL="0" indent="0">
              <a:buFont typeface="Arial"/>
              <a:buNone/>
            </a:pPr>
            <a:r>
              <a:rPr lang="en-US" dirty="0"/>
              <a:t>Available at </a:t>
            </a:r>
            <a:r>
              <a:rPr lang="en-US" dirty="0">
                <a:hlinkClick r:id="rId2"/>
              </a:rPr>
              <a:t>www.aafp.org/MACRAReady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3F8ADC9-3E81-42E6-8F88-5C09A1974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2521" y="300057"/>
            <a:ext cx="3103581" cy="401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265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1CADE-82FD-4D15-B885-2BFB565E2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04" y="2143125"/>
            <a:ext cx="8229600" cy="857250"/>
          </a:xfrm>
        </p:spPr>
        <p:txBody>
          <a:bodyPr/>
          <a:lstStyle/>
          <a:p>
            <a:r>
              <a:rPr lang="en-US" dirty="0"/>
              <a:t>Questions??</a:t>
            </a:r>
          </a:p>
        </p:txBody>
      </p:sp>
    </p:spTree>
    <p:extLst>
      <p:ext uri="{BB962C8B-B14F-4D97-AF65-F5344CB8AC3E}">
        <p14:creationId xmlns:p14="http://schemas.microsoft.com/office/powerpoint/2010/main" val="1619279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8ABFE-3F9B-404F-9563-D56EA082B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1" y="773848"/>
            <a:ext cx="8229600" cy="857250"/>
          </a:xfrm>
        </p:spPr>
        <p:txBody>
          <a:bodyPr/>
          <a:lstStyle/>
          <a:p>
            <a:r>
              <a:rPr lang="en-US" dirty="0"/>
              <a:t>April 2015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DF262A-F8DA-4B38-A33D-1A18B4C42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927" y="1683905"/>
            <a:ext cx="7606146" cy="296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23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29E42-4A39-4B47-B8B6-E1169F36B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08" y="742097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MACRA vs. Quality Payment Program (QPP)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E5AC7A-30B3-4125-8D2B-A0D3EF66D35F}"/>
              </a:ext>
            </a:extLst>
          </p:cNvPr>
          <p:cNvSpPr txBox="1">
            <a:spLocks/>
          </p:cNvSpPr>
          <p:nvPr/>
        </p:nvSpPr>
        <p:spPr>
          <a:xfrm>
            <a:off x="4589308" y="2296041"/>
            <a:ext cx="4213795" cy="20268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Merit Based Incentive Payment System (MIPS)</a:t>
            </a:r>
          </a:p>
          <a:p>
            <a:endParaRPr lang="en-US" dirty="0"/>
          </a:p>
          <a:p>
            <a:r>
              <a:rPr lang="en-US" dirty="0"/>
              <a:t>Advanced Alternative Payment Models (AAPMs)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2D7258-84EB-4B64-BFD2-35F34F1A6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94920">
            <a:off x="822264" y="1305793"/>
            <a:ext cx="3182480" cy="335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8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EAAE25-0881-487F-9663-39EAA34F22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5" b="4593"/>
          <a:stretch/>
        </p:blipFill>
        <p:spPr>
          <a:xfrm>
            <a:off x="746381" y="644236"/>
            <a:ext cx="7256384" cy="393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38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C178C-9247-41E4-B3A0-FA7B9D3E1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2463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 1a. Are all APMs AAPMs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75862-6B83-4152-96DC-3BD46D458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9713"/>
            <a:ext cx="8229600" cy="296015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No! </a:t>
            </a:r>
          </a:p>
          <a:p>
            <a:r>
              <a:rPr lang="en-US" dirty="0"/>
              <a:t>APMs must meet certain criteria to be AAPMs and gain exemption from MIPS</a:t>
            </a:r>
          </a:p>
          <a:p>
            <a:pPr lvl="1"/>
            <a:r>
              <a:rPr lang="en-US" dirty="0"/>
              <a:t>Base payment on quality measures comparable to those in MIPS, use CEHRT, bear more than nominal financial risk or be a medical home model expanded under CMMI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86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AD847-1DEF-4FE7-9BFE-7B8BBB85C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2463"/>
            <a:ext cx="8229600" cy="857250"/>
          </a:xfrm>
        </p:spPr>
        <p:txBody>
          <a:bodyPr/>
          <a:lstStyle/>
          <a:p>
            <a:r>
              <a:rPr lang="en-US" dirty="0"/>
              <a:t>Current Primary Care AAPMs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E389D1-88D9-4F32-981A-1EA587E546E2}"/>
              </a:ext>
            </a:extLst>
          </p:cNvPr>
          <p:cNvSpPr txBox="1">
            <a:spLocks/>
          </p:cNvSpPr>
          <p:nvPr/>
        </p:nvSpPr>
        <p:spPr>
          <a:xfrm>
            <a:off x="457200" y="1624583"/>
            <a:ext cx="8229600" cy="2766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1885" indent="-428625">
              <a:tabLst>
                <a:tab pos="177800" algn="l"/>
              </a:tabLst>
            </a:pPr>
            <a:r>
              <a:rPr lang="en-US" sz="3000" spc="-3" dirty="0">
                <a:cs typeface="Segoe UI"/>
              </a:rPr>
              <a:t>Sh</a:t>
            </a:r>
            <a:r>
              <a:rPr lang="en-US" sz="3000" dirty="0">
                <a:cs typeface="Segoe UI"/>
              </a:rPr>
              <a:t>a</a:t>
            </a:r>
            <a:r>
              <a:rPr lang="en-US" sz="3000" spc="-13" dirty="0">
                <a:cs typeface="Segoe UI"/>
              </a:rPr>
              <a:t>r</a:t>
            </a:r>
            <a:r>
              <a:rPr lang="en-US" sz="3000" spc="-3" dirty="0">
                <a:cs typeface="Segoe UI"/>
              </a:rPr>
              <a:t>ed S</a:t>
            </a:r>
            <a:r>
              <a:rPr lang="en-US" sz="3000" dirty="0">
                <a:cs typeface="Segoe UI"/>
              </a:rPr>
              <a:t>a</a:t>
            </a:r>
            <a:r>
              <a:rPr lang="en-US" sz="3000" spc="-3" dirty="0">
                <a:cs typeface="Segoe UI"/>
              </a:rPr>
              <a:t>vin</a:t>
            </a:r>
            <a:r>
              <a:rPr lang="en-US" sz="3000" spc="-9" dirty="0">
                <a:cs typeface="Segoe UI"/>
              </a:rPr>
              <a:t>g</a:t>
            </a:r>
            <a:r>
              <a:rPr lang="en-US" sz="3000" spc="-3" dirty="0">
                <a:cs typeface="Segoe UI"/>
              </a:rPr>
              <a:t>s </a:t>
            </a:r>
            <a:r>
              <a:rPr lang="en-US" sz="3000" spc="-6" dirty="0">
                <a:cs typeface="Segoe UI"/>
              </a:rPr>
              <a:t>P</a:t>
            </a:r>
            <a:r>
              <a:rPr lang="en-US" sz="3000" spc="-9" dirty="0">
                <a:cs typeface="Segoe UI"/>
              </a:rPr>
              <a:t>r</a:t>
            </a:r>
            <a:r>
              <a:rPr lang="en-US" sz="3000" spc="-6" dirty="0">
                <a:cs typeface="Segoe UI"/>
              </a:rPr>
              <a:t>o</a:t>
            </a:r>
            <a:r>
              <a:rPr lang="en-US" sz="3000" spc="-9" dirty="0">
                <a:cs typeface="Segoe UI"/>
              </a:rPr>
              <a:t>g</a:t>
            </a:r>
            <a:r>
              <a:rPr lang="en-US" sz="3000" spc="-3" dirty="0">
                <a:cs typeface="Segoe UI"/>
              </a:rPr>
              <a:t>ram</a:t>
            </a:r>
            <a:r>
              <a:rPr lang="en-US" sz="3000" spc="13" dirty="0">
                <a:cs typeface="Segoe UI"/>
              </a:rPr>
              <a:t> </a:t>
            </a:r>
            <a:r>
              <a:rPr lang="en-US" sz="3000" spc="-3" dirty="0">
                <a:cs typeface="Segoe UI"/>
              </a:rPr>
              <a:t>(Tracks 1+, 2 &amp; 3)</a:t>
            </a:r>
            <a:endParaRPr lang="en-US" sz="3000" dirty="0">
              <a:cs typeface="Segoe UI"/>
            </a:endParaRPr>
          </a:p>
          <a:p>
            <a:pPr marL="471885" indent="-428625">
              <a:spcBef>
                <a:spcPts val="750"/>
              </a:spcBef>
              <a:tabLst>
                <a:tab pos="177800" algn="l"/>
              </a:tabLst>
            </a:pPr>
            <a:r>
              <a:rPr lang="en-US" sz="3000" spc="-3" dirty="0">
                <a:cs typeface="Segoe UI"/>
              </a:rPr>
              <a:t>Ne</a:t>
            </a:r>
            <a:r>
              <a:rPr lang="en-US" sz="3000" spc="-9" dirty="0">
                <a:cs typeface="Segoe UI"/>
              </a:rPr>
              <a:t>x</a:t>
            </a:r>
            <a:r>
              <a:rPr lang="en-US" sz="3000" spc="-3" dirty="0">
                <a:cs typeface="Segoe UI"/>
              </a:rPr>
              <a:t>t</a:t>
            </a:r>
            <a:r>
              <a:rPr lang="en-US" sz="3000" spc="9" dirty="0">
                <a:cs typeface="Segoe UI"/>
              </a:rPr>
              <a:t> </a:t>
            </a:r>
            <a:r>
              <a:rPr lang="en-US" sz="3000" spc="-3" dirty="0">
                <a:cs typeface="Segoe UI"/>
              </a:rPr>
              <a:t>Ge</a:t>
            </a:r>
            <a:r>
              <a:rPr lang="en-US" sz="3000" spc="-6" dirty="0">
                <a:cs typeface="Segoe UI"/>
              </a:rPr>
              <a:t>n</a:t>
            </a:r>
            <a:r>
              <a:rPr lang="en-US" sz="3000" spc="-3" dirty="0">
                <a:cs typeface="Segoe UI"/>
              </a:rPr>
              <a:t>era</a:t>
            </a:r>
            <a:r>
              <a:rPr lang="en-US" sz="3000" spc="-6" dirty="0">
                <a:cs typeface="Segoe UI"/>
              </a:rPr>
              <a:t>t</a:t>
            </a:r>
            <a:r>
              <a:rPr lang="en-US" sz="3000" spc="-3" dirty="0">
                <a:cs typeface="Segoe UI"/>
              </a:rPr>
              <a:t>i</a:t>
            </a:r>
            <a:r>
              <a:rPr lang="en-US" sz="3000" spc="-6" dirty="0">
                <a:cs typeface="Segoe UI"/>
              </a:rPr>
              <a:t>o</a:t>
            </a:r>
            <a:r>
              <a:rPr lang="en-US" sz="3000" spc="-3" dirty="0">
                <a:cs typeface="Segoe UI"/>
              </a:rPr>
              <a:t>n</a:t>
            </a:r>
            <a:r>
              <a:rPr lang="en-US" sz="3000" spc="-13" dirty="0">
                <a:cs typeface="Segoe UI"/>
              </a:rPr>
              <a:t> </a:t>
            </a:r>
            <a:r>
              <a:rPr lang="en-US" sz="3000" spc="-16" dirty="0">
                <a:cs typeface="Segoe UI"/>
              </a:rPr>
              <a:t>A</a:t>
            </a:r>
            <a:r>
              <a:rPr lang="en-US" sz="3000" spc="-19" dirty="0">
                <a:cs typeface="Segoe UI"/>
              </a:rPr>
              <a:t>C</a:t>
            </a:r>
            <a:r>
              <a:rPr lang="en-US" sz="3000" spc="-3" dirty="0">
                <a:cs typeface="Segoe UI"/>
              </a:rPr>
              <a:t>O</a:t>
            </a:r>
            <a:r>
              <a:rPr lang="en-US" sz="3000" dirty="0">
                <a:cs typeface="Segoe UI"/>
              </a:rPr>
              <a:t> </a:t>
            </a:r>
            <a:r>
              <a:rPr lang="en-US" sz="3000" spc="-3" dirty="0">
                <a:cs typeface="Segoe UI"/>
              </a:rPr>
              <a:t>M</a:t>
            </a:r>
            <a:r>
              <a:rPr lang="en-US" sz="3000" spc="-9" dirty="0">
                <a:cs typeface="Segoe UI"/>
              </a:rPr>
              <a:t>o</a:t>
            </a:r>
            <a:r>
              <a:rPr lang="en-US" sz="3000" spc="-6" dirty="0">
                <a:cs typeface="Segoe UI"/>
              </a:rPr>
              <a:t>del</a:t>
            </a:r>
            <a:endParaRPr lang="en-US" sz="3000" dirty="0">
              <a:cs typeface="Segoe UI"/>
            </a:endParaRPr>
          </a:p>
          <a:p>
            <a:pPr marL="471885" indent="-428625">
              <a:spcBef>
                <a:spcPts val="750"/>
              </a:spcBef>
              <a:tabLst>
                <a:tab pos="177800" algn="l"/>
              </a:tabLst>
            </a:pPr>
            <a:r>
              <a:rPr lang="en-US" sz="3000" spc="-3" dirty="0">
                <a:cs typeface="Segoe UI"/>
              </a:rPr>
              <a:t>Com</a:t>
            </a:r>
            <a:r>
              <a:rPr lang="en-US" sz="3000" spc="-9" dirty="0">
                <a:cs typeface="Segoe UI"/>
              </a:rPr>
              <a:t>p</a:t>
            </a:r>
            <a:r>
              <a:rPr lang="en-US" sz="3000" spc="-13" dirty="0">
                <a:cs typeface="Segoe UI"/>
              </a:rPr>
              <a:t>r</a:t>
            </a:r>
            <a:r>
              <a:rPr lang="en-US" sz="3000" spc="-3" dirty="0">
                <a:cs typeface="Segoe UI"/>
              </a:rPr>
              <a:t>ehe</a:t>
            </a:r>
            <a:r>
              <a:rPr lang="en-US" sz="3000" spc="-6" dirty="0">
                <a:cs typeface="Segoe UI"/>
              </a:rPr>
              <a:t>n</a:t>
            </a:r>
            <a:r>
              <a:rPr lang="en-US" sz="3000" spc="-3" dirty="0">
                <a:cs typeface="Segoe UI"/>
              </a:rPr>
              <a:t>s</a:t>
            </a:r>
            <a:r>
              <a:rPr lang="en-US" sz="3000" spc="-6" dirty="0">
                <a:cs typeface="Segoe UI"/>
              </a:rPr>
              <a:t>i</a:t>
            </a:r>
            <a:r>
              <a:rPr lang="en-US" sz="3000" spc="-9" dirty="0">
                <a:cs typeface="Segoe UI"/>
              </a:rPr>
              <a:t>v</a:t>
            </a:r>
            <a:r>
              <a:rPr lang="en-US" sz="3000" spc="-3" dirty="0">
                <a:cs typeface="Segoe UI"/>
              </a:rPr>
              <a:t>e</a:t>
            </a:r>
            <a:r>
              <a:rPr lang="en-US" sz="3000" spc="-6" dirty="0">
                <a:cs typeface="Segoe UI"/>
              </a:rPr>
              <a:t> P</a:t>
            </a:r>
            <a:r>
              <a:rPr lang="en-US" sz="3000" spc="3" dirty="0">
                <a:cs typeface="Segoe UI"/>
              </a:rPr>
              <a:t>r</a:t>
            </a:r>
            <a:r>
              <a:rPr lang="en-US" sz="3000" spc="-6" dirty="0">
                <a:cs typeface="Segoe UI"/>
              </a:rPr>
              <a:t>i</a:t>
            </a:r>
            <a:r>
              <a:rPr lang="en-US" sz="3000" spc="-3" dirty="0">
                <a:cs typeface="Segoe UI"/>
              </a:rPr>
              <a:t>ma</a:t>
            </a:r>
            <a:r>
              <a:rPr lang="en-US" sz="3000" spc="31" dirty="0">
                <a:cs typeface="Segoe UI"/>
              </a:rPr>
              <a:t>r</a:t>
            </a:r>
            <a:r>
              <a:rPr lang="en-US" sz="3000" spc="-3" dirty="0">
                <a:cs typeface="Segoe UI"/>
              </a:rPr>
              <a:t>y</a:t>
            </a:r>
            <a:r>
              <a:rPr lang="en-US" sz="3000" spc="-6" dirty="0">
                <a:cs typeface="Segoe UI"/>
              </a:rPr>
              <a:t> </a:t>
            </a:r>
            <a:r>
              <a:rPr lang="en-US" sz="3000" spc="-3" dirty="0">
                <a:cs typeface="Segoe UI"/>
              </a:rPr>
              <a:t>Ca</a:t>
            </a:r>
            <a:r>
              <a:rPr lang="en-US" sz="3000" spc="-13" dirty="0">
                <a:cs typeface="Segoe UI"/>
              </a:rPr>
              <a:t>r</a:t>
            </a:r>
            <a:r>
              <a:rPr lang="en-US" sz="3000" spc="-3" dirty="0">
                <a:cs typeface="Segoe UI"/>
              </a:rPr>
              <a:t>e </a:t>
            </a:r>
            <a:r>
              <a:rPr lang="en-US" sz="3000" dirty="0">
                <a:cs typeface="Segoe UI"/>
              </a:rPr>
              <a:t>P</a:t>
            </a:r>
            <a:r>
              <a:rPr lang="en-US" sz="3000" spc="-6" dirty="0">
                <a:cs typeface="Segoe UI"/>
              </a:rPr>
              <a:t>lu</a:t>
            </a:r>
            <a:r>
              <a:rPr lang="en-US" sz="3000" spc="-3" dirty="0">
                <a:cs typeface="Segoe UI"/>
              </a:rPr>
              <a:t>s </a:t>
            </a:r>
            <a:r>
              <a:rPr lang="en-US" sz="3000" spc="-6" dirty="0">
                <a:cs typeface="Segoe UI"/>
              </a:rPr>
              <a:t>(CPC+)*</a:t>
            </a:r>
          </a:p>
          <a:p>
            <a:pPr marL="471885" indent="-428625">
              <a:spcBef>
                <a:spcPts val="750"/>
              </a:spcBef>
              <a:tabLst>
                <a:tab pos="177800" algn="l"/>
              </a:tabLst>
            </a:pPr>
            <a:r>
              <a:rPr lang="en-US" sz="3000" dirty="0">
                <a:cs typeface="Segoe UI"/>
              </a:rPr>
              <a:t>Vermont Medicare ACO Initiative </a:t>
            </a:r>
            <a:r>
              <a:rPr lang="en-US" sz="2500" dirty="0">
                <a:cs typeface="Segoe UI"/>
              </a:rPr>
              <a:t>(as part of the Vermont All-Payer ACO Model)</a:t>
            </a:r>
            <a:endParaRPr lang="en-US" sz="3000" dirty="0">
              <a:cs typeface="Segoe U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12CCE5-6628-4983-B7C2-4E694D1F0562}"/>
              </a:ext>
            </a:extLst>
          </p:cNvPr>
          <p:cNvSpPr txBox="1"/>
          <p:nvPr/>
        </p:nvSpPr>
        <p:spPr>
          <a:xfrm>
            <a:off x="2605892" y="4314038"/>
            <a:ext cx="7724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APM List: </a:t>
            </a:r>
            <a:r>
              <a:rPr lang="en-US" sz="1200" dirty="0"/>
              <a:t>cms.gov/Medicare/Quality-Payment-Program/Resource-Library/2018-Resources.html</a:t>
            </a:r>
          </a:p>
        </p:txBody>
      </p:sp>
    </p:spTree>
    <p:extLst>
      <p:ext uri="{BB962C8B-B14F-4D97-AF65-F5344CB8AC3E}">
        <p14:creationId xmlns:p14="http://schemas.microsoft.com/office/powerpoint/2010/main" val="41410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BB331-C14F-4426-A886-43692482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 #2</a:t>
            </a:r>
            <a:br>
              <a:rPr lang="en-US" dirty="0"/>
            </a:br>
            <a:r>
              <a:rPr lang="en-US" dirty="0"/>
              <a:t>How will the weights of the MIPS categories change in 2019?</a:t>
            </a:r>
          </a:p>
        </p:txBody>
      </p:sp>
    </p:spTree>
    <p:extLst>
      <p:ext uri="{BB962C8B-B14F-4D97-AF65-F5344CB8AC3E}">
        <p14:creationId xmlns:p14="http://schemas.microsoft.com/office/powerpoint/2010/main" val="2462746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1544</TotalTime>
  <Words>582</Words>
  <Application>Microsoft Office PowerPoint</Application>
  <PresentationFormat>On-screen Show (16:9)</PresentationFormat>
  <Paragraphs>90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Helvetica</vt:lpstr>
      <vt:lpstr>Segoe UI</vt:lpstr>
      <vt:lpstr>Office Theme</vt:lpstr>
      <vt:lpstr>MACRA Payment Reform Update:  Top Ten Questions for 2019</vt:lpstr>
      <vt:lpstr>Disclosures</vt:lpstr>
      <vt:lpstr>Question #1 What is QPP and will it “go away”?</vt:lpstr>
      <vt:lpstr>April 2015</vt:lpstr>
      <vt:lpstr>MACRA vs. Quality Payment Program (QPP)</vt:lpstr>
      <vt:lpstr>PowerPoint Presentation</vt:lpstr>
      <vt:lpstr>Question 1a. Are all APMs AAPMs</vt:lpstr>
      <vt:lpstr>Current Primary Care AAPMs</vt:lpstr>
      <vt:lpstr>Question #2 How will the weights of the MIPS categories change in 2019?</vt:lpstr>
      <vt:lpstr>Performance Category Weights</vt:lpstr>
      <vt:lpstr>PowerPoint Presentation</vt:lpstr>
      <vt:lpstr>Performance Period</vt:lpstr>
      <vt:lpstr>Question #3 What is the new performance threshold for 2019?</vt:lpstr>
      <vt:lpstr>Performance Threshold</vt:lpstr>
      <vt:lpstr>Question #4 Why is my MIPS Payment Adjustment so small in 2019?</vt:lpstr>
      <vt:lpstr>PowerPoint Presentation</vt:lpstr>
      <vt:lpstr>Question #5 Are there still bonus points in MIPS?</vt:lpstr>
      <vt:lpstr>Bonus Points</vt:lpstr>
      <vt:lpstr>Question #6 What are the Low Volume Threshold Criteria?</vt:lpstr>
      <vt:lpstr>Low Volume Threshold</vt:lpstr>
      <vt:lpstr>Check Your Status</vt:lpstr>
      <vt:lpstr>Question #7 Can I Opt-In to MIPS?</vt:lpstr>
      <vt:lpstr>Opt-In </vt:lpstr>
      <vt:lpstr>Question #8 What changed with Promoting Interoperability? AKA Meaningful Use, AKA Advancing Care Information </vt:lpstr>
      <vt:lpstr>Promoting Interoperability (PI)</vt:lpstr>
      <vt:lpstr>Question #9 I am an employed physician or a resident, does this apply to me?</vt:lpstr>
      <vt:lpstr>MIPS Exemptions</vt:lpstr>
      <vt:lpstr>PowerPoint Presentation</vt:lpstr>
      <vt:lpstr>Question #10 What resources are available?</vt:lpstr>
      <vt:lpstr>PowerPoint Presentation</vt:lpstr>
      <vt:lpstr>Questions??</vt:lpstr>
    </vt:vector>
  </TitlesOfParts>
  <Company>STFM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Abuel</dc:creator>
  <cp:lastModifiedBy>Amy Mullins</cp:lastModifiedBy>
  <cp:revision>47</cp:revision>
  <dcterms:created xsi:type="dcterms:W3CDTF">2013-07-17T19:19:39Z</dcterms:created>
  <dcterms:modified xsi:type="dcterms:W3CDTF">2018-11-28T20:24:49Z</dcterms:modified>
</cp:coreProperties>
</file>